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48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5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0237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1166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F31AF-5E57-4AAF-9FC2-393C66FB8E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00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0167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4.svg"/><Relationship Id="rId3" Type="http://schemas.openxmlformats.org/officeDocument/2006/relationships/image" Target="../media/image6.svg"/><Relationship Id="rId7" Type="http://schemas.openxmlformats.org/officeDocument/2006/relationships/image" Target="../media/image46.png"/><Relationship Id="rId12" Type="http://schemas.openxmlformats.org/officeDocument/2006/relationships/image" Target="../media/image5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2.sv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66.png"/><Relationship Id="rId5" Type="http://schemas.openxmlformats.org/officeDocument/2006/relationships/image" Target="../media/image61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19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11" Type="http://schemas.openxmlformats.org/officeDocument/2006/relationships/image" Target="../media/image81.svg"/><Relationship Id="rId5" Type="http://schemas.openxmlformats.org/officeDocument/2006/relationships/image" Target="../media/image17.png"/><Relationship Id="rId10" Type="http://schemas.openxmlformats.org/officeDocument/2006/relationships/image" Target="../media/image80.png"/><Relationship Id="rId4" Type="http://schemas.microsoft.com/office/2007/relationships/hdphoto" Target="../media/hdphoto2.wdp"/><Relationship Id="rId9" Type="http://schemas.openxmlformats.org/officeDocument/2006/relationships/image" Target="../media/image79.png"/><Relationship Id="rId14" Type="http://schemas.openxmlformats.org/officeDocument/2006/relationships/image" Target="../media/image6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62.svg"/><Relationship Id="rId3" Type="http://schemas.openxmlformats.org/officeDocument/2006/relationships/audio" Target="../media/audio4.wav"/><Relationship Id="rId7" Type="http://schemas.openxmlformats.org/officeDocument/2006/relationships/image" Target="../media/image86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5.png"/><Relationship Id="rId11" Type="http://schemas.openxmlformats.org/officeDocument/2006/relationships/image" Target="../media/image89.svg"/><Relationship Id="rId5" Type="http://schemas.openxmlformats.org/officeDocument/2006/relationships/image" Target="../media/image84.sv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microsoft.com/office/2007/relationships/hdphoto" Target="../media/hdphoto3.wdp"/><Relationship Id="rId1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92.png"/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11" Type="http://schemas.openxmlformats.org/officeDocument/2006/relationships/image" Target="../media/image75.png"/><Relationship Id="rId5" Type="http://schemas.openxmlformats.org/officeDocument/2006/relationships/image" Target="../media/image82.png"/><Relationship Id="rId10" Type="http://schemas.openxmlformats.org/officeDocument/2006/relationships/image" Target="../media/image91.png"/><Relationship Id="rId4" Type="http://schemas.openxmlformats.org/officeDocument/2006/relationships/image" Target="../media/image18.svg"/><Relationship Id="rId9" Type="http://schemas.openxmlformats.org/officeDocument/2006/relationships/image" Target="../media/image9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75.png"/><Relationship Id="rId3" Type="http://schemas.openxmlformats.org/officeDocument/2006/relationships/image" Target="../media/image93.png"/><Relationship Id="rId7" Type="http://schemas.openxmlformats.org/officeDocument/2006/relationships/image" Target="../media/image17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6.svg"/><Relationship Id="rId11" Type="http://schemas.openxmlformats.org/officeDocument/2006/relationships/image" Target="../media/image90.svg"/><Relationship Id="rId5" Type="http://schemas.openxmlformats.org/officeDocument/2006/relationships/image" Target="../media/image95.png"/><Relationship Id="rId10" Type="http://schemas.openxmlformats.org/officeDocument/2006/relationships/image" Target="../media/image80.png"/><Relationship Id="rId4" Type="http://schemas.openxmlformats.org/officeDocument/2006/relationships/image" Target="../media/image94.svg"/><Relationship Id="rId9" Type="http://schemas.openxmlformats.org/officeDocument/2006/relationships/image" Target="../media/image82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20.svg"/><Relationship Id="rId5" Type="http://schemas.openxmlformats.org/officeDocument/2006/relationships/image" Target="../media/image25.svg"/><Relationship Id="rId10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6.sv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-127819" y="344352"/>
            <a:ext cx="1308673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4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13: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4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4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phần</a:t>
            </a:r>
            <a:r>
              <a:rPr lang="en-US" sz="4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nhân</a:t>
            </a:r>
            <a:r>
              <a:rPr lang="en-US" sz="4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chia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latin typeface="+mj-lt"/>
                <a:cs typeface="Arial"/>
                <a:sym typeface="Arial"/>
              </a:rPr>
              <a:t>Tìm</a:t>
            </a:r>
            <a:r>
              <a:rPr lang="en-US" sz="4800" kern="0" dirty="0"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latin typeface="+mj-lt"/>
                <a:cs typeface="Arial"/>
                <a:sym typeface="Arial"/>
              </a:rPr>
              <a:t>thừa</a:t>
            </a:r>
            <a:r>
              <a:rPr lang="en-US" sz="4800" kern="0" dirty="0"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latin typeface="+mj-lt"/>
                <a:cs typeface="Arial"/>
                <a:sym typeface="Arial"/>
              </a:rPr>
              <a:t>số</a:t>
            </a:r>
            <a:r>
              <a:rPr lang="en-US" sz="4800" kern="0" dirty="0"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latin typeface="+mj-lt"/>
                <a:cs typeface="Arial"/>
                <a:sym typeface="Arial"/>
              </a:rPr>
              <a:t>trong</a:t>
            </a:r>
            <a:r>
              <a:rPr lang="en-US" sz="4800" kern="0" dirty="0"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latin typeface="+mj-lt"/>
                <a:cs typeface="Arial"/>
                <a:sym typeface="Arial"/>
              </a:rPr>
              <a:t>một</a:t>
            </a:r>
            <a:r>
              <a:rPr lang="en-US" sz="4800" kern="0" dirty="0"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latin typeface="+mj-lt"/>
                <a:cs typeface="Arial"/>
                <a:sym typeface="Arial"/>
              </a:rPr>
              <a:t>tích</a:t>
            </a:r>
            <a:endParaRPr lang="en-US" sz="4800" kern="0" dirty="0">
              <a:latin typeface="+mj-lt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>
                <a:latin typeface="+mj-lt"/>
                <a:cs typeface="Arial"/>
                <a:sym typeface="Arial"/>
              </a:rPr>
              <a:t>( Trang 39)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77087" y="5360994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74843" y="6285347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50822" y="6307021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47546" y="5906009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54010" y="6097742"/>
            <a:ext cx="501565" cy="60628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61265" y="326945"/>
            <a:ext cx="563588" cy="566912"/>
          </a:xfrm>
          <a:prstGeom prst="ellipse">
            <a:avLst/>
          </a:prstGeom>
          <a:solidFill>
            <a:srgbClr val="9F5F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726452" y="318013"/>
            <a:ext cx="4179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77087" y="5360994"/>
            <a:ext cx="1055816" cy="1487067"/>
          </a:xfrm>
          <a:prstGeom prst="rect">
            <a:avLst/>
          </a:prstGeom>
        </p:spPr>
      </p:pic>
      <p:pic>
        <p:nvPicPr>
          <p:cNvPr id="36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2274843" y="6285347"/>
            <a:ext cx="424475" cy="6140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50822" y="6307021"/>
            <a:ext cx="662423" cy="513101"/>
          </a:xfrm>
          <a:prstGeom prst="rect">
            <a:avLst/>
          </a:prstGeom>
        </p:spPr>
      </p:pic>
      <p:pic>
        <p:nvPicPr>
          <p:cNvPr id="38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347546" y="5906009"/>
            <a:ext cx="1657253" cy="1000379"/>
          </a:xfrm>
          <a:prstGeom prst="rect">
            <a:avLst/>
          </a:prstGeom>
        </p:spPr>
      </p:pic>
      <p:pic>
        <p:nvPicPr>
          <p:cNvPr id="39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654010" y="6097742"/>
            <a:ext cx="501565" cy="6062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92379" y="1331543"/>
            <a:ext cx="9327941" cy="456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en-US" sz="32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2487080" y="1780662"/>
            <a:ext cx="8223786" cy="2286031"/>
            <a:chOff x="5834231" y="1837655"/>
            <a:chExt cx="5572539" cy="2270055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834231" y="1837655"/>
              <a:ext cx="5572539" cy="1558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      x  4  = 28               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b)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R="0" lvl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2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28  :  4  =  7</a:t>
              </a:r>
            </a:p>
          </p:txBody>
        </p:sp>
        <p:sp>
          <p:nvSpPr>
            <p:cNvPr id="68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94051" y="1964110"/>
              <a:ext cx="394899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0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8794902" y="3605863"/>
              <a:ext cx="347419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1" name="Rectangle: Rounded Corners 26">
            <a:extLst>
              <a:ext uri="{FF2B5EF4-FFF2-40B4-BE49-F238E27FC236}">
                <a16:creationId xmlns:a16="http://schemas.microsoft.com/office/drawing/2014/main" id="{76F2C2E2-A5BF-423B-A5B1-F2AAEC5566DD}"/>
              </a:ext>
            </a:extLst>
          </p:cNvPr>
          <p:cNvSpPr/>
          <p:nvPr/>
        </p:nvSpPr>
        <p:spPr>
          <a:xfrm>
            <a:off x="8639917" y="1938384"/>
            <a:ext cx="582780" cy="505379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8358105" y="1792835"/>
            <a:ext cx="2803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x  3 = 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9714" y="2567605"/>
            <a:ext cx="3456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 : 3  = 4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9485" y="3544745"/>
            <a:ext cx="3531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6  x         = 24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5845" y="4180565"/>
            <a:ext cx="3046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 :   6  = 4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3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399456"/>
            <a:ext cx="12055791" cy="332942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1322" y="4322908"/>
            <a:ext cx="1660398" cy="2423939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2" y="5668920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236020" y="387039"/>
            <a:ext cx="7231830" cy="177848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7686425" y="2407324"/>
            <a:ext cx="4474274" cy="1833550"/>
            <a:chOff x="10595548" y="-2515251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10647457" y="-2515251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10595548" y="-2067074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1966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484974" y="521003"/>
            <a:ext cx="6364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3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5 ca-bin chở tất cả 30 người. Biết rằng số người ở mỗi ca-bin như nhau. Hỏi mỗi ca-bin chở bao nhiêu người?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>
            <a:off x="1128648" y="1007381"/>
            <a:ext cx="4784345" cy="172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0565" y="153594"/>
            <a:ext cx="4518201" cy="207204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>
            <a:off x="1431747" y="1984180"/>
            <a:ext cx="4784345" cy="172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31747" y="2770983"/>
            <a:ext cx="4603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tắt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r>
              <a:rPr lang="en-US" sz="2800" dirty="0"/>
              <a:t>5 ca-bin: 30 </a:t>
            </a:r>
            <a:r>
              <a:rPr lang="en-US" sz="2800" dirty="0" err="1"/>
              <a:t>người</a:t>
            </a:r>
            <a:endParaRPr lang="en-US" sz="2800" dirty="0"/>
          </a:p>
          <a:p>
            <a:r>
              <a:rPr lang="en-US" sz="2800" dirty="0" err="1"/>
              <a:t>Mỗi</a:t>
            </a:r>
            <a:r>
              <a:rPr lang="en-US" sz="2800" dirty="0"/>
              <a:t> ca-bin </a:t>
            </a:r>
            <a:r>
              <a:rPr lang="en-US" sz="2800" dirty="0" err="1"/>
              <a:t>chở</a:t>
            </a:r>
            <a:r>
              <a:rPr lang="en-US" sz="2800" dirty="0"/>
              <a:t>: ? </a:t>
            </a:r>
            <a:r>
              <a:rPr lang="en-US" sz="2800" dirty="0" err="1"/>
              <a:t>người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4933871" y="816233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267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sz="4267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8" y="1809095"/>
            <a:ext cx="9395255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</a:t>
            </a:r>
            <a:r>
              <a:rPr lang="vi-VN" sz="4267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ỗi ca-bin chở </a:t>
            </a:r>
            <a:r>
              <a:rPr lang="en-US" sz="4267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4267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267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4267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267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là:</a:t>
            </a:r>
            <a:endParaRPr lang="en-US" sz="4267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 : 5 = 6 (người)</a:t>
            </a:r>
            <a:endParaRPr lang="en-US" sz="4267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 số: 6 người</a:t>
            </a:r>
            <a:endParaRPr lang="en-US" sz="4267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308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sz="8000" dirty="0">
                <a:solidFill>
                  <a:srgbClr val="002060"/>
                </a:solidFill>
                <a:latin typeface="+mn-lt"/>
              </a:rPr>
              <a:t>KHỞI ĐỘNG</a:t>
            </a:r>
            <a:endParaRPr sz="8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29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6"/>
            <a:ext cx="1907245" cy="74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3879" y="339368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0" y="1213670"/>
            <a:ext cx="13107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 ca đựng nước như nhau có tất cả 6</a:t>
            </a:r>
            <a:r>
              <a:rPr lang="vi-VN" sz="2400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 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nước. Hỏi mỗi ca đựng mấy lít nước?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C04E9F7F-3981-4125-BFD6-8B1F0A5DC5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5" y="1702188"/>
            <a:ext cx="2066924" cy="201573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5BB69CF-29F2-4CDD-8A0E-48814244E95E}"/>
              </a:ext>
            </a:extLst>
          </p:cNvPr>
          <p:cNvSpPr/>
          <p:nvPr/>
        </p:nvSpPr>
        <p:spPr>
          <a:xfrm>
            <a:off x="1199261" y="2487137"/>
            <a:ext cx="479960" cy="4225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Picture 18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74CE9CDC-BF37-449D-90D9-17DF73116A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64" y="1713816"/>
            <a:ext cx="2066925" cy="2015738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F1BE07-1F44-4082-8F5E-41D51B2DEBD9}"/>
              </a:ext>
            </a:extLst>
          </p:cNvPr>
          <p:cNvSpPr/>
          <p:nvPr/>
        </p:nvSpPr>
        <p:spPr>
          <a:xfrm>
            <a:off x="2914381" y="2498765"/>
            <a:ext cx="479960" cy="4225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04B65C89-ACFE-47D6-AE08-2A4D725B30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949" y="1720806"/>
            <a:ext cx="2066925" cy="201573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9A66DE5-DFAF-4A10-A4A0-56B5C05C76FB}"/>
              </a:ext>
            </a:extLst>
          </p:cNvPr>
          <p:cNvSpPr/>
          <p:nvPr/>
        </p:nvSpPr>
        <p:spPr>
          <a:xfrm>
            <a:off x="4651966" y="2505755"/>
            <a:ext cx="479960" cy="4225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795110"/>
            <a:chOff x="1255280" y="3295757"/>
            <a:chExt cx="3958894" cy="795110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960876" y="2151251"/>
            <a:ext cx="6415196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 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790710" y="4463125"/>
            <a:ext cx="4905110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39241" y="4583102"/>
            <a:ext cx="4303315" cy="461665"/>
            <a:chOff x="1431563" y="5206780"/>
            <a:chExt cx="4303315" cy="46166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48399" y="5030362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25383" y="5382099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4361" y="502016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557682" y="5380609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44552" y="5011828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4014320" y="5368339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363255" y="4638879"/>
            <a:ext cx="5131949" cy="1109744"/>
          </a:xfrm>
          <a:prstGeom prst="rect">
            <a:avLst/>
          </a:prstGeom>
          <a:solidFill>
            <a:srgbClr val="FFFF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kia.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367847" y="1564673"/>
            <a:ext cx="509079" cy="87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418479" y="1564673"/>
            <a:ext cx="1954473" cy="58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8082235" y="1573387"/>
            <a:ext cx="3429580" cy="97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36810" y="4528551"/>
            <a:ext cx="1857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3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5771" y="4521493"/>
            <a:ext cx="2117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6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75484" y="2928339"/>
            <a:ext cx="515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960876" y="2652237"/>
            <a:ext cx="6415196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 : 3 = 2 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(l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0" grpId="0" animBg="1"/>
      <p:bldP spid="27" grpId="0" animBg="1"/>
      <p:bldP spid="30" grpId="0"/>
      <p:bldP spid="51" grpId="0" animBg="1"/>
      <p:bldP spid="56" grpId="0" animBg="1"/>
      <p:bldP spid="58" grpId="0" animBg="1"/>
      <p:bldP spid="60" grpId="0" animBg="1"/>
      <p:bldP spid="61" grpId="0" animBg="1"/>
      <p:bldP spid="21" grpId="0"/>
      <p:bldP spid="22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1133120" y="1321526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        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    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64704" y="2428457"/>
              <a:ext cx="635910" cy="50176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7402863" y="1196481"/>
            <a:ext cx="5572539" cy="2308324"/>
            <a:chOff x="5914433" y="1788258"/>
            <a:chExt cx="5572539" cy="230832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546031" y="1954393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546031" y="2713331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570793" y="3381354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899029"/>
            <a:ext cx="4110600" cy="268374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047943" y="4676678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+mj-lt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+mj-lt"/>
                </a:rPr>
                <a:t>bài</a:t>
              </a:r>
              <a:r>
                <a:rPr lang="en-US" sz="3200" b="1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+mj-lt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+mj-lt"/>
                </a:rPr>
                <a:t>vở</a:t>
              </a:r>
              <a:endParaRPr lang="en-US" sz="3200" b="1" dirty="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851326" y="336884"/>
            <a:ext cx="563588" cy="566912"/>
          </a:xfrm>
          <a:prstGeom prst="ellipse">
            <a:avLst/>
          </a:prstGeom>
          <a:solidFill>
            <a:srgbClr val="9F5F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5606" y="327952"/>
            <a:ext cx="47211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vi-VN" sz="28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2094" y="2331013"/>
            <a:ext cx="2775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prstClr val="black"/>
                </a:solidFill>
              </a:rPr>
              <a:t> 35  :   5 = 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546</Words>
  <Application>Microsoft Office PowerPoint</Application>
  <PresentationFormat>Widescreen</PresentationFormat>
  <Paragraphs>96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Berkshire Swash</vt:lpstr>
      <vt:lpstr>Calibri</vt:lpstr>
      <vt:lpstr>HP001 4 hàng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 Phuong</cp:lastModifiedBy>
  <cp:revision>37</cp:revision>
  <dcterms:created xsi:type="dcterms:W3CDTF">2022-06-30T08:03:45Z</dcterms:created>
  <dcterms:modified xsi:type="dcterms:W3CDTF">2023-10-06T17:58:42Z</dcterms:modified>
</cp:coreProperties>
</file>