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28"/>
  </p:notesMasterIdLst>
  <p:sldIdLst>
    <p:sldId id="343" r:id="rId3"/>
    <p:sldId id="302" r:id="rId4"/>
    <p:sldId id="306" r:id="rId5"/>
    <p:sldId id="2636" r:id="rId6"/>
    <p:sldId id="2635" r:id="rId7"/>
    <p:sldId id="284" r:id="rId8"/>
    <p:sldId id="2646" r:id="rId9"/>
    <p:sldId id="271" r:id="rId10"/>
    <p:sldId id="2647" r:id="rId11"/>
    <p:sldId id="336" r:id="rId12"/>
    <p:sldId id="2638" r:id="rId13"/>
    <p:sldId id="344" r:id="rId14"/>
    <p:sldId id="2643" r:id="rId15"/>
    <p:sldId id="2637" r:id="rId16"/>
    <p:sldId id="2639" r:id="rId17"/>
    <p:sldId id="2644" r:id="rId18"/>
    <p:sldId id="2645" r:id="rId19"/>
    <p:sldId id="262" r:id="rId20"/>
    <p:sldId id="339" r:id="rId21"/>
    <p:sldId id="338" r:id="rId22"/>
    <p:sldId id="361" r:id="rId23"/>
    <p:sldId id="331" r:id="rId24"/>
    <p:sldId id="371" r:id="rId25"/>
    <p:sldId id="330" r:id="rId26"/>
    <p:sldId id="27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120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F8899-2B32-426F-8029-3E471E40B689}" type="datetimeFigureOut">
              <a:rPr lang="en-US" smtClean="0"/>
              <a:t>10/28/2023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150DC3-A38D-4E12-96DB-79DC635B124A}" type="slidenum">
              <a:rPr lang="en-US" smtClean="0"/>
              <a:t>‹#›</a:t>
            </a:fld>
            <a:endParaRPr lang="en-US"/>
          </a:p>
        </p:txBody>
      </p:sp>
    </p:spTree>
    <p:extLst>
      <p:ext uri="{BB962C8B-B14F-4D97-AF65-F5344CB8AC3E}">
        <p14:creationId xmlns:p14="http://schemas.microsoft.com/office/powerpoint/2010/main" val="412492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cần cho HS thấy được số cần tìm ở đây là thành phần nào trong phép trừ để HS áp dụng lí thuyết hợp lí</a:t>
            </a:r>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598732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1235747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910532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1910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9810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6707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7931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8352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8293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879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6621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18584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39564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79572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163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60598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74648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48825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20030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10/28/2023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051549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10/28/2023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8776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756436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10/28/2023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08909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04231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55193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65857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08648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03929F-653B-4373-BB01-E0DB745E84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6108" y="-154413"/>
            <a:ext cx="1208145" cy="1208145"/>
          </a:xfrm>
          <a:prstGeom prst="rect">
            <a:avLst/>
          </a:prstGeom>
        </p:spPr>
      </p:pic>
    </p:spTree>
    <p:extLst>
      <p:ext uri="{BB962C8B-B14F-4D97-AF65-F5344CB8AC3E}">
        <p14:creationId xmlns:p14="http://schemas.microsoft.com/office/powerpoint/2010/main" val="166688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71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25528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89376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1478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0136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48443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72348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14673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10/28/2023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pic>
        <p:nvPicPr>
          <p:cNvPr id="8" name="Picture 7">
            <a:extLst>
              <a:ext uri="{FF2B5EF4-FFF2-40B4-BE49-F238E27FC236}">
                <a16:creationId xmlns:a16="http://schemas.microsoft.com/office/drawing/2014/main" id="{9786CB03-10B2-4763-9CA3-09D20C71974B}"/>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1222514" y="284921"/>
            <a:ext cx="1072300" cy="1072300"/>
          </a:xfrm>
          <a:prstGeom prst="rect">
            <a:avLst/>
          </a:prstGeom>
        </p:spPr>
      </p:pic>
    </p:spTree>
    <p:extLst>
      <p:ext uri="{BB962C8B-B14F-4D97-AF65-F5344CB8AC3E}">
        <p14:creationId xmlns:p14="http://schemas.microsoft.com/office/powerpoint/2010/main" val="4222302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8A0480F-CBC5-46AC-B9E9-1FB2FB4C93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63588971"/>
      </p:ext>
    </p:extLst>
  </p:cSld>
  <p:clrMap bg1="lt1" tx1="dk1" bg2="lt2" tx2="dk2" accent1="accent1" accent2="accent2" accent3="accent3" accent4="accent4" accent5="accent5" accent6="accent6" hlink="hlink" folHlink="folHlink"/>
  <p:sldLayoutIdLst>
    <p:sldLayoutId id="2147483686" r:id="rId1"/>
    <p:sldLayoutId id="2147483687"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29.sv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6.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40.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microsoft.com/office/2007/relationships/hdphoto" Target="../media/hdphoto3.wdp"/><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microsoft.com/office/2007/relationships/hdphoto" Target="../media/hdphoto4.wdp"/><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29.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29.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7">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sp>
        <p:nvSpPr>
          <p:cNvPr id="22" name="Text Box 21"/>
          <p:cNvSpPr txBox="1"/>
          <p:nvPr/>
        </p:nvSpPr>
        <p:spPr>
          <a:xfrm>
            <a:off x="3216275" y="2678430"/>
            <a:ext cx="6485890" cy="13220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2225">
                  <a:noFill/>
                  <a:prstDash val="solid"/>
                </a:ln>
                <a:solidFill>
                  <a:srgbClr val="FF0000"/>
                </a:solidFill>
                <a:effectLst>
                  <a:innerShdw blurRad="63500" dist="50800" dir="8100000">
                    <a:prstClr val="black">
                      <a:alpha val="50000"/>
                    </a:prstClr>
                  </a:innerShdw>
                </a:effectLst>
                <a:uLnTx/>
                <a:uFillTx/>
                <a:latin typeface="Coiny" panose="02000903060500060000" charset="0"/>
                <a:ea typeface="+mn-ea"/>
                <a:cs typeface="Coiny" panose="02000903060500060000" charset="0"/>
              </a:rPr>
              <a:t>KHỞI ĐỘNG</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50" presetClass="entr" presetSubtype="0" decel="10000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strVal val="#ppt_w+.3"/>
                                          </p:val>
                                        </p:tav>
                                        <p:tav tm="100000">
                                          <p:val>
                                            <p:strVal val="#ppt_w"/>
                                          </p:val>
                                        </p:tav>
                                      </p:tavLst>
                                    </p:anim>
                                    <p:anim calcmode="lin" valueType="num">
                                      <p:cBhvr>
                                        <p:cTn id="42" dur="1000" fill="hold"/>
                                        <p:tgtEl>
                                          <p:spTgt spid="22"/>
                                        </p:tgtEl>
                                        <p:attrNameLst>
                                          <p:attrName>ppt_h</p:attrName>
                                        </p:attrNameLst>
                                      </p:cBhvr>
                                      <p:tavLst>
                                        <p:tav tm="0">
                                          <p:val>
                                            <p:strVal val="#ppt_h"/>
                                          </p:val>
                                        </p:tav>
                                        <p:tav tm="100000">
                                          <p:val>
                                            <p:strVal val="#ppt_h"/>
                                          </p:val>
                                        </p:tav>
                                      </p:tavLst>
                                    </p:anim>
                                    <p:animEffect transition="in" filter="fade">
                                      <p:cBhvr>
                                        <p:cTn id="43" dur="1000"/>
                                        <p:tgtEl>
                                          <p:spTgt spid="22"/>
                                        </p:tgtEl>
                                      </p:cBhvr>
                                    </p:animEffect>
                                  </p:childTnLst>
                                </p:cTn>
                              </p:par>
                              <p:par>
                                <p:cTn id="44" presetID="50" presetClass="entr" presetSubtype="0" decel="10000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3"/>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strVal val="#ppt_w+.3"/>
                                          </p:val>
                                        </p:tav>
                                        <p:tav tm="100000">
                                          <p:val>
                                            <p:strVal val="#ppt_w"/>
                                          </p:val>
                                        </p:tav>
                                      </p:tavLst>
                                    </p:anim>
                                    <p:anim calcmode="lin" valueType="num">
                                      <p:cBhvr>
                                        <p:cTn id="52" dur="1000" fill="hold"/>
                                        <p:tgtEl>
                                          <p:spTgt spid="17"/>
                                        </p:tgtEl>
                                        <p:attrNameLst>
                                          <p:attrName>ppt_h</p:attrName>
                                        </p:attrNameLst>
                                      </p:cBhvr>
                                      <p:tavLst>
                                        <p:tav tm="0">
                                          <p:val>
                                            <p:strVal val="#ppt_h"/>
                                          </p:val>
                                        </p:tav>
                                        <p:tav tm="100000">
                                          <p:val>
                                            <p:strVal val="#ppt_h"/>
                                          </p:val>
                                        </p:tav>
                                      </p:tavLst>
                                    </p:anim>
                                    <p:animEffect transition="in" filter="fade">
                                      <p:cBhvr>
                                        <p:cTn id="53" dur="1000"/>
                                        <p:tgtEl>
                                          <p:spTgt spid="17"/>
                                        </p:tgtEl>
                                      </p:cBhvr>
                                    </p:animEffect>
                                  </p:childTnLst>
                                </p:cTn>
                              </p:par>
                            </p:childTnLst>
                          </p:cTn>
                        </p:par>
                        <p:par>
                          <p:cTn id="54" fill="hold">
                            <p:stCondLst>
                              <p:cond delay="8000"/>
                            </p:stCondLst>
                            <p:childTnLst>
                              <p:par>
                                <p:cTn id="55" presetID="26" presetClass="emph" presetSubtype="0" fill="hold" grpId="2" nodeType="afterEffect">
                                  <p:stCondLst>
                                    <p:cond delay="0"/>
                                  </p:stCondLst>
                                  <p:childTnLst>
                                    <p:animEffect transition="out" filter="fade">
                                      <p:cBhvr>
                                        <p:cTn id="56" dur="500" tmFilter="0, 0; .2, .5; .8, .5; 1, 0"/>
                                        <p:tgtEl>
                                          <p:spTgt spid="22"/>
                                        </p:tgtEl>
                                      </p:cBhvr>
                                    </p:animEffect>
                                    <p:animScale>
                                      <p:cBhvr>
                                        <p:cTn id="57" dur="250" autoRev="1" fill="hold"/>
                                        <p:tgtEl>
                                          <p:spTgt spid="22"/>
                                        </p:tgtEl>
                                      </p:cBhvr>
                                      <p:by x="105000" y="105000"/>
                                    </p:animScale>
                                  </p:childTnLst>
                                </p:cTn>
                              </p:par>
                              <p:par>
                                <p:cTn id="58" presetID="26" presetClass="emph" presetSubtype="0" fill="hold" nodeType="with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26" presetClass="emph" presetSubtype="0" fill="hold" nodeType="withEffect">
                                  <p:stCondLst>
                                    <p:cond delay="0"/>
                                  </p:stCondLst>
                                  <p:childTnLst>
                                    <p:animEffect transition="out" filter="fade">
                                      <p:cBhvr>
                                        <p:cTn id="62" dur="500" tmFilter="0, 0; .2, .5; .8, .5; 1, 0"/>
                                        <p:tgtEl>
                                          <p:spTgt spid="17"/>
                                        </p:tgtEl>
                                      </p:cBhvr>
                                    </p:animEffect>
                                    <p:animScale>
                                      <p:cBhvr>
                                        <p:cTn id="63"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P spid="22" grpId="0"/>
      <p:bldP spid="22" grpId="1"/>
      <p:bldP spid="22" grpId="2"/>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6454593"/>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Speech Bubble: Rectangle with Corners Rounded 27">
            <a:extLst>
              <a:ext uri="{FF2B5EF4-FFF2-40B4-BE49-F238E27FC236}">
                <a16:creationId xmlns:a16="http://schemas.microsoft.com/office/drawing/2014/main" id="{34F383D8-C01A-4425-A3AA-64540C4BB8A9}"/>
              </a:ext>
            </a:extLst>
          </p:cNvPr>
          <p:cNvSpPr/>
          <p:nvPr/>
        </p:nvSpPr>
        <p:spPr>
          <a:xfrm>
            <a:off x="1550590" y="1991970"/>
            <a:ext cx="2641600" cy="963989"/>
          </a:xfrm>
          <a:prstGeom prst="wedgeRoundRectCallout">
            <a:avLst>
              <a:gd name="adj1" fmla="val 37629"/>
              <a:gd name="adj2" fmla="val 73246"/>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Đây</a:t>
            </a:r>
            <a:r>
              <a:rPr lang="en-US" sz="3200" dirty="0"/>
              <a:t> </a:t>
            </a:r>
            <a:r>
              <a:rPr lang="en-US" sz="3200" dirty="0" err="1"/>
              <a:t>là</a:t>
            </a:r>
            <a:r>
              <a:rPr lang="en-US" sz="3200" dirty="0"/>
              <a:t> </a:t>
            </a:r>
            <a:r>
              <a:rPr lang="en-US" sz="3200" dirty="0" err="1"/>
              <a:t>một</a:t>
            </a:r>
            <a:r>
              <a:rPr lang="en-US" sz="3200" dirty="0"/>
              <a:t> </a:t>
            </a:r>
            <a:r>
              <a:rPr lang="en-US" sz="3200" dirty="0" err="1"/>
              <a:t>cạnh</a:t>
            </a:r>
            <a:endParaRPr lang="en-US" sz="3200" dirty="0"/>
          </a:p>
        </p:txBody>
      </p:sp>
      <p:sp>
        <p:nvSpPr>
          <p:cNvPr id="29" name="Speech Bubble: Rectangle with Corners Rounded 28">
            <a:extLst>
              <a:ext uri="{FF2B5EF4-FFF2-40B4-BE49-F238E27FC236}">
                <a16:creationId xmlns:a16="http://schemas.microsoft.com/office/drawing/2014/main" id="{98F7A780-CAEB-4B7A-B36F-F70D95135DB8}"/>
              </a:ext>
            </a:extLst>
          </p:cNvPr>
          <p:cNvSpPr/>
          <p:nvPr/>
        </p:nvSpPr>
        <p:spPr>
          <a:xfrm>
            <a:off x="4432371" y="1718922"/>
            <a:ext cx="2641600" cy="963989"/>
          </a:xfrm>
          <a:prstGeom prst="wedgeRoundRectCallout">
            <a:avLst>
              <a:gd name="adj1" fmla="val 2244"/>
              <a:gd name="adj2" fmla="val 73246"/>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Đây</a:t>
            </a:r>
            <a:r>
              <a:rPr lang="en-US" sz="3200" dirty="0"/>
              <a:t> </a:t>
            </a:r>
            <a:r>
              <a:rPr lang="en-US" sz="3200" dirty="0" err="1"/>
              <a:t>là</a:t>
            </a:r>
            <a:r>
              <a:rPr lang="en-US" sz="3200" dirty="0"/>
              <a:t> </a:t>
            </a:r>
            <a:r>
              <a:rPr lang="en-US" sz="3200" dirty="0" err="1"/>
              <a:t>một</a:t>
            </a:r>
            <a:r>
              <a:rPr lang="en-US" sz="3200" dirty="0"/>
              <a:t> </a:t>
            </a:r>
            <a:r>
              <a:rPr lang="en-US" sz="3200" dirty="0" err="1"/>
              <a:t>đỉnh</a:t>
            </a:r>
            <a:endParaRPr lang="en-US" sz="3200" dirty="0"/>
          </a:p>
        </p:txBody>
      </p:sp>
      <p:sp>
        <p:nvSpPr>
          <p:cNvPr id="42" name="Speech Bubble: Rectangle with Corners Rounded 41">
            <a:extLst>
              <a:ext uri="{FF2B5EF4-FFF2-40B4-BE49-F238E27FC236}">
                <a16:creationId xmlns:a16="http://schemas.microsoft.com/office/drawing/2014/main" id="{0DEF6A4A-3295-4A1B-9B7A-79AA145588D7}"/>
              </a:ext>
            </a:extLst>
          </p:cNvPr>
          <p:cNvSpPr/>
          <p:nvPr/>
        </p:nvSpPr>
        <p:spPr>
          <a:xfrm>
            <a:off x="7448470" y="1902639"/>
            <a:ext cx="2641600" cy="963989"/>
          </a:xfrm>
          <a:prstGeom prst="wedgeRoundRectCallout">
            <a:avLst>
              <a:gd name="adj1" fmla="val 2244"/>
              <a:gd name="adj2" fmla="val 73246"/>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Đây</a:t>
            </a:r>
            <a:r>
              <a:rPr lang="en-US" sz="3200" dirty="0"/>
              <a:t> </a:t>
            </a:r>
            <a:r>
              <a:rPr lang="en-US" sz="3200" dirty="0" err="1"/>
              <a:t>là</a:t>
            </a:r>
            <a:r>
              <a:rPr lang="en-US" sz="3200" dirty="0"/>
              <a:t> </a:t>
            </a:r>
            <a:r>
              <a:rPr lang="en-US" sz="3200" dirty="0" err="1"/>
              <a:t>một</a:t>
            </a:r>
            <a:r>
              <a:rPr lang="en-US" sz="3200" dirty="0"/>
              <a:t> </a:t>
            </a:r>
            <a:r>
              <a:rPr lang="en-US" sz="3200" dirty="0" err="1"/>
              <a:t>mặt</a:t>
            </a:r>
            <a:endParaRPr lang="en-US" sz="3200" dirty="0"/>
          </a:p>
        </p:txBody>
      </p:sp>
      <p:grpSp>
        <p:nvGrpSpPr>
          <p:cNvPr id="5" name="Group 4">
            <a:extLst>
              <a:ext uri="{FF2B5EF4-FFF2-40B4-BE49-F238E27FC236}">
                <a16:creationId xmlns:a16="http://schemas.microsoft.com/office/drawing/2014/main" id="{F105239C-ACE4-4493-BB45-362EE1EFDB5C}"/>
              </a:ext>
            </a:extLst>
          </p:cNvPr>
          <p:cNvGrpSpPr/>
          <p:nvPr/>
        </p:nvGrpSpPr>
        <p:grpSpPr>
          <a:xfrm>
            <a:off x="3167379" y="2777296"/>
            <a:ext cx="5857240" cy="4100068"/>
            <a:chOff x="3167379" y="2337455"/>
            <a:chExt cx="5857240" cy="4100068"/>
          </a:xfrm>
        </p:grpSpPr>
        <p:pic>
          <p:nvPicPr>
            <p:cNvPr id="3" name="Picture 2" descr="A picture containing text, toy, doll&#10;&#10;Description automatically generated">
              <a:extLst>
                <a:ext uri="{FF2B5EF4-FFF2-40B4-BE49-F238E27FC236}">
                  <a16:creationId xmlns:a16="http://schemas.microsoft.com/office/drawing/2014/main" id="{8AFD6ED2-3984-40E3-B61F-E592D7EA1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379" y="2337455"/>
              <a:ext cx="5857240" cy="4100068"/>
            </a:xfrm>
            <a:prstGeom prst="rect">
              <a:avLst/>
            </a:prstGeom>
          </p:spPr>
        </p:pic>
        <p:sp>
          <p:nvSpPr>
            <p:cNvPr id="4" name="TextBox 3">
              <a:extLst>
                <a:ext uri="{FF2B5EF4-FFF2-40B4-BE49-F238E27FC236}">
                  <a16:creationId xmlns:a16="http://schemas.microsoft.com/office/drawing/2014/main" id="{D9CFAD0D-E3D2-43B5-90FB-2AFA3FB0FF73}"/>
                </a:ext>
              </a:extLst>
            </p:cNvPr>
            <p:cNvSpPr txBox="1"/>
            <p:nvPr/>
          </p:nvSpPr>
          <p:spPr>
            <a:xfrm>
              <a:off x="4592320" y="5669280"/>
              <a:ext cx="3048000" cy="461665"/>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Khối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hộp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nhật</a:t>
              </a:r>
              <a:endParaRPr lang="en-US" sz="2400" b="1"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CDA3FF27-2C4F-D0D3-D9E0-B2CD3973BA63}"/>
              </a:ext>
            </a:extLst>
          </p:cNvPr>
          <p:cNvGrpSpPr>
            <a:grpSpLocks/>
          </p:cNvGrpSpPr>
          <p:nvPr/>
        </p:nvGrpSpPr>
        <p:grpSpPr bwMode="auto">
          <a:xfrm rot="21231203">
            <a:off x="927150" y="751104"/>
            <a:ext cx="10248798" cy="557259"/>
            <a:chOff x="6035526" y="1455359"/>
            <a:chExt cx="6691944" cy="431293"/>
          </a:xfrm>
        </p:grpSpPr>
        <p:sp>
          <p:nvSpPr>
            <p:cNvPr id="6" name="Rounded Rectangular Callout 3">
              <a:extLst>
                <a:ext uri="{FF2B5EF4-FFF2-40B4-BE49-F238E27FC236}">
                  <a16:creationId xmlns:a16="http://schemas.microsoft.com/office/drawing/2014/main" id="{14EE0AAA-B176-0B02-2D94-B964608D39F8}"/>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7" name="Rounded Rectangle 1">
              <a:extLst>
                <a:ext uri="{FF2B5EF4-FFF2-40B4-BE49-F238E27FC236}">
                  <a16:creationId xmlns:a16="http://schemas.microsoft.com/office/drawing/2014/main" id="{E5872F8B-B92C-92F3-A8C9-DF43B35ED6DA}"/>
                </a:ext>
              </a:extLst>
            </p:cNvPr>
            <p:cNvSpPr>
              <a:spLocks noChangeArrowheads="1"/>
            </p:cNvSpPr>
            <p:nvPr/>
          </p:nvSpPr>
          <p:spPr bwMode="auto">
            <a:xfrm rot="391599">
              <a:off x="6044446" y="1455359"/>
              <a:ext cx="6683024" cy="27219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200" b="1" dirty="0">
                  <a:effectLst/>
                  <a:ea typeface="Times New Roman" panose="02020603050405020304" pitchFamily="18" charset="0"/>
                  <a:cs typeface="Arial" panose="020B0604020202020204" pitchFamily="34" charset="0"/>
                </a:rPr>
                <a:t>Quan sát, chỉ và nêu mặt, đỉnh, cạnh của khối lập phương, hộp chữ nhật</a:t>
              </a:r>
              <a:endParaRPr kumimoji="0" lang="en-US" altLang="en-US" sz="2200" b="1" i="0" u="none" strike="noStrike" kern="0" cap="none" spc="0" normalizeH="0" baseline="0" noProof="0" dirty="0">
                <a:ln>
                  <a:noFill/>
                </a:ln>
                <a:solidFill>
                  <a:srgbClr val="000000"/>
                </a:solidFill>
                <a:effectLst/>
                <a:uLnTx/>
                <a:uFillTx/>
                <a:ea typeface="Microsoft YaHei"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335494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196836"/>
            <a:ext cx="11185843" cy="6454593"/>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B915A0DB-8254-42D4-8AB6-E15F71FABE9E}"/>
              </a:ext>
            </a:extLst>
          </p:cNvPr>
          <p:cNvGrpSpPr/>
          <p:nvPr/>
        </p:nvGrpSpPr>
        <p:grpSpPr>
          <a:xfrm>
            <a:off x="623711" y="1378966"/>
            <a:ext cx="5857240" cy="4100068"/>
            <a:chOff x="3167379" y="2337455"/>
            <a:chExt cx="5857240" cy="4100068"/>
          </a:xfrm>
        </p:grpSpPr>
        <p:pic>
          <p:nvPicPr>
            <p:cNvPr id="14" name="Picture 13" descr="A picture containing text, toy, doll&#10;&#10;Description automatically generated">
              <a:extLst>
                <a:ext uri="{FF2B5EF4-FFF2-40B4-BE49-F238E27FC236}">
                  <a16:creationId xmlns:a16="http://schemas.microsoft.com/office/drawing/2014/main" id="{6B826E5C-383C-441A-ABB0-D3ACC5921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379" y="2337455"/>
              <a:ext cx="5857240" cy="4100068"/>
            </a:xfrm>
            <a:prstGeom prst="rect">
              <a:avLst/>
            </a:prstGeom>
          </p:spPr>
        </p:pic>
        <p:sp>
          <p:nvSpPr>
            <p:cNvPr id="15" name="TextBox 14">
              <a:extLst>
                <a:ext uri="{FF2B5EF4-FFF2-40B4-BE49-F238E27FC236}">
                  <a16:creationId xmlns:a16="http://schemas.microsoft.com/office/drawing/2014/main" id="{3B35C7D4-DA5C-4207-9C01-CABF40539CD8}"/>
                </a:ext>
              </a:extLst>
            </p:cNvPr>
            <p:cNvSpPr txBox="1"/>
            <p:nvPr/>
          </p:nvSpPr>
          <p:spPr>
            <a:xfrm>
              <a:off x="4592320" y="5669280"/>
              <a:ext cx="3048000" cy="461665"/>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Khối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hộp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nhật</a:t>
              </a:r>
              <a:endParaRPr lang="en-US" sz="2400" b="1" dirty="0">
                <a:latin typeface="Arial" panose="020B0604020202020204" pitchFamily="34" charset="0"/>
                <a:cs typeface="Arial" panose="020B0604020202020204" pitchFamily="34" charset="0"/>
              </a:endParaRPr>
            </a:p>
          </p:txBody>
        </p:sp>
      </p:grpSp>
      <p:sp>
        <p:nvSpPr>
          <p:cNvPr id="3" name="Oval 2">
            <a:extLst>
              <a:ext uri="{FF2B5EF4-FFF2-40B4-BE49-F238E27FC236}">
                <a16:creationId xmlns:a16="http://schemas.microsoft.com/office/drawing/2014/main" id="{D895F0EC-8C35-4131-9EC8-29478F1D0B43}"/>
              </a:ext>
            </a:extLst>
          </p:cNvPr>
          <p:cNvSpPr/>
          <p:nvPr/>
        </p:nvSpPr>
        <p:spPr>
          <a:xfrm>
            <a:off x="2307544" y="2892655"/>
            <a:ext cx="106667" cy="10142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7556765-DC4C-4351-B877-D69296912576}"/>
              </a:ext>
            </a:extLst>
          </p:cNvPr>
          <p:cNvSpPr/>
          <p:nvPr/>
        </p:nvSpPr>
        <p:spPr>
          <a:xfrm>
            <a:off x="4922695" y="2912811"/>
            <a:ext cx="106667" cy="80277"/>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D40DCA2-3E73-432E-86AD-8D6A453AA31B}"/>
              </a:ext>
            </a:extLst>
          </p:cNvPr>
          <p:cNvSpPr/>
          <p:nvPr/>
        </p:nvSpPr>
        <p:spPr>
          <a:xfrm>
            <a:off x="4989751" y="4127004"/>
            <a:ext cx="106667" cy="110294"/>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3D93860-4EEA-4A8A-8682-642865A4AEB1}"/>
              </a:ext>
            </a:extLst>
          </p:cNvPr>
          <p:cNvSpPr/>
          <p:nvPr/>
        </p:nvSpPr>
        <p:spPr>
          <a:xfrm>
            <a:off x="2331464" y="4118487"/>
            <a:ext cx="83221" cy="8605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65D82B0-2621-4031-8BD2-A182A355ED19}"/>
              </a:ext>
            </a:extLst>
          </p:cNvPr>
          <p:cNvSpPr/>
          <p:nvPr/>
        </p:nvSpPr>
        <p:spPr>
          <a:xfrm>
            <a:off x="1873012" y="3344498"/>
            <a:ext cx="100375" cy="84917"/>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5C03694-CA22-497C-9D16-4244A1924E77}"/>
              </a:ext>
            </a:extLst>
          </p:cNvPr>
          <p:cNvSpPr/>
          <p:nvPr/>
        </p:nvSpPr>
        <p:spPr>
          <a:xfrm>
            <a:off x="4530146" y="3344499"/>
            <a:ext cx="110701" cy="79634"/>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C745018-2939-48E7-A51F-CB5E8D8048C3}"/>
              </a:ext>
            </a:extLst>
          </p:cNvPr>
          <p:cNvSpPr/>
          <p:nvPr/>
        </p:nvSpPr>
        <p:spPr>
          <a:xfrm>
            <a:off x="4530146" y="4562795"/>
            <a:ext cx="110701" cy="92019"/>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DBAE7C7-F2D2-4513-9CD2-08784B19BA6A}"/>
              </a:ext>
            </a:extLst>
          </p:cNvPr>
          <p:cNvSpPr/>
          <p:nvPr/>
        </p:nvSpPr>
        <p:spPr>
          <a:xfrm>
            <a:off x="1865691" y="4554827"/>
            <a:ext cx="100375" cy="10110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75B2335-742E-475E-973B-32C661151D81}"/>
              </a:ext>
            </a:extLst>
          </p:cNvPr>
          <p:cNvGrpSpPr/>
          <p:nvPr/>
        </p:nvGrpSpPr>
        <p:grpSpPr>
          <a:xfrm>
            <a:off x="2314584" y="2914589"/>
            <a:ext cx="2732758" cy="1289129"/>
            <a:chOff x="2253488" y="2931658"/>
            <a:chExt cx="2778541" cy="1289129"/>
          </a:xfrm>
        </p:grpSpPr>
        <p:cxnSp>
          <p:nvCxnSpPr>
            <p:cNvPr id="5" name="Straight Connector 4">
              <a:extLst>
                <a:ext uri="{FF2B5EF4-FFF2-40B4-BE49-F238E27FC236}">
                  <a16:creationId xmlns:a16="http://schemas.microsoft.com/office/drawing/2014/main" id="{4522B1AD-6234-4ED4-B332-BDA45E07BC84}"/>
                </a:ext>
              </a:extLst>
            </p:cNvPr>
            <p:cNvCxnSpPr>
              <a:cxnSpLocks/>
            </p:cNvCxnSpPr>
            <p:nvPr/>
          </p:nvCxnSpPr>
          <p:spPr>
            <a:xfrm>
              <a:off x="2253488" y="2948780"/>
              <a:ext cx="2778541" cy="325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28B3A0F-1FA6-4BDF-A277-944533E7765F}"/>
                </a:ext>
              </a:extLst>
            </p:cNvPr>
            <p:cNvCxnSpPr>
              <a:cxnSpLocks/>
            </p:cNvCxnSpPr>
            <p:nvPr/>
          </p:nvCxnSpPr>
          <p:spPr>
            <a:xfrm>
              <a:off x="2269111" y="2931658"/>
              <a:ext cx="0" cy="12333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914910-512A-45ED-974E-A65ABD3D882E}"/>
                </a:ext>
              </a:extLst>
            </p:cNvPr>
            <p:cNvCxnSpPr>
              <a:cxnSpLocks/>
            </p:cNvCxnSpPr>
            <p:nvPr/>
          </p:nvCxnSpPr>
          <p:spPr>
            <a:xfrm flipH="1">
              <a:off x="4982308" y="2966214"/>
              <a:ext cx="23446" cy="12545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B8E8939-9E3F-413C-83F8-1B0196289AAE}"/>
                </a:ext>
              </a:extLst>
            </p:cNvPr>
            <p:cNvCxnSpPr>
              <a:cxnSpLocks/>
            </p:cNvCxnSpPr>
            <p:nvPr/>
          </p:nvCxnSpPr>
          <p:spPr>
            <a:xfrm>
              <a:off x="2289887" y="4172573"/>
              <a:ext cx="2685421" cy="349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C3617A6E-A530-4D1F-AAB3-D4746FFD9F1D}"/>
              </a:ext>
            </a:extLst>
          </p:cNvPr>
          <p:cNvGrpSpPr/>
          <p:nvPr/>
        </p:nvGrpSpPr>
        <p:grpSpPr>
          <a:xfrm>
            <a:off x="1890089" y="3360230"/>
            <a:ext cx="2703323" cy="1254573"/>
            <a:chOff x="2302431" y="2966214"/>
            <a:chExt cx="2703323" cy="1254573"/>
          </a:xfrm>
        </p:grpSpPr>
        <p:cxnSp>
          <p:nvCxnSpPr>
            <p:cNvPr id="58" name="Straight Connector 57">
              <a:extLst>
                <a:ext uri="{FF2B5EF4-FFF2-40B4-BE49-F238E27FC236}">
                  <a16:creationId xmlns:a16="http://schemas.microsoft.com/office/drawing/2014/main" id="{559CFF04-3024-444D-B85F-D3D9F562D46E}"/>
                </a:ext>
              </a:extLst>
            </p:cNvPr>
            <p:cNvCxnSpPr>
              <a:cxnSpLocks/>
            </p:cNvCxnSpPr>
            <p:nvPr/>
          </p:nvCxnSpPr>
          <p:spPr>
            <a:xfrm>
              <a:off x="2331052" y="2971758"/>
              <a:ext cx="2654003" cy="966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2DFCB87-CF81-4BC1-A3FF-75C0F924CA5F}"/>
                </a:ext>
              </a:extLst>
            </p:cNvPr>
            <p:cNvCxnSpPr>
              <a:cxnSpLocks/>
            </p:cNvCxnSpPr>
            <p:nvPr/>
          </p:nvCxnSpPr>
          <p:spPr>
            <a:xfrm flipH="1">
              <a:off x="2302431" y="2971343"/>
              <a:ext cx="10432" cy="123115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5982A85-7E93-4DA2-8963-27ED0E140F56}"/>
                </a:ext>
              </a:extLst>
            </p:cNvPr>
            <p:cNvCxnSpPr>
              <a:cxnSpLocks/>
            </p:cNvCxnSpPr>
            <p:nvPr/>
          </p:nvCxnSpPr>
          <p:spPr>
            <a:xfrm flipH="1">
              <a:off x="4982308" y="2966214"/>
              <a:ext cx="23446" cy="125457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DB8CCF9-8697-4DE6-AD6A-A96CDF1686F5}"/>
                </a:ext>
              </a:extLst>
            </p:cNvPr>
            <p:cNvCxnSpPr>
              <a:cxnSpLocks/>
            </p:cNvCxnSpPr>
            <p:nvPr/>
          </p:nvCxnSpPr>
          <p:spPr>
            <a:xfrm>
              <a:off x="2302431" y="4213057"/>
              <a:ext cx="26924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A159D218-92F5-4245-838E-0493CE2D88DB}"/>
              </a:ext>
            </a:extLst>
          </p:cNvPr>
          <p:cNvGrpSpPr/>
          <p:nvPr/>
        </p:nvGrpSpPr>
        <p:grpSpPr>
          <a:xfrm>
            <a:off x="1872004" y="2911929"/>
            <a:ext cx="465495" cy="1657704"/>
            <a:chOff x="2169218" y="2428018"/>
            <a:chExt cx="2848199" cy="1657704"/>
          </a:xfrm>
        </p:grpSpPr>
        <p:cxnSp>
          <p:nvCxnSpPr>
            <p:cNvPr id="71" name="Straight Connector 70">
              <a:extLst>
                <a:ext uri="{FF2B5EF4-FFF2-40B4-BE49-F238E27FC236}">
                  <a16:creationId xmlns:a16="http://schemas.microsoft.com/office/drawing/2014/main" id="{997EB8E0-30B7-4929-AF0A-3437FFD67D14}"/>
                </a:ext>
              </a:extLst>
            </p:cNvPr>
            <p:cNvCxnSpPr>
              <a:cxnSpLocks/>
              <a:stCxn id="29" idx="2"/>
            </p:cNvCxnSpPr>
            <p:nvPr/>
          </p:nvCxnSpPr>
          <p:spPr>
            <a:xfrm flipV="1">
              <a:off x="2169218" y="2440005"/>
              <a:ext cx="2731859" cy="46469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A4F56FA-DCDE-4070-9989-70A4B1F260DF}"/>
                </a:ext>
              </a:extLst>
            </p:cNvPr>
            <p:cNvCxnSpPr>
              <a:cxnSpLocks/>
              <a:endCxn id="32" idx="0"/>
            </p:cNvCxnSpPr>
            <p:nvPr/>
          </p:nvCxnSpPr>
          <p:spPr>
            <a:xfrm>
              <a:off x="2301240" y="2914435"/>
              <a:ext cx="136434" cy="115648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1BF3A6F-85BE-426D-978C-AA8791DBE786}"/>
                </a:ext>
              </a:extLst>
            </p:cNvPr>
            <p:cNvCxnSpPr>
              <a:cxnSpLocks/>
            </p:cNvCxnSpPr>
            <p:nvPr/>
          </p:nvCxnSpPr>
          <p:spPr>
            <a:xfrm flipH="1">
              <a:off x="4930281" y="2428018"/>
              <a:ext cx="7777" cy="132128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F4BC679-83AC-473F-8120-15234D890657}"/>
                </a:ext>
              </a:extLst>
            </p:cNvPr>
            <p:cNvCxnSpPr>
              <a:cxnSpLocks/>
              <a:stCxn id="32" idx="7"/>
            </p:cNvCxnSpPr>
            <p:nvPr/>
          </p:nvCxnSpPr>
          <p:spPr>
            <a:xfrm flipV="1">
              <a:off x="2654806" y="3717949"/>
              <a:ext cx="2362611" cy="3677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82DD87FA-DC35-461C-BF3E-D3087CD50D51}"/>
              </a:ext>
            </a:extLst>
          </p:cNvPr>
          <p:cNvGrpSpPr/>
          <p:nvPr/>
        </p:nvGrpSpPr>
        <p:grpSpPr>
          <a:xfrm>
            <a:off x="4570113" y="2957117"/>
            <a:ext cx="469650" cy="1721709"/>
            <a:chOff x="2302433" y="2499078"/>
            <a:chExt cx="2873620" cy="1721709"/>
          </a:xfrm>
        </p:grpSpPr>
        <p:cxnSp>
          <p:nvCxnSpPr>
            <p:cNvPr id="85" name="Straight Connector 84">
              <a:extLst>
                <a:ext uri="{FF2B5EF4-FFF2-40B4-BE49-F238E27FC236}">
                  <a16:creationId xmlns:a16="http://schemas.microsoft.com/office/drawing/2014/main" id="{10A486CB-1B3B-4C50-B483-AEEEEB29E048}"/>
                </a:ext>
              </a:extLst>
            </p:cNvPr>
            <p:cNvCxnSpPr>
              <a:cxnSpLocks/>
              <a:endCxn id="26" idx="6"/>
            </p:cNvCxnSpPr>
            <p:nvPr/>
          </p:nvCxnSpPr>
          <p:spPr>
            <a:xfrm flipV="1">
              <a:off x="2431481" y="2499078"/>
              <a:ext cx="2744572" cy="46049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93A721C-3D13-43FF-B5C5-9BCF5757412C}"/>
                </a:ext>
              </a:extLst>
            </p:cNvPr>
            <p:cNvCxnSpPr>
              <a:cxnSpLocks/>
              <a:stCxn id="30" idx="4"/>
            </p:cNvCxnSpPr>
            <p:nvPr/>
          </p:nvCxnSpPr>
          <p:spPr>
            <a:xfrm flipH="1">
              <a:off x="2302433" y="2970261"/>
              <a:ext cx="157769" cy="125052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298BB84-33BD-4194-9CFB-B461125EDC9C}"/>
                </a:ext>
              </a:extLst>
            </p:cNvPr>
            <p:cNvCxnSpPr>
              <a:cxnSpLocks/>
              <a:stCxn id="26" idx="5"/>
            </p:cNvCxnSpPr>
            <p:nvPr/>
          </p:nvCxnSpPr>
          <p:spPr>
            <a:xfrm flipH="1">
              <a:off x="5079489" y="2527460"/>
              <a:ext cx="985" cy="120965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D915095-4FE8-42D7-98DA-2F22103CF49D}"/>
                </a:ext>
              </a:extLst>
            </p:cNvPr>
            <p:cNvCxnSpPr>
              <a:cxnSpLocks/>
            </p:cNvCxnSpPr>
            <p:nvPr/>
          </p:nvCxnSpPr>
          <p:spPr>
            <a:xfrm flipV="1">
              <a:off x="2303277" y="3749303"/>
              <a:ext cx="2600296" cy="42881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54207368-B755-4251-9E5E-A268CAD06955}"/>
              </a:ext>
            </a:extLst>
          </p:cNvPr>
          <p:cNvGrpSpPr/>
          <p:nvPr/>
        </p:nvGrpSpPr>
        <p:grpSpPr>
          <a:xfrm>
            <a:off x="1915878" y="2912669"/>
            <a:ext cx="3108702" cy="491555"/>
            <a:chOff x="2248412" y="3726029"/>
            <a:chExt cx="3108702" cy="491555"/>
          </a:xfrm>
        </p:grpSpPr>
        <p:cxnSp>
          <p:nvCxnSpPr>
            <p:cNvPr id="107" name="Straight Connector 106">
              <a:extLst>
                <a:ext uri="{FF2B5EF4-FFF2-40B4-BE49-F238E27FC236}">
                  <a16:creationId xmlns:a16="http://schemas.microsoft.com/office/drawing/2014/main" id="{484AEC18-3B24-44F7-88DB-F7E174C88A02}"/>
                </a:ext>
              </a:extLst>
            </p:cNvPr>
            <p:cNvCxnSpPr>
              <a:cxnSpLocks/>
            </p:cNvCxnSpPr>
            <p:nvPr/>
          </p:nvCxnSpPr>
          <p:spPr>
            <a:xfrm>
              <a:off x="2589206" y="3754367"/>
              <a:ext cx="2767908" cy="2240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FD412E0-867C-4CC3-A08D-04ED683B954E}"/>
                </a:ext>
              </a:extLst>
            </p:cNvPr>
            <p:cNvCxnSpPr>
              <a:cxnSpLocks/>
            </p:cNvCxnSpPr>
            <p:nvPr/>
          </p:nvCxnSpPr>
          <p:spPr>
            <a:xfrm flipH="1">
              <a:off x="2250159" y="3726029"/>
              <a:ext cx="404540" cy="46519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D36B86C-2191-4A8D-9BC1-1CE1D179CCC9}"/>
                </a:ext>
              </a:extLst>
            </p:cNvPr>
            <p:cNvCxnSpPr>
              <a:cxnSpLocks/>
              <a:endCxn id="31" idx="5"/>
            </p:cNvCxnSpPr>
            <p:nvPr/>
          </p:nvCxnSpPr>
          <p:spPr>
            <a:xfrm flipH="1">
              <a:off x="4920358" y="3776770"/>
              <a:ext cx="431035" cy="44081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14BCBA3-E505-465F-88F1-54F43F18705E}"/>
                </a:ext>
              </a:extLst>
            </p:cNvPr>
            <p:cNvCxnSpPr>
              <a:cxnSpLocks/>
            </p:cNvCxnSpPr>
            <p:nvPr/>
          </p:nvCxnSpPr>
          <p:spPr>
            <a:xfrm>
              <a:off x="2248412" y="4178117"/>
              <a:ext cx="2691555" cy="3494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5AFAE3F1-4A3D-4CD5-9C25-872B4FDFE789}"/>
              </a:ext>
            </a:extLst>
          </p:cNvPr>
          <p:cNvGrpSpPr/>
          <p:nvPr/>
        </p:nvGrpSpPr>
        <p:grpSpPr>
          <a:xfrm>
            <a:off x="1928189" y="4166521"/>
            <a:ext cx="3094304" cy="447430"/>
            <a:chOff x="2250159" y="3765627"/>
            <a:chExt cx="3094304" cy="447430"/>
          </a:xfrm>
        </p:grpSpPr>
        <p:cxnSp>
          <p:nvCxnSpPr>
            <p:cNvPr id="100" name="Straight Connector 99">
              <a:extLst>
                <a:ext uri="{FF2B5EF4-FFF2-40B4-BE49-F238E27FC236}">
                  <a16:creationId xmlns:a16="http://schemas.microsoft.com/office/drawing/2014/main" id="{0ACEB96F-0D53-4FA6-A390-9B68CA88725F}"/>
                </a:ext>
              </a:extLst>
            </p:cNvPr>
            <p:cNvCxnSpPr>
              <a:cxnSpLocks/>
              <a:stCxn id="28" idx="4"/>
            </p:cNvCxnSpPr>
            <p:nvPr/>
          </p:nvCxnSpPr>
          <p:spPr>
            <a:xfrm flipV="1">
              <a:off x="2670570" y="3765627"/>
              <a:ext cx="2673893" cy="2274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449AFA1-E082-484F-97BB-8EEFB2596EAE}"/>
                </a:ext>
              </a:extLst>
            </p:cNvPr>
            <p:cNvCxnSpPr>
              <a:cxnSpLocks/>
              <a:stCxn id="28" idx="4"/>
            </p:cNvCxnSpPr>
            <p:nvPr/>
          </p:nvCxnSpPr>
          <p:spPr>
            <a:xfrm flipH="1">
              <a:off x="2250159" y="3788374"/>
              <a:ext cx="420411" cy="40285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80B0B6A-613C-4F6F-BAB6-35C850506791}"/>
                </a:ext>
              </a:extLst>
            </p:cNvPr>
            <p:cNvCxnSpPr>
              <a:cxnSpLocks/>
              <a:endCxn id="31" idx="6"/>
            </p:cNvCxnSpPr>
            <p:nvPr/>
          </p:nvCxnSpPr>
          <p:spPr>
            <a:xfrm flipH="1">
              <a:off x="4967807" y="3797368"/>
              <a:ext cx="376651" cy="40762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860600A-34B2-4865-8843-2B553A461EAB}"/>
                </a:ext>
              </a:extLst>
            </p:cNvPr>
            <p:cNvCxnSpPr>
              <a:cxnSpLocks/>
            </p:cNvCxnSpPr>
            <p:nvPr/>
          </p:nvCxnSpPr>
          <p:spPr>
            <a:xfrm>
              <a:off x="2250159" y="4181290"/>
              <a:ext cx="2744672" cy="3176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11BD8F65-9606-40F5-93AC-E33A00D87BD3}"/>
              </a:ext>
            </a:extLst>
          </p:cNvPr>
          <p:cNvGrpSpPr>
            <a:grpSpLocks/>
          </p:cNvGrpSpPr>
          <p:nvPr/>
        </p:nvGrpSpPr>
        <p:grpSpPr bwMode="auto">
          <a:xfrm rot="21255296">
            <a:off x="6685930" y="429978"/>
            <a:ext cx="4378960" cy="1019069"/>
            <a:chOff x="6035526" y="1478029"/>
            <a:chExt cx="6683757" cy="408623"/>
          </a:xfrm>
        </p:grpSpPr>
        <p:sp>
          <p:nvSpPr>
            <p:cNvPr id="17" name="Rounded Rectangular Callout 3">
              <a:extLst>
                <a:ext uri="{FF2B5EF4-FFF2-40B4-BE49-F238E27FC236}">
                  <a16:creationId xmlns:a16="http://schemas.microsoft.com/office/drawing/2014/main" id="{B1C4C3CD-2ADA-4F6B-9537-BFFC98C79378}"/>
                </a:ext>
              </a:extLst>
            </p:cNvPr>
            <p:cNvSpPr/>
            <p:nvPr/>
          </p:nvSpPr>
          <p:spPr>
            <a:xfrm rot="368258">
              <a:off x="6035526" y="1478029"/>
              <a:ext cx="6683757" cy="408623"/>
            </a:xfrm>
            <a:prstGeom prst="wedgeRoundRectCallout">
              <a:avLst>
                <a:gd name="adj1" fmla="val -40555"/>
                <a:gd name="adj2" fmla="val 71079"/>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19" name="Rounded Rectangle 1">
              <a:extLst>
                <a:ext uri="{FF2B5EF4-FFF2-40B4-BE49-F238E27FC236}">
                  <a16:creationId xmlns:a16="http://schemas.microsoft.com/office/drawing/2014/main" id="{E792F769-206C-457B-A4E4-656841E1E78C}"/>
                </a:ext>
              </a:extLst>
            </p:cNvPr>
            <p:cNvSpPr>
              <a:spLocks noChangeArrowheads="1"/>
            </p:cNvSpPr>
            <p:nvPr/>
          </p:nvSpPr>
          <p:spPr bwMode="auto">
            <a:xfrm rot="391599">
              <a:off x="6362346" y="1488442"/>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Khối hộp chữ nhật có mấy đỉnh?</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20" name="Group 19">
            <a:extLst>
              <a:ext uri="{FF2B5EF4-FFF2-40B4-BE49-F238E27FC236}">
                <a16:creationId xmlns:a16="http://schemas.microsoft.com/office/drawing/2014/main" id="{54CF87E8-2C85-45D1-884F-BFEA9CD44254}"/>
              </a:ext>
            </a:extLst>
          </p:cNvPr>
          <p:cNvGrpSpPr>
            <a:grpSpLocks/>
          </p:cNvGrpSpPr>
          <p:nvPr/>
        </p:nvGrpSpPr>
        <p:grpSpPr bwMode="auto">
          <a:xfrm rot="21190746">
            <a:off x="6616172" y="1854173"/>
            <a:ext cx="4605216" cy="1117632"/>
            <a:chOff x="6160229" y="1311793"/>
            <a:chExt cx="6683757" cy="408623"/>
          </a:xfrm>
        </p:grpSpPr>
        <p:sp>
          <p:nvSpPr>
            <p:cNvPr id="21" name="Rounded Rectangular Callout 3">
              <a:extLst>
                <a:ext uri="{FF2B5EF4-FFF2-40B4-BE49-F238E27FC236}">
                  <a16:creationId xmlns:a16="http://schemas.microsoft.com/office/drawing/2014/main" id="{5BA05D12-79D1-454F-B763-B0D49360B53A}"/>
                </a:ext>
              </a:extLst>
            </p:cNvPr>
            <p:cNvSpPr/>
            <p:nvPr/>
          </p:nvSpPr>
          <p:spPr>
            <a:xfrm rot="368258">
              <a:off x="6160229" y="1311793"/>
              <a:ext cx="6683757" cy="408623"/>
            </a:xfrm>
            <a:prstGeom prst="wedgeRoundRectCallout">
              <a:avLst>
                <a:gd name="adj1" fmla="val -40186"/>
                <a:gd name="adj2" fmla="val 64884"/>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22" name="Rounded Rectangle 1">
              <a:extLst>
                <a:ext uri="{FF2B5EF4-FFF2-40B4-BE49-F238E27FC236}">
                  <a16:creationId xmlns:a16="http://schemas.microsoft.com/office/drawing/2014/main" id="{9EE5EFC3-145C-4934-8F35-09ED170763A9}"/>
                </a:ext>
              </a:extLst>
            </p:cNvPr>
            <p:cNvSpPr>
              <a:spLocks noChangeArrowheads="1"/>
            </p:cNvSpPr>
            <p:nvPr/>
          </p:nvSpPr>
          <p:spPr bwMode="auto">
            <a:xfrm rot="391599">
              <a:off x="6470810" y="1319810"/>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Khối hộp chữ nhật có mấy mặt?</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6" name="Group 5">
            <a:extLst>
              <a:ext uri="{FF2B5EF4-FFF2-40B4-BE49-F238E27FC236}">
                <a16:creationId xmlns:a16="http://schemas.microsoft.com/office/drawing/2014/main" id="{A9DDF781-6E9C-34BB-4AC5-853A0171BADA}"/>
              </a:ext>
            </a:extLst>
          </p:cNvPr>
          <p:cNvGrpSpPr>
            <a:grpSpLocks/>
          </p:cNvGrpSpPr>
          <p:nvPr/>
        </p:nvGrpSpPr>
        <p:grpSpPr bwMode="auto">
          <a:xfrm rot="21190746">
            <a:off x="6565808" y="3491432"/>
            <a:ext cx="5004599" cy="1085614"/>
            <a:chOff x="6063665" y="1452305"/>
            <a:chExt cx="6683757" cy="422992"/>
          </a:xfrm>
        </p:grpSpPr>
        <p:sp>
          <p:nvSpPr>
            <p:cNvPr id="7" name="Rounded Rectangular Callout 3">
              <a:extLst>
                <a:ext uri="{FF2B5EF4-FFF2-40B4-BE49-F238E27FC236}">
                  <a16:creationId xmlns:a16="http://schemas.microsoft.com/office/drawing/2014/main" id="{56EBE706-03D3-1B2F-4852-A8B45BAAB497}"/>
                </a:ext>
              </a:extLst>
            </p:cNvPr>
            <p:cNvSpPr/>
            <p:nvPr/>
          </p:nvSpPr>
          <p:spPr>
            <a:xfrm rot="368258">
              <a:off x="6063665" y="1466674"/>
              <a:ext cx="6683757" cy="408623"/>
            </a:xfrm>
            <a:prstGeom prst="wedgeRoundRectCallout">
              <a:avLst>
                <a:gd name="adj1" fmla="val -40186"/>
                <a:gd name="adj2" fmla="val 64884"/>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8" name="Rounded Rectangle 1">
              <a:extLst>
                <a:ext uri="{FF2B5EF4-FFF2-40B4-BE49-F238E27FC236}">
                  <a16:creationId xmlns:a16="http://schemas.microsoft.com/office/drawing/2014/main" id="{A28DAAF7-CC46-537B-C841-A57F1B39CF7C}"/>
                </a:ext>
              </a:extLst>
            </p:cNvPr>
            <p:cNvSpPr>
              <a:spLocks noChangeArrowheads="1"/>
            </p:cNvSpPr>
            <p:nvPr/>
          </p:nvSpPr>
          <p:spPr bwMode="auto">
            <a:xfrm rot="391599">
              <a:off x="6371354" y="1452305"/>
              <a:ext cx="6194527" cy="41130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Các mặt của khối hộp chữ nhật là hình gì?</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24" name="Group 23">
            <a:extLst>
              <a:ext uri="{FF2B5EF4-FFF2-40B4-BE49-F238E27FC236}">
                <a16:creationId xmlns:a16="http://schemas.microsoft.com/office/drawing/2014/main" id="{0DD6B37D-FCA7-E289-E983-7B5B600729E1}"/>
              </a:ext>
            </a:extLst>
          </p:cNvPr>
          <p:cNvGrpSpPr>
            <a:grpSpLocks/>
          </p:cNvGrpSpPr>
          <p:nvPr/>
        </p:nvGrpSpPr>
        <p:grpSpPr bwMode="auto">
          <a:xfrm rot="21190746">
            <a:off x="6488600" y="4938160"/>
            <a:ext cx="4605216" cy="1205115"/>
            <a:chOff x="6160229" y="1279808"/>
            <a:chExt cx="6683757" cy="440608"/>
          </a:xfrm>
        </p:grpSpPr>
        <p:sp>
          <p:nvSpPr>
            <p:cNvPr id="25" name="Rounded Rectangular Callout 3">
              <a:extLst>
                <a:ext uri="{FF2B5EF4-FFF2-40B4-BE49-F238E27FC236}">
                  <a16:creationId xmlns:a16="http://schemas.microsoft.com/office/drawing/2014/main" id="{DEA750DE-B7D3-A01E-49B9-2CD117E2DA6C}"/>
                </a:ext>
              </a:extLst>
            </p:cNvPr>
            <p:cNvSpPr/>
            <p:nvPr/>
          </p:nvSpPr>
          <p:spPr>
            <a:xfrm rot="368258">
              <a:off x="6160229" y="1311793"/>
              <a:ext cx="6683757" cy="408623"/>
            </a:xfrm>
            <a:prstGeom prst="wedgeRoundRectCallout">
              <a:avLst>
                <a:gd name="adj1" fmla="val -40186"/>
                <a:gd name="adj2" fmla="val 64884"/>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33" name="Rounded Rectangle 1">
              <a:extLst>
                <a:ext uri="{FF2B5EF4-FFF2-40B4-BE49-F238E27FC236}">
                  <a16:creationId xmlns:a16="http://schemas.microsoft.com/office/drawing/2014/main" id="{C2FBB14B-26AB-EBA9-C68D-7E55E7F57D9D}"/>
                </a:ext>
              </a:extLst>
            </p:cNvPr>
            <p:cNvSpPr>
              <a:spLocks noChangeArrowheads="1"/>
            </p:cNvSpPr>
            <p:nvPr/>
          </p:nvSpPr>
          <p:spPr bwMode="auto">
            <a:xfrm rot="391599">
              <a:off x="6470811" y="1279808"/>
              <a:ext cx="6194527" cy="38594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Khối hộp chữ nhật có mấy cạnh?</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pic>
        <p:nvPicPr>
          <p:cNvPr id="9" name="Content Placeholder 118">
            <a:extLst>
              <a:ext uri="{FF2B5EF4-FFF2-40B4-BE49-F238E27FC236}">
                <a16:creationId xmlns:a16="http://schemas.microsoft.com/office/drawing/2014/main" id="{E9DD420A-4F8E-6E15-A440-F47BD471D310}"/>
              </a:ext>
            </a:extLst>
          </p:cNvPr>
          <p:cNvPicPr>
            <a:picLocks noGrp="1"/>
          </p:cNvPicPr>
          <p:nvPr>
            <p:ph idx="1"/>
          </p:nvPr>
        </p:nvPicPr>
        <p:blipFill>
          <a:blip r:embed="rId5">
            <a:clrChange>
              <a:clrFrom>
                <a:srgbClr val="F6F6F6">
                  <a:alpha val="100000"/>
                </a:srgbClr>
              </a:clrFrom>
              <a:clrTo>
                <a:srgbClr val="F6F6F6">
                  <a:alpha val="100000"/>
                  <a:alpha val="0"/>
                </a:srgbClr>
              </a:clrTo>
            </a:clrChange>
          </a:blip>
          <a:stretch>
            <a:fillRect/>
          </a:stretch>
        </p:blipFill>
        <p:spPr>
          <a:xfrm>
            <a:off x="3845421" y="5011784"/>
            <a:ext cx="2357120" cy="1143472"/>
          </a:xfrm>
          <a:prstGeom prst="rect">
            <a:avLst/>
          </a:prstGeom>
          <a:noFill/>
          <a:ln w="9525">
            <a:noFill/>
          </a:ln>
        </p:spPr>
      </p:pic>
      <p:sp>
        <p:nvSpPr>
          <p:cNvPr id="10" name="Rectangle: Rounded Corners 9">
            <a:extLst>
              <a:ext uri="{FF2B5EF4-FFF2-40B4-BE49-F238E27FC236}">
                <a16:creationId xmlns:a16="http://schemas.microsoft.com/office/drawing/2014/main" id="{547813C2-092B-1304-85DB-71CA4E4E0737}"/>
              </a:ext>
            </a:extLst>
          </p:cNvPr>
          <p:cNvSpPr/>
          <p:nvPr/>
        </p:nvSpPr>
        <p:spPr>
          <a:xfrm>
            <a:off x="3917858" y="6174688"/>
            <a:ext cx="2357120" cy="4310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err="1"/>
              <a:t>Làm</a:t>
            </a:r>
            <a:r>
              <a:rPr lang="en-US" sz="2200" b="1" dirty="0"/>
              <a:t> </a:t>
            </a:r>
            <a:r>
              <a:rPr lang="en-US" sz="2200" b="1" dirty="0" err="1"/>
              <a:t>việc</a:t>
            </a:r>
            <a:r>
              <a:rPr lang="en-US" sz="2200" b="1" dirty="0"/>
              <a:t> </a:t>
            </a:r>
            <a:r>
              <a:rPr lang="en-US" sz="2200" b="1" dirty="0" err="1"/>
              <a:t>nhóm</a:t>
            </a:r>
            <a:r>
              <a:rPr lang="en-US" sz="2200" b="1" dirty="0"/>
              <a:t> 2</a:t>
            </a:r>
          </a:p>
        </p:txBody>
      </p:sp>
    </p:spTree>
    <p:extLst>
      <p:ext uri="{BB962C8B-B14F-4D97-AF65-F5344CB8AC3E}">
        <p14:creationId xmlns:p14="http://schemas.microsoft.com/office/powerpoint/2010/main" val="418219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down)">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down)">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down)">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wipe(down)">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down)">
                                      <p:cBhvr>
                                        <p:cTn id="85" dur="500"/>
                                        <p:tgtEl>
                                          <p:spTgt spid="3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3"/>
                                        </p:tgtEl>
                                      </p:cBhvr>
                                    </p:animEffect>
                                    <p:set>
                                      <p:cBhvr>
                                        <p:cTn id="90" dur="1" fill="hold">
                                          <p:stCondLst>
                                            <p:cond delay="499"/>
                                          </p:stCondLst>
                                        </p:cTn>
                                        <p:tgtEl>
                                          <p:spTgt spid="3"/>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27"/>
                                        </p:tgtEl>
                                      </p:cBhvr>
                                    </p:animEffect>
                                    <p:set>
                                      <p:cBhvr>
                                        <p:cTn id="96" dur="1" fill="hold">
                                          <p:stCondLst>
                                            <p:cond delay="499"/>
                                          </p:stCondLst>
                                        </p:cTn>
                                        <p:tgtEl>
                                          <p:spTgt spid="27"/>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28"/>
                                        </p:tgtEl>
                                      </p:cBhvr>
                                    </p:animEffect>
                                    <p:set>
                                      <p:cBhvr>
                                        <p:cTn id="99" dur="1" fill="hold">
                                          <p:stCondLst>
                                            <p:cond delay="499"/>
                                          </p:stCondLst>
                                        </p:cTn>
                                        <p:tgtEl>
                                          <p:spTgt spid="28"/>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29"/>
                                        </p:tgtEl>
                                      </p:cBhvr>
                                    </p:animEffect>
                                    <p:set>
                                      <p:cBhvr>
                                        <p:cTn id="102" dur="1" fill="hold">
                                          <p:stCondLst>
                                            <p:cond delay="499"/>
                                          </p:stCondLst>
                                        </p:cTn>
                                        <p:tgtEl>
                                          <p:spTgt spid="29"/>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30"/>
                                        </p:tgtEl>
                                      </p:cBhvr>
                                    </p:animEffect>
                                    <p:set>
                                      <p:cBhvr>
                                        <p:cTn id="105" dur="1" fill="hold">
                                          <p:stCondLst>
                                            <p:cond delay="499"/>
                                          </p:stCondLst>
                                        </p:cTn>
                                        <p:tgtEl>
                                          <p:spTgt spid="30"/>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1"/>
                                        </p:tgtEl>
                                      </p:cBhvr>
                                    </p:animEffect>
                                    <p:set>
                                      <p:cBhvr>
                                        <p:cTn id="108" dur="1" fill="hold">
                                          <p:stCondLst>
                                            <p:cond delay="499"/>
                                          </p:stCondLst>
                                        </p:cTn>
                                        <p:tgtEl>
                                          <p:spTgt spid="31"/>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32"/>
                                        </p:tgtEl>
                                      </p:cBhvr>
                                    </p:animEffect>
                                    <p:set>
                                      <p:cBhvr>
                                        <p:cTn id="111" dur="1" fill="hold">
                                          <p:stCondLst>
                                            <p:cond delay="499"/>
                                          </p:stCondLst>
                                        </p:cTn>
                                        <p:tgtEl>
                                          <p:spTgt spid="32"/>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nodeType="click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wipe(down)">
                                      <p:cBhvr>
                                        <p:cTn id="116" dur="500"/>
                                        <p:tgtEl>
                                          <p:spTgt spid="12"/>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57"/>
                                        </p:tgtEl>
                                        <p:attrNameLst>
                                          <p:attrName>style.visibility</p:attrName>
                                        </p:attrNameLst>
                                      </p:cBhvr>
                                      <p:to>
                                        <p:strVal val="visible"/>
                                      </p:to>
                                    </p:set>
                                    <p:animEffect transition="in" filter="wipe(down)">
                                      <p:cBhvr>
                                        <p:cTn id="121" dur="500"/>
                                        <p:tgtEl>
                                          <p:spTgt spid="57"/>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70"/>
                                        </p:tgtEl>
                                        <p:attrNameLst>
                                          <p:attrName>style.visibility</p:attrName>
                                        </p:attrNameLst>
                                      </p:cBhvr>
                                      <p:to>
                                        <p:strVal val="visible"/>
                                      </p:to>
                                    </p:set>
                                    <p:animEffect transition="in" filter="wipe(down)">
                                      <p:cBhvr>
                                        <p:cTn id="126" dur="500"/>
                                        <p:tgtEl>
                                          <p:spTgt spid="70"/>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nodeType="clickEffect">
                                  <p:stCondLst>
                                    <p:cond delay="0"/>
                                  </p:stCondLst>
                                  <p:childTnLst>
                                    <p:set>
                                      <p:cBhvr>
                                        <p:cTn id="130" dur="1" fill="hold">
                                          <p:stCondLst>
                                            <p:cond delay="0"/>
                                          </p:stCondLst>
                                        </p:cTn>
                                        <p:tgtEl>
                                          <p:spTgt spid="84"/>
                                        </p:tgtEl>
                                        <p:attrNameLst>
                                          <p:attrName>style.visibility</p:attrName>
                                        </p:attrNameLst>
                                      </p:cBhvr>
                                      <p:to>
                                        <p:strVal val="visible"/>
                                      </p:to>
                                    </p:set>
                                    <p:animEffect transition="in" filter="wipe(down)">
                                      <p:cBhvr>
                                        <p:cTn id="131" dur="500"/>
                                        <p:tgtEl>
                                          <p:spTgt spid="84"/>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4" fill="hold" nodeType="clickEffect">
                                  <p:stCondLst>
                                    <p:cond delay="0"/>
                                  </p:stCondLst>
                                  <p:childTnLst>
                                    <p:set>
                                      <p:cBhvr>
                                        <p:cTn id="135" dur="1" fill="hold">
                                          <p:stCondLst>
                                            <p:cond delay="0"/>
                                          </p:stCondLst>
                                        </p:cTn>
                                        <p:tgtEl>
                                          <p:spTgt spid="99"/>
                                        </p:tgtEl>
                                        <p:attrNameLst>
                                          <p:attrName>style.visibility</p:attrName>
                                        </p:attrNameLst>
                                      </p:cBhvr>
                                      <p:to>
                                        <p:strVal val="visible"/>
                                      </p:to>
                                    </p:set>
                                    <p:animEffect transition="in" filter="wipe(down)">
                                      <p:cBhvr>
                                        <p:cTn id="136" dur="500"/>
                                        <p:tgtEl>
                                          <p:spTgt spid="99"/>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nodeType="clickEffect">
                                  <p:stCondLst>
                                    <p:cond delay="0"/>
                                  </p:stCondLst>
                                  <p:childTnLst>
                                    <p:set>
                                      <p:cBhvr>
                                        <p:cTn id="140" dur="1" fill="hold">
                                          <p:stCondLst>
                                            <p:cond delay="0"/>
                                          </p:stCondLst>
                                        </p:cTn>
                                        <p:tgtEl>
                                          <p:spTgt spid="106"/>
                                        </p:tgtEl>
                                        <p:attrNameLst>
                                          <p:attrName>style.visibility</p:attrName>
                                        </p:attrNameLst>
                                      </p:cBhvr>
                                      <p:to>
                                        <p:strVal val="visible"/>
                                      </p:to>
                                    </p:set>
                                    <p:animEffect transition="in" filter="wipe(down)">
                                      <p:cBhvr>
                                        <p:cTn id="141"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grpSp>
        <p:nvGrpSpPr>
          <p:cNvPr id="25" name="Group 24">
            <a:extLst>
              <a:ext uri="{FF2B5EF4-FFF2-40B4-BE49-F238E27FC236}">
                <a16:creationId xmlns:a16="http://schemas.microsoft.com/office/drawing/2014/main" id="{DC357F97-F8CC-40CD-804B-93C64CD93F9A}"/>
              </a:ext>
            </a:extLst>
          </p:cNvPr>
          <p:cNvGrpSpPr>
            <a:grpSpLocks/>
          </p:cNvGrpSpPr>
          <p:nvPr/>
        </p:nvGrpSpPr>
        <p:grpSpPr bwMode="auto">
          <a:xfrm rot="21181539">
            <a:off x="1374598" y="350356"/>
            <a:ext cx="10173621" cy="1740157"/>
            <a:chOff x="6035526" y="1478029"/>
            <a:chExt cx="6683757" cy="436223"/>
          </a:xfrm>
        </p:grpSpPr>
        <p:sp>
          <p:nvSpPr>
            <p:cNvPr id="26" name="Rounded Rectangular Callout 3">
              <a:extLst>
                <a:ext uri="{FF2B5EF4-FFF2-40B4-BE49-F238E27FC236}">
                  <a16:creationId xmlns:a16="http://schemas.microsoft.com/office/drawing/2014/main" id="{BE871EAA-1DF6-478D-BEA4-D56CED8F7FCF}"/>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28" name="Rounded Rectangle 1">
              <a:extLst>
                <a:ext uri="{FF2B5EF4-FFF2-40B4-BE49-F238E27FC236}">
                  <a16:creationId xmlns:a16="http://schemas.microsoft.com/office/drawing/2014/main" id="{FB7FCADB-6879-4FDC-A9FB-C74C11EA8CC1}"/>
                </a:ext>
              </a:extLst>
            </p:cNvPr>
            <p:cNvSpPr>
              <a:spLocks noChangeArrowheads="1"/>
            </p:cNvSpPr>
            <p:nvPr/>
          </p:nvSpPr>
          <p:spPr bwMode="auto">
            <a:xfrm rot="391599">
              <a:off x="6330735" y="1575919"/>
              <a:ext cx="6373714" cy="33833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algn="just">
                <a:lnSpc>
                  <a:spcPct val="120000"/>
                </a:lnSpc>
                <a:spcBef>
                  <a:spcPts val="0"/>
                </a:spcBef>
                <a:spcAft>
                  <a:spcPts val="0"/>
                </a:spcAft>
              </a:pPr>
              <a:r>
                <a:rPr lang="nl-NL" sz="3200" b="1" i="1" dirty="0">
                  <a:effectLst/>
                  <a:ea typeface="Times New Roman" panose="02020603050405020304" pitchFamily="18" charset="0"/>
                  <a:cs typeface="Arial" panose="020B0604020202020204" pitchFamily="34" charset="0"/>
                </a:rPr>
                <a:t>Khối hộp chữ nhật có 8 đỉnh, 6 mặt và 12 cạnh</a:t>
              </a:r>
              <a:endParaRPr lang="en-US" sz="3200" dirty="0">
                <a:effectLst/>
                <a:ea typeface="Times New Roman" panose="02020603050405020304" pitchFamily="18" charset="0"/>
                <a:cs typeface="Arial" panose="020B0604020202020204" pitchFamily="34" charset="0"/>
              </a:endParaRPr>
            </a:p>
          </p:txBody>
        </p:sp>
      </p:grpSp>
      <p:grpSp>
        <p:nvGrpSpPr>
          <p:cNvPr id="44" name="Group 43">
            <a:extLst>
              <a:ext uri="{FF2B5EF4-FFF2-40B4-BE49-F238E27FC236}">
                <a16:creationId xmlns:a16="http://schemas.microsoft.com/office/drawing/2014/main" id="{897533EE-E87C-4414-B618-FA9B6C84A846}"/>
              </a:ext>
            </a:extLst>
          </p:cNvPr>
          <p:cNvGrpSpPr>
            <a:grpSpLocks/>
          </p:cNvGrpSpPr>
          <p:nvPr/>
        </p:nvGrpSpPr>
        <p:grpSpPr bwMode="auto">
          <a:xfrm rot="21122628">
            <a:off x="4269496" y="3509514"/>
            <a:ext cx="7560244" cy="1786204"/>
            <a:chOff x="6036207" y="1473276"/>
            <a:chExt cx="6446292" cy="451289"/>
          </a:xfrm>
        </p:grpSpPr>
        <p:sp>
          <p:nvSpPr>
            <p:cNvPr id="45" name="Rounded Rectangular Callout 3">
              <a:extLst>
                <a:ext uri="{FF2B5EF4-FFF2-40B4-BE49-F238E27FC236}">
                  <a16:creationId xmlns:a16="http://schemas.microsoft.com/office/drawing/2014/main" id="{D4CC1C58-222F-46C1-84C2-A2B9E3362025}"/>
                </a:ext>
              </a:extLst>
            </p:cNvPr>
            <p:cNvSpPr/>
            <p:nvPr/>
          </p:nvSpPr>
          <p:spPr>
            <a:xfrm rot="368258">
              <a:off x="6036207" y="1474267"/>
              <a:ext cx="6446292" cy="408623"/>
            </a:xfrm>
            <a:prstGeom prst="wedgeRoundRectCallout">
              <a:avLst>
                <a:gd name="adj1" fmla="val -55377"/>
                <a:gd name="adj2" fmla="val 52326"/>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6" name="Rounded Rectangle 1">
              <a:extLst>
                <a:ext uri="{FF2B5EF4-FFF2-40B4-BE49-F238E27FC236}">
                  <a16:creationId xmlns:a16="http://schemas.microsoft.com/office/drawing/2014/main" id="{1A4B5F7E-30F5-482C-A649-7593649E3910}"/>
                </a:ext>
              </a:extLst>
            </p:cNvPr>
            <p:cNvSpPr>
              <a:spLocks noChangeArrowheads="1"/>
            </p:cNvSpPr>
            <p:nvPr/>
          </p:nvSpPr>
          <p:spPr bwMode="auto">
            <a:xfrm rot="391599">
              <a:off x="6176685" y="1473276"/>
              <a:ext cx="6194527" cy="451289"/>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Các</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mặt</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của</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khối</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hộp</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chữ</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nhật</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đều</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là</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hình</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chữ</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nhật</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a:t>
              </a:r>
              <a:endPar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026" name="Picture 2" descr="Lý thuyết hình hộp chữ nhật. hình lập phương toán 5">
            <a:extLst>
              <a:ext uri="{FF2B5EF4-FFF2-40B4-BE49-F238E27FC236}">
                <a16:creationId xmlns:a16="http://schemas.microsoft.com/office/drawing/2014/main" id="{DC78110B-F889-4438-AD88-BB74D76A2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36" y="2793746"/>
            <a:ext cx="3406283" cy="2535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29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chemeClr val="accent1">
                <a:lumMod val="5000"/>
                <a:lumOff val="9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4B72E-97AD-DB9C-68A3-116C5BF6C3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4ACD73-7198-5882-702C-9AAADEF1483F}"/>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63FA7EA5-D274-CCFD-350E-81978C727258}"/>
              </a:ext>
            </a:extLst>
          </p:cNvPr>
          <p:cNvSpPr txBox="1"/>
          <p:nvPr/>
        </p:nvSpPr>
        <p:spPr>
          <a:xfrm>
            <a:off x="3472405" y="577128"/>
            <a:ext cx="5532699" cy="1200329"/>
          </a:xfrm>
          <a:prstGeom prst="rect">
            <a:avLst/>
          </a:prstGeom>
          <a:solidFill>
            <a:schemeClr val="accent4">
              <a:lumMod val="20000"/>
              <a:lumOff val="80000"/>
            </a:schemeClr>
          </a:solidFill>
        </p:spPr>
        <p:txBody>
          <a:bodyPr wrap="square" rtlCol="0">
            <a:spAutoFit/>
          </a:bodyPr>
          <a:lstStyle/>
          <a:p>
            <a:pPr algn="ctr"/>
            <a:r>
              <a:rPr lang="en-US" sz="3600" dirty="0" err="1"/>
              <a:t>Thực</a:t>
            </a:r>
            <a:r>
              <a:rPr lang="en-US" sz="3600" dirty="0"/>
              <a:t> </a:t>
            </a:r>
            <a:r>
              <a:rPr lang="en-US" sz="3600" dirty="0" err="1"/>
              <a:t>hành</a:t>
            </a:r>
            <a:r>
              <a:rPr lang="en-US" sz="3600" dirty="0"/>
              <a:t> </a:t>
            </a:r>
            <a:r>
              <a:rPr lang="en-US" sz="3600" dirty="0" err="1"/>
              <a:t>tìm</a:t>
            </a:r>
            <a:r>
              <a:rPr lang="en-US" sz="3600" dirty="0"/>
              <a:t> </a:t>
            </a:r>
            <a:r>
              <a:rPr lang="en-US" sz="3600" dirty="0" err="1">
                <a:solidFill>
                  <a:srgbClr val="FF0000"/>
                </a:solidFill>
              </a:rPr>
              <a:t>cạnh</a:t>
            </a:r>
            <a:r>
              <a:rPr lang="en-US" sz="3600" dirty="0"/>
              <a:t>, </a:t>
            </a:r>
            <a:r>
              <a:rPr lang="en-US" sz="3600" dirty="0" err="1">
                <a:solidFill>
                  <a:srgbClr val="FF0000"/>
                </a:solidFill>
              </a:rPr>
              <a:t>đỉnh</a:t>
            </a:r>
            <a:r>
              <a:rPr lang="en-US" sz="3600" dirty="0"/>
              <a:t>, </a:t>
            </a:r>
            <a:r>
              <a:rPr lang="en-US" sz="3600" dirty="0" err="1">
                <a:solidFill>
                  <a:srgbClr val="FF0000"/>
                </a:solidFill>
              </a:rPr>
              <a:t>mặt</a:t>
            </a:r>
            <a:r>
              <a:rPr lang="en-US" sz="3600" dirty="0"/>
              <a:t> </a:t>
            </a:r>
            <a:r>
              <a:rPr lang="en-US" sz="3600" dirty="0" err="1"/>
              <a:t>của</a:t>
            </a:r>
            <a:r>
              <a:rPr lang="en-US" sz="3600" dirty="0"/>
              <a:t> </a:t>
            </a:r>
            <a:r>
              <a:rPr lang="en-US" sz="3600" dirty="0" err="1"/>
              <a:t>khối</a:t>
            </a:r>
            <a:r>
              <a:rPr lang="en-US" sz="3600" dirty="0"/>
              <a:t> </a:t>
            </a:r>
            <a:r>
              <a:rPr lang="en-US" sz="3600" dirty="0" err="1"/>
              <a:t>lập</a:t>
            </a:r>
            <a:r>
              <a:rPr lang="en-US" sz="3600" dirty="0"/>
              <a:t> </a:t>
            </a:r>
            <a:r>
              <a:rPr lang="en-US" sz="3600" dirty="0" err="1"/>
              <a:t>phương</a:t>
            </a:r>
            <a:r>
              <a:rPr lang="en-US" sz="3600" dirty="0"/>
              <a:t> </a:t>
            </a:r>
          </a:p>
        </p:txBody>
      </p:sp>
      <p:sp>
        <p:nvSpPr>
          <p:cNvPr id="5" name="Cube 4">
            <a:extLst>
              <a:ext uri="{FF2B5EF4-FFF2-40B4-BE49-F238E27FC236}">
                <a16:creationId xmlns:a16="http://schemas.microsoft.com/office/drawing/2014/main" id="{D249E920-9809-24BB-ED38-961BFDC7F0B6}"/>
              </a:ext>
            </a:extLst>
          </p:cNvPr>
          <p:cNvSpPr/>
          <p:nvPr/>
        </p:nvSpPr>
        <p:spPr>
          <a:xfrm>
            <a:off x="4508792" y="2610853"/>
            <a:ext cx="3144252" cy="3144252"/>
          </a:xfrm>
          <a:prstGeom prst="cub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0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2107"/>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6454593"/>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lvl="0" algn="ctr">
              <a:defRPr/>
            </a:pP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677BB465-04C4-47D6-B6D9-8E04D7DEC01E}"/>
              </a:ext>
            </a:extLst>
          </p:cNvPr>
          <p:cNvPicPr>
            <a:picLocks noChangeAspect="1"/>
          </p:cNvPicPr>
          <p:nvPr/>
        </p:nvPicPr>
        <p:blipFill>
          <a:blip r:embed="rId4"/>
          <a:stretch>
            <a:fillRect/>
          </a:stretch>
        </p:blipFill>
        <p:spPr>
          <a:xfrm>
            <a:off x="1243475" y="1683809"/>
            <a:ext cx="3545205" cy="3490382"/>
          </a:xfrm>
          <a:prstGeom prst="rect">
            <a:avLst/>
          </a:prstGeom>
        </p:spPr>
      </p:pic>
      <p:grpSp>
        <p:nvGrpSpPr>
          <p:cNvPr id="20" name="Group 19">
            <a:extLst>
              <a:ext uri="{FF2B5EF4-FFF2-40B4-BE49-F238E27FC236}">
                <a16:creationId xmlns:a16="http://schemas.microsoft.com/office/drawing/2014/main" id="{4F90AD7C-57E7-4183-8FC2-2F6F4D2EA6CA}"/>
              </a:ext>
            </a:extLst>
          </p:cNvPr>
          <p:cNvGrpSpPr>
            <a:grpSpLocks/>
          </p:cNvGrpSpPr>
          <p:nvPr/>
        </p:nvGrpSpPr>
        <p:grpSpPr bwMode="auto">
          <a:xfrm rot="21268786">
            <a:off x="5016639" y="778715"/>
            <a:ext cx="6019865" cy="710217"/>
            <a:chOff x="5983221" y="1528485"/>
            <a:chExt cx="6520641" cy="408623"/>
          </a:xfrm>
        </p:grpSpPr>
        <p:sp>
          <p:nvSpPr>
            <p:cNvPr id="21" name="Rounded Rectangular Callout 3">
              <a:extLst>
                <a:ext uri="{FF2B5EF4-FFF2-40B4-BE49-F238E27FC236}">
                  <a16:creationId xmlns:a16="http://schemas.microsoft.com/office/drawing/2014/main" id="{A49258D1-C4A2-439A-B441-397B974DF4B7}"/>
                </a:ext>
              </a:extLst>
            </p:cNvPr>
            <p:cNvSpPr/>
            <p:nvPr/>
          </p:nvSpPr>
          <p:spPr>
            <a:xfrm rot="368258">
              <a:off x="6267058" y="1528485"/>
              <a:ext cx="6080628"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22" name="Rounded Rectangle 1">
              <a:extLst>
                <a:ext uri="{FF2B5EF4-FFF2-40B4-BE49-F238E27FC236}">
                  <a16:creationId xmlns:a16="http://schemas.microsoft.com/office/drawing/2014/main" id="{944406D2-2A11-4193-B87C-C106703AAE94}"/>
                </a:ext>
              </a:extLst>
            </p:cNvPr>
            <p:cNvSpPr>
              <a:spLocks noChangeArrowheads="1"/>
            </p:cNvSpPr>
            <p:nvPr/>
          </p:nvSpPr>
          <p:spPr bwMode="auto">
            <a:xfrm rot="391599">
              <a:off x="5983221" y="1579840"/>
              <a:ext cx="6520641" cy="193559"/>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Khối lập phương có mấy đỉnh?</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23" name="Group 22">
            <a:extLst>
              <a:ext uri="{FF2B5EF4-FFF2-40B4-BE49-F238E27FC236}">
                <a16:creationId xmlns:a16="http://schemas.microsoft.com/office/drawing/2014/main" id="{146CD031-5E1F-46CD-97A8-E0033EC25173}"/>
              </a:ext>
            </a:extLst>
          </p:cNvPr>
          <p:cNvGrpSpPr>
            <a:grpSpLocks/>
          </p:cNvGrpSpPr>
          <p:nvPr/>
        </p:nvGrpSpPr>
        <p:grpSpPr bwMode="auto">
          <a:xfrm rot="21278164">
            <a:off x="5285941" y="1976033"/>
            <a:ext cx="5432742" cy="833860"/>
            <a:chOff x="6035526" y="1478029"/>
            <a:chExt cx="6683757" cy="408623"/>
          </a:xfrm>
        </p:grpSpPr>
        <p:sp>
          <p:nvSpPr>
            <p:cNvPr id="24" name="Rounded Rectangular Callout 3">
              <a:extLst>
                <a:ext uri="{FF2B5EF4-FFF2-40B4-BE49-F238E27FC236}">
                  <a16:creationId xmlns:a16="http://schemas.microsoft.com/office/drawing/2014/main" id="{620F0762-D4C7-4514-B891-87D4308077DD}"/>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25" name="Rounded Rectangle 1">
              <a:extLst>
                <a:ext uri="{FF2B5EF4-FFF2-40B4-BE49-F238E27FC236}">
                  <a16:creationId xmlns:a16="http://schemas.microsoft.com/office/drawing/2014/main" id="{29B7D1C2-A614-4EE2-A843-ACC972CD0AD4}"/>
                </a:ext>
              </a:extLst>
            </p:cNvPr>
            <p:cNvSpPr>
              <a:spLocks noChangeArrowheads="1"/>
            </p:cNvSpPr>
            <p:nvPr/>
          </p:nvSpPr>
          <p:spPr bwMode="auto">
            <a:xfrm rot="391599">
              <a:off x="6292265" y="1547887"/>
              <a:ext cx="6194527" cy="1677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Khối lập phương có mấy mặt?</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36" name="Group 35">
            <a:extLst>
              <a:ext uri="{FF2B5EF4-FFF2-40B4-BE49-F238E27FC236}">
                <a16:creationId xmlns:a16="http://schemas.microsoft.com/office/drawing/2014/main" id="{CB5CF96B-692A-4650-AD4F-ECE7C9DF4993}"/>
              </a:ext>
            </a:extLst>
          </p:cNvPr>
          <p:cNvGrpSpPr/>
          <p:nvPr/>
        </p:nvGrpSpPr>
        <p:grpSpPr>
          <a:xfrm>
            <a:off x="2098367" y="2398277"/>
            <a:ext cx="1566621" cy="1642312"/>
            <a:chOff x="2262725" y="3189495"/>
            <a:chExt cx="1685663" cy="1023561"/>
          </a:xfrm>
        </p:grpSpPr>
        <p:cxnSp>
          <p:nvCxnSpPr>
            <p:cNvPr id="37" name="Straight Connector 36">
              <a:extLst>
                <a:ext uri="{FF2B5EF4-FFF2-40B4-BE49-F238E27FC236}">
                  <a16:creationId xmlns:a16="http://schemas.microsoft.com/office/drawing/2014/main" id="{61813ABC-BC60-4264-8866-959924942DD7}"/>
                </a:ext>
              </a:extLst>
            </p:cNvPr>
            <p:cNvCxnSpPr>
              <a:cxnSpLocks/>
            </p:cNvCxnSpPr>
            <p:nvPr/>
          </p:nvCxnSpPr>
          <p:spPr>
            <a:xfrm>
              <a:off x="2315497" y="3201133"/>
              <a:ext cx="1632891" cy="555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5FD145C-6B3F-45FA-8031-CE2E15BE92DD}"/>
                </a:ext>
              </a:extLst>
            </p:cNvPr>
            <p:cNvCxnSpPr>
              <a:cxnSpLocks/>
              <a:stCxn id="32" idx="0"/>
              <a:endCxn id="35" idx="3"/>
            </p:cNvCxnSpPr>
            <p:nvPr/>
          </p:nvCxnSpPr>
          <p:spPr>
            <a:xfrm flipH="1">
              <a:off x="2281856" y="3189495"/>
              <a:ext cx="16146" cy="101665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C7157A1-DA8F-4FF1-A1B9-A965D00F2547}"/>
                </a:ext>
              </a:extLst>
            </p:cNvPr>
            <p:cNvCxnSpPr>
              <a:cxnSpLocks/>
              <a:endCxn id="34" idx="4"/>
            </p:cNvCxnSpPr>
            <p:nvPr/>
          </p:nvCxnSpPr>
          <p:spPr>
            <a:xfrm flipH="1">
              <a:off x="3912585" y="3209942"/>
              <a:ext cx="18457" cy="100311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748052F-788B-40A7-ABA9-6177C77B772D}"/>
                </a:ext>
              </a:extLst>
            </p:cNvPr>
            <p:cNvCxnSpPr>
              <a:cxnSpLocks/>
            </p:cNvCxnSpPr>
            <p:nvPr/>
          </p:nvCxnSpPr>
          <p:spPr>
            <a:xfrm>
              <a:off x="2262725" y="4199494"/>
              <a:ext cx="165909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3BBDA2F-E3A5-47BF-843C-459F95476F67}"/>
              </a:ext>
            </a:extLst>
          </p:cNvPr>
          <p:cNvGrpSpPr/>
          <p:nvPr/>
        </p:nvGrpSpPr>
        <p:grpSpPr>
          <a:xfrm>
            <a:off x="2862765" y="1926600"/>
            <a:ext cx="1557368" cy="1609504"/>
            <a:chOff x="2275531" y="3209943"/>
            <a:chExt cx="1675707" cy="1003114"/>
          </a:xfrm>
        </p:grpSpPr>
        <p:cxnSp>
          <p:nvCxnSpPr>
            <p:cNvPr id="58" name="Straight Connector 57">
              <a:extLst>
                <a:ext uri="{FF2B5EF4-FFF2-40B4-BE49-F238E27FC236}">
                  <a16:creationId xmlns:a16="http://schemas.microsoft.com/office/drawing/2014/main" id="{E0E659E3-1174-4FFD-865F-9B3383CFA897}"/>
                </a:ext>
              </a:extLst>
            </p:cNvPr>
            <p:cNvCxnSpPr>
              <a:cxnSpLocks/>
            </p:cNvCxnSpPr>
            <p:nvPr/>
          </p:nvCxnSpPr>
          <p:spPr>
            <a:xfrm>
              <a:off x="2303275" y="3223074"/>
              <a:ext cx="1614531" cy="13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D305A65-7CD7-428D-812C-8DA5CA9FF931}"/>
                </a:ext>
              </a:extLst>
            </p:cNvPr>
            <p:cNvCxnSpPr>
              <a:cxnSpLocks/>
            </p:cNvCxnSpPr>
            <p:nvPr/>
          </p:nvCxnSpPr>
          <p:spPr>
            <a:xfrm flipH="1">
              <a:off x="2281856" y="3209943"/>
              <a:ext cx="12287" cy="9962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B9FE78D-B5A1-4DD3-833C-FD3AEDFDA521}"/>
                </a:ext>
              </a:extLst>
            </p:cNvPr>
            <p:cNvCxnSpPr>
              <a:cxnSpLocks/>
            </p:cNvCxnSpPr>
            <p:nvPr/>
          </p:nvCxnSpPr>
          <p:spPr>
            <a:xfrm flipH="1">
              <a:off x="3912588" y="3209943"/>
              <a:ext cx="18457" cy="10031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A9A9E9C-6F9E-470C-A029-B794BBD148A2}"/>
                </a:ext>
              </a:extLst>
            </p:cNvPr>
            <p:cNvCxnSpPr>
              <a:cxnSpLocks/>
              <a:stCxn id="31" idx="5"/>
            </p:cNvCxnSpPr>
            <p:nvPr/>
          </p:nvCxnSpPr>
          <p:spPr>
            <a:xfrm>
              <a:off x="2275531" y="4200891"/>
              <a:ext cx="1675707"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F42226DB-C0EF-F35F-8229-42006B57EF65}"/>
              </a:ext>
            </a:extLst>
          </p:cNvPr>
          <p:cNvGrpSpPr/>
          <p:nvPr/>
        </p:nvGrpSpPr>
        <p:grpSpPr>
          <a:xfrm>
            <a:off x="2085742" y="1943501"/>
            <a:ext cx="799787" cy="2072572"/>
            <a:chOff x="2122571" y="1925401"/>
            <a:chExt cx="799787" cy="2072572"/>
          </a:xfrm>
        </p:grpSpPr>
        <p:cxnSp>
          <p:nvCxnSpPr>
            <p:cNvPr id="64" name="Straight Connector 63">
              <a:extLst>
                <a:ext uri="{FF2B5EF4-FFF2-40B4-BE49-F238E27FC236}">
                  <a16:creationId xmlns:a16="http://schemas.microsoft.com/office/drawing/2014/main" id="{54E4608F-0A51-4764-89A7-E2EE0B1885B9}"/>
                </a:ext>
              </a:extLst>
            </p:cNvPr>
            <p:cNvCxnSpPr>
              <a:cxnSpLocks/>
            </p:cNvCxnSpPr>
            <p:nvPr/>
          </p:nvCxnSpPr>
          <p:spPr>
            <a:xfrm flipV="1">
              <a:off x="2122571" y="1925561"/>
              <a:ext cx="799787" cy="497094"/>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65" name="Straight Connector 64">
              <a:extLst>
                <a:ext uri="{FF2B5EF4-FFF2-40B4-BE49-F238E27FC236}">
                  <a16:creationId xmlns:a16="http://schemas.microsoft.com/office/drawing/2014/main" id="{BBE610F7-4249-478C-AB9C-AF847EFCC38B}"/>
                </a:ext>
              </a:extLst>
            </p:cNvPr>
            <p:cNvCxnSpPr>
              <a:cxnSpLocks/>
            </p:cNvCxnSpPr>
            <p:nvPr/>
          </p:nvCxnSpPr>
          <p:spPr>
            <a:xfrm flipH="1">
              <a:off x="2142664" y="2376267"/>
              <a:ext cx="11794" cy="1621706"/>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66" name="Straight Connector 65">
              <a:extLst>
                <a:ext uri="{FF2B5EF4-FFF2-40B4-BE49-F238E27FC236}">
                  <a16:creationId xmlns:a16="http://schemas.microsoft.com/office/drawing/2014/main" id="{30E3024C-E412-4642-B672-6E0F7DB1B563}"/>
                </a:ext>
              </a:extLst>
            </p:cNvPr>
            <p:cNvCxnSpPr>
              <a:cxnSpLocks/>
            </p:cNvCxnSpPr>
            <p:nvPr/>
          </p:nvCxnSpPr>
          <p:spPr>
            <a:xfrm flipH="1">
              <a:off x="2914770" y="1925401"/>
              <a:ext cx="2187" cy="1617712"/>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67" name="Straight Connector 66">
              <a:extLst>
                <a:ext uri="{FF2B5EF4-FFF2-40B4-BE49-F238E27FC236}">
                  <a16:creationId xmlns:a16="http://schemas.microsoft.com/office/drawing/2014/main" id="{4883B57D-44F0-405E-B894-B9D25599633C}"/>
                </a:ext>
              </a:extLst>
            </p:cNvPr>
            <p:cNvCxnSpPr>
              <a:cxnSpLocks/>
            </p:cNvCxnSpPr>
            <p:nvPr/>
          </p:nvCxnSpPr>
          <p:spPr>
            <a:xfrm flipV="1">
              <a:off x="2138675" y="3561749"/>
              <a:ext cx="762358" cy="425257"/>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grpSp>
      <p:grpSp>
        <p:nvGrpSpPr>
          <p:cNvPr id="81" name="Group 80">
            <a:extLst>
              <a:ext uri="{FF2B5EF4-FFF2-40B4-BE49-F238E27FC236}">
                <a16:creationId xmlns:a16="http://schemas.microsoft.com/office/drawing/2014/main" id="{4D8463FB-51BA-4DD1-95DB-F10730664116}"/>
              </a:ext>
            </a:extLst>
          </p:cNvPr>
          <p:cNvGrpSpPr/>
          <p:nvPr/>
        </p:nvGrpSpPr>
        <p:grpSpPr>
          <a:xfrm>
            <a:off x="3648885" y="1955823"/>
            <a:ext cx="809136" cy="2066510"/>
            <a:chOff x="2228545" y="3090012"/>
            <a:chExt cx="1486799" cy="1123161"/>
          </a:xfrm>
        </p:grpSpPr>
        <p:cxnSp>
          <p:nvCxnSpPr>
            <p:cNvPr id="82" name="Straight Connector 81">
              <a:extLst>
                <a:ext uri="{FF2B5EF4-FFF2-40B4-BE49-F238E27FC236}">
                  <a16:creationId xmlns:a16="http://schemas.microsoft.com/office/drawing/2014/main" id="{20FCD787-33DD-416D-B841-4DA400303BBE}"/>
                </a:ext>
              </a:extLst>
            </p:cNvPr>
            <p:cNvCxnSpPr>
              <a:cxnSpLocks/>
              <a:stCxn id="33" idx="2"/>
            </p:cNvCxnSpPr>
            <p:nvPr/>
          </p:nvCxnSpPr>
          <p:spPr>
            <a:xfrm flipV="1">
              <a:off x="2242426" y="3090012"/>
              <a:ext cx="1438624" cy="272799"/>
            </a:xfrm>
            <a:prstGeom prst="line">
              <a:avLst/>
            </a:prstGeom>
            <a:ln w="38100">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83" name="Straight Connector 82">
              <a:extLst>
                <a:ext uri="{FF2B5EF4-FFF2-40B4-BE49-F238E27FC236}">
                  <a16:creationId xmlns:a16="http://schemas.microsoft.com/office/drawing/2014/main" id="{045D0E45-B80B-4AF6-A73D-4D01B5F1DCBE}"/>
                </a:ext>
              </a:extLst>
            </p:cNvPr>
            <p:cNvCxnSpPr>
              <a:cxnSpLocks/>
              <a:stCxn id="33" idx="1"/>
              <a:endCxn id="34" idx="3"/>
            </p:cNvCxnSpPr>
            <p:nvPr/>
          </p:nvCxnSpPr>
          <p:spPr>
            <a:xfrm flipH="1">
              <a:off x="2228545" y="3337198"/>
              <a:ext cx="41219" cy="875975"/>
            </a:xfrm>
            <a:prstGeom prst="line">
              <a:avLst/>
            </a:prstGeom>
            <a:ln w="38100">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85" name="Straight Connector 84">
              <a:extLst>
                <a:ext uri="{FF2B5EF4-FFF2-40B4-BE49-F238E27FC236}">
                  <a16:creationId xmlns:a16="http://schemas.microsoft.com/office/drawing/2014/main" id="{33E78817-AEB1-4CDD-A477-3D90CB64A8CC}"/>
                </a:ext>
              </a:extLst>
            </p:cNvPr>
            <p:cNvCxnSpPr>
              <a:cxnSpLocks/>
            </p:cNvCxnSpPr>
            <p:nvPr/>
          </p:nvCxnSpPr>
          <p:spPr>
            <a:xfrm flipV="1">
              <a:off x="2277897" y="3938363"/>
              <a:ext cx="1437447" cy="261328"/>
            </a:xfrm>
            <a:prstGeom prst="line">
              <a:avLst/>
            </a:prstGeom>
            <a:ln w="38100">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84" name="Straight Connector 83">
              <a:extLst>
                <a:ext uri="{FF2B5EF4-FFF2-40B4-BE49-F238E27FC236}">
                  <a16:creationId xmlns:a16="http://schemas.microsoft.com/office/drawing/2014/main" id="{6A086A9D-88F0-4C9B-95A9-83C538CF038B}"/>
                </a:ext>
              </a:extLst>
            </p:cNvPr>
            <p:cNvCxnSpPr>
              <a:cxnSpLocks/>
            </p:cNvCxnSpPr>
            <p:nvPr/>
          </p:nvCxnSpPr>
          <p:spPr>
            <a:xfrm>
              <a:off x="3646356" y="3100653"/>
              <a:ext cx="0" cy="833354"/>
            </a:xfrm>
            <a:prstGeom prst="line">
              <a:avLst/>
            </a:prstGeom>
            <a:ln w="38100">
              <a:solidFill>
                <a:srgbClr val="FFFF00"/>
              </a:solidFill>
            </a:ln>
          </p:spPr>
          <p:style>
            <a:lnRef idx="3">
              <a:schemeClr val="accent2"/>
            </a:lnRef>
            <a:fillRef idx="0">
              <a:schemeClr val="accent2"/>
            </a:fillRef>
            <a:effectRef idx="2">
              <a:schemeClr val="accent2"/>
            </a:effectRef>
            <a:fontRef idx="minor">
              <a:schemeClr val="tx1"/>
            </a:fontRef>
          </p:style>
        </p:cxnSp>
      </p:grpSp>
      <p:sp>
        <p:nvSpPr>
          <p:cNvPr id="30" name="Oval 29">
            <a:extLst>
              <a:ext uri="{FF2B5EF4-FFF2-40B4-BE49-F238E27FC236}">
                <a16:creationId xmlns:a16="http://schemas.microsoft.com/office/drawing/2014/main" id="{FAB41992-81CB-4995-A761-093C4E26F59A}"/>
              </a:ext>
            </a:extLst>
          </p:cNvPr>
          <p:cNvSpPr/>
          <p:nvPr/>
        </p:nvSpPr>
        <p:spPr>
          <a:xfrm>
            <a:off x="4371181" y="3464076"/>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DE4C0B-4623-4C2D-8A5B-25C0AA7FC247}"/>
              </a:ext>
            </a:extLst>
          </p:cNvPr>
          <p:cNvSpPr/>
          <p:nvPr/>
        </p:nvSpPr>
        <p:spPr>
          <a:xfrm>
            <a:off x="2830878" y="1905542"/>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C2428AE-E5C0-439F-B9A7-E5194BC471B7}"/>
              </a:ext>
            </a:extLst>
          </p:cNvPr>
          <p:cNvSpPr/>
          <p:nvPr/>
        </p:nvSpPr>
        <p:spPr>
          <a:xfrm>
            <a:off x="4371181" y="1866071"/>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E1E15F49-FDB6-4C6E-A542-BC280EC19D0D}"/>
              </a:ext>
            </a:extLst>
          </p:cNvPr>
          <p:cNvSpPr/>
          <p:nvPr/>
        </p:nvSpPr>
        <p:spPr>
          <a:xfrm>
            <a:off x="2828691" y="3429000"/>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C8BC088-89C2-4E76-84C1-3E9063E9A865}"/>
              </a:ext>
            </a:extLst>
          </p:cNvPr>
          <p:cNvSpPr/>
          <p:nvPr/>
        </p:nvSpPr>
        <p:spPr>
          <a:xfrm>
            <a:off x="3655064" y="2356007"/>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1344FB8-CED1-4D6B-824A-E8630D8D48D5}"/>
              </a:ext>
            </a:extLst>
          </p:cNvPr>
          <p:cNvSpPr/>
          <p:nvPr/>
        </p:nvSpPr>
        <p:spPr>
          <a:xfrm>
            <a:off x="3632632" y="3873464"/>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C997FC8-70E6-454B-A9B0-FFC29C24BFF8}"/>
              </a:ext>
            </a:extLst>
          </p:cNvPr>
          <p:cNvSpPr/>
          <p:nvPr/>
        </p:nvSpPr>
        <p:spPr>
          <a:xfrm>
            <a:off x="2117491" y="2356007"/>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F6BAEEF-FCAC-42C6-8780-0B66CF3ED6BB}"/>
              </a:ext>
            </a:extLst>
          </p:cNvPr>
          <p:cNvSpPr/>
          <p:nvPr/>
        </p:nvSpPr>
        <p:spPr>
          <a:xfrm>
            <a:off x="2138406" y="3873464"/>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7240B1BF-013D-4969-A90F-81097E1CCC08}"/>
              </a:ext>
            </a:extLst>
          </p:cNvPr>
          <p:cNvGrpSpPr/>
          <p:nvPr/>
        </p:nvGrpSpPr>
        <p:grpSpPr>
          <a:xfrm>
            <a:off x="2149719" y="1940725"/>
            <a:ext cx="2209158" cy="502546"/>
            <a:chOff x="2239605" y="3688008"/>
            <a:chExt cx="2209158" cy="502546"/>
          </a:xfrm>
        </p:grpSpPr>
        <p:cxnSp>
          <p:nvCxnSpPr>
            <p:cNvPr id="92" name="Straight Connector 91">
              <a:extLst>
                <a:ext uri="{FF2B5EF4-FFF2-40B4-BE49-F238E27FC236}">
                  <a16:creationId xmlns:a16="http://schemas.microsoft.com/office/drawing/2014/main" id="{60678498-DA69-4F07-A250-CACB23B7D46D}"/>
                </a:ext>
              </a:extLst>
            </p:cNvPr>
            <p:cNvCxnSpPr>
              <a:cxnSpLocks/>
              <a:stCxn id="7" idx="0"/>
              <a:endCxn id="27" idx="2"/>
            </p:cNvCxnSpPr>
            <p:nvPr/>
          </p:nvCxnSpPr>
          <p:spPr>
            <a:xfrm>
              <a:off x="2959260" y="3688008"/>
              <a:ext cx="1489503" cy="271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0E03BC1-F880-4B87-AB5D-14A95BFF5E51}"/>
                </a:ext>
              </a:extLst>
            </p:cNvPr>
            <p:cNvCxnSpPr>
              <a:cxnSpLocks/>
            </p:cNvCxnSpPr>
            <p:nvPr/>
          </p:nvCxnSpPr>
          <p:spPr>
            <a:xfrm flipH="1">
              <a:off x="2254845" y="3693378"/>
              <a:ext cx="713387" cy="4504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B5B0AD4-FA74-4E03-A11A-5A252DAAF2E1}"/>
                </a:ext>
              </a:extLst>
            </p:cNvPr>
            <p:cNvCxnSpPr>
              <a:cxnSpLocks/>
              <a:endCxn id="33" idx="2"/>
            </p:cNvCxnSpPr>
            <p:nvPr/>
          </p:nvCxnSpPr>
          <p:spPr>
            <a:xfrm flipH="1">
              <a:off x="3710778" y="3730397"/>
              <a:ext cx="735641" cy="4601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92ED3E3-6622-452F-BBA2-338E0ADE4328}"/>
                </a:ext>
              </a:extLst>
            </p:cNvPr>
            <p:cNvCxnSpPr>
              <a:cxnSpLocks/>
            </p:cNvCxnSpPr>
            <p:nvPr/>
          </p:nvCxnSpPr>
          <p:spPr>
            <a:xfrm>
              <a:off x="2239605" y="4142343"/>
              <a:ext cx="1488910" cy="424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CA597112-69C8-5022-5EC0-58C273B6A0F4}"/>
              </a:ext>
            </a:extLst>
          </p:cNvPr>
          <p:cNvGrpSpPr/>
          <p:nvPr/>
        </p:nvGrpSpPr>
        <p:grpSpPr>
          <a:xfrm>
            <a:off x="2126924" y="3539675"/>
            <a:ext cx="2300305" cy="465640"/>
            <a:chOff x="2153285" y="3539083"/>
            <a:chExt cx="2300305" cy="465640"/>
          </a:xfrm>
        </p:grpSpPr>
        <p:cxnSp>
          <p:nvCxnSpPr>
            <p:cNvPr id="99" name="Straight Connector 98">
              <a:extLst>
                <a:ext uri="{FF2B5EF4-FFF2-40B4-BE49-F238E27FC236}">
                  <a16:creationId xmlns:a16="http://schemas.microsoft.com/office/drawing/2014/main" id="{F790AA1E-807C-4A07-9991-114658ED05CB}"/>
                </a:ext>
              </a:extLst>
            </p:cNvPr>
            <p:cNvCxnSpPr>
              <a:cxnSpLocks/>
            </p:cNvCxnSpPr>
            <p:nvPr/>
          </p:nvCxnSpPr>
          <p:spPr>
            <a:xfrm flipH="1">
              <a:off x="3705615" y="3541525"/>
              <a:ext cx="745558" cy="462688"/>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9F8D5BD9-0F45-983C-236A-2AD1F6415384}"/>
                </a:ext>
              </a:extLst>
            </p:cNvPr>
            <p:cNvGrpSpPr/>
            <p:nvPr/>
          </p:nvGrpSpPr>
          <p:grpSpPr>
            <a:xfrm>
              <a:off x="2153285" y="3539083"/>
              <a:ext cx="2300305" cy="465640"/>
              <a:chOff x="2153285" y="3539083"/>
              <a:chExt cx="2300305" cy="465640"/>
            </a:xfrm>
          </p:grpSpPr>
          <p:cxnSp>
            <p:nvCxnSpPr>
              <p:cNvPr id="28" name="Straight Connector 27">
                <a:extLst>
                  <a:ext uri="{FF2B5EF4-FFF2-40B4-BE49-F238E27FC236}">
                    <a16:creationId xmlns:a16="http://schemas.microsoft.com/office/drawing/2014/main" id="{0638D502-C6F1-80BA-0916-1C2AE7ADCDD0}"/>
                  </a:ext>
                </a:extLst>
              </p:cNvPr>
              <p:cNvCxnSpPr>
                <a:cxnSpLocks/>
              </p:cNvCxnSpPr>
              <p:nvPr/>
            </p:nvCxnSpPr>
            <p:spPr>
              <a:xfrm flipV="1">
                <a:off x="2915412" y="3540755"/>
                <a:ext cx="1538178" cy="2530"/>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A79858-F847-5C05-9133-089C217F4E91}"/>
                  </a:ext>
                </a:extLst>
              </p:cNvPr>
              <p:cNvCxnSpPr>
                <a:cxnSpLocks/>
              </p:cNvCxnSpPr>
              <p:nvPr/>
            </p:nvCxnSpPr>
            <p:spPr>
              <a:xfrm flipH="1">
                <a:off x="2160942" y="3539083"/>
                <a:ext cx="767613" cy="461851"/>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579470D-FFB3-5181-302C-F22129B322AE}"/>
                  </a:ext>
                </a:extLst>
              </p:cNvPr>
              <p:cNvCxnSpPr>
                <a:cxnSpLocks/>
              </p:cNvCxnSpPr>
              <p:nvPr/>
            </p:nvCxnSpPr>
            <p:spPr>
              <a:xfrm flipV="1">
                <a:off x="2153285" y="4000934"/>
                <a:ext cx="1566650" cy="3789"/>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grpSp>
      </p:grpSp>
      <p:grpSp>
        <p:nvGrpSpPr>
          <p:cNvPr id="5" name="Group 4">
            <a:extLst>
              <a:ext uri="{FF2B5EF4-FFF2-40B4-BE49-F238E27FC236}">
                <a16:creationId xmlns:a16="http://schemas.microsoft.com/office/drawing/2014/main" id="{FA2FA827-F018-341D-C92D-B7119B75FC19}"/>
              </a:ext>
            </a:extLst>
          </p:cNvPr>
          <p:cNvGrpSpPr>
            <a:grpSpLocks/>
          </p:cNvGrpSpPr>
          <p:nvPr/>
        </p:nvGrpSpPr>
        <p:grpSpPr bwMode="auto">
          <a:xfrm rot="21278164">
            <a:off x="5327877" y="3345659"/>
            <a:ext cx="5432742" cy="1055608"/>
            <a:chOff x="6035526" y="1410120"/>
            <a:chExt cx="6683757" cy="517288"/>
          </a:xfrm>
        </p:grpSpPr>
        <p:sp>
          <p:nvSpPr>
            <p:cNvPr id="8" name="Rounded Rectangular Callout 3">
              <a:extLst>
                <a:ext uri="{FF2B5EF4-FFF2-40B4-BE49-F238E27FC236}">
                  <a16:creationId xmlns:a16="http://schemas.microsoft.com/office/drawing/2014/main" id="{C0050055-3D6E-960F-340D-3DCC937BA1F9}"/>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9" name="Rounded Rectangle 1">
              <a:extLst>
                <a:ext uri="{FF2B5EF4-FFF2-40B4-BE49-F238E27FC236}">
                  <a16:creationId xmlns:a16="http://schemas.microsoft.com/office/drawing/2014/main" id="{8885FDE0-9274-C79F-7DDF-1DC5018D26E5}"/>
                </a:ext>
              </a:extLst>
            </p:cNvPr>
            <p:cNvSpPr>
              <a:spLocks noChangeArrowheads="1"/>
            </p:cNvSpPr>
            <p:nvPr/>
          </p:nvSpPr>
          <p:spPr bwMode="auto">
            <a:xfrm rot="391599">
              <a:off x="6283341" y="1410120"/>
              <a:ext cx="6194527" cy="51728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Các mặt của khối lập phương là hình gì?</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11" name="Group 10">
            <a:extLst>
              <a:ext uri="{FF2B5EF4-FFF2-40B4-BE49-F238E27FC236}">
                <a16:creationId xmlns:a16="http://schemas.microsoft.com/office/drawing/2014/main" id="{B5041185-B6E6-6C47-546B-A47775503CC9}"/>
              </a:ext>
            </a:extLst>
          </p:cNvPr>
          <p:cNvGrpSpPr>
            <a:grpSpLocks/>
          </p:cNvGrpSpPr>
          <p:nvPr/>
        </p:nvGrpSpPr>
        <p:grpSpPr bwMode="auto">
          <a:xfrm rot="21278164">
            <a:off x="5160626" y="4924593"/>
            <a:ext cx="5572322" cy="833860"/>
            <a:chOff x="6035526" y="1478029"/>
            <a:chExt cx="6855478" cy="408623"/>
          </a:xfrm>
        </p:grpSpPr>
        <p:sp>
          <p:nvSpPr>
            <p:cNvPr id="12" name="Rounded Rectangular Callout 3">
              <a:extLst>
                <a:ext uri="{FF2B5EF4-FFF2-40B4-BE49-F238E27FC236}">
                  <a16:creationId xmlns:a16="http://schemas.microsoft.com/office/drawing/2014/main" id="{06985095-1066-D02F-690B-4A937CED794A}"/>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13" name="Rounded Rectangle 1">
              <a:extLst>
                <a:ext uri="{FF2B5EF4-FFF2-40B4-BE49-F238E27FC236}">
                  <a16:creationId xmlns:a16="http://schemas.microsoft.com/office/drawing/2014/main" id="{4A724464-A3C1-392A-D6C2-4CEEA2366A0E}"/>
                </a:ext>
              </a:extLst>
            </p:cNvPr>
            <p:cNvSpPr>
              <a:spLocks noChangeArrowheads="1"/>
            </p:cNvSpPr>
            <p:nvPr/>
          </p:nvSpPr>
          <p:spPr bwMode="auto">
            <a:xfrm rot="391599">
              <a:off x="6290949" y="1499118"/>
              <a:ext cx="6600055" cy="283674"/>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Khối lập phương có mấy cạnh?</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pic>
        <p:nvPicPr>
          <p:cNvPr id="2" name="Content Placeholder 118">
            <a:extLst>
              <a:ext uri="{FF2B5EF4-FFF2-40B4-BE49-F238E27FC236}">
                <a16:creationId xmlns:a16="http://schemas.microsoft.com/office/drawing/2014/main" id="{717D1786-E195-01E6-D906-1BA1D0A6755A}"/>
              </a:ext>
            </a:extLst>
          </p:cNvPr>
          <p:cNvPicPr>
            <a:picLocks noGrp="1"/>
          </p:cNvPicPr>
          <p:nvPr>
            <p:ph idx="1"/>
          </p:nvPr>
        </p:nvPicPr>
        <p:blipFill>
          <a:blip r:embed="rId5">
            <a:clrChange>
              <a:clrFrom>
                <a:srgbClr val="F6F6F6">
                  <a:alpha val="100000"/>
                </a:srgbClr>
              </a:clrFrom>
              <a:clrTo>
                <a:srgbClr val="F6F6F6">
                  <a:alpha val="100000"/>
                  <a:alpha val="0"/>
                </a:srgbClr>
              </a:clrTo>
            </a:clrChange>
          </a:blip>
          <a:stretch>
            <a:fillRect/>
          </a:stretch>
        </p:blipFill>
        <p:spPr>
          <a:xfrm>
            <a:off x="2486428" y="4970660"/>
            <a:ext cx="2357120" cy="1143472"/>
          </a:xfrm>
          <a:prstGeom prst="rect">
            <a:avLst/>
          </a:prstGeom>
          <a:noFill/>
          <a:ln w="9525">
            <a:noFill/>
          </a:ln>
        </p:spPr>
      </p:pic>
      <p:sp>
        <p:nvSpPr>
          <p:cNvPr id="3" name="Rectangle: Rounded Corners 2">
            <a:extLst>
              <a:ext uri="{FF2B5EF4-FFF2-40B4-BE49-F238E27FC236}">
                <a16:creationId xmlns:a16="http://schemas.microsoft.com/office/drawing/2014/main" id="{0C149117-059C-D330-E074-942451950D17}"/>
              </a:ext>
            </a:extLst>
          </p:cNvPr>
          <p:cNvSpPr/>
          <p:nvPr/>
        </p:nvSpPr>
        <p:spPr>
          <a:xfrm>
            <a:off x="2558865" y="6133564"/>
            <a:ext cx="2357120" cy="4310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err="1"/>
              <a:t>Làm</a:t>
            </a:r>
            <a:r>
              <a:rPr lang="en-US" sz="2200" b="1" dirty="0"/>
              <a:t> </a:t>
            </a:r>
            <a:r>
              <a:rPr lang="en-US" sz="2200" b="1" dirty="0" err="1"/>
              <a:t>việc</a:t>
            </a:r>
            <a:r>
              <a:rPr lang="en-US" sz="2200" b="1" dirty="0"/>
              <a:t> </a:t>
            </a:r>
            <a:r>
              <a:rPr lang="en-US" sz="2200" b="1" dirty="0" err="1"/>
              <a:t>nhóm</a:t>
            </a:r>
            <a:r>
              <a:rPr lang="en-US" sz="2200" b="1" dirty="0"/>
              <a:t> 2</a:t>
            </a:r>
          </a:p>
        </p:txBody>
      </p:sp>
    </p:spTree>
    <p:extLst>
      <p:ext uri="{BB962C8B-B14F-4D97-AF65-F5344CB8AC3E}">
        <p14:creationId xmlns:p14="http://schemas.microsoft.com/office/powerpoint/2010/main" val="65836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500"/>
                                        <p:tgtEl>
                                          <p:spTgt spid="33"/>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wipe(down)">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wipe(down)">
                                      <p:cBhvr>
                                        <p:cTn id="95" dur="500"/>
                                        <p:tgtEl>
                                          <p:spTgt spid="5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wipe(down)">
                                      <p:cBhvr>
                                        <p:cTn id="100" dur="500"/>
                                        <p:tgtEl>
                                          <p:spTgt spid="81"/>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91"/>
                                        </p:tgtEl>
                                        <p:attrNameLst>
                                          <p:attrName>style.visibility</p:attrName>
                                        </p:attrNameLst>
                                      </p:cBhvr>
                                      <p:to>
                                        <p:strVal val="visible"/>
                                      </p:to>
                                    </p:set>
                                    <p:animEffect transition="in" filter="wipe(down)">
                                      <p:cBhvr>
                                        <p:cTn id="105" dur="500"/>
                                        <p:tgtEl>
                                          <p:spTgt spid="9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136"/>
                                        </p:tgtEl>
                                        <p:attrNameLst>
                                          <p:attrName>style.visibility</p:attrName>
                                        </p:attrNameLst>
                                      </p:cBhvr>
                                      <p:to>
                                        <p:strVal val="visible"/>
                                      </p:to>
                                    </p:set>
                                    <p:animEffect transition="in" filter="wipe(down)">
                                      <p:cBhvr>
                                        <p:cTn id="110" dur="500"/>
                                        <p:tgtEl>
                                          <p:spTgt spid="136"/>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44"/>
                                        </p:tgtEl>
                                        <p:attrNameLst>
                                          <p:attrName>style.visibility</p:attrName>
                                        </p:attrNameLst>
                                      </p:cBhvr>
                                      <p:to>
                                        <p:strVal val="visible"/>
                                      </p:to>
                                    </p:set>
                                    <p:animEffect transition="in" filter="wipe(down)">
                                      <p:cBhvr>
                                        <p:cTn id="1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animBg="1"/>
      <p:bldP spid="27" grpId="0" animBg="1"/>
      <p:bldP spid="31" grpId="0" animBg="1"/>
      <p:bldP spid="33" grpId="0" animBg="1"/>
      <p:bldP spid="34" grpId="0" animBg="1"/>
      <p:bldP spid="32" grpId="0" animBg="1"/>
      <p:bldP spid="35"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grpSp>
        <p:nvGrpSpPr>
          <p:cNvPr id="25" name="Group 24">
            <a:extLst>
              <a:ext uri="{FF2B5EF4-FFF2-40B4-BE49-F238E27FC236}">
                <a16:creationId xmlns:a16="http://schemas.microsoft.com/office/drawing/2014/main" id="{DC357F97-F8CC-40CD-804B-93C64CD93F9A}"/>
              </a:ext>
            </a:extLst>
          </p:cNvPr>
          <p:cNvGrpSpPr>
            <a:grpSpLocks/>
          </p:cNvGrpSpPr>
          <p:nvPr/>
        </p:nvGrpSpPr>
        <p:grpSpPr bwMode="auto">
          <a:xfrm rot="21214236">
            <a:off x="1371018" y="289452"/>
            <a:ext cx="10458675" cy="1683021"/>
            <a:chOff x="6035526" y="1478029"/>
            <a:chExt cx="6683757" cy="421900"/>
          </a:xfrm>
        </p:grpSpPr>
        <p:sp>
          <p:nvSpPr>
            <p:cNvPr id="26" name="Rounded Rectangular Callout 3">
              <a:extLst>
                <a:ext uri="{FF2B5EF4-FFF2-40B4-BE49-F238E27FC236}">
                  <a16:creationId xmlns:a16="http://schemas.microsoft.com/office/drawing/2014/main" id="{BE871EAA-1DF6-478D-BEA4-D56CED8F7FCF}"/>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28" name="Rounded Rectangle 1">
              <a:extLst>
                <a:ext uri="{FF2B5EF4-FFF2-40B4-BE49-F238E27FC236}">
                  <a16:creationId xmlns:a16="http://schemas.microsoft.com/office/drawing/2014/main" id="{FB7FCADB-6879-4FDC-A9FB-C74C11EA8CC1}"/>
                </a:ext>
              </a:extLst>
            </p:cNvPr>
            <p:cNvSpPr>
              <a:spLocks noChangeArrowheads="1"/>
            </p:cNvSpPr>
            <p:nvPr/>
          </p:nvSpPr>
          <p:spPr bwMode="auto">
            <a:xfrm rot="391599">
              <a:off x="6272367" y="1561596"/>
              <a:ext cx="6373714" cy="33833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2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Khối lập phương đều có 8 đỉnh, 6 mặt và 12 cạnh.</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44" name="Group 43">
            <a:extLst>
              <a:ext uri="{FF2B5EF4-FFF2-40B4-BE49-F238E27FC236}">
                <a16:creationId xmlns:a16="http://schemas.microsoft.com/office/drawing/2014/main" id="{897533EE-E87C-4414-B618-FA9B6C84A846}"/>
              </a:ext>
            </a:extLst>
          </p:cNvPr>
          <p:cNvGrpSpPr>
            <a:grpSpLocks/>
          </p:cNvGrpSpPr>
          <p:nvPr/>
        </p:nvGrpSpPr>
        <p:grpSpPr bwMode="auto">
          <a:xfrm rot="21163958">
            <a:off x="3976664" y="3380251"/>
            <a:ext cx="7838744" cy="1802069"/>
            <a:chOff x="6035526" y="1465015"/>
            <a:chExt cx="6683757" cy="467813"/>
          </a:xfrm>
        </p:grpSpPr>
        <p:sp>
          <p:nvSpPr>
            <p:cNvPr id="45" name="Rounded Rectangular Callout 3">
              <a:extLst>
                <a:ext uri="{FF2B5EF4-FFF2-40B4-BE49-F238E27FC236}">
                  <a16:creationId xmlns:a16="http://schemas.microsoft.com/office/drawing/2014/main" id="{D4CC1C58-222F-46C1-84C2-A2B9E3362025}"/>
                </a:ext>
              </a:extLst>
            </p:cNvPr>
            <p:cNvSpPr/>
            <p:nvPr/>
          </p:nvSpPr>
          <p:spPr>
            <a:xfrm rot="368258">
              <a:off x="6035526" y="1478029"/>
              <a:ext cx="6683757" cy="408623"/>
            </a:xfrm>
            <a:prstGeom prst="wedgeRoundRectCallout">
              <a:avLst>
                <a:gd name="adj1" fmla="val -57635"/>
                <a:gd name="adj2" fmla="val 31142"/>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6" name="Rounded Rectangle 1">
              <a:extLst>
                <a:ext uri="{FF2B5EF4-FFF2-40B4-BE49-F238E27FC236}">
                  <a16:creationId xmlns:a16="http://schemas.microsoft.com/office/drawing/2014/main" id="{1A4B5F7E-30F5-482C-A649-7593649E3910}"/>
                </a:ext>
              </a:extLst>
            </p:cNvPr>
            <p:cNvSpPr>
              <a:spLocks noChangeArrowheads="1"/>
            </p:cNvSpPr>
            <p:nvPr/>
          </p:nvSpPr>
          <p:spPr bwMode="auto">
            <a:xfrm rot="391599">
              <a:off x="6176685" y="1465015"/>
              <a:ext cx="6194527" cy="46781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algn="just">
                <a:lnSpc>
                  <a:spcPct val="120000"/>
                </a:lnSpc>
                <a:spcBef>
                  <a:spcPts val="0"/>
                </a:spcBef>
                <a:spcAft>
                  <a:spcPts val="0"/>
                </a:spcAft>
              </a:pPr>
              <a:r>
                <a:rPr lang="nl-NL" sz="3200" b="1" i="1" dirty="0">
                  <a:effectLst/>
                  <a:ea typeface="Times New Roman" panose="02020603050405020304" pitchFamily="18" charset="0"/>
                  <a:cs typeface="Arial" panose="020B0604020202020204" pitchFamily="34" charset="0"/>
                </a:rPr>
                <a:t>Khối lập phương có mặt đều là hình vuông.</a:t>
              </a:r>
              <a:endParaRPr lang="en-US" sz="3200" dirty="0">
                <a:effectLst/>
                <a:ea typeface="Times New Roman" panose="02020603050405020304" pitchFamily="18" charset="0"/>
                <a:cs typeface="Arial" panose="020B0604020202020204" pitchFamily="34" charset="0"/>
              </a:endParaRPr>
            </a:p>
          </p:txBody>
        </p:sp>
      </p:grpSp>
      <p:pic>
        <p:nvPicPr>
          <p:cNvPr id="3" name="Picture 2">
            <a:extLst>
              <a:ext uri="{FF2B5EF4-FFF2-40B4-BE49-F238E27FC236}">
                <a16:creationId xmlns:a16="http://schemas.microsoft.com/office/drawing/2014/main" id="{1130DF5C-C018-4C67-A2BF-CD20C12C1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07" y="2799818"/>
            <a:ext cx="2985091" cy="2686582"/>
          </a:xfrm>
          <a:prstGeom prst="rect">
            <a:avLst/>
          </a:prstGeom>
        </p:spPr>
      </p:pic>
    </p:spTree>
    <p:extLst>
      <p:ext uri="{BB962C8B-B14F-4D97-AF65-F5344CB8AC3E}">
        <p14:creationId xmlns:p14="http://schemas.microsoft.com/office/powerpoint/2010/main" val="12082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C308BB15-1CD8-C604-451E-6012E2E6AA5A}"/>
              </a:ext>
            </a:extLst>
          </p:cNvPr>
          <p:cNvSpPr/>
          <p:nvPr/>
        </p:nvSpPr>
        <p:spPr>
          <a:xfrm>
            <a:off x="1713053" y="1241384"/>
            <a:ext cx="8935656" cy="4213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dirty="0" err="1"/>
              <a:t>Nêu</a:t>
            </a:r>
            <a:r>
              <a:rPr lang="en-US" sz="4400" dirty="0"/>
              <a:t> </a:t>
            </a:r>
            <a:r>
              <a:rPr lang="en-US" sz="4400" dirty="0" err="1"/>
              <a:t>điểm</a:t>
            </a:r>
            <a:r>
              <a:rPr lang="en-US" sz="4400" dirty="0"/>
              <a:t> </a:t>
            </a:r>
            <a:r>
              <a:rPr lang="en-US" sz="4400" dirty="0" err="1"/>
              <a:t>giống</a:t>
            </a:r>
            <a:r>
              <a:rPr lang="en-US" sz="4400" dirty="0"/>
              <a:t> </a:t>
            </a:r>
            <a:r>
              <a:rPr lang="en-US" sz="4400" dirty="0" err="1"/>
              <a:t>và</a:t>
            </a:r>
            <a:r>
              <a:rPr lang="en-US" sz="4400" dirty="0"/>
              <a:t> </a:t>
            </a:r>
            <a:r>
              <a:rPr lang="en-US" sz="4400" dirty="0" err="1"/>
              <a:t>khác</a:t>
            </a:r>
            <a:r>
              <a:rPr lang="en-US" sz="4400" dirty="0"/>
              <a:t> </a:t>
            </a:r>
            <a:r>
              <a:rPr lang="en-US" sz="4400" dirty="0" err="1"/>
              <a:t>nhau</a:t>
            </a:r>
            <a:r>
              <a:rPr lang="en-US" sz="4400" dirty="0"/>
              <a:t> </a:t>
            </a:r>
            <a:r>
              <a:rPr lang="en-US" sz="4400" dirty="0" err="1"/>
              <a:t>giữa</a:t>
            </a:r>
            <a:r>
              <a:rPr lang="en-US" sz="4400" dirty="0"/>
              <a:t> </a:t>
            </a:r>
            <a:r>
              <a:rPr lang="en-US" sz="4400" dirty="0" err="1"/>
              <a:t>khối</a:t>
            </a:r>
            <a:r>
              <a:rPr lang="en-US" sz="4400" dirty="0"/>
              <a:t> </a:t>
            </a:r>
            <a:r>
              <a:rPr lang="en-US" sz="4400" dirty="0" err="1"/>
              <a:t>lập</a:t>
            </a:r>
            <a:r>
              <a:rPr lang="en-US" sz="4400" dirty="0"/>
              <a:t> </a:t>
            </a:r>
            <a:r>
              <a:rPr lang="en-US" sz="4400" dirty="0" err="1"/>
              <a:t>phương</a:t>
            </a:r>
            <a:r>
              <a:rPr lang="en-US" sz="4400" dirty="0"/>
              <a:t> </a:t>
            </a:r>
            <a:r>
              <a:rPr lang="en-US" sz="4400" dirty="0" err="1"/>
              <a:t>và</a:t>
            </a:r>
            <a:r>
              <a:rPr lang="en-US" sz="4400" dirty="0"/>
              <a:t> </a:t>
            </a:r>
            <a:r>
              <a:rPr lang="en-US" sz="4400" dirty="0" err="1"/>
              <a:t>khối</a:t>
            </a:r>
            <a:r>
              <a:rPr lang="en-US" sz="4400" dirty="0"/>
              <a:t> </a:t>
            </a:r>
            <a:r>
              <a:rPr lang="en-US" sz="4400" dirty="0" err="1"/>
              <a:t>hộp</a:t>
            </a:r>
            <a:r>
              <a:rPr lang="en-US" sz="4400" dirty="0"/>
              <a:t> </a:t>
            </a:r>
            <a:r>
              <a:rPr lang="en-US" sz="4400" dirty="0" err="1"/>
              <a:t>chữ</a:t>
            </a:r>
            <a:r>
              <a:rPr lang="en-US" sz="4400" dirty="0"/>
              <a:t> </a:t>
            </a:r>
            <a:r>
              <a:rPr lang="en-US" sz="4400" dirty="0" err="1"/>
              <a:t>nhật</a:t>
            </a:r>
            <a:r>
              <a:rPr lang="en-US" sz="4400" dirty="0"/>
              <a:t>?</a:t>
            </a:r>
          </a:p>
        </p:txBody>
      </p:sp>
    </p:spTree>
    <p:extLst>
      <p:ext uri="{BB962C8B-B14F-4D97-AF65-F5344CB8AC3E}">
        <p14:creationId xmlns:p14="http://schemas.microsoft.com/office/powerpoint/2010/main" val="804825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chemeClr val="accent1">
                <a:lumMod val="5000"/>
                <a:lumOff val="9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54FD4-6235-5292-EA57-983F6E90D0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A4F35F-7CA9-6F1A-05E4-22720CA149E8}"/>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2DD6AB1-B8D8-66DE-1E31-F6C9A6A49C2A}"/>
              </a:ext>
            </a:extLst>
          </p:cNvPr>
          <p:cNvPicPr>
            <a:picLocks noChangeAspect="1"/>
          </p:cNvPicPr>
          <p:nvPr/>
        </p:nvPicPr>
        <p:blipFill rotWithShape="1">
          <a:blip r:embed="rId2">
            <a:duotone>
              <a:prstClr val="black"/>
              <a:schemeClr val="accent1">
                <a:tint val="45000"/>
                <a:satMod val="400000"/>
              </a:schemeClr>
            </a:duotone>
          </a:blip>
          <a:srcRect l="-188" b="5218"/>
          <a:stretch/>
        </p:blipFill>
        <p:spPr>
          <a:xfrm rot="16200000">
            <a:off x="4814252" y="-2506437"/>
            <a:ext cx="2563495" cy="11870874"/>
          </a:xfrm>
          <a:prstGeom prst="rect">
            <a:avLst/>
          </a:prstGeom>
        </p:spPr>
      </p:pic>
    </p:spTree>
    <p:extLst>
      <p:ext uri="{BB962C8B-B14F-4D97-AF65-F5344CB8AC3E}">
        <p14:creationId xmlns:p14="http://schemas.microsoft.com/office/powerpoint/2010/main" val="3226680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endParaRPr lang="en-US"/>
          </a:p>
        </p:txBody>
      </p:sp>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7">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sp>
        <p:nvSpPr>
          <p:cNvPr id="22" name="Text Box 21"/>
          <p:cNvSpPr txBox="1"/>
          <p:nvPr/>
        </p:nvSpPr>
        <p:spPr>
          <a:xfrm>
            <a:off x="3710300" y="2857351"/>
            <a:ext cx="5623655"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dirty="0" err="1">
                <a:ln w="22225">
                  <a:noFill/>
                  <a:prstDash val="solid"/>
                </a:ln>
                <a:solidFill>
                  <a:srgbClr val="FF0000"/>
                </a:solidFill>
                <a:effectLst>
                  <a:innerShdw blurRad="63500" dist="50800" dir="8100000">
                    <a:prstClr val="black">
                      <a:alpha val="50000"/>
                    </a:prstClr>
                  </a:innerShdw>
                </a:effectLst>
                <a:latin typeface="Coiny" panose="02000903060500060000" charset="0"/>
                <a:cs typeface="Coiny" panose="02000903060500060000" charset="0"/>
              </a:rPr>
              <a:t>Hoạt</a:t>
            </a:r>
            <a:r>
              <a:rPr lang="en-US" sz="8000" dirty="0">
                <a:ln w="22225">
                  <a:noFill/>
                  <a:prstDash val="solid"/>
                </a:ln>
                <a:solidFill>
                  <a:srgbClr val="FF0000"/>
                </a:solidFill>
                <a:effectLst>
                  <a:innerShdw blurRad="63500" dist="50800" dir="8100000">
                    <a:prstClr val="black">
                      <a:alpha val="50000"/>
                    </a:prstClr>
                  </a:innerShdw>
                </a:effectLst>
                <a:latin typeface="Coiny" panose="02000903060500060000" charset="0"/>
                <a:cs typeface="Coiny" panose="02000903060500060000" charset="0"/>
              </a:rPr>
              <a:t> </a:t>
            </a:r>
            <a:r>
              <a:rPr lang="en-US" sz="8000" dirty="0" err="1">
                <a:ln w="22225">
                  <a:noFill/>
                  <a:prstDash val="solid"/>
                </a:ln>
                <a:solidFill>
                  <a:srgbClr val="FF0000"/>
                </a:solidFill>
                <a:effectLst>
                  <a:innerShdw blurRad="63500" dist="50800" dir="8100000">
                    <a:prstClr val="black">
                      <a:alpha val="50000"/>
                    </a:prstClr>
                  </a:innerShdw>
                </a:effectLst>
                <a:latin typeface="Coiny" panose="02000903060500060000" charset="0"/>
                <a:cs typeface="Coiny" panose="02000903060500060000" charset="0"/>
              </a:rPr>
              <a:t>động</a:t>
            </a:r>
            <a:endParaRPr kumimoji="0" lang="en-US" sz="8000" b="0" i="0" u="none" strike="noStrike" kern="1200" cap="none" spc="0" normalizeH="0" baseline="0" noProof="0" dirty="0">
              <a:ln w="22225">
                <a:noFill/>
                <a:prstDash val="solid"/>
              </a:ln>
              <a:solidFill>
                <a:srgbClr val="FF0000"/>
              </a:solidFill>
              <a:effectLst>
                <a:innerShdw blurRad="63500" dist="50800" dir="8100000">
                  <a:prstClr val="black">
                    <a:alpha val="50000"/>
                  </a:prstClr>
                </a:innerShdw>
              </a:effectLst>
              <a:uLnTx/>
              <a:uFillTx/>
              <a:latin typeface="Coiny" panose="02000903060500060000" charset="0"/>
              <a:ea typeface="+mn-ea"/>
              <a:cs typeface="Coiny" panose="0200090306050006000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50" presetClass="entr" presetSubtype="0" decel="10000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strVal val="#ppt_w+.3"/>
                                          </p:val>
                                        </p:tav>
                                        <p:tav tm="100000">
                                          <p:val>
                                            <p:strVal val="#ppt_w"/>
                                          </p:val>
                                        </p:tav>
                                      </p:tavLst>
                                    </p:anim>
                                    <p:anim calcmode="lin" valueType="num">
                                      <p:cBhvr>
                                        <p:cTn id="42" dur="1000" fill="hold"/>
                                        <p:tgtEl>
                                          <p:spTgt spid="22"/>
                                        </p:tgtEl>
                                        <p:attrNameLst>
                                          <p:attrName>ppt_h</p:attrName>
                                        </p:attrNameLst>
                                      </p:cBhvr>
                                      <p:tavLst>
                                        <p:tav tm="0">
                                          <p:val>
                                            <p:strVal val="#ppt_h"/>
                                          </p:val>
                                        </p:tav>
                                        <p:tav tm="100000">
                                          <p:val>
                                            <p:strVal val="#ppt_h"/>
                                          </p:val>
                                        </p:tav>
                                      </p:tavLst>
                                    </p:anim>
                                    <p:animEffect transition="in" filter="fade">
                                      <p:cBhvr>
                                        <p:cTn id="43" dur="1000"/>
                                        <p:tgtEl>
                                          <p:spTgt spid="22"/>
                                        </p:tgtEl>
                                      </p:cBhvr>
                                    </p:animEffect>
                                  </p:childTnLst>
                                </p:cTn>
                              </p:par>
                              <p:par>
                                <p:cTn id="44" presetID="50" presetClass="entr" presetSubtype="0" decel="10000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3"/>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strVal val="#ppt_w+.3"/>
                                          </p:val>
                                        </p:tav>
                                        <p:tav tm="100000">
                                          <p:val>
                                            <p:strVal val="#ppt_w"/>
                                          </p:val>
                                        </p:tav>
                                      </p:tavLst>
                                    </p:anim>
                                    <p:anim calcmode="lin" valueType="num">
                                      <p:cBhvr>
                                        <p:cTn id="52" dur="1000" fill="hold"/>
                                        <p:tgtEl>
                                          <p:spTgt spid="17"/>
                                        </p:tgtEl>
                                        <p:attrNameLst>
                                          <p:attrName>ppt_h</p:attrName>
                                        </p:attrNameLst>
                                      </p:cBhvr>
                                      <p:tavLst>
                                        <p:tav tm="0">
                                          <p:val>
                                            <p:strVal val="#ppt_h"/>
                                          </p:val>
                                        </p:tav>
                                        <p:tav tm="100000">
                                          <p:val>
                                            <p:strVal val="#ppt_h"/>
                                          </p:val>
                                        </p:tav>
                                      </p:tavLst>
                                    </p:anim>
                                    <p:animEffect transition="in" filter="fade">
                                      <p:cBhvr>
                                        <p:cTn id="53" dur="1000"/>
                                        <p:tgtEl>
                                          <p:spTgt spid="17"/>
                                        </p:tgtEl>
                                      </p:cBhvr>
                                    </p:animEffect>
                                  </p:childTnLst>
                                </p:cTn>
                              </p:par>
                            </p:childTnLst>
                          </p:cTn>
                        </p:par>
                        <p:par>
                          <p:cTn id="54" fill="hold">
                            <p:stCondLst>
                              <p:cond delay="8000"/>
                            </p:stCondLst>
                            <p:childTnLst>
                              <p:par>
                                <p:cTn id="55" presetID="26" presetClass="emph" presetSubtype="0" fill="hold" grpId="2" nodeType="afterEffect">
                                  <p:stCondLst>
                                    <p:cond delay="0"/>
                                  </p:stCondLst>
                                  <p:childTnLst>
                                    <p:animEffect transition="out" filter="fade">
                                      <p:cBhvr>
                                        <p:cTn id="56" dur="500" tmFilter="0, 0; .2, .5; .8, .5; 1, 0"/>
                                        <p:tgtEl>
                                          <p:spTgt spid="22"/>
                                        </p:tgtEl>
                                      </p:cBhvr>
                                    </p:animEffect>
                                    <p:animScale>
                                      <p:cBhvr>
                                        <p:cTn id="57" dur="250" autoRev="1" fill="hold"/>
                                        <p:tgtEl>
                                          <p:spTgt spid="22"/>
                                        </p:tgtEl>
                                      </p:cBhvr>
                                      <p:by x="105000" y="105000"/>
                                    </p:animScale>
                                  </p:childTnLst>
                                </p:cTn>
                              </p:par>
                              <p:par>
                                <p:cTn id="58" presetID="26" presetClass="emph" presetSubtype="0" fill="hold" nodeType="with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26" presetClass="emph" presetSubtype="0" fill="hold" nodeType="withEffect">
                                  <p:stCondLst>
                                    <p:cond delay="0"/>
                                  </p:stCondLst>
                                  <p:childTnLst>
                                    <p:animEffect transition="out" filter="fade">
                                      <p:cBhvr>
                                        <p:cTn id="62" dur="500" tmFilter="0, 0; .2, .5; .8, .5; 1, 0"/>
                                        <p:tgtEl>
                                          <p:spTgt spid="17"/>
                                        </p:tgtEl>
                                      </p:cBhvr>
                                    </p:animEffect>
                                    <p:animScale>
                                      <p:cBhvr>
                                        <p:cTn id="63"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P spid="22" grpId="0"/>
      <p:bldP spid="22" grpId="1"/>
      <p:bldP spid="22" grpId="2"/>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5782975"/>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9" name="Oval 88">
            <a:extLst>
              <a:ext uri="{FF2B5EF4-FFF2-40B4-BE49-F238E27FC236}">
                <a16:creationId xmlns:a16="http://schemas.microsoft.com/office/drawing/2014/main" id="{5D811B75-5EE0-4346-B7CF-B3B56AE24752}"/>
              </a:ext>
            </a:extLst>
          </p:cNvPr>
          <p:cNvSpPr/>
          <p:nvPr/>
        </p:nvSpPr>
        <p:spPr>
          <a:xfrm>
            <a:off x="603058" y="571195"/>
            <a:ext cx="847022" cy="707886"/>
          </a:xfrm>
          <a:prstGeom prst="ellipse">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perspectiveFront"/>
            <a:lightRig rig="threePt" dir="t"/>
          </a:scene3d>
          <a:sp3d>
            <a:bevelT w="139700" h="139700" prst="divo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2" name="TextBox 1">
            <a:extLst>
              <a:ext uri="{FF2B5EF4-FFF2-40B4-BE49-F238E27FC236}">
                <a16:creationId xmlns:a16="http://schemas.microsoft.com/office/drawing/2014/main" id="{B2A5447D-72C2-4B42-8CC0-C0874A1573F3}"/>
              </a:ext>
            </a:extLst>
          </p:cNvPr>
          <p:cNvSpPr txBox="1"/>
          <p:nvPr/>
        </p:nvSpPr>
        <p:spPr>
          <a:xfrm>
            <a:off x="1361440" y="654262"/>
            <a:ext cx="9469120" cy="1685846"/>
          </a:xfrm>
          <a:prstGeom prst="rect">
            <a:avLst/>
          </a:prstGeom>
          <a:noFill/>
        </p:spPr>
        <p:txBody>
          <a:bodyPr wrap="square" rtlCol="0">
            <a:spAutoFit/>
          </a:bodyPr>
          <a:lstStyle/>
          <a:p>
            <a:pPr>
              <a:lnSpc>
                <a:spcPct val="150000"/>
              </a:lnSpc>
            </a:pP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sắt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hộp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vẽ</a:t>
            </a:r>
            <a:r>
              <a:rPr lang="en-US" sz="2400" dirty="0">
                <a:latin typeface="Arial" panose="020B0604020202020204" pitchFamily="34" charset="0"/>
                <a:cs typeface="Arial" panose="020B0604020202020204" pitchFamily="34" charset="0"/>
              </a:rPr>
              <a:t>.</a:t>
            </a:r>
          </a:p>
          <a:p>
            <a:pPr>
              <a:lnSpc>
                <a:spcPct val="150000"/>
              </a:lnSpc>
            </a:pP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4EBD616-FE28-4D29-AB1E-05850D9BC697}"/>
              </a:ext>
            </a:extLst>
          </p:cNvPr>
          <p:cNvPicPr>
            <a:picLocks noChangeAspect="1"/>
          </p:cNvPicPr>
          <p:nvPr/>
        </p:nvPicPr>
        <p:blipFill>
          <a:blip r:embed="rId4"/>
          <a:stretch>
            <a:fillRect/>
          </a:stretch>
        </p:blipFill>
        <p:spPr>
          <a:xfrm>
            <a:off x="7426960" y="1183589"/>
            <a:ext cx="2729230" cy="1837682"/>
          </a:xfrm>
          <a:prstGeom prst="rect">
            <a:avLst/>
          </a:prstGeom>
        </p:spPr>
      </p:pic>
      <p:sp>
        <p:nvSpPr>
          <p:cNvPr id="91" name="Rectangle: Rounded Corners 90">
            <a:extLst>
              <a:ext uri="{FF2B5EF4-FFF2-40B4-BE49-F238E27FC236}">
                <a16:creationId xmlns:a16="http://schemas.microsoft.com/office/drawing/2014/main" id="{B7111F5D-150C-4187-A260-B74BAFF7C08E}"/>
              </a:ext>
            </a:extLst>
          </p:cNvPr>
          <p:cNvSpPr/>
          <p:nvPr/>
        </p:nvSpPr>
        <p:spPr>
          <a:xfrm>
            <a:off x="5580963" y="1973635"/>
            <a:ext cx="1550008" cy="499029"/>
          </a:xfrm>
          <a:prstGeom prst="roundRect">
            <a:avLst/>
          </a:prstGeom>
          <a:solidFill>
            <a:srgbClr val="FFFF00"/>
          </a:solidFill>
          <a:ln w="12700" cap="flat" cmpd="sng" algn="ctr">
            <a:noFill/>
            <a:prstDash val="solid"/>
            <a:miter lim="800000"/>
          </a:ln>
          <a:effectLst>
            <a:outerShdw blurRad="107950" dist="12700" dir="5400000" algn="ctr">
              <a:srgbClr val="000000"/>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4 </a:t>
            </a:r>
            <a:r>
              <a:rPr kumimoji="0" lang="en-US" sz="2600" b="1" i="0" u="none" strike="noStrike" kern="0" cap="none" spc="0" normalizeH="0" baseline="0" noProof="0" dirty="0" err="1">
                <a:ln>
                  <a:noFill/>
                </a:ln>
                <a:solidFill>
                  <a:srgbClr val="000066"/>
                </a:solidFill>
                <a:effectLst/>
                <a:uLnTx/>
                <a:uFillTx/>
                <a:latin typeface="Arial" panose="020B0604020202020204" pitchFamily="34" charset="0"/>
                <a:ea typeface="+mn-ea"/>
                <a:cs typeface="Arial" panose="020B0604020202020204" pitchFamily="34" charset="0"/>
              </a:rPr>
              <a:t>cạnh</a:t>
            </a:r>
            <a:endPar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FD811896-77EF-4B8F-A546-C895B201DE2A}"/>
              </a:ext>
            </a:extLst>
          </p:cNvPr>
          <p:cNvSpPr/>
          <p:nvPr/>
        </p:nvSpPr>
        <p:spPr>
          <a:xfrm>
            <a:off x="7498080" y="1676401"/>
            <a:ext cx="1778000" cy="12434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23518BC-CAC8-4796-8927-366113549491}"/>
              </a:ext>
            </a:extLst>
          </p:cNvPr>
          <p:cNvSpPr/>
          <p:nvPr/>
        </p:nvSpPr>
        <p:spPr>
          <a:xfrm>
            <a:off x="5510867" y="4352555"/>
            <a:ext cx="423597" cy="4387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70AC-C8D9-8DD1-7F5A-2F10CC75F8A0}"/>
              </a:ext>
            </a:extLst>
          </p:cNvPr>
          <p:cNvSpPr txBox="1"/>
          <p:nvPr/>
        </p:nvSpPr>
        <p:spPr>
          <a:xfrm>
            <a:off x="1263957" y="1883702"/>
            <a:ext cx="4358995" cy="577850"/>
          </a:xfrm>
          <a:prstGeom prst="rect">
            <a:avLst/>
          </a:prstGeom>
          <a:noFill/>
        </p:spPr>
        <p:txBody>
          <a:bodyPr wrap="square">
            <a:spAutoFit/>
          </a:bodyPr>
          <a:lstStyle/>
          <a:p>
            <a:pPr>
              <a:lnSpc>
                <a:spcPct val="150000"/>
              </a:lnSpc>
            </a:pPr>
            <a:r>
              <a:rPr lang="vi-VN" sz="2400" dirty="0">
                <a:latin typeface="Arial" panose="020B0604020202020204" pitchFamily="34" charset="0"/>
                <a:cs typeface="Arial" panose="020B0604020202020204" pitchFamily="34" charset="0"/>
              </a:rPr>
              <a:t>a.Có mấy cạnh tô màu xanh?</a:t>
            </a:r>
          </a:p>
        </p:txBody>
      </p:sp>
      <p:sp>
        <p:nvSpPr>
          <p:cNvPr id="10" name="TextBox 9">
            <a:extLst>
              <a:ext uri="{FF2B5EF4-FFF2-40B4-BE49-F238E27FC236}">
                <a16:creationId xmlns:a16="http://schemas.microsoft.com/office/drawing/2014/main" id="{7CFD1004-F828-8172-74C8-2190D86A7A25}"/>
              </a:ext>
            </a:extLst>
          </p:cNvPr>
          <p:cNvSpPr txBox="1"/>
          <p:nvPr/>
        </p:nvSpPr>
        <p:spPr>
          <a:xfrm>
            <a:off x="1263957" y="2551485"/>
            <a:ext cx="7285382" cy="2239844"/>
          </a:xfrm>
          <a:prstGeom prst="rect">
            <a:avLst/>
          </a:prstGeom>
          <a:noFill/>
        </p:spPr>
        <p:txBody>
          <a:bodyPr wrap="square">
            <a:spAutoFit/>
          </a:bodyPr>
          <a:lstStyle/>
          <a:p>
            <a:pPr>
              <a:lnSpc>
                <a:spcPct val="150000"/>
              </a:lnSpc>
            </a:pPr>
            <a:r>
              <a:rPr lang="vi-VN" sz="2400" dirty="0">
                <a:latin typeface="Arial" panose="020B0604020202020204" pitchFamily="34" charset="0"/>
                <a:cs typeface="Arial" panose="020B0604020202020204" pitchFamily="34" charset="0"/>
              </a:rPr>
              <a:t>b/ Chọn câu trả lời đúng:</a:t>
            </a:r>
          </a:p>
          <a:p>
            <a:pPr>
              <a:lnSpc>
                <a:spcPct val="150000"/>
              </a:lnSpc>
            </a:pPr>
            <a:r>
              <a:rPr lang="vi-VN" sz="2400" dirty="0">
                <a:latin typeface="Arial" panose="020B0604020202020204" pitchFamily="34" charset="0"/>
                <a:cs typeface="Arial" panose="020B0604020202020204" pitchFamily="34" charset="0"/>
              </a:rPr>
              <a:t>Người ta lắp một tấm gỗ vừa khít mặt trước của khung sắt đó, Miếng gỗ cần lắp có dạng hình gì?</a:t>
            </a:r>
          </a:p>
          <a:p>
            <a:pPr>
              <a:lnSpc>
                <a:spcPct val="150000"/>
              </a:lnSpc>
            </a:pPr>
            <a:r>
              <a:rPr lang="vi-VN" sz="2400" dirty="0">
                <a:latin typeface="Arial" panose="020B0604020202020204" pitchFamily="34" charset="0"/>
                <a:cs typeface="Arial" panose="020B0604020202020204" pitchFamily="34" charset="0"/>
              </a:rPr>
              <a:t>A. Hình tròn. B. Hình tam giác. C. Hình chữ nhật</a:t>
            </a:r>
          </a:p>
        </p:txBody>
      </p:sp>
    </p:spTree>
    <p:extLst>
      <p:ext uri="{BB962C8B-B14F-4D97-AF65-F5344CB8AC3E}">
        <p14:creationId xmlns:p14="http://schemas.microsoft.com/office/powerpoint/2010/main" val="290942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500"/>
                                        <p:tgtEl>
                                          <p:spTgt spid="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randombar(horizontal)">
                                      <p:cBhvr>
                                        <p:cTn id="18" dur="500"/>
                                        <p:tgtEl>
                                          <p:spTgt spid="91"/>
                                        </p:tgtEl>
                                      </p:cBhvr>
                                    </p:animEffect>
                                  </p:childTnLst>
                                </p:cTn>
                              </p:par>
                              <p:par>
                                <p:cTn id="19" presetID="14" presetClass="entr" presetSubtype="10" fill="hold" nodeType="withEffect">
                                  <p:stCondLst>
                                    <p:cond delay="0"/>
                                  </p:stCondLst>
                                  <p:childTnLst>
                                    <p:set>
                                      <p:cBhvr>
                                        <p:cTn id="20" dur="1" fill="hold">
                                          <p:stCondLst>
                                            <p:cond delay="0"/>
                                          </p:stCondLst>
                                        </p:cTn>
                                        <p:tgtEl>
                                          <p:spTgt spid="91">
                                            <p:txEl>
                                              <p:pRg st="0" end="0"/>
                                            </p:txEl>
                                          </p:spTgt>
                                        </p:tgtEl>
                                        <p:attrNameLst>
                                          <p:attrName>style.visibility</p:attrName>
                                        </p:attrNameLst>
                                      </p:cBhvr>
                                      <p:to>
                                        <p:strVal val="visible"/>
                                      </p:to>
                                    </p:set>
                                    <p:animEffect transition="in" filter="randombar(horizontal)">
                                      <p:cBhvr>
                                        <p:cTn id="21" dur="500"/>
                                        <p:tgtEl>
                                          <p:spTgt spid="9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1" grpId="0" animBg="1"/>
      <p:bldP spid="6" grpId="0" animBg="1"/>
      <p:bldP spid="7" grpId="0" animBg="1"/>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50AB66F-2E67-41EB-A814-0F3F9210F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09"/>
          <a:stretch/>
        </p:blipFill>
        <p:spPr>
          <a:xfrm>
            <a:off x="-152400" y="0"/>
            <a:ext cx="12344400" cy="6858000"/>
          </a:xfrm>
          <a:prstGeom prst="rect">
            <a:avLst/>
          </a:prstGeom>
        </p:spPr>
      </p:pic>
      <p:sp>
        <p:nvSpPr>
          <p:cNvPr id="3" name="矩形: 圆角 2">
            <a:extLst>
              <a:ext uri="{FF2B5EF4-FFF2-40B4-BE49-F238E27FC236}">
                <a16:creationId xmlns:a16="http://schemas.microsoft.com/office/drawing/2014/main" id="{86535DCD-4DE0-449F-9A58-A0AAB825D040}"/>
              </a:ext>
            </a:extLst>
          </p:cNvPr>
          <p:cNvSpPr/>
          <p:nvPr/>
        </p:nvSpPr>
        <p:spPr>
          <a:xfrm>
            <a:off x="1028700" y="655572"/>
            <a:ext cx="10134600" cy="5546855"/>
          </a:xfrm>
          <a:prstGeom prst="roundRect">
            <a:avLst>
              <a:gd name="adj" fmla="val 25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2" name="Graphic 11">
            <a:extLst>
              <a:ext uri="{FF2B5EF4-FFF2-40B4-BE49-F238E27FC236}">
                <a16:creationId xmlns:a16="http://schemas.microsoft.com/office/drawing/2014/main" id="{A7B590B8-EF38-4057-B133-D9C577980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4826" y="1801275"/>
            <a:ext cx="3394881" cy="3255448"/>
          </a:xfrm>
          <a:prstGeom prst="rect">
            <a:avLst/>
          </a:prstGeom>
        </p:spPr>
      </p:pic>
      <p:sp>
        <p:nvSpPr>
          <p:cNvPr id="13" name="TextBox 12">
            <a:extLst>
              <a:ext uri="{FF2B5EF4-FFF2-40B4-BE49-F238E27FC236}">
                <a16:creationId xmlns:a16="http://schemas.microsoft.com/office/drawing/2014/main" id="{10A312D2-230A-454C-B0C6-DCB6BBDFAF44}"/>
              </a:ext>
            </a:extLst>
          </p:cNvPr>
          <p:cNvSpPr txBox="1"/>
          <p:nvPr/>
        </p:nvSpPr>
        <p:spPr>
          <a:xfrm>
            <a:off x="1286868" y="1886624"/>
            <a:ext cx="6314365" cy="25545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1D8387"/>
                </a:solidFill>
                <a:effectLst/>
                <a:uLnTx/>
                <a:uFillTx/>
                <a:latin typeface="+mj-lt"/>
                <a:ea typeface="+mn-ea"/>
                <a:cs typeface="+mn-cs"/>
              </a:rPr>
              <a:t>Vì</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mải</a:t>
            </a:r>
            <a:r>
              <a:rPr kumimoji="0" lang="en-US" sz="4000" b="1" i="0" u="none" strike="noStrike" kern="1200" cap="none" spc="0" normalizeH="0" baseline="0" noProof="0" dirty="0">
                <a:ln>
                  <a:noFill/>
                </a:ln>
                <a:solidFill>
                  <a:srgbClr val="1D8387"/>
                </a:solidFill>
                <a:effectLst/>
                <a:uLnTx/>
                <a:uFillTx/>
                <a:latin typeface="+mj-lt"/>
                <a:ea typeface="+mn-ea"/>
                <a:cs typeface="+mn-cs"/>
              </a:rPr>
              <a:t> ham </a:t>
            </a:r>
            <a:r>
              <a:rPr kumimoji="0" lang="en-US" sz="4000" b="1" i="0" u="none" strike="noStrike" kern="1200" cap="none" spc="0" normalizeH="0" baseline="0" noProof="0" dirty="0" err="1">
                <a:ln>
                  <a:noFill/>
                </a:ln>
                <a:solidFill>
                  <a:srgbClr val="1D8387"/>
                </a:solidFill>
                <a:effectLst/>
                <a:uLnTx/>
                <a:uFillTx/>
                <a:latin typeface="+mj-lt"/>
                <a:ea typeface="+mn-ea"/>
                <a:cs typeface="+mn-cs"/>
              </a:rPr>
              <a:t>chơi</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nên</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mình</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bị</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lạc</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mất</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mẹ</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rồi</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Các</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bạn</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hãy</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giúp</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mình</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vượt</a:t>
            </a:r>
            <a:r>
              <a:rPr kumimoji="0" lang="en-US" sz="4000" b="1" i="0" u="none" strike="noStrike" kern="1200" cap="none" spc="0" normalizeH="0" baseline="0" noProof="0" dirty="0">
                <a:ln>
                  <a:noFill/>
                </a:ln>
                <a:solidFill>
                  <a:srgbClr val="1D8387"/>
                </a:solidFill>
                <a:effectLst/>
                <a:uLnTx/>
                <a:uFillTx/>
                <a:latin typeface="+mj-lt"/>
                <a:ea typeface="+mn-ea"/>
                <a:cs typeface="+mn-cs"/>
              </a:rPr>
              <a:t> qua </a:t>
            </a:r>
            <a:r>
              <a:rPr kumimoji="0" lang="en-US" sz="4000" b="1" i="0" u="none" strike="noStrike" kern="1200" cap="none" spc="0" normalizeH="0" baseline="0" noProof="0" dirty="0" err="1">
                <a:ln>
                  <a:noFill/>
                </a:ln>
                <a:solidFill>
                  <a:srgbClr val="1D8387"/>
                </a:solidFill>
                <a:effectLst/>
                <a:uLnTx/>
                <a:uFillTx/>
                <a:latin typeface="+mj-lt"/>
                <a:ea typeface="+mn-ea"/>
                <a:cs typeface="+mn-cs"/>
              </a:rPr>
              <a:t>thử</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thách</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để</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mình</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gặp</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được</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mẹ</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nhé</a:t>
            </a:r>
            <a:r>
              <a:rPr kumimoji="0" lang="en-US" sz="4000" b="1" i="0" u="none" strike="noStrike" kern="1200" cap="none" spc="0" normalizeH="0" baseline="0" noProof="0" dirty="0">
                <a:ln>
                  <a:noFill/>
                </a:ln>
                <a:solidFill>
                  <a:srgbClr val="1D8387"/>
                </a:solidFill>
                <a:effectLst/>
                <a:uLnTx/>
                <a:uFillTx/>
                <a:latin typeface="+mj-lt"/>
                <a:ea typeface="+mn-ea"/>
                <a:cs typeface="+mn-cs"/>
              </a:rPr>
              <a:t>!</a:t>
            </a:r>
          </a:p>
        </p:txBody>
      </p:sp>
    </p:spTree>
    <p:extLst>
      <p:ext uri="{BB962C8B-B14F-4D97-AF65-F5344CB8AC3E}">
        <p14:creationId xmlns:p14="http://schemas.microsoft.com/office/powerpoint/2010/main" val="214761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418435"/>
            <a:ext cx="11185843" cy="5782975"/>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98CCB544-2A5E-4191-8AAA-6CE56AD7270B}"/>
              </a:ext>
            </a:extLst>
          </p:cNvPr>
          <p:cNvGrpSpPr/>
          <p:nvPr/>
        </p:nvGrpSpPr>
        <p:grpSpPr>
          <a:xfrm>
            <a:off x="975360" y="615063"/>
            <a:ext cx="1651499" cy="746812"/>
            <a:chOff x="-2807389" y="130495"/>
            <a:chExt cx="13458543" cy="674946"/>
          </a:xfrm>
        </p:grpSpPr>
        <p:sp>
          <p:nvSpPr>
            <p:cNvPr id="32" name="Rectangle: Rounded Corners 31">
              <a:extLst>
                <a:ext uri="{FF2B5EF4-FFF2-40B4-BE49-F238E27FC236}">
                  <a16:creationId xmlns:a16="http://schemas.microsoft.com/office/drawing/2014/main" id="{613BDAF4-E913-403C-89FD-60CB8F4FE32A}"/>
                </a:ext>
              </a:extLst>
            </p:cNvPr>
            <p:cNvSpPr/>
            <p:nvPr/>
          </p:nvSpPr>
          <p:spPr>
            <a:xfrm>
              <a:off x="1917020" y="130495"/>
              <a:ext cx="8734134" cy="674946"/>
            </a:xfrm>
            <a:prstGeom prst="roundRect">
              <a:avLst>
                <a:gd name="adj" fmla="val 47434"/>
              </a:avLst>
            </a:prstGeom>
            <a:solidFill>
              <a:sysClr val="window" lastClr="FFFFFF"/>
            </a:solidFill>
            <a:ln w="28575" cap="flat" cmpd="sng" algn="ctr">
              <a:solidFill>
                <a:srgbClr val="ED7D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Số</a:t>
              </a:r>
              <a:endParaRPr kumimoji="0" lang="en-US" sz="30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3" name="Oval 32">
              <a:extLst>
                <a:ext uri="{FF2B5EF4-FFF2-40B4-BE49-F238E27FC236}">
                  <a16:creationId xmlns:a16="http://schemas.microsoft.com/office/drawing/2014/main" id="{359B7EF5-C2BA-4457-9E78-7130408169BA}"/>
                </a:ext>
              </a:extLst>
            </p:cNvPr>
            <p:cNvSpPr/>
            <p:nvPr/>
          </p:nvSpPr>
          <p:spPr>
            <a:xfrm>
              <a:off x="-2807389" y="165675"/>
              <a:ext cx="5921673" cy="639766"/>
            </a:xfrm>
            <a:prstGeom prst="ellipse">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perspectiveFront"/>
              <a:lightRig rig="threePt" dir="t"/>
            </a:scene3d>
            <a:sp3d>
              <a:bevelT w="139700" h="139700" prst="divo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grpSp>
      <p:sp>
        <p:nvSpPr>
          <p:cNvPr id="34" name="Rectangle: Rounded Corners 33">
            <a:extLst>
              <a:ext uri="{FF2B5EF4-FFF2-40B4-BE49-F238E27FC236}">
                <a16:creationId xmlns:a16="http://schemas.microsoft.com/office/drawing/2014/main" id="{DEBE4910-93C5-4E66-A41A-2ED82790D52B}"/>
              </a:ext>
            </a:extLst>
          </p:cNvPr>
          <p:cNvSpPr/>
          <p:nvPr/>
        </p:nvSpPr>
        <p:spPr>
          <a:xfrm>
            <a:off x="2626859" y="715266"/>
            <a:ext cx="8478021" cy="1286253"/>
          </a:xfrm>
          <a:prstGeom prst="roundRect">
            <a:avLst/>
          </a:prstGeom>
          <a:solidFill>
            <a:srgbClr val="FFFF00"/>
          </a:solidFill>
          <a:ln w="12700" cap="flat" cmpd="sng" algn="ctr">
            <a:noFill/>
            <a:prstDash val="solid"/>
            <a:miter lim="800000"/>
          </a:ln>
          <a:effectLst>
            <a:outerShdw blurRad="107950" dist="12700" dir="5400000" algn="ctr">
              <a:srgbClr val="000000"/>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kern="0" noProof="0" dirty="0">
                <a:solidFill>
                  <a:srgbClr val="000066"/>
                </a:solidFill>
                <a:latin typeface="Arial" panose="020B0604020202020204" pitchFamily="34" charset="0"/>
                <a:cs typeface="Arial" panose="020B0604020202020204" pitchFamily="34" charset="0"/>
              </a:rPr>
              <a:t>Ở </a:t>
            </a:r>
            <a:r>
              <a:rPr lang="en-US" sz="2600" b="1" kern="0" noProof="0" dirty="0" err="1">
                <a:solidFill>
                  <a:srgbClr val="000066"/>
                </a:solidFill>
                <a:latin typeface="Arial" panose="020B0604020202020204" pitchFamily="34" charset="0"/>
                <a:cs typeface="Arial" panose="020B0604020202020204" pitchFamily="34" charset="0"/>
              </a:rPr>
              <a:t>gần</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mỗi</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đỉnh</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của</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một</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chiếc</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hộp</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gỗ</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dạng</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khối</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lập</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phương</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bác</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Hà</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chạm</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ba</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bông</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hoa</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như</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hình</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vẽ</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Bác</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Hà</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đã</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chạm</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tất</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cả</a:t>
            </a:r>
            <a:r>
              <a:rPr lang="en-US" sz="2600" b="1" kern="0" noProof="0" dirty="0">
                <a:solidFill>
                  <a:srgbClr val="000066"/>
                </a:solidFill>
                <a:latin typeface="Arial" panose="020B0604020202020204" pitchFamily="34" charset="0"/>
                <a:cs typeface="Arial" panose="020B0604020202020204" pitchFamily="34" charset="0"/>
              </a:rPr>
              <a:t>…?... b</a:t>
            </a:r>
            <a:r>
              <a:rPr lang="en-US" sz="2600" b="1" kern="0" dirty="0" err="1">
                <a:solidFill>
                  <a:srgbClr val="000066"/>
                </a:solidFill>
                <a:latin typeface="Arial" panose="020B0604020202020204" pitchFamily="34" charset="0"/>
                <a:cs typeface="Arial" panose="020B0604020202020204" pitchFamily="34" charset="0"/>
              </a:rPr>
              <a:t>ông</a:t>
            </a:r>
            <a:r>
              <a:rPr lang="en-US" sz="2600" b="1" kern="0" dirty="0">
                <a:solidFill>
                  <a:srgbClr val="000066"/>
                </a:solidFill>
                <a:latin typeface="Arial" panose="020B0604020202020204" pitchFamily="34" charset="0"/>
                <a:cs typeface="Arial" panose="020B0604020202020204" pitchFamily="34" charset="0"/>
              </a:rPr>
              <a:t> </a:t>
            </a:r>
            <a:r>
              <a:rPr lang="en-US" sz="2600" b="1" kern="0" dirty="0" err="1">
                <a:solidFill>
                  <a:srgbClr val="000066"/>
                </a:solidFill>
                <a:latin typeface="Arial" panose="020B0604020202020204" pitchFamily="34" charset="0"/>
                <a:cs typeface="Arial" panose="020B0604020202020204" pitchFamily="34" charset="0"/>
              </a:rPr>
              <a:t>hoa</a:t>
            </a:r>
            <a:r>
              <a:rPr lang="en-US" sz="2600" b="1" kern="0" dirty="0">
                <a:solidFill>
                  <a:srgbClr val="000066"/>
                </a:solidFill>
                <a:latin typeface="Arial" panose="020B0604020202020204" pitchFamily="34" charset="0"/>
                <a:cs typeface="Arial" panose="020B0604020202020204" pitchFamily="34" charset="0"/>
              </a:rPr>
              <a:t>.</a:t>
            </a:r>
            <a:endPar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8DB1DEC5-9B9F-4674-9204-4D0974C41263}"/>
              </a:ext>
            </a:extLst>
          </p:cNvPr>
          <p:cNvPicPr>
            <a:picLocks noChangeAspect="1"/>
          </p:cNvPicPr>
          <p:nvPr/>
        </p:nvPicPr>
        <p:blipFill>
          <a:blip r:embed="rId4"/>
          <a:stretch>
            <a:fillRect/>
          </a:stretch>
        </p:blipFill>
        <p:spPr>
          <a:xfrm>
            <a:off x="8381682" y="2481737"/>
            <a:ext cx="2652078" cy="2743006"/>
          </a:xfrm>
          <a:prstGeom prst="rect">
            <a:avLst/>
          </a:prstGeom>
        </p:spPr>
      </p:pic>
      <p:grpSp>
        <p:nvGrpSpPr>
          <p:cNvPr id="5" name="Group 4">
            <a:extLst>
              <a:ext uri="{FF2B5EF4-FFF2-40B4-BE49-F238E27FC236}">
                <a16:creationId xmlns:a16="http://schemas.microsoft.com/office/drawing/2014/main" id="{69263594-9AB9-4B75-BCD2-586D92C72E20}"/>
              </a:ext>
            </a:extLst>
          </p:cNvPr>
          <p:cNvGrpSpPr/>
          <p:nvPr/>
        </p:nvGrpSpPr>
        <p:grpSpPr>
          <a:xfrm>
            <a:off x="1568213" y="2210717"/>
            <a:ext cx="4175147" cy="1502611"/>
            <a:chOff x="1568213" y="2210717"/>
            <a:chExt cx="4175147" cy="1502611"/>
          </a:xfrm>
        </p:grpSpPr>
        <p:sp>
          <p:nvSpPr>
            <p:cNvPr id="84" name="Rectangle: Rounded Corners 83">
              <a:extLst>
                <a:ext uri="{FF2B5EF4-FFF2-40B4-BE49-F238E27FC236}">
                  <a16:creationId xmlns:a16="http://schemas.microsoft.com/office/drawing/2014/main" id="{331ACBC9-5FA4-4E51-BB9F-4AF2940C0A0E}"/>
                </a:ext>
              </a:extLst>
            </p:cNvPr>
            <p:cNvSpPr/>
            <p:nvPr/>
          </p:nvSpPr>
          <p:spPr>
            <a:xfrm>
              <a:off x="1568213" y="2210717"/>
              <a:ext cx="4162028" cy="1286253"/>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6184BD9-C130-4193-9E7B-F10BB7F54D90}"/>
                </a:ext>
              </a:extLst>
            </p:cNvPr>
            <p:cNvSpPr txBox="1"/>
            <p:nvPr/>
          </p:nvSpPr>
          <p:spPr>
            <a:xfrm>
              <a:off x="1581333" y="2328333"/>
              <a:ext cx="4162027" cy="138499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dirty="0">
                  <a:solidFill>
                    <a:schemeClr val="bg1"/>
                  </a:solidFill>
                  <a:effectLst/>
                  <a:ea typeface="Times New Roman" panose="02020603050405020304" pitchFamily="18" charset="0"/>
                  <a:cs typeface="Arial" panose="020B0604020202020204" pitchFamily="34" charset="0"/>
                </a:rPr>
                <a:t>Chiếc hộp gỗ có dạng khối lập phương: gồm 8 đỉnh</a:t>
              </a:r>
              <a:endParaRPr kumimoji="0" lang="en-US" altLang="en-US" sz="2800" b="1" i="0" u="none" strike="noStrike" kern="0" cap="none" spc="0" normalizeH="0" baseline="0" noProof="0" dirty="0">
                <a:ln>
                  <a:noFill/>
                </a:ln>
                <a:solidFill>
                  <a:schemeClr val="bg1"/>
                </a:solidFill>
                <a:effectLst/>
                <a:uLnTx/>
                <a:uFillTx/>
                <a:ea typeface="Microsoft YaHei" panose="020B0503020204020204" pitchFamily="34" charset="-122"/>
                <a:cs typeface="Arial" panose="020B0604020202020204" pitchFamily="34" charset="0"/>
              </a:endParaRPr>
            </a:p>
            <a:p>
              <a:endParaRPr lang="en-US" sz="2800" dirty="0">
                <a:solidFill>
                  <a:schemeClr val="bg1"/>
                </a:solidFill>
              </a:endParaRPr>
            </a:p>
          </p:txBody>
        </p:sp>
      </p:grpSp>
      <p:grpSp>
        <p:nvGrpSpPr>
          <p:cNvPr id="88" name="Group 87">
            <a:extLst>
              <a:ext uri="{FF2B5EF4-FFF2-40B4-BE49-F238E27FC236}">
                <a16:creationId xmlns:a16="http://schemas.microsoft.com/office/drawing/2014/main" id="{05945257-5E6D-4132-991C-4E7DF725EB6D}"/>
              </a:ext>
            </a:extLst>
          </p:cNvPr>
          <p:cNvGrpSpPr/>
          <p:nvPr/>
        </p:nvGrpSpPr>
        <p:grpSpPr>
          <a:xfrm>
            <a:off x="1541974" y="3664485"/>
            <a:ext cx="4175147" cy="824916"/>
            <a:chOff x="1568213" y="2210717"/>
            <a:chExt cx="4175147" cy="1286253"/>
          </a:xfrm>
        </p:grpSpPr>
        <p:sp>
          <p:nvSpPr>
            <p:cNvPr id="89" name="Rectangle: Rounded Corners 88">
              <a:extLst>
                <a:ext uri="{FF2B5EF4-FFF2-40B4-BE49-F238E27FC236}">
                  <a16:creationId xmlns:a16="http://schemas.microsoft.com/office/drawing/2014/main" id="{2DBE4397-8FE4-4EC5-8F98-B3EABDDFFFE9}"/>
                </a:ext>
              </a:extLst>
            </p:cNvPr>
            <p:cNvSpPr/>
            <p:nvPr/>
          </p:nvSpPr>
          <p:spPr>
            <a:xfrm>
              <a:off x="1568213" y="2210717"/>
              <a:ext cx="4162028" cy="1286253"/>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84B0127B-8EA6-41D5-9A83-F1E6834EFEF5}"/>
                </a:ext>
              </a:extLst>
            </p:cNvPr>
            <p:cNvSpPr txBox="1"/>
            <p:nvPr/>
          </p:nvSpPr>
          <p:spPr>
            <a:xfrm>
              <a:off x="1581333" y="2328333"/>
              <a:ext cx="4162027" cy="81583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dirty="0">
                  <a:solidFill>
                    <a:schemeClr val="bg1"/>
                  </a:solidFill>
                  <a:effectLst/>
                  <a:ea typeface="Times New Roman" panose="02020603050405020304" pitchFamily="18" charset="0"/>
                  <a:cs typeface="Arial" panose="020B0604020202020204" pitchFamily="34" charset="0"/>
                </a:rPr>
                <a:t>Mỗi đỉnh có: 3 bông hoa</a:t>
              </a:r>
            </a:p>
          </p:txBody>
        </p:sp>
      </p:grpSp>
      <p:grpSp>
        <p:nvGrpSpPr>
          <p:cNvPr id="92" name="Group 91">
            <a:extLst>
              <a:ext uri="{FF2B5EF4-FFF2-40B4-BE49-F238E27FC236}">
                <a16:creationId xmlns:a16="http://schemas.microsoft.com/office/drawing/2014/main" id="{DAEC8AC5-6B1B-4663-AAE1-68E445F862C6}"/>
              </a:ext>
            </a:extLst>
          </p:cNvPr>
          <p:cNvGrpSpPr/>
          <p:nvPr/>
        </p:nvGrpSpPr>
        <p:grpSpPr>
          <a:xfrm>
            <a:off x="1555093" y="4628583"/>
            <a:ext cx="4175147" cy="1186196"/>
            <a:chOff x="1568213" y="2210717"/>
            <a:chExt cx="4175147" cy="1286253"/>
          </a:xfrm>
        </p:grpSpPr>
        <p:sp>
          <p:nvSpPr>
            <p:cNvPr id="93" name="Rectangle: Rounded Corners 92">
              <a:extLst>
                <a:ext uri="{FF2B5EF4-FFF2-40B4-BE49-F238E27FC236}">
                  <a16:creationId xmlns:a16="http://schemas.microsoft.com/office/drawing/2014/main" id="{235826C4-ED91-410C-9DA2-8DDF745C8A2C}"/>
                </a:ext>
              </a:extLst>
            </p:cNvPr>
            <p:cNvSpPr/>
            <p:nvPr/>
          </p:nvSpPr>
          <p:spPr>
            <a:xfrm>
              <a:off x="1568213" y="2210717"/>
              <a:ext cx="4162028" cy="1286253"/>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94" name="TextBox 93">
              <a:extLst>
                <a:ext uri="{FF2B5EF4-FFF2-40B4-BE49-F238E27FC236}">
                  <a16:creationId xmlns:a16="http://schemas.microsoft.com/office/drawing/2014/main" id="{3299F148-531C-421E-B9A2-BE943A1CE1D2}"/>
                </a:ext>
              </a:extLst>
            </p:cNvPr>
            <p:cNvSpPr txBox="1"/>
            <p:nvPr/>
          </p:nvSpPr>
          <p:spPr>
            <a:xfrm>
              <a:off x="1581333" y="2328333"/>
              <a:ext cx="4162027" cy="10345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dirty="0">
                  <a:solidFill>
                    <a:schemeClr val="bg1"/>
                  </a:solidFill>
                  <a:effectLst/>
                  <a:ea typeface="Times New Roman" panose="02020603050405020304" pitchFamily="18" charset="0"/>
                  <a:cs typeface="Arial" panose="020B0604020202020204" pitchFamily="34" charset="0"/>
                </a:rPr>
                <a:t>Bác Hà đã chạm tất cả: </a:t>
              </a:r>
            </a:p>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dirty="0">
                  <a:solidFill>
                    <a:schemeClr val="bg1"/>
                  </a:solidFill>
                  <a:effectLst/>
                  <a:ea typeface="Times New Roman" panose="02020603050405020304" pitchFamily="18" charset="0"/>
                  <a:cs typeface="Arial" panose="020B0604020202020204" pitchFamily="34" charset="0"/>
                </a:rPr>
                <a:t>3 x 8= 24 bông hoa</a:t>
              </a:r>
            </a:p>
          </p:txBody>
        </p:sp>
      </p:grpSp>
      <p:sp>
        <p:nvSpPr>
          <p:cNvPr id="6" name="Rectangle: Rounded Corners 5">
            <a:extLst>
              <a:ext uri="{FF2B5EF4-FFF2-40B4-BE49-F238E27FC236}">
                <a16:creationId xmlns:a16="http://schemas.microsoft.com/office/drawing/2014/main" id="{FF39E6F0-1429-43CE-A599-5BC05E3AFEC3}"/>
              </a:ext>
            </a:extLst>
          </p:cNvPr>
          <p:cNvSpPr/>
          <p:nvPr/>
        </p:nvSpPr>
        <p:spPr>
          <a:xfrm>
            <a:off x="7486762" y="1495317"/>
            <a:ext cx="599440" cy="425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24</a:t>
            </a:r>
          </a:p>
        </p:txBody>
      </p:sp>
      <p:sp>
        <p:nvSpPr>
          <p:cNvPr id="2" name="Oval 1">
            <a:extLst>
              <a:ext uri="{FF2B5EF4-FFF2-40B4-BE49-F238E27FC236}">
                <a16:creationId xmlns:a16="http://schemas.microsoft.com/office/drawing/2014/main" id="{CC43A4FB-FE4F-4ED4-7CFC-DF5DB096FADD}"/>
              </a:ext>
            </a:extLst>
          </p:cNvPr>
          <p:cNvSpPr/>
          <p:nvPr/>
        </p:nvSpPr>
        <p:spPr>
          <a:xfrm>
            <a:off x="9885351" y="2914682"/>
            <a:ext cx="775503" cy="6836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508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par>
                                <p:cTn id="8" presetID="14" presetClass="entr" presetSubtype="10" fill="hold" nodeType="withEffect">
                                  <p:stCondLst>
                                    <p:cond delay="0"/>
                                  </p:stCondLst>
                                  <p:childTnLst>
                                    <p:set>
                                      <p:cBhvr>
                                        <p:cTn id="9" dur="1" fill="hold">
                                          <p:stCondLst>
                                            <p:cond delay="0"/>
                                          </p:stCondLst>
                                        </p:cTn>
                                        <p:tgtEl>
                                          <p:spTgt spid="34">
                                            <p:txEl>
                                              <p:pRg st="0" end="0"/>
                                            </p:txEl>
                                          </p:spTgt>
                                        </p:tgtEl>
                                        <p:attrNameLst>
                                          <p:attrName>style.visibility</p:attrName>
                                        </p:attrNameLst>
                                      </p:cBhvr>
                                      <p:to>
                                        <p:strVal val="visible"/>
                                      </p:to>
                                    </p:set>
                                    <p:animEffect transition="in" filter="randombar(horizontal)">
                                      <p:cBhvr>
                                        <p:cTn id="10" dur="500"/>
                                        <p:tgtEl>
                                          <p:spTgt spid="3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barn(inVertical)">
                                      <p:cBhvr>
                                        <p:cTn id="25" dur="500"/>
                                        <p:tgtEl>
                                          <p:spTgt spid="88"/>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barn(inVertical)">
                                      <p:cBhvr>
                                        <p:cTn id="32" dur="500"/>
                                        <p:tgtEl>
                                          <p:spTgt spid="9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7B53D8-CA15-71E7-B6C0-F6E4CA722B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1075" b="67229" l="8114" r="16184">
                        <a14:foregroundMark x1="11447" y1="62480" x2="12895" y2="62262"/>
                        <a14:foregroundMark x1="10439" y1="61793" x2="12193" y2="61325"/>
                        <a14:foregroundMark x1="12588" y1="61481" x2="13246" y2="61699"/>
                        <a14:foregroundMark x1="12105" y1="61450" x2="13202" y2="61606"/>
                        <a14:foregroundMark x1="13246" y1="61543" x2="13684" y2="62543"/>
                      </a14:backgroundRemoval>
                    </a14:imgEffect>
                    <a14:imgEffect>
                      <a14:sharpenSoften amount="2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8531" t="60854" r="83823" b="32030"/>
          <a:stretch/>
        </p:blipFill>
        <p:spPr>
          <a:xfrm>
            <a:off x="528274" y="1175590"/>
            <a:ext cx="2162629" cy="2825615"/>
          </a:xfrm>
          <a:prstGeom prst="rect">
            <a:avLst/>
          </a:prstGeom>
        </p:spPr>
      </p:pic>
      <p:pic>
        <p:nvPicPr>
          <p:cNvPr id="9" name="Picture 8">
            <a:extLst>
              <a:ext uri="{FF2B5EF4-FFF2-40B4-BE49-F238E27FC236}">
                <a16:creationId xmlns:a16="http://schemas.microsoft.com/office/drawing/2014/main" id="{64C2DB38-F5DF-511E-4952-0E28F7A17CEC}"/>
              </a:ext>
            </a:extLst>
          </p:cNvPr>
          <p:cNvPicPr>
            <a:picLocks noChangeAspect="1"/>
          </p:cNvPicPr>
          <p:nvPr/>
        </p:nvPicPr>
        <p:blipFill>
          <a:blip r:embed="rId5"/>
          <a:stretch>
            <a:fillRect/>
          </a:stretch>
        </p:blipFill>
        <p:spPr>
          <a:xfrm>
            <a:off x="92845" y="2291998"/>
            <a:ext cx="12004064" cy="2274005"/>
          </a:xfrm>
          <a:prstGeom prst="rect">
            <a:avLst/>
          </a:prstGeom>
        </p:spPr>
      </p:pic>
      <p:sp>
        <p:nvSpPr>
          <p:cNvPr id="5" name="Title 1">
            <a:extLst>
              <a:ext uri="{FF2B5EF4-FFF2-40B4-BE49-F238E27FC236}">
                <a16:creationId xmlns:a16="http://schemas.microsoft.com/office/drawing/2014/main" id="{8E48F6EA-E0D2-F434-7195-801CF47F3278}"/>
              </a:ext>
            </a:extLst>
          </p:cNvPr>
          <p:cNvSpPr>
            <a:spLocks noGrp="1"/>
          </p:cNvSpPr>
          <p:nvPr>
            <p:ph type="title" idx="4294967295"/>
          </p:nvPr>
        </p:nvSpPr>
        <p:spPr>
          <a:xfrm>
            <a:off x="3315494" y="5942014"/>
            <a:ext cx="5856288" cy="720725"/>
          </a:xfrm>
        </p:spPr>
        <p:txBody>
          <a:bodyPr/>
          <a:lstStyle/>
          <a:p>
            <a:r>
              <a:rPr lang="en-US">
                <a:solidFill>
                  <a:srgbClr val="0070C0"/>
                </a:solidFill>
              </a:rPr>
              <a:t>Trang 64</a:t>
            </a:r>
          </a:p>
        </p:txBody>
      </p:sp>
    </p:spTree>
    <p:extLst>
      <p:ext uri="{BB962C8B-B14F-4D97-AF65-F5344CB8AC3E}">
        <p14:creationId xmlns:p14="http://schemas.microsoft.com/office/powerpoint/2010/main" val="3960817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chemeClr val="accent1">
                <a:lumMod val="5000"/>
                <a:lumOff val="95000"/>
              </a:schemeClr>
            </a:gs>
          </a:gsLst>
          <a:lin ang="5400000" scaled="1"/>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34601" y="153565"/>
            <a:ext cx="11909622" cy="1946345"/>
            <a:chOff x="842010" y="518160"/>
            <a:chExt cx="11909622" cy="1946345"/>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661814" y="756345"/>
              <a:ext cx="11089818" cy="1708160"/>
            </a:xfrm>
            <a:prstGeom prst="rect">
              <a:avLst/>
            </a:prstGeom>
            <a:noFill/>
          </p:spPr>
          <p:txBody>
            <a:bodyPr wrap="square" rtlCol="0">
              <a:spAutoFit/>
            </a:bodyPr>
            <a:lstStyle/>
            <a:p>
              <a:pPr algn="just"/>
              <a:r>
                <a:rPr lang="en-US" sz="3500"/>
                <a:t>Con kiến bò theo đường màu cam trên chiếc khung nhôm dạng khối hộp chữ nhật để đến chỗ hạt gạo (như hình vẽ). Hỏi con kiến cần bò qua mấy cạnh?</a:t>
              </a:r>
            </a:p>
          </p:txBody>
        </p:sp>
      </p:grpSp>
      <p:sp>
        <p:nvSpPr>
          <p:cNvPr id="8" name="Cube 7">
            <a:extLst>
              <a:ext uri="{FF2B5EF4-FFF2-40B4-BE49-F238E27FC236}">
                <a16:creationId xmlns:a16="http://schemas.microsoft.com/office/drawing/2014/main" id="{97394B05-2703-323F-1F97-D6DBB61F6E08}"/>
              </a:ext>
            </a:extLst>
          </p:cNvPr>
          <p:cNvSpPr/>
          <p:nvPr/>
        </p:nvSpPr>
        <p:spPr>
          <a:xfrm>
            <a:off x="5831306" y="2899611"/>
            <a:ext cx="4691355" cy="3144252"/>
          </a:xfrm>
          <a:prstGeom prst="cub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CC25C31-D4E1-41BE-8681-9DE22368962F}"/>
              </a:ext>
            </a:extLst>
          </p:cNvPr>
          <p:cNvCxnSpPr/>
          <p:nvPr/>
        </p:nvCxnSpPr>
        <p:spPr>
          <a:xfrm>
            <a:off x="5806281" y="6047873"/>
            <a:ext cx="3898232" cy="0"/>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EB803E3-E6BA-5C5D-A838-4B5965969B28}"/>
              </a:ext>
            </a:extLst>
          </p:cNvPr>
          <p:cNvCxnSpPr>
            <a:cxnSpLocks/>
          </p:cNvCxnSpPr>
          <p:nvPr/>
        </p:nvCxnSpPr>
        <p:spPr>
          <a:xfrm flipV="1">
            <a:off x="9705474" y="5245768"/>
            <a:ext cx="817186" cy="806116"/>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8F5A8B-A2E7-A115-4082-1E5B4F0872B7}"/>
              </a:ext>
            </a:extLst>
          </p:cNvPr>
          <p:cNvCxnSpPr>
            <a:cxnSpLocks/>
          </p:cNvCxnSpPr>
          <p:nvPr/>
        </p:nvCxnSpPr>
        <p:spPr>
          <a:xfrm flipV="1">
            <a:off x="10522660" y="2891590"/>
            <a:ext cx="0" cy="2354178"/>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pic>
        <p:nvPicPr>
          <p:cNvPr id="2050" name="Picture 2" descr="Ant Smiling Cartoon Orange PNG | Picpng">
            <a:extLst>
              <a:ext uri="{FF2B5EF4-FFF2-40B4-BE49-F238E27FC236}">
                <a16:creationId xmlns:a16="http://schemas.microsoft.com/office/drawing/2014/main" id="{83D9C5A2-61AE-8324-8C07-97C6C9885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219075" y="5628051"/>
            <a:ext cx="1411705" cy="7059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61C564FF-8CB9-8793-C402-DBAB813DCAB1}"/>
              </a:ext>
            </a:extLst>
          </p:cNvPr>
          <p:cNvPicPr>
            <a:picLocks noChangeAspect="1"/>
          </p:cNvPicPr>
          <p:nvPr/>
        </p:nvPicPr>
        <p:blipFill>
          <a:blip r:embed="rId4"/>
          <a:stretch>
            <a:fillRect/>
          </a:stretch>
        </p:blipFill>
        <p:spPr>
          <a:xfrm>
            <a:off x="9872243" y="2386221"/>
            <a:ext cx="1300835" cy="624839"/>
          </a:xfrm>
          <a:prstGeom prst="rect">
            <a:avLst/>
          </a:prstGeom>
        </p:spPr>
      </p:pic>
      <p:sp>
        <p:nvSpPr>
          <p:cNvPr id="24" name="TextBox 23">
            <a:extLst>
              <a:ext uri="{FF2B5EF4-FFF2-40B4-BE49-F238E27FC236}">
                <a16:creationId xmlns:a16="http://schemas.microsoft.com/office/drawing/2014/main" id="{26628ACF-5372-096E-37BE-0AFDC40970FE}"/>
              </a:ext>
            </a:extLst>
          </p:cNvPr>
          <p:cNvSpPr txBox="1"/>
          <p:nvPr/>
        </p:nvSpPr>
        <p:spPr>
          <a:xfrm>
            <a:off x="1049001" y="2891591"/>
            <a:ext cx="4318836" cy="1323439"/>
          </a:xfrm>
          <a:prstGeom prst="rect">
            <a:avLst/>
          </a:prstGeom>
          <a:noFill/>
        </p:spPr>
        <p:txBody>
          <a:bodyPr wrap="square" rtlCol="0">
            <a:spAutoFit/>
          </a:bodyPr>
          <a:lstStyle/>
          <a:p>
            <a:pPr algn="just"/>
            <a:r>
              <a:rPr lang="en-US" sz="4000" dirty="0"/>
              <a:t>Con </a:t>
            </a:r>
            <a:r>
              <a:rPr lang="en-US" sz="4000" dirty="0" err="1"/>
              <a:t>kiến</a:t>
            </a:r>
            <a:r>
              <a:rPr lang="en-US" sz="4000" dirty="0"/>
              <a:t> </a:t>
            </a:r>
            <a:r>
              <a:rPr lang="en-US" sz="4000" dirty="0" err="1"/>
              <a:t>cần</a:t>
            </a:r>
            <a:r>
              <a:rPr lang="en-US" sz="4000" dirty="0"/>
              <a:t> </a:t>
            </a:r>
            <a:r>
              <a:rPr lang="en-US" sz="4000" dirty="0" err="1"/>
              <a:t>bò</a:t>
            </a:r>
            <a:r>
              <a:rPr lang="en-US" sz="4000" dirty="0"/>
              <a:t> qua </a:t>
            </a:r>
            <a:r>
              <a:rPr lang="en-US" sz="4000" dirty="0">
                <a:solidFill>
                  <a:srgbClr val="FF0000"/>
                </a:solidFill>
              </a:rPr>
              <a:t>3</a:t>
            </a:r>
            <a:r>
              <a:rPr lang="en-US" sz="4000" dirty="0"/>
              <a:t> </a:t>
            </a:r>
            <a:r>
              <a:rPr lang="en-US" sz="4000" dirty="0" err="1"/>
              <a:t>cạnh</a:t>
            </a:r>
            <a:r>
              <a:rPr lang="en-US" sz="4000" dirty="0"/>
              <a:t>.</a:t>
            </a:r>
          </a:p>
        </p:txBody>
      </p:sp>
      <p:cxnSp>
        <p:nvCxnSpPr>
          <p:cNvPr id="9" name="Straight Connector 8">
            <a:extLst>
              <a:ext uri="{FF2B5EF4-FFF2-40B4-BE49-F238E27FC236}">
                <a16:creationId xmlns:a16="http://schemas.microsoft.com/office/drawing/2014/main" id="{DEDC1709-6032-1028-E309-FC756F69796E}"/>
              </a:ext>
            </a:extLst>
          </p:cNvPr>
          <p:cNvCxnSpPr/>
          <p:nvPr/>
        </p:nvCxnSpPr>
        <p:spPr>
          <a:xfrm>
            <a:off x="13014960" y="4038600"/>
            <a:ext cx="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99C0C274-5588-3458-594F-88ACB5923464}"/>
              </a:ext>
            </a:extLst>
          </p:cNvPr>
          <p:cNvCxnSpPr/>
          <p:nvPr/>
        </p:nvCxnSpPr>
        <p:spPr>
          <a:xfrm>
            <a:off x="3352800" y="-1066800"/>
            <a:ext cx="394716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227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997 0.0331 L 0.39173 0.03565 L 0.46561 -0.09074 L 0.46417 -0.4368 " pathEditMode="relative" ptsTypes="AAAA">
                                      <p:cBhvr>
                                        <p:cTn id="6" dur="7250" fill="hold"/>
                                        <p:tgtEl>
                                          <p:spTgt spid="205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chemeClr val="accent1">
                <a:lumMod val="5000"/>
                <a:lumOff val="95000"/>
              </a:schemeClr>
            </a:gs>
          </a:gsLst>
          <a:lin ang="5400000" scaled="1"/>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34601" y="153565"/>
            <a:ext cx="11909622" cy="1992511"/>
            <a:chOff x="842010" y="518160"/>
            <a:chExt cx="11909622" cy="1992511"/>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661814" y="756345"/>
              <a:ext cx="11089818" cy="1754326"/>
            </a:xfrm>
            <a:prstGeom prst="rect">
              <a:avLst/>
            </a:prstGeom>
            <a:noFill/>
          </p:spPr>
          <p:txBody>
            <a:bodyPr wrap="square" rtlCol="0">
              <a:spAutoFit/>
            </a:bodyPr>
            <a:lstStyle/>
            <a:p>
              <a:pPr algn="just"/>
              <a:r>
                <a:rPr lang="en-US" sz="3600"/>
                <a:t>Chú Ba làm những chiếc đèn lồng có dạng khối lập phương. Mỗi cạnh dùng một nan tre, mỗi mặt dán một tờ giấy màu. </a:t>
              </a:r>
            </a:p>
          </p:txBody>
        </p:sp>
      </p:grpSp>
      <p:sp>
        <p:nvSpPr>
          <p:cNvPr id="24" name="TextBox 23">
            <a:extLst>
              <a:ext uri="{FF2B5EF4-FFF2-40B4-BE49-F238E27FC236}">
                <a16:creationId xmlns:a16="http://schemas.microsoft.com/office/drawing/2014/main" id="{26628ACF-5372-096E-37BE-0AFDC40970FE}"/>
              </a:ext>
            </a:extLst>
          </p:cNvPr>
          <p:cNvSpPr txBox="1"/>
          <p:nvPr/>
        </p:nvSpPr>
        <p:spPr>
          <a:xfrm>
            <a:off x="1049001" y="2384261"/>
            <a:ext cx="5399718" cy="1200329"/>
          </a:xfrm>
          <a:prstGeom prst="rect">
            <a:avLst/>
          </a:prstGeom>
          <a:noFill/>
        </p:spPr>
        <p:txBody>
          <a:bodyPr wrap="square" rtlCol="0">
            <a:spAutoFit/>
          </a:bodyPr>
          <a:lstStyle/>
          <a:p>
            <a:pPr algn="just"/>
            <a:r>
              <a:rPr lang="en-US" sz="3600"/>
              <a:t>a) Mỗi chiếc đèn lồng cần dùng        nan tre.</a:t>
            </a:r>
          </a:p>
        </p:txBody>
      </p:sp>
      <p:pic>
        <p:nvPicPr>
          <p:cNvPr id="9" name="Picture 8">
            <a:extLst>
              <a:ext uri="{FF2B5EF4-FFF2-40B4-BE49-F238E27FC236}">
                <a16:creationId xmlns:a16="http://schemas.microsoft.com/office/drawing/2014/main" id="{EB481BFA-66F0-EF19-4E75-9C81EBCEA3D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49596" t="53103" r="27311" b="27653"/>
          <a:stretch/>
        </p:blipFill>
        <p:spPr>
          <a:xfrm>
            <a:off x="6448719" y="2412050"/>
            <a:ext cx="5595504" cy="2621712"/>
          </a:xfrm>
          <a:prstGeom prst="rect">
            <a:avLst/>
          </a:prstGeom>
        </p:spPr>
      </p:pic>
      <p:sp>
        <p:nvSpPr>
          <p:cNvPr id="10" name="TextBox 9">
            <a:extLst>
              <a:ext uri="{FF2B5EF4-FFF2-40B4-BE49-F238E27FC236}">
                <a16:creationId xmlns:a16="http://schemas.microsoft.com/office/drawing/2014/main" id="{DBA892D4-5459-B872-0C04-A62F1C1261C1}"/>
              </a:ext>
            </a:extLst>
          </p:cNvPr>
          <p:cNvSpPr txBox="1"/>
          <p:nvPr/>
        </p:nvSpPr>
        <p:spPr>
          <a:xfrm>
            <a:off x="1049001" y="3850565"/>
            <a:ext cx="5399718" cy="1200329"/>
          </a:xfrm>
          <a:prstGeom prst="rect">
            <a:avLst/>
          </a:prstGeom>
          <a:noFill/>
        </p:spPr>
        <p:txBody>
          <a:bodyPr wrap="square" rtlCol="0">
            <a:spAutoFit/>
          </a:bodyPr>
          <a:lstStyle/>
          <a:p>
            <a:pPr algn="just"/>
            <a:r>
              <a:rPr lang="en-US" sz="3600"/>
              <a:t>b) 5 chiếc đèn lồng như vậy cần dùng        tờ giấy màu.</a:t>
            </a:r>
          </a:p>
        </p:txBody>
      </p:sp>
      <p:sp>
        <p:nvSpPr>
          <p:cNvPr id="11" name="Rectangle: Rounded Corners 10">
            <a:extLst>
              <a:ext uri="{FF2B5EF4-FFF2-40B4-BE49-F238E27FC236}">
                <a16:creationId xmlns:a16="http://schemas.microsoft.com/office/drawing/2014/main" id="{E54F52DC-04CE-93E4-2FA0-5980A422DF9A}"/>
              </a:ext>
            </a:extLst>
          </p:cNvPr>
          <p:cNvSpPr/>
          <p:nvPr/>
        </p:nvSpPr>
        <p:spPr>
          <a:xfrm>
            <a:off x="2112704" y="2907382"/>
            <a:ext cx="731520" cy="731520"/>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12</a:t>
            </a:r>
          </a:p>
        </p:txBody>
      </p:sp>
      <p:sp>
        <p:nvSpPr>
          <p:cNvPr id="13" name="Rectangle: Rounded Corners 12">
            <a:extLst>
              <a:ext uri="{FF2B5EF4-FFF2-40B4-BE49-F238E27FC236}">
                <a16:creationId xmlns:a16="http://schemas.microsoft.com/office/drawing/2014/main" id="{53CC5B12-F125-7641-1033-CFBBF6AF9F17}"/>
              </a:ext>
            </a:extLst>
          </p:cNvPr>
          <p:cNvSpPr/>
          <p:nvPr/>
        </p:nvSpPr>
        <p:spPr>
          <a:xfrm>
            <a:off x="2204144" y="2998822"/>
            <a:ext cx="548640"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a:t>
            </a:r>
          </a:p>
        </p:txBody>
      </p:sp>
      <p:sp>
        <p:nvSpPr>
          <p:cNvPr id="14" name="Rectangle: Rounded Corners 13">
            <a:extLst>
              <a:ext uri="{FF2B5EF4-FFF2-40B4-BE49-F238E27FC236}">
                <a16:creationId xmlns:a16="http://schemas.microsoft.com/office/drawing/2014/main" id="{9C862D5E-9416-73A5-824E-8871298184F5}"/>
              </a:ext>
            </a:extLst>
          </p:cNvPr>
          <p:cNvSpPr/>
          <p:nvPr/>
        </p:nvSpPr>
        <p:spPr>
          <a:xfrm>
            <a:off x="2844224" y="4408046"/>
            <a:ext cx="731520" cy="731520"/>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30</a:t>
            </a:r>
          </a:p>
        </p:txBody>
      </p:sp>
      <p:sp>
        <p:nvSpPr>
          <p:cNvPr id="16" name="Rectangle: Rounded Corners 15">
            <a:extLst>
              <a:ext uri="{FF2B5EF4-FFF2-40B4-BE49-F238E27FC236}">
                <a16:creationId xmlns:a16="http://schemas.microsoft.com/office/drawing/2014/main" id="{E081A065-6B4B-958E-B6F8-0215490A3EF5}"/>
              </a:ext>
            </a:extLst>
          </p:cNvPr>
          <p:cNvSpPr/>
          <p:nvPr/>
        </p:nvSpPr>
        <p:spPr>
          <a:xfrm>
            <a:off x="2961222" y="4423932"/>
            <a:ext cx="548640"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a:t>
            </a:r>
          </a:p>
        </p:txBody>
      </p:sp>
    </p:spTree>
    <p:extLst>
      <p:ext uri="{BB962C8B-B14F-4D97-AF65-F5344CB8AC3E}">
        <p14:creationId xmlns:p14="http://schemas.microsoft.com/office/powerpoint/2010/main" val="74063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7BA094-FBD0-875C-F1CB-5F361A36D759}"/>
              </a:ext>
            </a:extLst>
          </p:cNvPr>
          <p:cNvPicPr>
            <a:picLocks noChangeAspect="1"/>
          </p:cNvPicPr>
          <p:nvPr/>
        </p:nvPicPr>
        <p:blipFill>
          <a:blip r:embed="rId3"/>
          <a:stretch>
            <a:fillRect/>
          </a:stretch>
        </p:blipFill>
        <p:spPr>
          <a:xfrm>
            <a:off x="-725920" y="-175411"/>
            <a:ext cx="13429831" cy="2544097"/>
          </a:xfrm>
          <a:prstGeom prst="rect">
            <a:avLst/>
          </a:prstGeom>
        </p:spPr>
      </p:pic>
      <p:pic>
        <p:nvPicPr>
          <p:cNvPr id="18" name="Picture 17">
            <a:extLst>
              <a:ext uri="{FF2B5EF4-FFF2-40B4-BE49-F238E27FC236}">
                <a16:creationId xmlns:a16="http://schemas.microsoft.com/office/drawing/2014/main" id="{C0B719CA-AA76-7209-6CF4-77FE58C2BEB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0901" t="21686" r="17029" b="22128"/>
          <a:stretch/>
        </p:blipFill>
        <p:spPr>
          <a:xfrm>
            <a:off x="3497872" y="4129548"/>
            <a:ext cx="4848460" cy="2574019"/>
          </a:xfrm>
          <a:prstGeom prst="ellipse">
            <a:avLst/>
          </a:prstGeom>
        </p:spPr>
      </p:pic>
      <p:sp>
        <p:nvSpPr>
          <p:cNvPr id="3" name="Rectangle 2">
            <a:extLst>
              <a:ext uri="{FF2B5EF4-FFF2-40B4-BE49-F238E27FC236}">
                <a16:creationId xmlns:a16="http://schemas.microsoft.com/office/drawing/2014/main" id="{2657E168-4F24-355C-7F98-93663CEEEB43}"/>
              </a:ext>
            </a:extLst>
          </p:cNvPr>
          <p:cNvSpPr/>
          <p:nvPr/>
        </p:nvSpPr>
        <p:spPr>
          <a:xfrm>
            <a:off x="871963" y="2288726"/>
            <a:ext cx="10234063" cy="1754326"/>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Tìm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các</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đồ</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vật</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có</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khối</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lập</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phương</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khối</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hộp</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chữ</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nhật</a:t>
            </a:r>
            <a:r>
              <a:rPr lang="en-US" sz="5400" b="0" cap="none" spc="0"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225108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grpSp>
        <p:nvGrpSpPr>
          <p:cNvPr id="21" name="Group 20"/>
          <p:cNvGrpSpPr/>
          <p:nvPr/>
        </p:nvGrpSpPr>
        <p:grpSpPr>
          <a:xfrm>
            <a:off x="-635" y="0"/>
            <a:ext cx="12193905" cy="6858000"/>
            <a:chOff x="-1" y="0"/>
            <a:chExt cx="19203" cy="10800"/>
          </a:xfrm>
        </p:grpSpPr>
        <p:sp>
          <p:nvSpPr>
            <p:cNvPr id="18" name="Rectangles 17"/>
            <p:cNvSpPr/>
            <p:nvPr/>
          </p:nvSpPr>
          <p:spPr>
            <a:xfrm>
              <a:off x="-1" y="5362"/>
              <a:ext cx="19202" cy="5439"/>
            </a:xfrm>
            <a:prstGeom prst="rect">
              <a:avLst/>
            </a:prstGeom>
            <a:solidFill>
              <a:srgbClr val="FFE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p:cNvPicPr>
              <a:picLocks noChangeAspect="1"/>
            </p:cNvPicPr>
            <p:nvPr/>
          </p:nvPicPr>
          <p:blipFill rotWithShape="1">
            <a:blip r:embed="rId3"/>
            <a:srcRect t="60028"/>
            <a:stretch>
              <a:fillRect/>
            </a:stretch>
          </p:blipFill>
          <p:spPr>
            <a:xfrm>
              <a:off x="0" y="0"/>
              <a:ext cx="19202" cy="5541"/>
            </a:xfrm>
            <a:prstGeom prst="rect">
              <a:avLst/>
            </a:prstGeom>
          </p:spPr>
        </p:pic>
      </p:grpSp>
      <p:sp>
        <p:nvSpPr>
          <p:cNvPr id="8" name="Text Box 7"/>
          <p:cNvSpPr txBox="1"/>
          <p:nvPr/>
        </p:nvSpPr>
        <p:spPr>
          <a:xfrm>
            <a:off x="1411605" y="3672205"/>
            <a:ext cx="9170670" cy="2930931"/>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8800" b="0" i="0" u="none" strike="noStrike" kern="1200" cap="none" spc="0" normalizeH="0" baseline="0" noProof="0" dirty="0">
                <a:ln>
                  <a:solidFill>
                    <a:srgbClr val="5B9BD5">
                      <a:lumMod val="50000"/>
                    </a:srgbClr>
                  </a:solid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TẠM BIỆT VÀ</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8800" b="0" i="0" u="none" strike="noStrike" kern="1200" cap="none" spc="0" normalizeH="0" baseline="0" noProof="0" dirty="0">
                <a:ln>
                  <a:solidFill>
                    <a:srgbClr val="5B9BD5">
                      <a:lumMod val="50000"/>
                    </a:srgbClr>
                  </a:solid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HẸN GẶP LẠI</a:t>
            </a:r>
          </a:p>
        </p:txBody>
      </p:sp>
      <p:sp>
        <p:nvSpPr>
          <p:cNvPr id="19" name="Wave 18"/>
          <p:cNvSpPr/>
          <p:nvPr/>
        </p:nvSpPr>
        <p:spPr>
          <a:xfrm>
            <a:off x="-991870" y="3240405"/>
            <a:ext cx="2031365" cy="327660"/>
          </a:xfrm>
          <a:prstGeom prst="wave">
            <a:avLst/>
          </a:prstGeom>
          <a:solidFill>
            <a:srgbClr val="FFD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0" name="Group 29"/>
          <p:cNvGrpSpPr/>
          <p:nvPr/>
        </p:nvGrpSpPr>
        <p:grpSpPr>
          <a:xfrm>
            <a:off x="-635" y="-285115"/>
            <a:ext cx="12192000" cy="3066415"/>
            <a:chOff x="-1" y="-449"/>
            <a:chExt cx="19200" cy="4829"/>
          </a:xfrm>
        </p:grpSpPr>
        <p:pic>
          <p:nvPicPr>
            <p:cNvPr id="118" name="Picture 117"/>
            <p:cNvPicPr/>
            <p:nvPr/>
          </p:nvPicPr>
          <p:blipFill>
            <a:blip r:embed="rId4"/>
            <a:stretch>
              <a:fillRect/>
            </a:stretch>
          </p:blipFill>
          <p:spPr>
            <a:xfrm>
              <a:off x="14659" y="0"/>
              <a:ext cx="4541" cy="4381"/>
            </a:xfrm>
            <a:prstGeom prst="rect">
              <a:avLst/>
            </a:prstGeom>
            <a:noFill/>
            <a:ln w="9525">
              <a:noFill/>
            </a:ln>
          </p:spPr>
        </p:pic>
        <p:pic>
          <p:nvPicPr>
            <p:cNvPr id="28" name="Picture 27"/>
            <p:cNvPicPr/>
            <p:nvPr/>
          </p:nvPicPr>
          <p:blipFill>
            <a:blip r:embed="rId4"/>
            <a:stretch>
              <a:fillRect/>
            </a:stretch>
          </p:blipFill>
          <p:spPr>
            <a:xfrm rot="2280000" flipH="1">
              <a:off x="1559" y="-449"/>
              <a:ext cx="4541" cy="4381"/>
            </a:xfrm>
            <a:prstGeom prst="rect">
              <a:avLst/>
            </a:prstGeom>
            <a:noFill/>
            <a:ln w="9525">
              <a:noFill/>
            </a:ln>
          </p:spPr>
        </p:pic>
        <p:pic>
          <p:nvPicPr>
            <p:cNvPr id="26" name="Picture 25"/>
            <p:cNvPicPr/>
            <p:nvPr/>
          </p:nvPicPr>
          <p:blipFill>
            <a:blip r:embed="rId4"/>
            <a:stretch>
              <a:fillRect/>
            </a:stretch>
          </p:blipFill>
          <p:spPr>
            <a:xfrm flipH="1">
              <a:off x="-1" y="0"/>
              <a:ext cx="4541" cy="4381"/>
            </a:xfrm>
            <a:prstGeom prst="rect">
              <a:avLst/>
            </a:prstGeom>
            <a:noFill/>
            <a:ln w="9525">
              <a:noFill/>
            </a:ln>
          </p:spPr>
        </p:pic>
      </p:grpSp>
      <p:pic>
        <p:nvPicPr>
          <p:cNvPr id="119" name="Picture 118"/>
          <p:cNvPicPr/>
          <p:nvPr/>
        </p:nvPicPr>
        <p:blipFill>
          <a:blip r:embed="rId5">
            <a:clrChange>
              <a:clrFrom>
                <a:srgbClr val="FFFFFF">
                  <a:alpha val="100000"/>
                </a:srgbClr>
              </a:clrFrom>
              <a:clrTo>
                <a:srgbClr val="FFFFFF">
                  <a:alpha val="100000"/>
                  <a:alpha val="0"/>
                </a:srgbClr>
              </a:clrTo>
            </a:clrChange>
          </a:blip>
          <a:srcRect t="13134" r="67315"/>
          <a:stretch>
            <a:fillRect/>
          </a:stretch>
        </p:blipFill>
        <p:spPr>
          <a:xfrm rot="10800000">
            <a:off x="0" y="3518535"/>
            <a:ext cx="1458595" cy="3338830"/>
          </a:xfrm>
          <a:prstGeom prst="rect">
            <a:avLst/>
          </a:prstGeom>
          <a:noFill/>
          <a:ln w="9525">
            <a:noFill/>
          </a:ln>
        </p:spPr>
      </p:pic>
      <p:pic>
        <p:nvPicPr>
          <p:cNvPr id="120" name="Picture 119"/>
          <p:cNvPicPr/>
          <p:nvPr/>
        </p:nvPicPr>
        <p:blipFill>
          <a:blip r:embed="rId5">
            <a:clrChange>
              <a:clrFrom>
                <a:srgbClr val="FFFFFF">
                  <a:alpha val="100000"/>
                </a:srgbClr>
              </a:clrFrom>
              <a:clrTo>
                <a:srgbClr val="FFFFFF">
                  <a:alpha val="100000"/>
                  <a:alpha val="0"/>
                </a:srgbClr>
              </a:clrTo>
            </a:clrChange>
          </a:blip>
          <a:srcRect l="70706" t="71418"/>
          <a:stretch>
            <a:fillRect/>
          </a:stretch>
        </p:blipFill>
        <p:spPr>
          <a:xfrm rot="13380000">
            <a:off x="11221085" y="5222875"/>
            <a:ext cx="1414780" cy="1332230"/>
          </a:xfrm>
          <a:prstGeom prst="ellipse">
            <a:avLst/>
          </a:prstGeom>
          <a:noFill/>
          <a:ln w="9525">
            <a:noFill/>
          </a:ln>
        </p:spPr>
      </p:pic>
      <p:pic>
        <p:nvPicPr>
          <p:cNvPr id="121" name="Picture 120"/>
          <p:cNvPicPr/>
          <p:nvPr/>
        </p:nvPicPr>
        <p:blipFill>
          <a:blip r:embed="rId5">
            <a:clrChange>
              <a:clrFrom>
                <a:srgbClr val="FFFFFF">
                  <a:alpha val="100000"/>
                </a:srgbClr>
              </a:clrFrom>
              <a:clrTo>
                <a:srgbClr val="FFFFFF">
                  <a:alpha val="100000"/>
                  <a:alpha val="0"/>
                </a:srgbClr>
              </a:clrTo>
            </a:clrChange>
          </a:blip>
          <a:srcRect l="78428" b="74852"/>
          <a:stretch>
            <a:fillRect/>
          </a:stretch>
        </p:blipFill>
        <p:spPr>
          <a:xfrm rot="9120000">
            <a:off x="10522585" y="3739515"/>
            <a:ext cx="1059815" cy="1318895"/>
          </a:xfrm>
          <a:prstGeom prst="rect">
            <a:avLst/>
          </a:prstGeom>
          <a:noFill/>
          <a:ln w="9525">
            <a:noFill/>
          </a:ln>
        </p:spPr>
      </p:pic>
      <p:pic>
        <p:nvPicPr>
          <p:cNvPr id="34" name="Picture 33"/>
          <p:cNvPicPr/>
          <p:nvPr/>
        </p:nvPicPr>
        <p:blipFill>
          <a:blip r:embed="rId5">
            <a:clrChange>
              <a:clrFrom>
                <a:srgbClr val="FFFFFF">
                  <a:alpha val="100000"/>
                </a:srgbClr>
              </a:clrFrom>
              <a:clrTo>
                <a:srgbClr val="FFFFFF">
                  <a:alpha val="100000"/>
                  <a:alpha val="0"/>
                </a:srgbClr>
              </a:clrTo>
            </a:clrChange>
          </a:blip>
          <a:srcRect l="78428" b="74852"/>
          <a:stretch>
            <a:fillRect/>
          </a:stretch>
        </p:blipFill>
        <p:spPr>
          <a:xfrm rot="19260000">
            <a:off x="10510520" y="4334510"/>
            <a:ext cx="688340" cy="73469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iterate type="lt">
                                    <p:tmPct val="0"/>
                                  </p:iterate>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 calcmode="lin" valueType="num">
                                      <p:cBhvr>
                                        <p:cTn id="9" dur="2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6" presetClass="emph" presetSubtype="0" fill="hold" grpId="1" nodeType="afterEffect">
                                  <p:stCondLst>
                                    <p:cond delay="0"/>
                                  </p:stCondLst>
                                  <p:iterate type="lt">
                                    <p:tmPct val="4000"/>
                                  </p:iterate>
                                  <p:childTnLst>
                                    <p:set>
                                      <p:cBhvr override="childStyle">
                                        <p:cTn id="13" dur="3000" fill="hold"/>
                                        <p:tgtEl>
                                          <p:spTgt spid="8"/>
                                        </p:tgtEl>
                                        <p:attrNameLst>
                                          <p:attrName>style.color</p:attrName>
                                        </p:attrNameLst>
                                      </p:cBhvr>
                                      <p:to>
                                        <p:clrVal>
                                          <a:schemeClr val="accent2"/>
                                        </p:clrVal>
                                      </p:to>
                                    </p:set>
                                    <p:set>
                                      <p:cBhvr>
                                        <p:cTn id="14" dur="3000" fill="hold"/>
                                        <p:tgtEl>
                                          <p:spTgt spid="8"/>
                                        </p:tgtEl>
                                        <p:attrNameLst>
                                          <p:attrName>fillcolor</p:attrName>
                                        </p:attrNameLst>
                                      </p:cBhvr>
                                      <p:to>
                                        <p:clrVal>
                                          <a:schemeClr val="accent2"/>
                                        </p:clrVal>
                                      </p:to>
                                    </p:set>
                                    <p:set>
                                      <p:cBhvr>
                                        <p:cTn id="15" dur="3000" fill="hold"/>
                                        <p:tgtEl>
                                          <p:spTgt spid="8"/>
                                        </p:tgtEl>
                                        <p:attrNameLst>
                                          <p:attrName>fill.type</p:attrName>
                                        </p:attrNameLst>
                                      </p:cBhvr>
                                      <p:to>
                                        <p:strVal val="solid"/>
                                      </p:to>
                                    </p:set>
                                  </p:childTnLst>
                                </p:cTn>
                              </p:par>
                              <p:par>
                                <p:cTn id="16" presetID="32" presetClass="emph" presetSubtype="0" repeatCount="indefinite" fill="hold" grpId="2" nodeType="withEffect">
                                  <p:stCondLst>
                                    <p:cond delay="0"/>
                                  </p:stCondLst>
                                  <p:iterate type="lt">
                                    <p:tmPct val="0"/>
                                  </p:iterate>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50AB66F-2E67-41EB-A814-0F3F9210FD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09"/>
          <a:stretch/>
        </p:blipFill>
        <p:spPr>
          <a:xfrm>
            <a:off x="-152400" y="0"/>
            <a:ext cx="12344400" cy="6858000"/>
          </a:xfrm>
          <a:prstGeom prst="rect">
            <a:avLst/>
          </a:prstGeom>
        </p:spPr>
      </p:pic>
      <p:sp>
        <p:nvSpPr>
          <p:cNvPr id="3" name="矩形: 圆角 2">
            <a:extLst>
              <a:ext uri="{FF2B5EF4-FFF2-40B4-BE49-F238E27FC236}">
                <a16:creationId xmlns:a16="http://schemas.microsoft.com/office/drawing/2014/main" id="{86535DCD-4DE0-449F-9A58-A0AAB825D040}"/>
              </a:ext>
            </a:extLst>
          </p:cNvPr>
          <p:cNvSpPr/>
          <p:nvPr/>
        </p:nvSpPr>
        <p:spPr>
          <a:xfrm>
            <a:off x="1028700" y="655572"/>
            <a:ext cx="10134600" cy="5546855"/>
          </a:xfrm>
          <a:prstGeom prst="roundRect">
            <a:avLst>
              <a:gd name="adj" fmla="val 25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9C3C4260-A7F4-4F86-BE08-9E144BC6084E}"/>
              </a:ext>
            </a:extLst>
          </p:cNvPr>
          <p:cNvSpPr txBox="1"/>
          <p:nvPr/>
        </p:nvSpPr>
        <p:spPr>
          <a:xfrm>
            <a:off x="1802726" y="1406967"/>
            <a:ext cx="8926233" cy="584775"/>
          </a:xfrm>
          <a:prstGeom prst="rect">
            <a:avLst/>
          </a:prstGeom>
          <a:noFill/>
        </p:spPr>
        <p:txBody>
          <a:bodyPr wrap="square" rtlCol="0">
            <a:spAutoFit/>
          </a:bodyPr>
          <a:lstStyle/>
          <a:p>
            <a:pPr lvl="0" algn="ctr" defTabSz="457200">
              <a:defRPr/>
            </a:pPr>
            <a:r>
              <a:rPr lang="en-US" sz="3200" b="1" dirty="0" err="1">
                <a:solidFill>
                  <a:srgbClr val="1D8387"/>
                </a:solidFill>
              </a:rPr>
              <a:t>Nêu</a:t>
            </a:r>
            <a:r>
              <a:rPr lang="en-US" sz="3200" b="1" dirty="0">
                <a:solidFill>
                  <a:srgbClr val="1D8387"/>
                </a:solidFill>
              </a:rPr>
              <a:t> </a:t>
            </a:r>
            <a:r>
              <a:rPr lang="en-US" sz="3200" b="1" dirty="0" err="1">
                <a:solidFill>
                  <a:srgbClr val="1D8387"/>
                </a:solidFill>
              </a:rPr>
              <a:t>dấu</a:t>
            </a:r>
            <a:r>
              <a:rPr lang="en-US" sz="3200" b="1" dirty="0">
                <a:solidFill>
                  <a:srgbClr val="1D8387"/>
                </a:solidFill>
              </a:rPr>
              <a:t> </a:t>
            </a:r>
            <a:r>
              <a:rPr lang="en-US" sz="3200" b="1" dirty="0" err="1">
                <a:solidFill>
                  <a:srgbClr val="1D8387"/>
                </a:solidFill>
              </a:rPr>
              <a:t>hiệu</a:t>
            </a:r>
            <a:r>
              <a:rPr lang="en-US" sz="3200" b="1" dirty="0">
                <a:solidFill>
                  <a:srgbClr val="1D8387"/>
                </a:solidFill>
              </a:rPr>
              <a:t> </a:t>
            </a:r>
            <a:r>
              <a:rPr lang="en-US" sz="3200" b="1" dirty="0" err="1">
                <a:solidFill>
                  <a:srgbClr val="1D8387"/>
                </a:solidFill>
              </a:rPr>
              <a:t>nhận</a:t>
            </a:r>
            <a:r>
              <a:rPr lang="en-US" sz="3200" b="1" dirty="0">
                <a:solidFill>
                  <a:srgbClr val="1D8387"/>
                </a:solidFill>
              </a:rPr>
              <a:t> </a:t>
            </a:r>
            <a:r>
              <a:rPr lang="en-US" sz="3200" b="1" dirty="0" err="1">
                <a:solidFill>
                  <a:srgbClr val="1D8387"/>
                </a:solidFill>
              </a:rPr>
              <a:t>biết</a:t>
            </a:r>
            <a:r>
              <a:rPr lang="en-US" sz="3200" b="1" dirty="0">
                <a:solidFill>
                  <a:srgbClr val="1D8387"/>
                </a:solidFill>
              </a:rPr>
              <a:t> </a:t>
            </a:r>
            <a:r>
              <a:rPr lang="en-US" sz="3200" b="1" dirty="0" err="1">
                <a:solidFill>
                  <a:srgbClr val="1D8387"/>
                </a:solidFill>
              </a:rPr>
              <a:t>hình</a:t>
            </a:r>
            <a:r>
              <a:rPr lang="en-US" sz="3200" b="1" dirty="0">
                <a:solidFill>
                  <a:srgbClr val="1D8387"/>
                </a:solidFill>
              </a:rPr>
              <a:t> </a:t>
            </a:r>
            <a:r>
              <a:rPr lang="en-US" sz="3200" b="1" dirty="0" err="1">
                <a:solidFill>
                  <a:srgbClr val="1D8387"/>
                </a:solidFill>
              </a:rPr>
              <a:t>chữ</a:t>
            </a:r>
            <a:r>
              <a:rPr lang="en-US" sz="3200" b="1" dirty="0">
                <a:solidFill>
                  <a:srgbClr val="1D8387"/>
                </a:solidFill>
              </a:rPr>
              <a:t> </a:t>
            </a:r>
            <a:r>
              <a:rPr lang="en-US" sz="3200" b="1" dirty="0" err="1">
                <a:solidFill>
                  <a:srgbClr val="1D8387"/>
                </a:solidFill>
              </a:rPr>
              <a:t>nhật</a:t>
            </a:r>
            <a:r>
              <a:rPr lang="en-US" sz="3200" b="1" dirty="0">
                <a:solidFill>
                  <a:srgbClr val="1D8387"/>
                </a:solidFill>
              </a:rPr>
              <a:t>? </a:t>
            </a:r>
            <a:endParaRPr kumimoji="0" lang="en-US" sz="3200" b="1" i="0" u="none" strike="noStrike" kern="1200" cap="none" spc="0" normalizeH="0" baseline="0" noProof="0" dirty="0">
              <a:ln>
                <a:noFill/>
              </a:ln>
              <a:solidFill>
                <a:srgbClr val="1D8387"/>
              </a:solidFill>
              <a:effectLst/>
              <a:uLnTx/>
              <a:uFillTx/>
              <a:latin typeface="Calibri"/>
            </a:endParaRPr>
          </a:p>
        </p:txBody>
      </p:sp>
      <p:pic>
        <p:nvPicPr>
          <p:cNvPr id="13" name="Graphic 12">
            <a:extLst>
              <a:ext uri="{FF2B5EF4-FFF2-40B4-BE49-F238E27FC236}">
                <a16:creationId xmlns:a16="http://schemas.microsoft.com/office/drawing/2014/main" id="{AB513BD8-450D-48B0-965F-A1BAE0CE0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953098"/>
            <a:ext cx="1644665" cy="1577116"/>
          </a:xfrm>
          <a:prstGeom prst="rect">
            <a:avLst/>
          </a:prstGeom>
        </p:spPr>
      </p:pic>
      <p:sp>
        <p:nvSpPr>
          <p:cNvPr id="5" name="Rectangle: Rounded Corners 4">
            <a:extLst>
              <a:ext uri="{FF2B5EF4-FFF2-40B4-BE49-F238E27FC236}">
                <a16:creationId xmlns:a16="http://schemas.microsoft.com/office/drawing/2014/main" id="{EC5B16D6-4F24-4448-A3ED-6FE80E17CF0F}"/>
              </a:ext>
            </a:extLst>
          </p:cNvPr>
          <p:cNvSpPr/>
          <p:nvPr/>
        </p:nvSpPr>
        <p:spPr>
          <a:xfrm>
            <a:off x="2720002" y="3132043"/>
            <a:ext cx="7917518" cy="165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Trả</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lời</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chữ</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nhật</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có</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4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đỉnh</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4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cạnh</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4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góc</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vuông</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Hai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cạnh</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dài</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bằng</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nhau</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hai</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cạnh</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ngắn</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bằng</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nhau</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7376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50AB66F-2E67-41EB-A814-0F3F9210FD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09"/>
          <a:stretch/>
        </p:blipFill>
        <p:spPr>
          <a:xfrm>
            <a:off x="-152400" y="0"/>
            <a:ext cx="12344400" cy="6858000"/>
          </a:xfrm>
          <a:prstGeom prst="rect">
            <a:avLst/>
          </a:prstGeom>
        </p:spPr>
      </p:pic>
      <p:sp>
        <p:nvSpPr>
          <p:cNvPr id="3" name="矩形: 圆角 2">
            <a:extLst>
              <a:ext uri="{FF2B5EF4-FFF2-40B4-BE49-F238E27FC236}">
                <a16:creationId xmlns:a16="http://schemas.microsoft.com/office/drawing/2014/main" id="{86535DCD-4DE0-449F-9A58-A0AAB825D040}"/>
              </a:ext>
            </a:extLst>
          </p:cNvPr>
          <p:cNvSpPr/>
          <p:nvPr/>
        </p:nvSpPr>
        <p:spPr>
          <a:xfrm>
            <a:off x="1028700" y="655572"/>
            <a:ext cx="10134600" cy="5546855"/>
          </a:xfrm>
          <a:prstGeom prst="roundRect">
            <a:avLst>
              <a:gd name="adj" fmla="val 25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9C3C4260-A7F4-4F86-BE08-9E144BC6084E}"/>
              </a:ext>
            </a:extLst>
          </p:cNvPr>
          <p:cNvSpPr txBox="1"/>
          <p:nvPr/>
        </p:nvSpPr>
        <p:spPr>
          <a:xfrm>
            <a:off x="1802726" y="1406967"/>
            <a:ext cx="892623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D8387"/>
                </a:solidFill>
                <a:effectLst/>
                <a:uLnTx/>
                <a:uFillTx/>
                <a:latin typeface="Arial" panose="020B0604020202020204" pitchFamily="34" charset="0"/>
                <a:ea typeface="+mn-ea"/>
                <a:cs typeface="+mn-cs"/>
              </a:rPr>
              <a:t>Nêu</a:t>
            </a:r>
            <a:r>
              <a:rPr kumimoji="0" lang="en-US" sz="3200" b="1" i="0" u="none" strike="noStrike" kern="1200" cap="none" spc="0" normalizeH="0" noProof="0" dirty="0">
                <a:ln>
                  <a:noFill/>
                </a:ln>
                <a:solidFill>
                  <a:srgbClr val="1D8387"/>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1D8387"/>
                </a:solidFill>
                <a:effectLst/>
                <a:uLnTx/>
                <a:uFillTx/>
                <a:latin typeface="Arial" panose="020B0604020202020204" pitchFamily="34" charset="0"/>
                <a:ea typeface="+mn-ea"/>
                <a:cs typeface="+mn-cs"/>
              </a:rPr>
              <a:t>dấu</a:t>
            </a:r>
            <a:r>
              <a:rPr kumimoji="0" lang="en-US" sz="3200" b="1" i="0" u="none" strike="noStrike" kern="1200" cap="none" spc="0" normalizeH="0" noProof="0" dirty="0">
                <a:ln>
                  <a:noFill/>
                </a:ln>
                <a:solidFill>
                  <a:srgbClr val="1D8387"/>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1D8387"/>
                </a:solidFill>
                <a:effectLst/>
                <a:uLnTx/>
                <a:uFillTx/>
                <a:latin typeface="Arial" panose="020B0604020202020204" pitchFamily="34" charset="0"/>
                <a:ea typeface="+mn-ea"/>
                <a:cs typeface="+mn-cs"/>
              </a:rPr>
              <a:t>hiệu</a:t>
            </a:r>
            <a:r>
              <a:rPr kumimoji="0" lang="en-US" sz="3200" b="1" i="0" u="none" strike="noStrike" kern="1200" cap="none" spc="0" normalizeH="0" noProof="0" dirty="0">
                <a:ln>
                  <a:noFill/>
                </a:ln>
                <a:solidFill>
                  <a:srgbClr val="1D8387"/>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1D8387"/>
                </a:solidFill>
                <a:effectLst/>
                <a:uLnTx/>
                <a:uFillTx/>
                <a:latin typeface="Arial" panose="020B0604020202020204" pitchFamily="34" charset="0"/>
                <a:ea typeface="+mn-ea"/>
                <a:cs typeface="+mn-cs"/>
              </a:rPr>
              <a:t>nhận</a:t>
            </a:r>
            <a:r>
              <a:rPr kumimoji="0" lang="en-US" sz="3200" b="1" i="0" u="none" strike="noStrike" kern="1200" cap="none" spc="0" normalizeH="0" noProof="0" dirty="0">
                <a:ln>
                  <a:noFill/>
                </a:ln>
                <a:solidFill>
                  <a:srgbClr val="1D8387"/>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1D8387"/>
                </a:solidFill>
                <a:effectLst/>
                <a:uLnTx/>
                <a:uFillTx/>
                <a:latin typeface="Arial" panose="020B0604020202020204" pitchFamily="34" charset="0"/>
                <a:ea typeface="+mn-ea"/>
                <a:cs typeface="+mn-cs"/>
              </a:rPr>
              <a:t>biết</a:t>
            </a:r>
            <a:r>
              <a:rPr kumimoji="0" lang="en-US" sz="3200" b="1" i="0" u="none" strike="noStrike" kern="1200" cap="none" spc="0" normalizeH="0" noProof="0" dirty="0">
                <a:ln>
                  <a:noFill/>
                </a:ln>
                <a:solidFill>
                  <a:srgbClr val="1D8387"/>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1D8387"/>
                </a:solidFill>
                <a:effectLst/>
                <a:uLnTx/>
                <a:uFillTx/>
                <a:latin typeface="Arial" panose="020B0604020202020204" pitchFamily="34" charset="0"/>
                <a:ea typeface="+mn-ea"/>
                <a:cs typeface="+mn-cs"/>
              </a:rPr>
              <a:t>hình</a:t>
            </a:r>
            <a:r>
              <a:rPr kumimoji="0" lang="en-US" sz="3200" b="1" i="0" u="none" strike="noStrike" kern="1200" cap="none" spc="0" normalizeH="0" noProof="0" dirty="0">
                <a:ln>
                  <a:noFill/>
                </a:ln>
                <a:solidFill>
                  <a:srgbClr val="1D8387"/>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1D8387"/>
                </a:solidFill>
                <a:effectLst/>
                <a:uLnTx/>
                <a:uFillTx/>
                <a:latin typeface="Arial" panose="020B0604020202020204" pitchFamily="34" charset="0"/>
                <a:ea typeface="+mn-ea"/>
                <a:cs typeface="+mn-cs"/>
              </a:rPr>
              <a:t>vuông</a:t>
            </a:r>
            <a:r>
              <a:rPr kumimoji="0" lang="en-US" sz="3200" b="1" i="0" u="none" strike="noStrike" kern="1200" cap="none" spc="0" normalizeH="0" noProof="0" dirty="0">
                <a:ln>
                  <a:noFill/>
                </a:ln>
                <a:solidFill>
                  <a:srgbClr val="1D8387"/>
                </a:solidFill>
                <a:effectLst/>
                <a:uLnTx/>
                <a:uFillTx/>
                <a:latin typeface="Arial" panose="020B0604020202020204" pitchFamily="34" charset="0"/>
                <a:ea typeface="+mn-ea"/>
                <a:cs typeface="+mn-cs"/>
              </a:rPr>
              <a:t>?</a:t>
            </a:r>
            <a:endParaRPr kumimoji="0" lang="en-US" sz="3200" b="1" i="0" u="none" strike="noStrike" kern="1200" cap="none" spc="0" normalizeH="0" baseline="0" noProof="0" dirty="0">
              <a:ln>
                <a:noFill/>
              </a:ln>
              <a:solidFill>
                <a:srgbClr val="1D8387"/>
              </a:solidFill>
              <a:effectLst/>
              <a:uLnTx/>
              <a:uFillTx/>
              <a:latin typeface="Calibri"/>
              <a:ea typeface="+mn-ea"/>
              <a:cs typeface="+mn-cs"/>
            </a:endParaRPr>
          </a:p>
        </p:txBody>
      </p:sp>
      <p:pic>
        <p:nvPicPr>
          <p:cNvPr id="13" name="Graphic 12">
            <a:extLst>
              <a:ext uri="{FF2B5EF4-FFF2-40B4-BE49-F238E27FC236}">
                <a16:creationId xmlns:a16="http://schemas.microsoft.com/office/drawing/2014/main" id="{AB513BD8-450D-48B0-965F-A1BAE0CE0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953098"/>
            <a:ext cx="1644665" cy="1577116"/>
          </a:xfrm>
          <a:prstGeom prst="rect">
            <a:avLst/>
          </a:prstGeom>
        </p:spPr>
      </p:pic>
      <p:sp>
        <p:nvSpPr>
          <p:cNvPr id="5" name="Rectangle: Rounded Corners 4">
            <a:extLst>
              <a:ext uri="{FF2B5EF4-FFF2-40B4-BE49-F238E27FC236}">
                <a16:creationId xmlns:a16="http://schemas.microsoft.com/office/drawing/2014/main" id="{EC5B16D6-4F24-4448-A3ED-6FE80E17CF0F}"/>
              </a:ext>
            </a:extLst>
          </p:cNvPr>
          <p:cNvSpPr/>
          <p:nvPr/>
        </p:nvSpPr>
        <p:spPr>
          <a:xfrm>
            <a:off x="2448560" y="3132043"/>
            <a:ext cx="7363122" cy="165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vuông</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có</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4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đỉnh</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4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góc</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vuông</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4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cạnh</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bằng</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nhau</a:t>
            </a:r>
            <a:endParaRPr kumimoji="0" lang="en-US" sz="3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894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50AB66F-2E67-41EB-A814-0F3F9210FD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09"/>
          <a:stretch/>
        </p:blipFill>
        <p:spPr>
          <a:xfrm>
            <a:off x="-152400" y="0"/>
            <a:ext cx="12344400" cy="6858000"/>
          </a:xfrm>
          <a:prstGeom prst="rect">
            <a:avLst/>
          </a:prstGeom>
        </p:spPr>
      </p:pic>
      <p:sp>
        <p:nvSpPr>
          <p:cNvPr id="3" name="矩形: 圆角 2">
            <a:extLst>
              <a:ext uri="{FF2B5EF4-FFF2-40B4-BE49-F238E27FC236}">
                <a16:creationId xmlns:a16="http://schemas.microsoft.com/office/drawing/2014/main" id="{86535DCD-4DE0-449F-9A58-A0AAB825D040}"/>
              </a:ext>
            </a:extLst>
          </p:cNvPr>
          <p:cNvSpPr/>
          <p:nvPr/>
        </p:nvSpPr>
        <p:spPr>
          <a:xfrm>
            <a:off x="1028700" y="655572"/>
            <a:ext cx="10134600" cy="5546855"/>
          </a:xfrm>
          <a:prstGeom prst="roundRect">
            <a:avLst>
              <a:gd name="adj" fmla="val 25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4" name="图片 3">
            <a:extLst>
              <a:ext uri="{FF2B5EF4-FFF2-40B4-BE49-F238E27FC236}">
                <a16:creationId xmlns:a16="http://schemas.microsoft.com/office/drawing/2014/main" id="{5A36B16B-2A4A-4DCD-B1AB-EDC30437C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Graphic 6">
            <a:extLst>
              <a:ext uri="{FF2B5EF4-FFF2-40B4-BE49-F238E27FC236}">
                <a16:creationId xmlns:a16="http://schemas.microsoft.com/office/drawing/2014/main" id="{FC29D82F-79AB-478F-AB80-BCA4CFA26A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612896" y="2622549"/>
            <a:ext cx="4005457" cy="3579878"/>
          </a:xfrm>
          <a:prstGeom prst="rect">
            <a:avLst/>
          </a:prstGeom>
        </p:spPr>
      </p:pic>
      <p:sp>
        <p:nvSpPr>
          <p:cNvPr id="6" name="TextBox 5">
            <a:extLst>
              <a:ext uri="{FF2B5EF4-FFF2-40B4-BE49-F238E27FC236}">
                <a16:creationId xmlns:a16="http://schemas.microsoft.com/office/drawing/2014/main" id="{D53E7A5B-69B9-435F-9910-3C89D9AA87FA}"/>
              </a:ext>
            </a:extLst>
          </p:cNvPr>
          <p:cNvSpPr txBox="1"/>
          <p:nvPr/>
        </p:nvSpPr>
        <p:spPr>
          <a:xfrm>
            <a:off x="1320593" y="1299110"/>
            <a:ext cx="494685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D6662"/>
                </a:solidFill>
                <a:effectLst/>
                <a:uLnTx/>
                <a:uFillTx/>
                <a:latin typeface="Coiny" panose="02000903060500060000" pitchFamily="2" charset="0"/>
                <a:ea typeface="+mn-ea"/>
                <a:cs typeface="+mn-cs"/>
              </a:rPr>
              <a:t>Ôi,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mẹ</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Voi</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của</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mình</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đây</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rồi</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a:t>
            </a:r>
          </a:p>
        </p:txBody>
      </p:sp>
    </p:spTree>
    <p:extLst>
      <p:ext uri="{BB962C8B-B14F-4D97-AF65-F5344CB8AC3E}">
        <p14:creationId xmlns:p14="http://schemas.microsoft.com/office/powerpoint/2010/main" val="36494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45"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ppt_w</p:attrName>
                                        </p:attrNameLst>
                                      </p:cBhvr>
                                      <p:tavLst>
                                        <p:tav tm="0" fmla="#ppt_w*sin(2.5*pi*$)">
                                          <p:val>
                                            <p:fltVal val="0"/>
                                          </p:val>
                                        </p:tav>
                                        <p:tav tm="100000">
                                          <p:val>
                                            <p:fltVal val="1"/>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 name="Google Shape;118;p5"/>
          <p:cNvPicPr preferRelativeResize="0"/>
          <p:nvPr/>
        </p:nvPicPr>
        <p:blipFill rotWithShape="1">
          <a:blip r:embed="rId3"/>
          <a:srcRect/>
          <a:stretch>
            <a:fillRect/>
          </a:stretch>
        </p:blipFill>
        <p:spPr>
          <a:xfrm>
            <a:off x="-1164" y="5423111"/>
            <a:ext cx="12193057" cy="1524132"/>
          </a:xfrm>
          <a:prstGeom prst="rect">
            <a:avLst/>
          </a:prstGeom>
          <a:noFill/>
          <a:ln>
            <a:noFill/>
          </a:ln>
        </p:spPr>
      </p:pic>
      <p:pic>
        <p:nvPicPr>
          <p:cNvPr id="124" name="Google Shape;124;p5"/>
          <p:cNvPicPr preferRelativeResize="0"/>
          <p:nvPr/>
        </p:nvPicPr>
        <p:blipFill rotWithShape="1">
          <a:blip r:embed="rId4"/>
          <a:srcRect/>
          <a:stretch>
            <a:fillRect/>
          </a:stretch>
        </p:blipFill>
        <p:spPr>
          <a:xfrm>
            <a:off x="69321" y="5855797"/>
            <a:ext cx="12193057" cy="1091279"/>
          </a:xfrm>
          <a:prstGeom prst="rect">
            <a:avLst/>
          </a:prstGeom>
          <a:noFill/>
          <a:ln>
            <a:noFill/>
          </a:ln>
        </p:spPr>
      </p:pic>
      <p:pic>
        <p:nvPicPr>
          <p:cNvPr id="120" name="Google Shape;120;p5"/>
          <p:cNvPicPr preferRelativeResize="0"/>
          <p:nvPr/>
        </p:nvPicPr>
        <p:blipFill rotWithShape="1">
          <a:blip r:embed="rId5"/>
          <a:srcRect/>
          <a:stretch>
            <a:fillRect/>
          </a:stretch>
        </p:blipFill>
        <p:spPr>
          <a:xfrm>
            <a:off x="-578485" y="-843280"/>
            <a:ext cx="4420235" cy="3149600"/>
          </a:xfrm>
          <a:prstGeom prst="rect">
            <a:avLst/>
          </a:prstGeom>
          <a:noFill/>
          <a:ln>
            <a:noFill/>
          </a:ln>
        </p:spPr>
      </p:pic>
      <p:pic>
        <p:nvPicPr>
          <p:cNvPr id="126" name="Google Shape;126;p5"/>
          <p:cNvPicPr preferRelativeResize="0"/>
          <p:nvPr/>
        </p:nvPicPr>
        <p:blipFill rotWithShape="1">
          <a:blip r:embed="rId6"/>
          <a:srcRect/>
          <a:stretch>
            <a:fillRect/>
          </a:stretch>
        </p:blipFill>
        <p:spPr>
          <a:xfrm>
            <a:off x="8434263" y="-391089"/>
            <a:ext cx="4102964" cy="2743439"/>
          </a:xfrm>
          <a:prstGeom prst="rect">
            <a:avLst/>
          </a:prstGeom>
          <a:noFill/>
          <a:ln>
            <a:noFill/>
          </a:ln>
        </p:spPr>
      </p:pic>
      <p:pic>
        <p:nvPicPr>
          <p:cNvPr id="152" name="Picture 151"/>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3964940" y="902970"/>
            <a:ext cx="3869690" cy="1599565"/>
          </a:xfrm>
          <a:prstGeom prst="rect">
            <a:avLst/>
          </a:prstGeom>
          <a:noFill/>
          <a:ln w="9525">
            <a:noFill/>
          </a:ln>
        </p:spPr>
      </p:pic>
      <p:pic>
        <p:nvPicPr>
          <p:cNvPr id="7" name="Google Shape;121;p5"/>
          <p:cNvPicPr preferRelativeResize="0"/>
          <p:nvPr/>
        </p:nvPicPr>
        <p:blipFill rotWithShape="1">
          <a:blip r:embed="rId8"/>
          <a:srcRect/>
          <a:stretch>
            <a:fillRect/>
          </a:stretch>
        </p:blipFill>
        <p:spPr>
          <a:xfrm>
            <a:off x="349748" y="1516695"/>
            <a:ext cx="1322947" cy="1420491"/>
          </a:xfrm>
          <a:prstGeom prst="rect">
            <a:avLst/>
          </a:prstGeom>
          <a:noFill/>
          <a:ln>
            <a:noFill/>
          </a:ln>
        </p:spPr>
      </p:pic>
      <p:sp>
        <p:nvSpPr>
          <p:cNvPr id="14" name="Text Box 13"/>
          <p:cNvSpPr txBox="1"/>
          <p:nvPr/>
        </p:nvSpPr>
        <p:spPr>
          <a:xfrm>
            <a:off x="4892675" y="1337310"/>
            <a:ext cx="2489200" cy="10147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Coiny" panose="02000903060500060000" charset="0"/>
                <a:ea typeface="+mn-ea"/>
                <a:cs typeface="Coiny" panose="02000903060500060000" charset="0"/>
              </a:rPr>
              <a:t>TOÁN</a:t>
            </a:r>
          </a:p>
        </p:txBody>
      </p:sp>
      <p:pic>
        <p:nvPicPr>
          <p:cNvPr id="5" name="Picture 4">
            <a:extLst>
              <a:ext uri="{FF2B5EF4-FFF2-40B4-BE49-F238E27FC236}">
                <a16:creationId xmlns:a16="http://schemas.microsoft.com/office/drawing/2014/main" id="{6B5C6633-0477-4F23-A274-B1A68C068995}"/>
              </a:ext>
            </a:extLst>
          </p:cNvPr>
          <p:cNvPicPr>
            <a:picLocks noChangeAspect="1"/>
          </p:cNvPicPr>
          <p:nvPr/>
        </p:nvPicPr>
        <p:blipFill>
          <a:blip r:embed="rId9"/>
          <a:stretch>
            <a:fillRect/>
          </a:stretch>
        </p:blipFill>
        <p:spPr>
          <a:xfrm>
            <a:off x="1299679" y="2628683"/>
            <a:ext cx="9675191" cy="695004"/>
          </a:xfrm>
          <a:prstGeom prst="rect">
            <a:avLst/>
          </a:prstGeom>
        </p:spPr>
      </p:pic>
      <p:pic>
        <p:nvPicPr>
          <p:cNvPr id="8" name="Picture 7">
            <a:extLst>
              <a:ext uri="{FF2B5EF4-FFF2-40B4-BE49-F238E27FC236}">
                <a16:creationId xmlns:a16="http://schemas.microsoft.com/office/drawing/2014/main" id="{86D48E8E-6DFA-4F80-B55F-423A9D2BE23F}"/>
              </a:ext>
            </a:extLst>
          </p:cNvPr>
          <p:cNvPicPr>
            <a:picLocks noChangeAspect="1"/>
          </p:cNvPicPr>
          <p:nvPr/>
        </p:nvPicPr>
        <p:blipFill>
          <a:blip r:embed="rId10"/>
          <a:stretch>
            <a:fillRect/>
          </a:stretch>
        </p:blipFill>
        <p:spPr>
          <a:xfrm>
            <a:off x="2530522" y="3449835"/>
            <a:ext cx="7699915" cy="1694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1000"/>
                                        <p:tgtEl>
                                          <p:spTgt spid="12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 calcmode="lin" valueType="num">
                                      <p:cBhvr additive="base">
                                        <p:cTn id="10" dur="1000"/>
                                        <p:tgtEl>
                                          <p:spTgt spid="118"/>
                                        </p:tgtEl>
                                        <p:attrNameLst>
                                          <p:attrName>ppt_x</p:attrName>
                                        </p:attrNameLst>
                                      </p:cBhvr>
                                      <p:tavLst>
                                        <p:tav tm="0">
                                          <p:val>
                                            <p:strVal val="#ppt_x-1"/>
                                          </p:val>
                                        </p:tav>
                                        <p:tav tm="100000">
                                          <p:val>
                                            <p:strVal val="#ppt_x"/>
                                          </p:val>
                                        </p:tav>
                                      </p:tavLst>
                                    </p:anim>
                                  </p:childTnLst>
                                </p:cTn>
                              </p:par>
                              <p:par>
                                <p:cTn id="11" presetID="23" presetClass="entr" presetSubtype="16"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1000"/>
                                        <p:tgtEl>
                                          <p:spTgt spid="124"/>
                                        </p:tgtEl>
                                        <p:attrNameLst>
                                          <p:attrName>ppt_w</p:attrName>
                                        </p:attrNameLst>
                                      </p:cBhvr>
                                      <p:tavLst>
                                        <p:tav tm="0">
                                          <p:val>
                                            <p:fltVal val="0"/>
                                          </p:val>
                                        </p:tav>
                                        <p:tav tm="100000">
                                          <p:val>
                                            <p:strVal val="#ppt_w"/>
                                          </p:val>
                                        </p:tav>
                                      </p:tavLst>
                                    </p:anim>
                                    <p:anim calcmode="lin" valueType="num">
                                      <p:cBhvr additive="base">
                                        <p:cTn id="14" dur="1000"/>
                                        <p:tgtEl>
                                          <p:spTgt spid="124"/>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18"/>
                                        </p:tgtEl>
                                        <p:attrNameLst>
                                          <p:attrName>style.visibility</p:attrName>
                                        </p:attrNameLst>
                                      </p:cBhvr>
                                      <p:to>
                                        <p:strVal val="visible"/>
                                      </p:to>
                                    </p:set>
                                    <p:anim calcmode="lin" valueType="num">
                                      <p:cBhvr additive="base">
                                        <p:cTn id="17" dur="1000"/>
                                        <p:tgtEl>
                                          <p:spTgt spid="118"/>
                                        </p:tgtEl>
                                        <p:attrNameLst>
                                          <p:attrName>ppt_w</p:attrName>
                                        </p:attrNameLst>
                                      </p:cBhvr>
                                      <p:tavLst>
                                        <p:tav tm="0">
                                          <p:val>
                                            <p:fltVal val="0"/>
                                          </p:val>
                                        </p:tav>
                                        <p:tav tm="100000">
                                          <p:val>
                                            <p:strVal val="#ppt_w"/>
                                          </p:val>
                                        </p:tav>
                                      </p:tavLst>
                                    </p:anim>
                                    <p:anim calcmode="lin" valueType="num">
                                      <p:cBhvr additive="base">
                                        <p:cTn id="18" dur="1000"/>
                                        <p:tgtEl>
                                          <p:spTgt spid="118"/>
                                        </p:tgtEl>
                                        <p:attrNameLst>
                                          <p:attrName>ppt_h</p:attrName>
                                        </p:attrNameLst>
                                      </p:cBhvr>
                                      <p:tavLst>
                                        <p:tav tm="0">
                                          <p:val>
                                            <p:fltVal val="0"/>
                                          </p:val>
                                        </p:tav>
                                        <p:tav tm="100000">
                                          <p:val>
                                            <p:strVal val="#ppt_h"/>
                                          </p:val>
                                        </p:tav>
                                      </p:tavLst>
                                    </p:anim>
                                  </p:childTnLst>
                                </p:cTn>
                              </p:par>
                              <p:par>
                                <p:cTn id="19" presetID="2" presetClass="entr" presetSubtype="8" fill="hold" nodeType="withEffect">
                                  <p:stCondLst>
                                    <p:cond delay="0"/>
                                  </p:stCondLst>
                                  <p:childTnLst>
                                    <p:set>
                                      <p:cBhvr>
                                        <p:cTn id="20" dur="1" fill="hold">
                                          <p:stCondLst>
                                            <p:cond delay="0"/>
                                          </p:stCondLst>
                                        </p:cTn>
                                        <p:tgtEl>
                                          <p:spTgt spid="126"/>
                                        </p:tgtEl>
                                        <p:attrNameLst>
                                          <p:attrName>style.visibility</p:attrName>
                                        </p:attrNameLst>
                                      </p:cBhvr>
                                      <p:to>
                                        <p:strVal val="visible"/>
                                      </p:to>
                                    </p:set>
                                    <p:anim calcmode="lin" valueType="num">
                                      <p:cBhvr additive="base">
                                        <p:cTn id="21" dur="2000"/>
                                        <p:tgtEl>
                                          <p:spTgt spid="126"/>
                                        </p:tgtEl>
                                        <p:attrNameLst>
                                          <p:attrName>ppt_x</p:attrName>
                                        </p:attrNameLst>
                                      </p:cBhvr>
                                      <p:tavLst>
                                        <p:tav tm="0">
                                          <p:val>
                                            <p:strVal val="#ppt_x-1"/>
                                          </p:val>
                                        </p:tav>
                                        <p:tav tm="100000">
                                          <p:val>
                                            <p:strVal val="#ppt_x"/>
                                          </p:val>
                                        </p:tav>
                                      </p:tavLst>
                                    </p:anim>
                                  </p:childTnLst>
                                </p:cTn>
                              </p:par>
                              <p:par>
                                <p:cTn id="22" presetID="2" presetClass="entr" presetSubtype="2" fill="hold" nodeType="withEffect">
                                  <p:stCondLst>
                                    <p:cond delay="0"/>
                                  </p:stCondLst>
                                  <p:childTnLst>
                                    <p:set>
                                      <p:cBhvr>
                                        <p:cTn id="23" dur="1" fill="hold">
                                          <p:stCondLst>
                                            <p:cond delay="0"/>
                                          </p:stCondLst>
                                        </p:cTn>
                                        <p:tgtEl>
                                          <p:spTgt spid="120"/>
                                        </p:tgtEl>
                                        <p:attrNameLst>
                                          <p:attrName>style.visibility</p:attrName>
                                        </p:attrNameLst>
                                      </p:cBhvr>
                                      <p:to>
                                        <p:strVal val="visible"/>
                                      </p:to>
                                    </p:set>
                                    <p:anim calcmode="lin" valueType="num">
                                      <p:cBhvr additive="base">
                                        <p:cTn id="24" dur="2000"/>
                                        <p:tgtEl>
                                          <p:spTgt spid="120"/>
                                        </p:tgtEl>
                                        <p:attrNameLst>
                                          <p:attrName>ppt_x</p:attrName>
                                        </p:attrNameLst>
                                      </p:cBhvr>
                                      <p:tavLst>
                                        <p:tav tm="0">
                                          <p:val>
                                            <p:strVal val="#ppt_x+1"/>
                                          </p:val>
                                        </p:tav>
                                        <p:tav tm="100000">
                                          <p:val>
                                            <p:strVal val="#ppt_x"/>
                                          </p:val>
                                        </p:tav>
                                      </p:tavLst>
                                    </p:anim>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911"/>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70B40DE2-49C1-958A-5BA4-D35BADAF58B1}"/>
              </a:ext>
            </a:extLst>
          </p:cNvPr>
          <p:cNvPicPr>
            <a:picLocks noChangeAspect="1"/>
          </p:cNvPicPr>
          <p:nvPr/>
        </p:nvPicPr>
        <p:blipFill rotWithShape="1">
          <a:blip r:embed="rId2"/>
          <a:srcRect l="626" t="832" r="626" b="1028"/>
          <a:stretch>
            <a:fillRect/>
          </a:stretch>
        </p:blipFill>
        <p:spPr>
          <a:xfrm>
            <a:off x="-27444" y="1"/>
            <a:ext cx="12219444" cy="6857999"/>
          </a:xfrm>
          <a:prstGeom prst="rect">
            <a:avLst/>
          </a:prstGeom>
        </p:spPr>
      </p:pic>
      <p:pic>
        <p:nvPicPr>
          <p:cNvPr id="10" name="图片 1">
            <a:extLst>
              <a:ext uri="{FF2B5EF4-FFF2-40B4-BE49-F238E27FC236}">
                <a16:creationId xmlns:a16="http://schemas.microsoft.com/office/drawing/2014/main" id="{AC6F0B4E-9BB0-8EB0-27FF-4338EAB1A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942" y="1207020"/>
            <a:ext cx="2806582" cy="5165306"/>
          </a:xfrm>
          <a:prstGeom prst="rect">
            <a:avLst/>
          </a:prstGeom>
        </p:spPr>
      </p:pic>
      <p:sp>
        <p:nvSpPr>
          <p:cNvPr id="11" name="文本框 2">
            <a:extLst>
              <a:ext uri="{FF2B5EF4-FFF2-40B4-BE49-F238E27FC236}">
                <a16:creationId xmlns:a16="http://schemas.microsoft.com/office/drawing/2014/main" id="{B04B49BA-588A-3552-DC93-7A4E5B58101B}"/>
              </a:ext>
            </a:extLst>
          </p:cNvPr>
          <p:cNvSpPr txBox="1"/>
          <p:nvPr/>
        </p:nvSpPr>
        <p:spPr>
          <a:xfrm>
            <a:off x="1123622" y="186462"/>
            <a:ext cx="266211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YÊU CẦU CẦN ĐẠT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 name="图片 27">
            <a:extLst>
              <a:ext uri="{FF2B5EF4-FFF2-40B4-BE49-F238E27FC236}">
                <a16:creationId xmlns:a16="http://schemas.microsoft.com/office/drawing/2014/main" id="{BB2725AA-2675-1FEE-0C6B-13485C3D567C}"/>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t="21275" r="33277"/>
          <a:stretch/>
        </p:blipFill>
        <p:spPr>
          <a:xfrm>
            <a:off x="4629202" y="-39179"/>
            <a:ext cx="6765339" cy="6262950"/>
          </a:xfrm>
          <a:prstGeom prst="rect">
            <a:avLst/>
          </a:prstGeom>
        </p:spPr>
      </p:pic>
      <p:grpSp>
        <p:nvGrpSpPr>
          <p:cNvPr id="5" name="组合 29">
            <a:extLst>
              <a:ext uri="{FF2B5EF4-FFF2-40B4-BE49-F238E27FC236}">
                <a16:creationId xmlns:a16="http://schemas.microsoft.com/office/drawing/2014/main" id="{5A467A2C-F761-E641-B839-FB754660ACA3}"/>
              </a:ext>
            </a:extLst>
          </p:cNvPr>
          <p:cNvGrpSpPr/>
          <p:nvPr/>
        </p:nvGrpSpPr>
        <p:grpSpPr>
          <a:xfrm>
            <a:off x="3868584" y="719191"/>
            <a:ext cx="1148980" cy="5337362"/>
            <a:chOff x="5356238" y="1272076"/>
            <a:chExt cx="1148980" cy="4735039"/>
          </a:xfrm>
        </p:grpSpPr>
        <p:pic>
          <p:nvPicPr>
            <p:cNvPr id="6" name="图片 7">
              <a:extLst>
                <a:ext uri="{FF2B5EF4-FFF2-40B4-BE49-F238E27FC236}">
                  <a16:creationId xmlns:a16="http://schemas.microsoft.com/office/drawing/2014/main" id="{53466C23-4325-0ADE-C18F-2E5D645ECF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294" t="9942" r="17104" b="8402"/>
            <a:stretch>
              <a:fillRect/>
            </a:stretch>
          </p:blipFill>
          <p:spPr>
            <a:xfrm rot="582822">
              <a:off x="5398419" y="1272076"/>
              <a:ext cx="1088770" cy="852665"/>
            </a:xfrm>
            <a:prstGeom prst="rect">
              <a:avLst/>
            </a:prstGeom>
          </p:spPr>
        </p:pic>
        <p:pic>
          <p:nvPicPr>
            <p:cNvPr id="7" name="图片 24">
              <a:extLst>
                <a:ext uri="{FF2B5EF4-FFF2-40B4-BE49-F238E27FC236}">
                  <a16:creationId xmlns:a16="http://schemas.microsoft.com/office/drawing/2014/main" id="{180CC7C8-139B-0FCE-86CF-12D5CD1182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294" t="9942" r="17104" b="8402"/>
            <a:stretch>
              <a:fillRect/>
            </a:stretch>
          </p:blipFill>
          <p:spPr>
            <a:xfrm rot="582822">
              <a:off x="5416448" y="3288738"/>
              <a:ext cx="1088770" cy="852665"/>
            </a:xfrm>
            <a:prstGeom prst="rect">
              <a:avLst/>
            </a:prstGeom>
          </p:spPr>
        </p:pic>
        <p:pic>
          <p:nvPicPr>
            <p:cNvPr id="8" name="图片 26">
              <a:extLst>
                <a:ext uri="{FF2B5EF4-FFF2-40B4-BE49-F238E27FC236}">
                  <a16:creationId xmlns:a16="http://schemas.microsoft.com/office/drawing/2014/main" id="{50264C54-12E8-40F9-5DDF-D05D9F2C1CA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294" t="9942" r="17104" b="8402"/>
            <a:stretch>
              <a:fillRect/>
            </a:stretch>
          </p:blipFill>
          <p:spPr>
            <a:xfrm rot="582822">
              <a:off x="5356238" y="5154450"/>
              <a:ext cx="1088770" cy="852665"/>
            </a:xfrm>
            <a:prstGeom prst="rect">
              <a:avLst/>
            </a:prstGeom>
          </p:spPr>
        </p:pic>
      </p:grpSp>
      <p:sp>
        <p:nvSpPr>
          <p:cNvPr id="13" name="TextBox 12">
            <a:extLst>
              <a:ext uri="{FF2B5EF4-FFF2-40B4-BE49-F238E27FC236}">
                <a16:creationId xmlns:a16="http://schemas.microsoft.com/office/drawing/2014/main" id="{2A173B12-CF2E-FCED-E454-E3F2CE7C97C1}"/>
              </a:ext>
            </a:extLst>
          </p:cNvPr>
          <p:cNvSpPr txBox="1"/>
          <p:nvPr/>
        </p:nvSpPr>
        <p:spPr>
          <a:xfrm>
            <a:off x="5179192" y="717310"/>
            <a:ext cx="6108970" cy="1004699"/>
          </a:xfrm>
          <a:prstGeom prst="rect">
            <a:avLst/>
          </a:prstGeom>
          <a:noFill/>
        </p:spPr>
        <p:txBody>
          <a:bodyPr wrap="square">
            <a:spAutoFit/>
          </a:bodyPr>
          <a:lstStyle/>
          <a:p>
            <a:pPr indent="228600">
              <a:lnSpc>
                <a:spcPct val="130000"/>
              </a:lnSpc>
              <a:spcBef>
                <a:spcPts val="300"/>
              </a:spcBef>
              <a:spcAft>
                <a:spcPts val="300"/>
              </a:spcAft>
            </a:pPr>
            <a:r>
              <a:rPr lang="vi-VN" sz="2400" dirty="0">
                <a:solidFill>
                  <a:srgbClr val="000000"/>
                </a:solidFill>
                <a:effectLst/>
                <a:latin typeface="Times New Roman" panose="02020603050405020304" pitchFamily="18" charset="0"/>
                <a:ea typeface="Calibri" panose="020F0502020204030204" pitchFamily="34" charset="0"/>
              </a:rPr>
              <a:t>Nhận biết được các yếu tố cơ bàn c</a:t>
            </a:r>
            <a:r>
              <a:rPr lang="nl-NL" sz="2400" dirty="0">
                <a:solidFill>
                  <a:srgbClr val="000000"/>
                </a:solidFill>
                <a:effectLst/>
                <a:latin typeface="Times New Roman" panose="02020603050405020304" pitchFamily="18" charset="0"/>
                <a:ea typeface="Calibri" panose="020F0502020204030204" pitchFamily="34" charset="0"/>
              </a:rPr>
              <a:t>ủ</a:t>
            </a:r>
            <a:r>
              <a:rPr lang="vi-VN" sz="2400" dirty="0">
                <a:solidFill>
                  <a:srgbClr val="000000"/>
                </a:solidFill>
                <a:effectLst/>
                <a:latin typeface="Times New Roman" panose="02020603050405020304" pitchFamily="18" charset="0"/>
                <a:ea typeface="Calibri" panose="020F0502020204030204" pitchFamily="34" charset="0"/>
              </a:rPr>
              <a:t>a kh</a:t>
            </a:r>
            <a:r>
              <a:rPr lang="nl-NL" sz="2400" dirty="0">
                <a:solidFill>
                  <a:srgbClr val="000000"/>
                </a:solidFill>
                <a:effectLst/>
                <a:latin typeface="Times New Roman" panose="02020603050405020304" pitchFamily="18" charset="0"/>
                <a:ea typeface="Calibri" panose="020F0502020204030204" pitchFamily="34" charset="0"/>
              </a:rPr>
              <a:t>ố</a:t>
            </a:r>
            <a:r>
              <a:rPr lang="vi-VN" sz="2400" dirty="0">
                <a:solidFill>
                  <a:srgbClr val="000000"/>
                </a:solidFill>
                <a:effectLst/>
                <a:latin typeface="Times New Roman" panose="02020603050405020304" pitchFamily="18" charset="0"/>
                <a:ea typeface="Calibri" panose="020F0502020204030204" pitchFamily="34" charset="0"/>
              </a:rPr>
              <a:t>i lập phương, </a:t>
            </a:r>
            <a:r>
              <a:rPr lang="en-US" sz="2400" dirty="0" err="1">
                <a:solidFill>
                  <a:srgbClr val="000000"/>
                </a:solidFill>
                <a:effectLst/>
                <a:latin typeface="Times New Roman" panose="02020603050405020304" pitchFamily="18" charset="0"/>
                <a:ea typeface="Calibri" panose="020F0502020204030204" pitchFamily="34" charset="0"/>
              </a:rPr>
              <a:t>khối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hộp</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chữ</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nhật</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là</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đỉnh</a:t>
            </a:r>
            <a:r>
              <a:rPr lang="en-US" sz="2400" dirty="0">
                <a:solidFill>
                  <a:srgbClr val="000000"/>
                </a:solidFill>
                <a:latin typeface="Times New Roman" panose="02020603050405020304" pitchFamily="18" charset="0"/>
                <a:ea typeface="Calibri" panose="020F0502020204030204" pitchFamily="34" charset="0"/>
              </a:rPr>
              <a:t>, </a:t>
            </a:r>
            <a:r>
              <a:rPr lang="vi-VN" sz="2400" dirty="0">
                <a:solidFill>
                  <a:srgbClr val="000000"/>
                </a:solidFill>
                <a:effectLst/>
                <a:latin typeface="Times New Roman" panose="02020603050405020304" pitchFamily="18" charset="0"/>
                <a:ea typeface="Calibri" panose="020F0502020204030204" pitchFamily="34" charset="0"/>
              </a:rPr>
              <a:t>mặt, cạnh</a:t>
            </a:r>
            <a:r>
              <a:rPr lang="vi-VN" sz="2400" dirty="0">
                <a:effectLst/>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15" name="TextBox 14">
            <a:extLst>
              <a:ext uri="{FF2B5EF4-FFF2-40B4-BE49-F238E27FC236}">
                <a16:creationId xmlns:a16="http://schemas.microsoft.com/office/drawing/2014/main" id="{7602CE1F-CFA3-85C8-4B05-826CB25E2A06}"/>
              </a:ext>
            </a:extLst>
          </p:cNvPr>
          <p:cNvSpPr txBox="1"/>
          <p:nvPr/>
        </p:nvSpPr>
        <p:spPr>
          <a:xfrm>
            <a:off x="5188207" y="2884452"/>
            <a:ext cx="6108970" cy="830997"/>
          </a:xfrm>
          <a:prstGeom prst="rect">
            <a:avLst/>
          </a:prstGeom>
          <a:noFill/>
        </p:spPr>
        <p:txBody>
          <a:bodyPr wrap="square">
            <a:spAutoFit/>
          </a:bodyPr>
          <a:lstStyle/>
          <a:p>
            <a:r>
              <a:rPr lang="en-GB" sz="2400" u="none" strike="noStrike"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Đếm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số</a:t>
            </a:r>
            <a:r>
              <a:rPr lang="en-US" sz="2400" dirty="0">
                <a:solidFill>
                  <a:srgbClr val="000000"/>
                </a:solidFill>
                <a:latin typeface="Times New Roman" panose="02020603050405020304" pitchFamily="18" charset="0"/>
                <a:ea typeface="Calibri" panose="020F0502020204030204" pitchFamily="34" charset="0"/>
              </a:rPr>
              <a:t> đ</a:t>
            </a:r>
            <a:r>
              <a:rPr lang="nl-NL" sz="2400" dirty="0">
                <a:solidFill>
                  <a:srgbClr val="000000"/>
                </a:solidFill>
                <a:effectLst/>
                <a:latin typeface="Times New Roman" panose="02020603050405020304" pitchFamily="18" charset="0"/>
                <a:ea typeface="Calibri" panose="020F0502020204030204" pitchFamily="34" charset="0"/>
              </a:rPr>
              <a:t>ỉ</a:t>
            </a:r>
            <a:r>
              <a:rPr lang="vi-VN" sz="2400" dirty="0">
                <a:solidFill>
                  <a:srgbClr val="000000"/>
                </a:solidFill>
                <a:effectLst/>
                <a:latin typeface="Times New Roman" panose="02020603050405020304" pitchFamily="18" charset="0"/>
                <a:ea typeface="Calibri" panose="020F0502020204030204" pitchFamily="34" charset="0"/>
              </a:rPr>
              <a:t>nh, mặt, cạnh của khối lập phương, </a:t>
            </a:r>
            <a:r>
              <a:rPr lang="en-US" sz="2400" dirty="0" err="1">
                <a:solidFill>
                  <a:srgbClr val="000000"/>
                </a:solidFill>
                <a:latin typeface="Times New Roman" panose="02020603050405020304" pitchFamily="18" charset="0"/>
                <a:ea typeface="Calibri" panose="020F0502020204030204" pitchFamily="34" charset="0"/>
              </a:rPr>
              <a:t>khối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hộp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chữ</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nhật</a:t>
            </a:r>
            <a:endParaRPr lang="en-US" sz="2400" dirty="0"/>
          </a:p>
        </p:txBody>
      </p:sp>
      <p:sp>
        <p:nvSpPr>
          <p:cNvPr id="17" name="TextBox 16">
            <a:extLst>
              <a:ext uri="{FF2B5EF4-FFF2-40B4-BE49-F238E27FC236}">
                <a16:creationId xmlns:a16="http://schemas.microsoft.com/office/drawing/2014/main" id="{109F9BA2-5BA4-78C8-ECFB-1091D41276B4}"/>
              </a:ext>
            </a:extLst>
          </p:cNvPr>
          <p:cNvSpPr txBox="1"/>
          <p:nvPr/>
        </p:nvSpPr>
        <p:spPr>
          <a:xfrm>
            <a:off x="5166285" y="5135992"/>
            <a:ext cx="6108970" cy="830997"/>
          </a:xfrm>
          <a:prstGeom prst="rect">
            <a:avLst/>
          </a:prstGeom>
          <a:noFill/>
        </p:spPr>
        <p:txBody>
          <a:bodyPr wrap="square">
            <a:spAutoFit/>
          </a:bodyPr>
          <a:lstStyle/>
          <a:p>
            <a:r>
              <a:rPr lang="nl-NL" sz="2400" dirty="0">
                <a:effectLst/>
                <a:latin typeface="Times New Roman" panose="02020603050405020304" pitchFamily="18" charset="0"/>
                <a:ea typeface="Calibri" panose="020F0502020204030204" pitchFamily="34" charset="0"/>
              </a:rPr>
              <a:t>- Nêu các đồ vật có hình khối lập phương, khối hộp chữ nhật.</a:t>
            </a:r>
            <a:endParaRPr lang="en-US" sz="2400" dirty="0"/>
          </a:p>
        </p:txBody>
      </p:sp>
    </p:spTree>
    <p:extLst>
      <p:ext uri="{BB962C8B-B14F-4D97-AF65-F5344CB8AC3E}">
        <p14:creationId xmlns:p14="http://schemas.microsoft.com/office/powerpoint/2010/main" val="949620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7">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pic>
        <p:nvPicPr>
          <p:cNvPr id="11" name="Picture 10">
            <a:extLst>
              <a:ext uri="{FF2B5EF4-FFF2-40B4-BE49-F238E27FC236}">
                <a16:creationId xmlns:a16="http://schemas.microsoft.com/office/drawing/2014/main" id="{92EEFF21-77A8-4965-A9C5-3BFA509A1D9F}"/>
              </a:ext>
            </a:extLst>
          </p:cNvPr>
          <p:cNvPicPr>
            <a:picLocks noChangeAspect="1"/>
          </p:cNvPicPr>
          <p:nvPr/>
        </p:nvPicPr>
        <p:blipFill>
          <a:blip r:embed="rId8"/>
          <a:stretch>
            <a:fillRect/>
          </a:stretch>
        </p:blipFill>
        <p:spPr>
          <a:xfrm>
            <a:off x="3365523" y="2465748"/>
            <a:ext cx="5688061"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64614" y="-8175"/>
            <a:ext cx="14570703" cy="1409891"/>
          </a:xfrm>
          <a:prstGeom prst="rect">
            <a:avLst/>
          </a:prstGeom>
          <a:effectLst/>
        </p:spPr>
      </p:pic>
      <p:sp>
        <p:nvSpPr>
          <p:cNvPr id="3" name="Content Placeholder 2">
            <a:extLst>
              <a:ext uri="{FF2B5EF4-FFF2-40B4-BE49-F238E27FC236}">
                <a16:creationId xmlns:a16="http://schemas.microsoft.com/office/drawing/2014/main" id="{C62AEA68-134B-EBD8-13ED-24CE68B3E75E}"/>
              </a:ext>
            </a:extLst>
          </p:cNvPr>
          <p:cNvSpPr>
            <a:spLocks noGrp="1"/>
          </p:cNvSpPr>
          <p:nvPr>
            <p:ph idx="1"/>
          </p:nvPr>
        </p:nvSpPr>
        <p:spPr>
          <a:xfrm>
            <a:off x="458622" y="339567"/>
            <a:ext cx="10515600" cy="4351338"/>
          </a:xfrm>
        </p:spPr>
        <p:txBody>
          <a:bodyPr/>
          <a:lstStyle/>
          <a:p>
            <a:endParaRPr lang="en-GB" dirty="0"/>
          </a:p>
        </p:txBody>
      </p:sp>
      <p:sp>
        <p:nvSpPr>
          <p:cNvPr id="12" name="TextBox 11">
            <a:extLst>
              <a:ext uri="{FF2B5EF4-FFF2-40B4-BE49-F238E27FC236}">
                <a16:creationId xmlns:a16="http://schemas.microsoft.com/office/drawing/2014/main" id="{C38744D2-0CE4-677D-2B07-F82EA260A6BF}"/>
              </a:ext>
            </a:extLst>
          </p:cNvPr>
          <p:cNvSpPr txBox="1"/>
          <p:nvPr/>
        </p:nvSpPr>
        <p:spPr>
          <a:xfrm>
            <a:off x="1717964" y="983641"/>
            <a:ext cx="6853381" cy="1384995"/>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Quan </a:t>
            </a:r>
            <a:r>
              <a:rPr lang="en-GB" sz="2800" dirty="0" err="1">
                <a:latin typeface="Times New Roman" panose="02020603050405020304" pitchFamily="18" charset="0"/>
                <a:cs typeface="Times New Roman" panose="02020603050405020304" pitchFamily="18" charset="0"/>
              </a:rPr>
              <a:t>sát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khối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lập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phương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khối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hộp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chữ</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nhật</a:t>
            </a:r>
            <a:r>
              <a:rPr lang="en-GB" sz="2800" dirty="0">
                <a:latin typeface="Times New Roman" panose="02020603050405020304" pitchFamily="18" charset="0"/>
                <a:cs typeface="Times New Roman" panose="02020603050405020304" pitchFamily="18" charset="0"/>
              </a:rPr>
              <a:t> ( GV </a:t>
            </a:r>
            <a:r>
              <a:rPr lang="en-GB" sz="2800" dirty="0" err="1">
                <a:latin typeface="Times New Roman" panose="02020603050405020304" pitchFamily="18" charset="0"/>
                <a:cs typeface="Times New Roman" panose="02020603050405020304" pitchFamily="18" charset="0"/>
              </a:rPr>
              <a:t>đưa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hộp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giấy</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hình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dạng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cho</a:t>
            </a:r>
            <a:r>
              <a:rPr lang="en-GB" sz="2800" dirty="0">
                <a:latin typeface="Times New Roman" panose="02020603050405020304" pitchFamily="18" charset="0"/>
                <a:cs typeface="Times New Roman" panose="02020603050405020304" pitchFamily="18" charset="0"/>
              </a:rPr>
              <a:t> HS </a:t>
            </a:r>
            <a:r>
              <a:rPr lang="en-GB" sz="2800" dirty="0" err="1">
                <a:latin typeface="Times New Roman" panose="02020603050405020304" pitchFamily="18" charset="0"/>
                <a:cs typeface="Times New Roman" panose="02020603050405020304" pitchFamily="18" charset="0"/>
              </a:rPr>
              <a:t>quan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sát</a:t>
            </a:r>
            <a:r>
              <a:rPr lang="en-GB" sz="28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0D7F33E9-2F12-42DE-F7F2-2FD5A303CFB9}"/>
              </a:ext>
            </a:extLst>
          </p:cNvPr>
          <p:cNvSpPr txBox="1"/>
          <p:nvPr/>
        </p:nvSpPr>
        <p:spPr>
          <a:xfrm>
            <a:off x="1717964" y="2559143"/>
            <a:ext cx="7870039" cy="1815882"/>
          </a:xfrm>
          <a:prstGeom prst="rect">
            <a:avLst/>
          </a:prstGeom>
          <a:noFill/>
        </p:spPr>
        <p:txBody>
          <a:bodyPr wrap="square" rtlCol="0">
            <a:spAutoFit/>
          </a:bodyPr>
          <a:lstStyle/>
          <a:p>
            <a:r>
              <a:rPr lang="en-GB" sz="2800" dirty="0" err="1">
                <a:latin typeface="Times New Roman" panose="02020603050405020304" pitchFamily="18" charset="0"/>
                <a:cs typeface="Times New Roman" panose="02020603050405020304" pitchFamily="18" charset="0"/>
              </a:rPr>
              <a:t>Thảo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luận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nhóm</a:t>
            </a:r>
            <a:r>
              <a:rPr lang="en-GB" sz="2800" dirty="0">
                <a:latin typeface="Times New Roman" panose="02020603050405020304" pitchFamily="18" charset="0"/>
                <a:cs typeface="Times New Roman" panose="02020603050405020304" pitchFamily="18" charset="0"/>
              </a:rPr>
              <a:t> 4 </a:t>
            </a:r>
          </a:p>
          <a:p>
            <a:pPr marL="342900" indent="-342900">
              <a:buAutoNum type="arabicPeriod"/>
            </a:pPr>
            <a:r>
              <a:rPr lang="en-GB" sz="2800" dirty="0" err="1">
                <a:latin typeface="Times New Roman" panose="02020603050405020304" pitchFamily="18" charset="0"/>
                <a:cs typeface="Times New Roman" panose="02020603050405020304" pitchFamily="18" charset="0"/>
              </a:rPr>
              <a:t>Số</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lượng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đỉnh</a:t>
            </a:r>
            <a:endParaRPr lang="en-GB" sz="2800" dirty="0">
              <a:latin typeface="Times New Roman" panose="02020603050405020304" pitchFamily="18" charset="0"/>
              <a:cs typeface="Times New Roman" panose="02020603050405020304" pitchFamily="18" charset="0"/>
            </a:endParaRPr>
          </a:p>
          <a:p>
            <a:r>
              <a:rPr lang="en-GB" sz="2800" dirty="0">
                <a:latin typeface="Times New Roman" panose="02020603050405020304" pitchFamily="18" charset="0"/>
                <a:cs typeface="Times New Roman" panose="02020603050405020304" pitchFamily="18" charset="0"/>
              </a:rPr>
              <a:t>2. </a:t>
            </a:r>
            <a:r>
              <a:rPr lang="en-GB" sz="2800" dirty="0" err="1">
                <a:latin typeface="Times New Roman" panose="02020603050405020304" pitchFamily="18" charset="0"/>
                <a:cs typeface="Times New Roman" panose="02020603050405020304" pitchFamily="18" charset="0"/>
              </a:rPr>
              <a:t>Số</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lượng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cạnh</a:t>
            </a:r>
            <a:endParaRPr lang="en-GB" sz="2800" dirty="0">
              <a:latin typeface="Times New Roman" panose="02020603050405020304" pitchFamily="18" charset="0"/>
              <a:cs typeface="Times New Roman" panose="02020603050405020304" pitchFamily="18" charset="0"/>
            </a:endParaRPr>
          </a:p>
          <a:p>
            <a:r>
              <a:rPr lang="en-GB" sz="2800" dirty="0">
                <a:latin typeface="Times New Roman" panose="02020603050405020304" pitchFamily="18" charset="0"/>
                <a:cs typeface="Times New Roman" panose="02020603050405020304" pitchFamily="18" charset="0"/>
              </a:rPr>
              <a:t>3. </a:t>
            </a:r>
            <a:r>
              <a:rPr lang="en-GB" sz="2800" dirty="0" err="1">
                <a:latin typeface="Times New Roman" panose="02020603050405020304" pitchFamily="18" charset="0"/>
                <a:cs typeface="Times New Roman" panose="02020603050405020304" pitchFamily="18" charset="0"/>
              </a:rPr>
              <a:t>Số</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lượng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bề</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mặt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mỗi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mặt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phẳng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hình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gì</a:t>
            </a:r>
            <a:r>
              <a:rPr lang="en-GB"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8868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4.375E-6 -3.7037E-7 L 0.1819 -3.7037E-7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P spid="12" grpId="0"/>
      <p:bldP spid="1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759</TotalTime>
  <Words>1063</Words>
  <Application>Microsoft Office PowerPoint</Application>
  <PresentationFormat>Widescreen</PresentationFormat>
  <Paragraphs>103</Paragraphs>
  <Slides>25</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Calibri</vt:lpstr>
      <vt:lpstr>Calibri Light</vt:lpstr>
      <vt:lpstr>Coiny</vt:lpstr>
      <vt:lpstr>Tahoma</vt:lpstr>
      <vt:lpstr>Times New Roman</vt:lpstr>
      <vt:lpstr>印品黑体</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Trang 64</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Lan Phuong</cp:lastModifiedBy>
  <cp:revision>57</cp:revision>
  <dcterms:created xsi:type="dcterms:W3CDTF">2022-07-14T04:05:20Z</dcterms:created>
  <dcterms:modified xsi:type="dcterms:W3CDTF">2023-10-28T13:09:33Z</dcterms:modified>
</cp:coreProperties>
</file>