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40" r:id="rId2"/>
  </p:sldMasterIdLst>
  <p:notesMasterIdLst>
    <p:notesMasterId r:id="rId26"/>
  </p:notesMasterIdLst>
  <p:sldIdLst>
    <p:sldId id="428" r:id="rId3"/>
    <p:sldId id="429" r:id="rId4"/>
    <p:sldId id="423" r:id="rId5"/>
    <p:sldId id="431" r:id="rId6"/>
    <p:sldId id="389" r:id="rId7"/>
    <p:sldId id="390" r:id="rId8"/>
    <p:sldId id="391" r:id="rId9"/>
    <p:sldId id="393" r:id="rId10"/>
    <p:sldId id="394" r:id="rId11"/>
    <p:sldId id="396" r:id="rId12"/>
    <p:sldId id="397" r:id="rId13"/>
    <p:sldId id="399" r:id="rId14"/>
    <p:sldId id="400" r:id="rId15"/>
    <p:sldId id="404" r:id="rId16"/>
    <p:sldId id="406" r:id="rId17"/>
    <p:sldId id="407" r:id="rId18"/>
    <p:sldId id="409" r:id="rId19"/>
    <p:sldId id="410" r:id="rId20"/>
    <p:sldId id="412" r:id="rId21"/>
    <p:sldId id="413" r:id="rId22"/>
    <p:sldId id="424" r:id="rId23"/>
    <p:sldId id="416" r:id="rId24"/>
    <p:sldId id="4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CC0000"/>
    <a:srgbClr val="FF3399"/>
    <a:srgbClr val="FF0000"/>
    <a:srgbClr val="0066FF"/>
    <a:srgbClr val="E5FD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86" autoAdjust="0"/>
  </p:normalViewPr>
  <p:slideViewPr>
    <p:cSldViewPr>
      <p:cViewPr varScale="1">
        <p:scale>
          <a:sx n="70" d="100"/>
          <a:sy n="70" d="100"/>
        </p:scale>
        <p:origin x="-71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1C8BC54-1308-49AE-A1E7-06070171233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 xmlns:a16="http://schemas.microsoft.com/office/drawing/2014/main" id="{FC6B6281-5913-4089-80CB-8C2D3F9C36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AC299E9-5664-40D2-AD07-DC277B67C61B}" type="datetimeFigureOut">
              <a:rPr lang="en-US"/>
              <a:pPr>
                <a:defRPr/>
              </a:pPr>
              <a:t>7/25/2023</a:t>
            </a:fld>
            <a:endParaRPr lang="en-US"/>
          </a:p>
        </p:txBody>
      </p:sp>
      <p:sp>
        <p:nvSpPr>
          <p:cNvPr id="4" name="Slide Image Placeholder 3">
            <a:extLst>
              <a:ext uri="{FF2B5EF4-FFF2-40B4-BE49-F238E27FC236}">
                <a16:creationId xmlns="" xmlns:a16="http://schemas.microsoft.com/office/drawing/2014/main" id="{AEFB2AAA-BBD2-425B-A003-35969DD26EF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7D30F901-7F94-427E-8720-5FBE42B1B04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4139A63F-899B-4DE8-B62E-66DC4DC4894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 xmlns:a16="http://schemas.microsoft.com/office/drawing/2014/main" id="{29E641A6-0499-4E7D-A650-1509A7D300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D24730E-CB5E-4189-BA77-0FF55EE8054F}" type="slidenum">
              <a:rPr lang="en-US" altLang="en-US"/>
              <a:pPr/>
              <a:t>‹#›</a:t>
            </a:fld>
            <a:endParaRPr lang="en-US" altLang="en-US"/>
          </a:p>
        </p:txBody>
      </p:sp>
    </p:spTree>
    <p:extLst>
      <p:ext uri="{BB962C8B-B14F-4D97-AF65-F5344CB8AC3E}">
        <p14:creationId xmlns:p14="http://schemas.microsoft.com/office/powerpoint/2010/main" val="878702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CF43F9-0EE7-4A01-843A-E135DFD31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FF1D16B-70C1-40D1-B81B-5C7B7693F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D657C01-0D6A-4A15-967F-48A6919D3B0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25056739-358E-4601-B900-42E945200E6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5CE1D62-6112-4B52-8833-1CFD7AB9619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28292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B3CEDA-ADA3-4DA1-8952-D92E40E2E8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D54FB02-0146-464F-A2E7-4BFA868A6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A37C598-DE01-49E5-BCC6-A57A18D43EE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9709DFF-A497-4911-9B0A-C2A425C7A8E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86F6F5AF-1F61-4173-B163-2DE5021ABC3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9735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81823C-37B1-4361-94B4-C42EC9F64B9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C09FBF8-C591-4A81-BAD0-A360419CFACD}"/>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44BD400-B925-44AB-AE17-9A58ED2F549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A334F036-4DF0-46FB-A0AF-6AC38D3CCC3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37C91390-7958-44D0-B258-DCD0D0379CA9}"/>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36672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1ABA80-7E58-47BA-AD80-02AC4D2C30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90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1FB13D-313C-4DAE-9261-C3A789FE4E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063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E2C9A3-7870-4215-BC19-A20687A85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877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FEF3BF-D611-4C5B-AF4F-099D6BDA0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712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B06148-16B0-442B-AC6B-6B17FD590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6941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F0F714-F812-47F4-95C2-620DBE569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8157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033760-9A16-48E2-8F09-1C3D62FD4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62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4A9BE9-838C-4BBF-9992-DF8454A7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14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45C39-8FDA-437B-811B-9B22240D30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9FF2CB2-B631-45CF-A182-26F7114C0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F95598C-4FA6-4F0D-B0A8-F4047340C34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992E7734-7950-4264-8C44-7E81E7F9AD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3B7E33B-6FCF-475D-9DAA-161C7CB962C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2567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901D7A-E1FE-4059-92AA-925A0E8C4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554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81722-41E7-4387-A0B2-36D98F27C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40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E7E5E-C17F-4B1E-8EBE-2627A94321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87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1E67B-51B4-40AE-AEF8-C8BE5A3C21CB}"/>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1A643F5-3DD2-4D31-ADCE-FE767B1546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1192847-11FF-40C0-9DFA-969A1BC37F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3789551-0F7D-412D-8ED7-E774E17404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EE2BB684-9CF9-4C2C-B8F3-244EADEEACED}"/>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66102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187CC-EA20-4B60-ABD3-C53F40FE95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0859B60-8822-4009-AEDC-C7750E2FF7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9C1ADD6-49D2-48C6-A8F9-87FDADA00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DBE94A15-9D83-4012-A7F8-704832D3A7D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BAA29D8-FA95-4266-8E91-2A2AE0EE237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01E34E3-55C1-492C-8120-CEF4FCCE12D1}"/>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318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B6606-F0C0-4B3D-B7A8-41B0E8044D74}"/>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86AECBF-DED3-4EE5-8526-CBC04E1AFA2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F37A2B0-4C2C-4046-952D-17808F9F04F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CC16E22-A53B-4D3A-8CB8-151E1034B65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25DC2A9-7582-4292-8306-80CC1A05D33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D2F3CA16-F0EE-4AEE-8B65-2CB5B712BDD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E7CB835F-92DE-486E-8F5F-EC1DA081657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81C4F2BA-72BE-48BC-B32B-97AB14747DBE}"/>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645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02DBD-CAE3-4DA0-A4BB-29DCEB856F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0BBD272-82E6-43BA-8BA7-FE6D6379639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EB11E15B-A4DA-4F84-9E61-65013B8E90D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8225D65-F650-4718-90FA-84C1A0E0967B}"/>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760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A8A9C7-99FE-4A82-9F77-3EA46E85C04B}"/>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CA78A10-4463-4404-A57D-75B3A49C4BC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A41AFF7C-5FE5-4C75-B947-E15F14ACBDA3}"/>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2580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669C6C-816C-4B7B-A1DE-79E634BDD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6966DF6-EBE9-4E5C-9998-7C6F9D69EA6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0EB0C11-AC24-419C-A45D-FB096F2DD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E0E83CF-BFA5-486B-9A94-9567202E776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A8246B38-F329-4013-82E3-FF7848A07F8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4D37A166-8F92-4EA9-97A0-27CDE0EA81A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46315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57485-6680-4DEC-80BB-CB4188E42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0366B4E-5897-448F-8CAA-75AD53010C3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729A5703-7754-4228-B879-BC0CE11DA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7D52340-4290-4BC1-8616-E12BE4159A6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E98E6989-25BE-40F5-A5B7-004B8E79B40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FA75FE37-A3C8-42A1-9D93-47F3E9A5E335}"/>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45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F3D7556-1635-44EF-BDAA-C800FD795C2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FD5DC0A-A149-41BB-B085-3C31047F5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4D172ED-47A5-4589-8DCA-88EF57A494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78EDF839-8BD8-47FA-8D18-D1CB5B9371D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7C1DD569-B811-4263-A927-07661C44688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8274446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9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109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109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FC512E-D278-4064-AD22-C5A2F26CE19F}"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36401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733800" y="2663825"/>
            <a:ext cx="4953000" cy="1222375"/>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Đoạn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văn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trong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bài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văn</a:t>
            </a:r>
            <a:endPar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a:p>
            <a:pPr algn="ct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m</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iêu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tả</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đồ</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vật</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4800600" y="1887538"/>
            <a:ext cx="302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u="sng" dirty="0" err="1">
                <a:solidFill>
                  <a:srgbClr val="0000FF"/>
                </a:solidFill>
                <a:latin typeface="HP001 4 hàng" panose="020B0603050302020204" pitchFamily="34" charset="0"/>
              </a:rPr>
              <a:t>Tập</a:t>
            </a:r>
            <a:r>
              <a:rPr lang="en-US" altLang="en-US" sz="2400" b="1" u="sng" dirty="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làm</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văn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214342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2000"/>
                                        <p:tgtEl>
                                          <p:spTgt spid="10"/>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par>
                                <p:cTn id="15" presetID="23" presetClass="emph" presetSubtype="0" repeatCount="indefinite" fill="hold" nodeType="withEffect">
                                  <p:stCondLst>
                                    <p:cond delay="0"/>
                                  </p:stCondLst>
                                  <p:childTnLst>
                                    <p:animClr clrSpc="hsl" dir="cw">
                                      <p:cBhvr override="childStyle">
                                        <p:cTn id="16" dur="5000" fill="hold"/>
                                        <p:tgtEl>
                                          <p:spTgt spid="10"/>
                                        </p:tgtEl>
                                        <p:attrNameLst>
                                          <p:attrName>style.color</p:attrName>
                                        </p:attrNameLst>
                                      </p:cBhvr>
                                      <p:by>
                                        <p:hsl h="10842353" s="0" l="0"/>
                                      </p:by>
                                    </p:animClr>
                                    <p:animClr clrSpc="hsl" dir="cw">
                                      <p:cBhvr>
                                        <p:cTn id="17" dur="5000" fill="hold"/>
                                        <p:tgtEl>
                                          <p:spTgt spid="10"/>
                                        </p:tgtEl>
                                        <p:attrNameLst>
                                          <p:attrName>fillcolor</p:attrName>
                                        </p:attrNameLst>
                                      </p:cBhvr>
                                      <p:by>
                                        <p:hsl h="10842353" s="0" l="0"/>
                                      </p:by>
                                    </p:animClr>
                                    <p:animClr clrSpc="hsl" dir="cw">
                                      <p:cBhvr>
                                        <p:cTn id="18" dur="5000" fill="hold"/>
                                        <p:tgtEl>
                                          <p:spTgt spid="10"/>
                                        </p:tgtEl>
                                        <p:attrNameLst>
                                          <p:attrName>stroke.color</p:attrName>
                                        </p:attrNameLst>
                                      </p:cBhvr>
                                      <p:by>
                                        <p:hsl h="10842353" s="0" l="0"/>
                                      </p:by>
                                    </p:animClr>
                                    <p:set>
                                      <p:cBhvr>
                                        <p:cTn id="19"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288CCB0B-C616-4574-AF03-CCF9D7EADDCA}"/>
              </a:ext>
            </a:extLst>
          </p:cNvPr>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93CF1154-2552-4F88-A79C-172251DEE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 xmlns:a16="http://schemas.microsoft.com/office/drawing/2014/main" id="{3BE44B45-EDAA-4251-A4C7-7E0CDC756CB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319" name="Text Box 9">
            <a:extLst>
              <a:ext uri="{FF2B5EF4-FFF2-40B4-BE49-F238E27FC236}">
                <a16:creationId xmlns="" xmlns:a16="http://schemas.microsoft.com/office/drawing/2014/main" id="{614CF1A9-7AE8-40BB-9660-D54185F4784C}"/>
              </a:ext>
            </a:extLst>
          </p:cNvPr>
          <p:cNvSpPr txBox="1">
            <a:spLocks noChangeArrowheads="1"/>
          </p:cNvSpPr>
          <p:nvPr/>
        </p:nvSpPr>
        <p:spPr bwMode="auto">
          <a:xfrm>
            <a:off x="1219200" y="2136338"/>
            <a:ext cx="106792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solidFill>
                  <a:srgbClr val="0000CC"/>
                </a:solidFill>
                <a:latin typeface="Times New Roman" panose="02020603050405020304" pitchFamily="18" charset="0"/>
              </a:rPr>
              <a:t>- Chỗ mở đầu đoạn văn là chỗ đầu dòng, viết lùi vào 1 ô.</a:t>
            </a:r>
          </a:p>
          <a:p>
            <a:pPr eaLnBrk="1" hangingPunct="1">
              <a:spcBef>
                <a:spcPct val="50000"/>
              </a:spcBef>
              <a:buFontTx/>
              <a:buNone/>
            </a:pPr>
            <a:r>
              <a:rPr lang="vi-VN" altLang="en-US" sz="3600" b="0" u="none">
                <a:solidFill>
                  <a:srgbClr val="0000CC"/>
                </a:solidFill>
                <a:latin typeface="Times New Roman" panose="02020603050405020304" pitchFamily="18" charset="0"/>
              </a:rPr>
              <a:t>- Chỗ kết thúc đoạn văn là chỗ chấm xuống dòng.</a:t>
            </a:r>
          </a:p>
        </p:txBody>
      </p:sp>
      <p:sp>
        <p:nvSpPr>
          <p:cNvPr id="13320" name="Text Box 10">
            <a:extLst>
              <a:ext uri="{FF2B5EF4-FFF2-40B4-BE49-F238E27FC236}">
                <a16:creationId xmlns="" xmlns:a16="http://schemas.microsoft.com/office/drawing/2014/main" id="{50810032-59D1-485A-BA7F-BA7CC5F664DE}"/>
              </a:ext>
            </a:extLst>
          </p:cNvPr>
          <p:cNvSpPr txBox="1">
            <a:spLocks noChangeArrowheads="1"/>
          </p:cNvSpPr>
          <p:nvPr/>
        </p:nvSpPr>
        <p:spPr bwMode="auto">
          <a:xfrm>
            <a:off x="1178169" y="3962400"/>
            <a:ext cx="1021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 </a:t>
            </a:r>
            <a:r>
              <a:rPr lang="vi-VN" altLang="en-US" sz="3600" b="0" u="none">
                <a:latin typeface="Times New Roman" panose="02020603050405020304" pitchFamily="18" charset="0"/>
              </a:rPr>
              <a:t>3. Cho biết nội dung chính của mỗi đoạn văn em vừa tìm được là gì?</a:t>
            </a:r>
          </a:p>
        </p:txBody>
      </p:sp>
      <p:sp>
        <p:nvSpPr>
          <p:cNvPr id="14340" name="Text Box 12">
            <a:extLst>
              <a:ext uri="{FF2B5EF4-FFF2-40B4-BE49-F238E27FC236}">
                <a16:creationId xmlns="" xmlns:a16="http://schemas.microsoft.com/office/drawing/2014/main" id="{E212DF6A-669C-4B22-B9AB-D8385830331E}"/>
              </a:ext>
            </a:extLst>
          </p:cNvPr>
          <p:cNvSpPr txBox="1">
            <a:spLocks noChangeArrowheads="1"/>
          </p:cNvSpPr>
          <p:nvPr/>
        </p:nvSpPr>
        <p:spPr bwMode="auto">
          <a:xfrm>
            <a:off x="1600200" y="338958"/>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u="none">
                <a:solidFill>
                  <a:srgbClr val="0000CC"/>
                </a:solidFill>
                <a:latin typeface="Times New Roman" panose="02020603050405020304" pitchFamily="18" charset="0"/>
              </a:rPr>
              <a:t>I/ Nhận xét</a:t>
            </a:r>
          </a:p>
        </p:txBody>
      </p:sp>
      <p:sp>
        <p:nvSpPr>
          <p:cNvPr id="14343" name="Text Box 8">
            <a:extLst>
              <a:ext uri="{FF2B5EF4-FFF2-40B4-BE49-F238E27FC236}">
                <a16:creationId xmlns="" xmlns:a16="http://schemas.microsoft.com/office/drawing/2014/main" id="{5F0CD734-847A-4456-9AC3-1187B088EFA1}"/>
              </a:ext>
            </a:extLst>
          </p:cNvPr>
          <p:cNvSpPr txBox="1">
            <a:spLocks noChangeArrowheads="1"/>
          </p:cNvSpPr>
          <p:nvPr/>
        </p:nvSpPr>
        <p:spPr bwMode="auto">
          <a:xfrm>
            <a:off x="1447800" y="1332132"/>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 xmlns:a16="http://schemas.microsoft.com/office/drawing/2014/main" id="{7BFC8769-FF8C-4CB1-8D4D-EE1DD028BBEC}"/>
              </a:ext>
            </a:extLst>
          </p:cNvPr>
          <p:cNvGrpSpPr/>
          <p:nvPr/>
        </p:nvGrpSpPr>
        <p:grpSpPr>
          <a:xfrm>
            <a:off x="0" y="0"/>
            <a:ext cx="12192000" cy="6858000"/>
            <a:chOff x="0" y="0"/>
            <a:chExt cx="12192000" cy="6858000"/>
          </a:xfrm>
        </p:grpSpPr>
        <p:pic>
          <p:nvPicPr>
            <p:cNvPr id="37" name="Picture 36">
              <a:extLst>
                <a:ext uri="{FF2B5EF4-FFF2-40B4-BE49-F238E27FC236}">
                  <a16:creationId xmlns="" xmlns:a16="http://schemas.microsoft.com/office/drawing/2014/main" id="{0EFC0128-4F89-47FE-A68F-AB812228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Rounded Corners 37">
              <a:extLst>
                <a:ext uri="{FF2B5EF4-FFF2-40B4-BE49-F238E27FC236}">
                  <a16:creationId xmlns="" xmlns:a16="http://schemas.microsoft.com/office/drawing/2014/main" id="{63798736-A0A4-4F81-8B19-CEE1F40A074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362" name="Oval 5">
            <a:extLst>
              <a:ext uri="{FF2B5EF4-FFF2-40B4-BE49-F238E27FC236}">
                <a16:creationId xmlns="" xmlns:a16="http://schemas.microsoft.com/office/drawing/2014/main" id="{3DB5B5DF-8BE5-47A6-B062-E6DF8AC18352}"/>
              </a:ext>
            </a:extLst>
          </p:cNvPr>
          <p:cNvSpPr>
            <a:spLocks noChangeArrowheads="1"/>
          </p:cNvSpPr>
          <p:nvPr/>
        </p:nvSpPr>
        <p:spPr bwMode="auto">
          <a:xfrm>
            <a:off x="1600200" y="23622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rgbClr val="FFFF00"/>
                </a:solidFill>
                <a:latin typeface="Times New Roman" panose="02020603050405020304" pitchFamily="18" charset="0"/>
              </a:rPr>
              <a:t>Cái</a:t>
            </a:r>
          </a:p>
          <a:p>
            <a:pPr algn="ctr" eaLnBrk="1" hangingPunct="1">
              <a:spcBef>
                <a:spcPct val="0"/>
              </a:spcBef>
              <a:buFontTx/>
              <a:buNone/>
            </a:pPr>
            <a:r>
              <a:rPr lang="en-US" altLang="en-US" u="none">
                <a:solidFill>
                  <a:srgbClr val="FFFF00"/>
                </a:solidFill>
                <a:latin typeface="Times New Roman" panose="02020603050405020304" pitchFamily="18" charset="0"/>
              </a:rPr>
              <a:t>cối</a:t>
            </a:r>
          </a:p>
          <a:p>
            <a:pPr algn="ctr" eaLnBrk="1" hangingPunct="1">
              <a:spcBef>
                <a:spcPct val="0"/>
              </a:spcBef>
              <a:buFontTx/>
              <a:buNone/>
            </a:pPr>
            <a:r>
              <a:rPr lang="en-US" altLang="en-US" u="none">
                <a:solidFill>
                  <a:srgbClr val="FFFF00"/>
                </a:solidFill>
                <a:latin typeface="Times New Roman" panose="02020603050405020304" pitchFamily="18" charset="0"/>
              </a:rPr>
              <a:t>tân</a:t>
            </a:r>
          </a:p>
        </p:txBody>
      </p:sp>
      <p:sp>
        <p:nvSpPr>
          <p:cNvPr id="15363" name="AutoShape 6">
            <a:extLst>
              <a:ext uri="{FF2B5EF4-FFF2-40B4-BE49-F238E27FC236}">
                <a16:creationId xmlns="" xmlns:a16="http://schemas.microsoft.com/office/drawing/2014/main" id="{1801FF1C-4DC8-4005-94CB-53E9BCD7E182}"/>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1:</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xinh xinh</a:t>
            </a:r>
          </a:p>
          <a:p>
            <a:pPr algn="ctr" eaLnBrk="1" hangingPunct="1">
              <a:spcBef>
                <a:spcPct val="0"/>
              </a:spcBef>
              <a:buFontTx/>
              <a:buNone/>
            </a:pPr>
            <a:r>
              <a:rPr lang="en-US" altLang="en-US" sz="2400" b="0" u="none">
                <a:solidFill>
                  <a:srgbClr val="0000FF"/>
                </a:solidFill>
                <a:latin typeface="Times New Roman" panose="02020603050405020304" pitchFamily="18" charset="0"/>
              </a:rPr>
              <a:t>….gian nhà trống.</a:t>
            </a:r>
          </a:p>
        </p:txBody>
      </p:sp>
      <p:sp>
        <p:nvSpPr>
          <p:cNvPr id="15364" name="AutoShape 7">
            <a:extLst>
              <a:ext uri="{FF2B5EF4-FFF2-40B4-BE49-F238E27FC236}">
                <a16:creationId xmlns="" xmlns:a16="http://schemas.microsoft.com/office/drawing/2014/main" id="{FA97CC32-0DAE-4C35-9FAC-072DA0FEA5D8}"/>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2:</a:t>
            </a:r>
          </a:p>
          <a:p>
            <a:pPr algn="ctr" eaLnBrk="1" hangingPunct="1">
              <a:spcBef>
                <a:spcPct val="0"/>
              </a:spcBef>
              <a:buFontTx/>
              <a:buNone/>
            </a:pPr>
            <a:r>
              <a:rPr lang="en-US" altLang="en-US" sz="2400" b="0" u="none">
                <a:solidFill>
                  <a:srgbClr val="0000FF"/>
                </a:solidFill>
                <a:latin typeface="Times New Roman" panose="02020603050405020304" pitchFamily="18" charset="0"/>
              </a:rPr>
              <a:t>U gọi nó là….</a:t>
            </a:r>
          </a:p>
          <a:p>
            <a:pPr algn="ctr" eaLnBrk="1" hangingPunct="1">
              <a:spcBef>
                <a:spcPct val="0"/>
              </a:spcBef>
              <a:buFontTx/>
              <a:buNone/>
            </a:pPr>
            <a:r>
              <a:rPr lang="en-US" altLang="en-US" sz="2400" b="0" u="none">
                <a:solidFill>
                  <a:srgbClr val="0000FF"/>
                </a:solidFill>
                <a:latin typeface="Times New Roman" panose="02020603050405020304" pitchFamily="18" charset="0"/>
              </a:rPr>
              <a:t>cối kêu ù ù.</a:t>
            </a:r>
          </a:p>
        </p:txBody>
      </p:sp>
      <p:sp>
        <p:nvSpPr>
          <p:cNvPr id="15365" name="AutoShape 8">
            <a:extLst>
              <a:ext uri="{FF2B5EF4-FFF2-40B4-BE49-F238E27FC236}">
                <a16:creationId xmlns="" xmlns:a16="http://schemas.microsoft.com/office/drawing/2014/main" id="{7B28F410-CE21-4AD4-9284-C87B746575AE}"/>
              </a:ext>
            </a:extLst>
          </p:cNvPr>
          <p:cNvSpPr>
            <a:spLocks noChangeArrowheads="1"/>
          </p:cNvSpPr>
          <p:nvPr/>
        </p:nvSpPr>
        <p:spPr bwMode="auto">
          <a:xfrm>
            <a:off x="5257800" y="3886200"/>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3:</a:t>
            </a:r>
          </a:p>
          <a:p>
            <a:pPr algn="ctr" eaLnBrk="1" hangingPunct="1">
              <a:spcBef>
                <a:spcPct val="0"/>
              </a:spcBef>
              <a:buFontTx/>
              <a:buNone/>
            </a:pPr>
            <a:r>
              <a:rPr lang="en-US" altLang="en-US" sz="2400" b="0" u="none">
                <a:solidFill>
                  <a:srgbClr val="0000FF"/>
                </a:solidFill>
                <a:latin typeface="Times New Roman" panose="02020603050405020304" pitchFamily="18" charset="0"/>
              </a:rPr>
              <a:t>Chọn được ngày…</a:t>
            </a:r>
          </a:p>
          <a:p>
            <a:pPr algn="ctr" eaLnBrk="1" hangingPunct="1">
              <a:spcBef>
                <a:spcPct val="0"/>
              </a:spcBef>
              <a:buFontTx/>
              <a:buNone/>
            </a:pPr>
            <a:r>
              <a:rPr lang="en-US" altLang="en-US" sz="2400" b="0" u="none">
                <a:solidFill>
                  <a:srgbClr val="0000FF"/>
                </a:solidFill>
                <a:latin typeface="Times New Roman" panose="02020603050405020304" pitchFamily="18" charset="0"/>
              </a:rPr>
              <a:t>vui cả xóm.</a:t>
            </a:r>
          </a:p>
        </p:txBody>
      </p:sp>
      <p:sp>
        <p:nvSpPr>
          <p:cNvPr id="15366" name="AutoShape 9">
            <a:extLst>
              <a:ext uri="{FF2B5EF4-FFF2-40B4-BE49-F238E27FC236}">
                <a16:creationId xmlns="" xmlns:a16="http://schemas.microsoft.com/office/drawing/2014/main" id="{D85D1F17-D490-4FCB-B664-0E47E60A3D6F}"/>
              </a:ext>
            </a:extLst>
          </p:cNvPr>
          <p:cNvSpPr>
            <a:spLocks noChangeArrowheads="1"/>
          </p:cNvSpPr>
          <p:nvPr/>
        </p:nvSpPr>
        <p:spPr bwMode="auto">
          <a:xfrm>
            <a:off x="5257800" y="5381625"/>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4:</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xay…..</a:t>
            </a:r>
          </a:p>
          <a:p>
            <a:pPr algn="ctr" eaLnBrk="1" hangingPunct="1">
              <a:spcBef>
                <a:spcPct val="0"/>
              </a:spcBef>
              <a:buFontTx/>
              <a:buNone/>
            </a:pPr>
            <a:r>
              <a:rPr lang="en-US" altLang="en-US" sz="2400" b="0" u="none">
                <a:solidFill>
                  <a:srgbClr val="0000FF"/>
                </a:solidFill>
                <a:latin typeface="Times New Roman" panose="02020603050405020304" pitchFamily="18" charset="0"/>
              </a:rPr>
              <a:t>từng bước anh đi.</a:t>
            </a:r>
          </a:p>
        </p:txBody>
      </p:sp>
      <p:sp>
        <p:nvSpPr>
          <p:cNvPr id="14346" name="AutoShape 10">
            <a:extLst>
              <a:ext uri="{FF2B5EF4-FFF2-40B4-BE49-F238E27FC236}">
                <a16:creationId xmlns="" xmlns:a16="http://schemas.microsoft.com/office/drawing/2014/main" id="{4D530488-6E20-44F5-8295-9374E2623911}"/>
              </a:ext>
            </a:extLst>
          </p:cNvPr>
          <p:cNvSpPr>
            <a:spLocks noChangeArrowheads="1"/>
          </p:cNvSpPr>
          <p:nvPr/>
        </p:nvSpPr>
        <p:spPr bwMode="auto">
          <a:xfrm>
            <a:off x="8001000" y="11430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3399"/>
                </a:solidFill>
                <a:latin typeface="Times New Roman" panose="02020603050405020304" pitchFamily="18" charset="0"/>
              </a:rPr>
              <a:t>Giới thiệu</a:t>
            </a:r>
          </a:p>
          <a:p>
            <a:pPr algn="ctr" eaLnBrk="1" hangingPunct="1">
              <a:spcBef>
                <a:spcPct val="0"/>
              </a:spcBef>
              <a:buFontTx/>
              <a:buNone/>
            </a:pPr>
            <a:r>
              <a:rPr lang="en-US" altLang="en-US" sz="2800" b="0" u="none">
                <a:solidFill>
                  <a:srgbClr val="FF3399"/>
                </a:solidFill>
                <a:latin typeface="Times New Roman" panose="02020603050405020304" pitchFamily="18" charset="0"/>
              </a:rPr>
              <a:t> về cái cối tân.</a:t>
            </a:r>
          </a:p>
        </p:txBody>
      </p:sp>
      <p:sp>
        <p:nvSpPr>
          <p:cNvPr id="14347" name="AutoShape 11">
            <a:extLst>
              <a:ext uri="{FF2B5EF4-FFF2-40B4-BE49-F238E27FC236}">
                <a16:creationId xmlns="" xmlns:a16="http://schemas.microsoft.com/office/drawing/2014/main" id="{5BF0D8FA-C245-4944-9F47-00D2A5FD6BA3}"/>
              </a:ext>
            </a:extLst>
          </p:cNvPr>
          <p:cNvSpPr>
            <a:spLocks noChangeArrowheads="1"/>
          </p:cNvSpPr>
          <p:nvPr/>
        </p:nvSpPr>
        <p:spPr bwMode="auto">
          <a:xfrm>
            <a:off x="8001000" y="2590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0000"/>
                </a:solidFill>
                <a:latin typeface="Times New Roman" panose="02020603050405020304" pitchFamily="18" charset="0"/>
              </a:rPr>
              <a:t>Tả hình dáng bên</a:t>
            </a:r>
          </a:p>
          <a:p>
            <a:pPr algn="ctr" eaLnBrk="1" hangingPunct="1">
              <a:spcBef>
                <a:spcPct val="0"/>
              </a:spcBef>
              <a:buFontTx/>
              <a:buNone/>
            </a:pPr>
            <a:r>
              <a:rPr lang="en-US" altLang="en-US" sz="2800" b="0" u="none">
                <a:solidFill>
                  <a:srgbClr val="FF0000"/>
                </a:solidFill>
                <a:latin typeface="Times New Roman" panose="02020603050405020304" pitchFamily="18" charset="0"/>
              </a:rPr>
              <a:t> ngoài của cái cối. </a:t>
            </a:r>
          </a:p>
        </p:txBody>
      </p:sp>
      <p:sp>
        <p:nvSpPr>
          <p:cNvPr id="14348" name="AutoShape 12">
            <a:extLst>
              <a:ext uri="{FF2B5EF4-FFF2-40B4-BE49-F238E27FC236}">
                <a16:creationId xmlns="" xmlns:a16="http://schemas.microsoft.com/office/drawing/2014/main" id="{34197CED-0E6B-4160-848B-F19481F92AF3}"/>
              </a:ext>
            </a:extLst>
          </p:cNvPr>
          <p:cNvSpPr>
            <a:spLocks noChangeArrowheads="1"/>
          </p:cNvSpPr>
          <p:nvPr/>
        </p:nvSpPr>
        <p:spPr bwMode="auto">
          <a:xfrm>
            <a:off x="8001000" y="55626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Nêu cảm nghĩ</a:t>
            </a:r>
          </a:p>
          <a:p>
            <a:pPr algn="ctr" eaLnBrk="1" hangingPunct="1">
              <a:spcBef>
                <a:spcPct val="0"/>
              </a:spcBef>
              <a:buFontTx/>
              <a:buNone/>
            </a:pPr>
            <a:r>
              <a:rPr lang="en-US" altLang="en-US" sz="2800" b="0" u="none">
                <a:solidFill>
                  <a:srgbClr val="CC0000"/>
                </a:solidFill>
                <a:latin typeface="Times New Roman" panose="02020603050405020304" pitchFamily="18" charset="0"/>
              </a:rPr>
              <a:t> về cái cối.</a:t>
            </a:r>
          </a:p>
        </p:txBody>
      </p:sp>
      <p:sp>
        <p:nvSpPr>
          <p:cNvPr id="14349" name="AutoShape 13">
            <a:extLst>
              <a:ext uri="{FF2B5EF4-FFF2-40B4-BE49-F238E27FC236}">
                <a16:creationId xmlns="" xmlns:a16="http://schemas.microsoft.com/office/drawing/2014/main" id="{3634749F-7AE2-43D1-9B86-749648AE16F3}"/>
              </a:ext>
            </a:extLst>
          </p:cNvPr>
          <p:cNvSpPr>
            <a:spLocks noChangeArrowheads="1"/>
          </p:cNvSpPr>
          <p:nvPr/>
        </p:nvSpPr>
        <p:spPr bwMode="auto">
          <a:xfrm>
            <a:off x="8001000" y="4114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Tả hoạt động</a:t>
            </a:r>
          </a:p>
          <a:p>
            <a:pPr algn="ctr" eaLnBrk="1" hangingPunct="1">
              <a:spcBef>
                <a:spcPct val="0"/>
              </a:spcBef>
              <a:buFontTx/>
              <a:buNone/>
            </a:pPr>
            <a:r>
              <a:rPr lang="en-US" altLang="en-US" sz="2800" b="0" u="none">
                <a:solidFill>
                  <a:srgbClr val="CC0000"/>
                </a:solidFill>
                <a:latin typeface="Times New Roman" panose="02020603050405020304" pitchFamily="18" charset="0"/>
              </a:rPr>
              <a:t>  của cái cối. </a:t>
            </a:r>
          </a:p>
        </p:txBody>
      </p:sp>
      <p:sp>
        <p:nvSpPr>
          <p:cNvPr id="15371" name="AutoShape 14">
            <a:extLst>
              <a:ext uri="{FF2B5EF4-FFF2-40B4-BE49-F238E27FC236}">
                <a16:creationId xmlns="" xmlns:a16="http://schemas.microsoft.com/office/drawing/2014/main" id="{66E71E87-2AEF-4279-B1E6-00DA5D2CD853}"/>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Các đoạn văn</a:t>
            </a:r>
          </a:p>
        </p:txBody>
      </p:sp>
      <p:sp>
        <p:nvSpPr>
          <p:cNvPr id="15372" name="AutoShape 15">
            <a:extLst>
              <a:ext uri="{FF2B5EF4-FFF2-40B4-BE49-F238E27FC236}">
                <a16:creationId xmlns="" xmlns:a16="http://schemas.microsoft.com/office/drawing/2014/main" id="{75EBD8A7-68FE-4BF8-B17A-64E920E0315C}"/>
              </a:ext>
            </a:extLst>
          </p:cNvPr>
          <p:cNvSpPr>
            <a:spLocks noChangeArrowheads="1"/>
          </p:cNvSpPr>
          <p:nvPr/>
        </p:nvSpPr>
        <p:spPr bwMode="auto">
          <a:xfrm>
            <a:off x="8153400" y="152400"/>
            <a:ext cx="25146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u="none">
                <a:solidFill>
                  <a:schemeClr val="bg1"/>
                </a:solidFill>
                <a:latin typeface="Times New Roman" panose="02020603050405020304" pitchFamily="18" charset="0"/>
              </a:rPr>
              <a:t>Nội dung chính</a:t>
            </a:r>
          </a:p>
        </p:txBody>
      </p:sp>
      <p:sp>
        <p:nvSpPr>
          <p:cNvPr id="14352" name="AutoShape 16">
            <a:extLst>
              <a:ext uri="{FF2B5EF4-FFF2-40B4-BE49-F238E27FC236}">
                <a16:creationId xmlns="" xmlns:a16="http://schemas.microsoft.com/office/drawing/2014/main" id="{D939C116-0E51-4575-B585-BA4A939F66D1}"/>
              </a:ext>
            </a:extLst>
          </p:cNvPr>
          <p:cNvSpPr>
            <a:spLocks noChangeArrowheads="1"/>
          </p:cNvSpPr>
          <p:nvPr/>
        </p:nvSpPr>
        <p:spPr bwMode="auto">
          <a:xfrm>
            <a:off x="2514600" y="147638"/>
            <a:ext cx="2286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Cấu tạo</a:t>
            </a:r>
          </a:p>
        </p:txBody>
      </p:sp>
      <p:sp>
        <p:nvSpPr>
          <p:cNvPr id="14356" name="Line 20">
            <a:extLst>
              <a:ext uri="{FF2B5EF4-FFF2-40B4-BE49-F238E27FC236}">
                <a16:creationId xmlns="" xmlns:a16="http://schemas.microsoft.com/office/drawing/2014/main" id="{704D1792-4BF4-4916-A08F-EAD85B8B661D}"/>
              </a:ext>
            </a:extLst>
          </p:cNvPr>
          <p:cNvSpPr>
            <a:spLocks noChangeShapeType="1"/>
          </p:cNvSpPr>
          <p:nvPr/>
        </p:nvSpPr>
        <p:spPr bwMode="auto">
          <a:xfrm>
            <a:off x="3733800" y="609600"/>
            <a:ext cx="0" cy="457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75" name="Line 21">
            <a:extLst>
              <a:ext uri="{FF2B5EF4-FFF2-40B4-BE49-F238E27FC236}">
                <a16:creationId xmlns="" xmlns:a16="http://schemas.microsoft.com/office/drawing/2014/main" id="{0BDC9143-5FC0-402D-B692-6AE36A19AE53}"/>
              </a:ext>
            </a:extLst>
          </p:cNvPr>
          <p:cNvSpPr>
            <a:spLocks noChangeShapeType="1"/>
          </p:cNvSpPr>
          <p:nvPr/>
        </p:nvSpPr>
        <p:spPr bwMode="auto">
          <a:xfrm>
            <a:off x="6324600" y="609600"/>
            <a:ext cx="0" cy="228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58" name="Line 22">
            <a:extLst>
              <a:ext uri="{FF2B5EF4-FFF2-40B4-BE49-F238E27FC236}">
                <a16:creationId xmlns="" xmlns:a16="http://schemas.microsoft.com/office/drawing/2014/main" id="{8C7991C3-6866-45A5-B7E1-A27E269D3C1C}"/>
              </a:ext>
            </a:extLst>
          </p:cNvPr>
          <p:cNvSpPr>
            <a:spLocks noChangeShapeType="1"/>
          </p:cNvSpPr>
          <p:nvPr/>
        </p:nvSpPr>
        <p:spPr bwMode="auto">
          <a:xfrm>
            <a:off x="9220200" y="685800"/>
            <a:ext cx="0" cy="3810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3" name="Line 27">
            <a:extLst>
              <a:ext uri="{FF2B5EF4-FFF2-40B4-BE49-F238E27FC236}">
                <a16:creationId xmlns="" xmlns:a16="http://schemas.microsoft.com/office/drawing/2014/main" id="{3C963F48-5380-4DC5-8070-FA49003D16A0}"/>
              </a:ext>
            </a:extLst>
          </p:cNvPr>
          <p:cNvSpPr>
            <a:spLocks noChangeShapeType="1"/>
          </p:cNvSpPr>
          <p:nvPr/>
        </p:nvSpPr>
        <p:spPr bwMode="auto">
          <a:xfrm>
            <a:off x="7620000" y="15240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4" name="Line 28">
            <a:extLst>
              <a:ext uri="{FF2B5EF4-FFF2-40B4-BE49-F238E27FC236}">
                <a16:creationId xmlns="" xmlns:a16="http://schemas.microsoft.com/office/drawing/2014/main" id="{03ABC5BC-DF2D-4027-AED7-34E4A298114A}"/>
              </a:ext>
            </a:extLst>
          </p:cNvPr>
          <p:cNvSpPr>
            <a:spLocks noChangeShapeType="1"/>
          </p:cNvSpPr>
          <p:nvPr/>
        </p:nvSpPr>
        <p:spPr bwMode="auto">
          <a:xfrm>
            <a:off x="7620000" y="31242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5" name="Line 29">
            <a:extLst>
              <a:ext uri="{FF2B5EF4-FFF2-40B4-BE49-F238E27FC236}">
                <a16:creationId xmlns="" xmlns:a16="http://schemas.microsoft.com/office/drawing/2014/main" id="{A61D618F-B00C-4E8A-B900-CBA34E2050D2}"/>
              </a:ext>
            </a:extLst>
          </p:cNvPr>
          <p:cNvSpPr>
            <a:spLocks noChangeShapeType="1"/>
          </p:cNvSpPr>
          <p:nvPr/>
        </p:nvSpPr>
        <p:spPr bwMode="auto">
          <a:xfrm>
            <a:off x="7620000" y="4495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6" name="Line 30">
            <a:extLst>
              <a:ext uri="{FF2B5EF4-FFF2-40B4-BE49-F238E27FC236}">
                <a16:creationId xmlns="" xmlns:a16="http://schemas.microsoft.com/office/drawing/2014/main" id="{5B094DB6-E77D-4D64-9D74-118AEDBDF8A1}"/>
              </a:ext>
            </a:extLst>
          </p:cNvPr>
          <p:cNvSpPr>
            <a:spLocks noChangeShapeType="1"/>
          </p:cNvSpPr>
          <p:nvPr/>
        </p:nvSpPr>
        <p:spPr bwMode="auto">
          <a:xfrm>
            <a:off x="7620000" y="6019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8" name="Line 23">
            <a:extLst>
              <a:ext uri="{FF2B5EF4-FFF2-40B4-BE49-F238E27FC236}">
                <a16:creationId xmlns="" xmlns:a16="http://schemas.microsoft.com/office/drawing/2014/main" id="{8B470FF7-E2B9-4CC0-80EB-5D83B8F6BF05}"/>
              </a:ext>
            </a:extLst>
          </p:cNvPr>
          <p:cNvSpPr>
            <a:spLocks noChangeShapeType="1"/>
          </p:cNvSpPr>
          <p:nvPr/>
        </p:nvSpPr>
        <p:spPr bwMode="auto">
          <a:xfrm flipV="1">
            <a:off x="2743200" y="1524000"/>
            <a:ext cx="2438400" cy="1981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9" name="Line 24">
            <a:extLst>
              <a:ext uri="{FF2B5EF4-FFF2-40B4-BE49-F238E27FC236}">
                <a16:creationId xmlns="" xmlns:a16="http://schemas.microsoft.com/office/drawing/2014/main" id="{7B7916CE-6EA2-4A87-86D8-E8D6C71A6560}"/>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0" name="Line 25">
            <a:extLst>
              <a:ext uri="{FF2B5EF4-FFF2-40B4-BE49-F238E27FC236}">
                <a16:creationId xmlns="" xmlns:a16="http://schemas.microsoft.com/office/drawing/2014/main" id="{403202D8-C6F1-4098-A1F7-3C85B1F723F8}"/>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1" name="Line 26">
            <a:extLst>
              <a:ext uri="{FF2B5EF4-FFF2-40B4-BE49-F238E27FC236}">
                <a16:creationId xmlns="" xmlns:a16="http://schemas.microsoft.com/office/drawing/2014/main" id="{DFCEE46D-A8EB-4982-AF23-5CFEFC0674FB}"/>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2" name="Oval 2">
            <a:extLst>
              <a:ext uri="{FF2B5EF4-FFF2-40B4-BE49-F238E27FC236}">
                <a16:creationId xmlns="" xmlns:a16="http://schemas.microsoft.com/office/drawing/2014/main" id="{0DD9CDDF-DF20-4E06-B4C6-B3F02A10D85C}"/>
              </a:ext>
            </a:extLst>
          </p:cNvPr>
          <p:cNvSpPr>
            <a:spLocks noChangeArrowheads="1"/>
          </p:cNvSpPr>
          <p:nvPr/>
        </p:nvSpPr>
        <p:spPr bwMode="auto">
          <a:xfrm>
            <a:off x="3124200" y="12192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Mở bài</a:t>
            </a:r>
          </a:p>
        </p:txBody>
      </p:sp>
      <p:sp>
        <p:nvSpPr>
          <p:cNvPr id="14373" name="Line 23">
            <a:extLst>
              <a:ext uri="{FF2B5EF4-FFF2-40B4-BE49-F238E27FC236}">
                <a16:creationId xmlns="" xmlns:a16="http://schemas.microsoft.com/office/drawing/2014/main" id="{1349C43A-2D9A-42D1-89D5-26AE9625EE9D}"/>
              </a:ext>
            </a:extLst>
          </p:cNvPr>
          <p:cNvSpPr>
            <a:spLocks noChangeShapeType="1"/>
          </p:cNvSpPr>
          <p:nvPr/>
        </p:nvSpPr>
        <p:spPr bwMode="auto">
          <a:xfrm>
            <a:off x="4724400" y="1524000"/>
            <a:ext cx="4572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4" name="Line 17">
            <a:extLst>
              <a:ext uri="{FF2B5EF4-FFF2-40B4-BE49-F238E27FC236}">
                <a16:creationId xmlns="" xmlns:a16="http://schemas.microsoft.com/office/drawing/2014/main" id="{CF5BE4B5-BC4F-4C5A-A3E2-B9EACD1180CD}"/>
              </a:ext>
            </a:extLst>
          </p:cNvPr>
          <p:cNvSpPr>
            <a:spLocks noChangeShapeType="1"/>
          </p:cNvSpPr>
          <p:nvPr/>
        </p:nvSpPr>
        <p:spPr bwMode="auto">
          <a:xfrm flipV="1">
            <a:off x="2743200" y="1828800"/>
            <a:ext cx="1066800" cy="16764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5" name="Oval 3">
            <a:extLst>
              <a:ext uri="{FF2B5EF4-FFF2-40B4-BE49-F238E27FC236}">
                <a16:creationId xmlns="" xmlns:a16="http://schemas.microsoft.com/office/drawing/2014/main" id="{0255E07A-9269-4199-BE72-92D1C54AF4FA}"/>
              </a:ext>
            </a:extLst>
          </p:cNvPr>
          <p:cNvSpPr>
            <a:spLocks noChangeArrowheads="1"/>
          </p:cNvSpPr>
          <p:nvPr/>
        </p:nvSpPr>
        <p:spPr bwMode="auto">
          <a:xfrm>
            <a:off x="3124200" y="3124200"/>
            <a:ext cx="1676400" cy="7620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Thân bài</a:t>
            </a:r>
          </a:p>
        </p:txBody>
      </p:sp>
      <p:sp>
        <p:nvSpPr>
          <p:cNvPr id="14376" name="Line 18">
            <a:extLst>
              <a:ext uri="{FF2B5EF4-FFF2-40B4-BE49-F238E27FC236}">
                <a16:creationId xmlns="" xmlns:a16="http://schemas.microsoft.com/office/drawing/2014/main" id="{F452FE8B-F0D1-45B7-9084-86A54DDDC6D9}"/>
              </a:ext>
            </a:extLst>
          </p:cNvPr>
          <p:cNvSpPr>
            <a:spLocks noChangeShapeType="1"/>
          </p:cNvSpPr>
          <p:nvPr/>
        </p:nvSpPr>
        <p:spPr bwMode="auto">
          <a:xfrm>
            <a:off x="2743200" y="3505200"/>
            <a:ext cx="381000" cy="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7" name="Line 24">
            <a:extLst>
              <a:ext uri="{FF2B5EF4-FFF2-40B4-BE49-F238E27FC236}">
                <a16:creationId xmlns="" xmlns:a16="http://schemas.microsoft.com/office/drawing/2014/main" id="{A607BDCB-398D-464F-91E3-91395378022D}"/>
              </a:ext>
            </a:extLst>
          </p:cNvPr>
          <p:cNvSpPr>
            <a:spLocks noChangeShapeType="1"/>
          </p:cNvSpPr>
          <p:nvPr/>
        </p:nvSpPr>
        <p:spPr bwMode="auto">
          <a:xfrm flipV="1">
            <a:off x="4800600" y="2743200"/>
            <a:ext cx="381000" cy="7620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8" name="Line 25">
            <a:extLst>
              <a:ext uri="{FF2B5EF4-FFF2-40B4-BE49-F238E27FC236}">
                <a16:creationId xmlns="" xmlns:a16="http://schemas.microsoft.com/office/drawing/2014/main" id="{A2CFFE71-AC73-4CBA-BA12-FE6335F28E93}"/>
              </a:ext>
            </a:extLst>
          </p:cNvPr>
          <p:cNvSpPr>
            <a:spLocks noChangeShapeType="1"/>
          </p:cNvSpPr>
          <p:nvPr/>
        </p:nvSpPr>
        <p:spPr bwMode="auto">
          <a:xfrm>
            <a:off x="4800600" y="3505200"/>
            <a:ext cx="457200" cy="9144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9" name="Oval 4">
            <a:extLst>
              <a:ext uri="{FF2B5EF4-FFF2-40B4-BE49-F238E27FC236}">
                <a16:creationId xmlns="" xmlns:a16="http://schemas.microsoft.com/office/drawing/2014/main" id="{D894EDAF-A294-4D75-91F1-9A6955783911}"/>
              </a:ext>
            </a:extLst>
          </p:cNvPr>
          <p:cNvSpPr>
            <a:spLocks noChangeArrowheads="1"/>
          </p:cNvSpPr>
          <p:nvPr/>
        </p:nvSpPr>
        <p:spPr bwMode="auto">
          <a:xfrm>
            <a:off x="3124200" y="57150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Kết bài</a:t>
            </a:r>
          </a:p>
        </p:txBody>
      </p:sp>
      <p:sp>
        <p:nvSpPr>
          <p:cNvPr id="14380" name="Line 26">
            <a:extLst>
              <a:ext uri="{FF2B5EF4-FFF2-40B4-BE49-F238E27FC236}">
                <a16:creationId xmlns="" xmlns:a16="http://schemas.microsoft.com/office/drawing/2014/main" id="{BD237684-A2B2-4FDE-BB0E-E75FE58CF7DA}"/>
              </a:ext>
            </a:extLst>
          </p:cNvPr>
          <p:cNvSpPr>
            <a:spLocks noChangeShapeType="1"/>
          </p:cNvSpPr>
          <p:nvPr/>
        </p:nvSpPr>
        <p:spPr bwMode="auto">
          <a:xfrm>
            <a:off x="4724400" y="6019800"/>
            <a:ext cx="5334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81" name="Line 19">
            <a:extLst>
              <a:ext uri="{FF2B5EF4-FFF2-40B4-BE49-F238E27FC236}">
                <a16:creationId xmlns="" xmlns:a16="http://schemas.microsoft.com/office/drawing/2014/main" id="{2924539F-CBE1-43F4-9322-3F4C5DE37B45}"/>
              </a:ext>
            </a:extLst>
          </p:cNvPr>
          <p:cNvSpPr>
            <a:spLocks noChangeShapeType="1"/>
          </p:cNvSpPr>
          <p:nvPr/>
        </p:nvSpPr>
        <p:spPr bwMode="auto">
          <a:xfrm>
            <a:off x="2743200" y="3505200"/>
            <a:ext cx="1143000" cy="22098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466" name="Picture 10">
            <a:extLst>
              <a:ext uri="{FF2B5EF4-FFF2-40B4-BE49-F238E27FC236}">
                <a16:creationId xmlns="" xmlns:a16="http://schemas.microsoft.com/office/drawing/2014/main" id="{AE861E55-4BAF-48B6-868C-8E7E533DC95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3" y="152400"/>
            <a:ext cx="1279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ox(in)">
                                      <p:cBhvr>
                                        <p:cTn id="7" dur="5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4358"/>
                                        </p:tgtEl>
                                        <p:attrNameLst>
                                          <p:attrName>style.visibility</p:attrName>
                                        </p:attrNameLst>
                                      </p:cBhvr>
                                      <p:to>
                                        <p:strVal val="visible"/>
                                      </p:to>
                                    </p:set>
                                    <p:animEffect transition="in" filter="fade">
                                      <p:cBhvr>
                                        <p:cTn id="12" dur="500"/>
                                        <p:tgtEl>
                                          <p:spTgt spid="14358"/>
                                        </p:tgtEl>
                                      </p:cBhvr>
                                    </p:animEffect>
                                    <p:anim calcmode="lin" valueType="num">
                                      <p:cBhvr>
                                        <p:cTn id="13" dur="500" fill="hold"/>
                                        <p:tgtEl>
                                          <p:spTgt spid="14358"/>
                                        </p:tgtEl>
                                        <p:attrNameLst>
                                          <p:attrName>ppt_x</p:attrName>
                                        </p:attrNameLst>
                                      </p:cBhvr>
                                      <p:tavLst>
                                        <p:tav tm="0">
                                          <p:val>
                                            <p:strVal val="#ppt_x"/>
                                          </p:val>
                                        </p:tav>
                                        <p:tav tm="100000">
                                          <p:val>
                                            <p:strVal val="#ppt_x"/>
                                          </p:val>
                                        </p:tav>
                                      </p:tavLst>
                                    </p:anim>
                                    <p:anim calcmode="lin" valueType="num">
                                      <p:cBhvr>
                                        <p:cTn id="14" dur="500" fill="hold"/>
                                        <p:tgtEl>
                                          <p:spTgt spid="14358"/>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ppt_x</p:attrName>
                                        </p:attrNameLst>
                                      </p:cBhvr>
                                      <p:tavLst>
                                        <p:tav tm="0">
                                          <p:val>
                                            <p:strVal val="#ppt_x-.2"/>
                                          </p:val>
                                        </p:tav>
                                        <p:tav tm="100000">
                                          <p:val>
                                            <p:strVal val="#ppt_x"/>
                                          </p:val>
                                        </p:tav>
                                      </p:tavLst>
                                    </p:anim>
                                    <p:anim calcmode="lin" valueType="num">
                                      <p:cBhvr>
                                        <p:cTn id="18" dur="5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19" dur="500"/>
                                        <p:tgtEl>
                                          <p:spTgt spid="14346"/>
                                        </p:tgtEl>
                                      </p:cBhvr>
                                    </p:animEffect>
                                  </p:childTnLst>
                                </p:cTn>
                              </p:par>
                              <p:par>
                                <p:cTn id="20" presetID="29" presetClass="entr" presetSubtype="0" fill="hold" nodeType="withEffect">
                                  <p:stCondLst>
                                    <p:cond delay="0"/>
                                  </p:stCondLst>
                                  <p:childTnLst>
                                    <p:set>
                                      <p:cBhvr>
                                        <p:cTn id="21" dur="1" fill="hold">
                                          <p:stCondLst>
                                            <p:cond delay="0"/>
                                          </p:stCondLst>
                                        </p:cTn>
                                        <p:tgtEl>
                                          <p:spTgt spid="14363"/>
                                        </p:tgtEl>
                                        <p:attrNameLst>
                                          <p:attrName>style.visibility</p:attrName>
                                        </p:attrNameLst>
                                      </p:cBhvr>
                                      <p:to>
                                        <p:strVal val="visible"/>
                                      </p:to>
                                    </p:set>
                                    <p:anim calcmode="lin" valueType="num">
                                      <p:cBhvr>
                                        <p:cTn id="22" dur="500" fill="hold"/>
                                        <p:tgtEl>
                                          <p:spTgt spid="14363"/>
                                        </p:tgtEl>
                                        <p:attrNameLst>
                                          <p:attrName>ppt_x</p:attrName>
                                        </p:attrNameLst>
                                      </p:cBhvr>
                                      <p:tavLst>
                                        <p:tav tm="0">
                                          <p:val>
                                            <p:strVal val="#ppt_x-.2"/>
                                          </p:val>
                                        </p:tav>
                                        <p:tav tm="100000">
                                          <p:val>
                                            <p:strVal val="#ppt_x"/>
                                          </p:val>
                                        </p:tav>
                                      </p:tavLst>
                                    </p:anim>
                                    <p:anim calcmode="lin" valueType="num">
                                      <p:cBhvr>
                                        <p:cTn id="23" dur="500" fill="hold"/>
                                        <p:tgtEl>
                                          <p:spTgt spid="14363"/>
                                        </p:tgtEl>
                                        <p:attrNameLst>
                                          <p:attrName>ppt_y</p:attrName>
                                        </p:attrNameLst>
                                      </p:cBhvr>
                                      <p:tavLst>
                                        <p:tav tm="0">
                                          <p:val>
                                            <p:strVal val="#ppt_y"/>
                                          </p:val>
                                        </p:tav>
                                        <p:tav tm="100000">
                                          <p:val>
                                            <p:strVal val="#ppt_y"/>
                                          </p:val>
                                        </p:tav>
                                      </p:tavLst>
                                    </p:anim>
                                    <p:animEffect transition="in" filter="wipe(right)" prLst="gradientSize: 0.1">
                                      <p:cBhvr>
                                        <p:cTn id="24" dur="500"/>
                                        <p:tgtEl>
                                          <p:spTgt spid="143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347"/>
                                        </p:tgtEl>
                                        <p:attrNameLst>
                                          <p:attrName>style.visibility</p:attrName>
                                        </p:attrNameLst>
                                      </p:cBhvr>
                                      <p:to>
                                        <p:strVal val="visible"/>
                                      </p:to>
                                    </p:set>
                                    <p:anim calcmode="lin" valueType="num">
                                      <p:cBhvr>
                                        <p:cTn id="29" dur="500" fill="hold"/>
                                        <p:tgtEl>
                                          <p:spTgt spid="14347"/>
                                        </p:tgtEl>
                                        <p:attrNameLst>
                                          <p:attrName>ppt_x</p:attrName>
                                        </p:attrNameLst>
                                      </p:cBhvr>
                                      <p:tavLst>
                                        <p:tav tm="0">
                                          <p:val>
                                            <p:strVal val="#ppt_x-.2"/>
                                          </p:val>
                                        </p:tav>
                                        <p:tav tm="100000">
                                          <p:val>
                                            <p:strVal val="#ppt_x"/>
                                          </p:val>
                                        </p:tav>
                                      </p:tavLst>
                                    </p:anim>
                                    <p:anim calcmode="lin" valueType="num">
                                      <p:cBhvr>
                                        <p:cTn id="30" dur="5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31" dur="500"/>
                                        <p:tgtEl>
                                          <p:spTgt spid="14347"/>
                                        </p:tgtEl>
                                      </p:cBhvr>
                                    </p:animEffect>
                                  </p:childTnLst>
                                </p:cTn>
                              </p:par>
                              <p:par>
                                <p:cTn id="32" presetID="29" presetClass="entr" presetSubtype="0" fill="hold" nodeType="withEffect">
                                  <p:stCondLst>
                                    <p:cond delay="0"/>
                                  </p:stCondLst>
                                  <p:childTnLst>
                                    <p:set>
                                      <p:cBhvr>
                                        <p:cTn id="33" dur="1" fill="hold">
                                          <p:stCondLst>
                                            <p:cond delay="0"/>
                                          </p:stCondLst>
                                        </p:cTn>
                                        <p:tgtEl>
                                          <p:spTgt spid="14364"/>
                                        </p:tgtEl>
                                        <p:attrNameLst>
                                          <p:attrName>style.visibility</p:attrName>
                                        </p:attrNameLst>
                                      </p:cBhvr>
                                      <p:to>
                                        <p:strVal val="visible"/>
                                      </p:to>
                                    </p:set>
                                    <p:anim calcmode="lin" valueType="num">
                                      <p:cBhvr>
                                        <p:cTn id="34" dur="500" fill="hold"/>
                                        <p:tgtEl>
                                          <p:spTgt spid="14364"/>
                                        </p:tgtEl>
                                        <p:attrNameLst>
                                          <p:attrName>ppt_x</p:attrName>
                                        </p:attrNameLst>
                                      </p:cBhvr>
                                      <p:tavLst>
                                        <p:tav tm="0">
                                          <p:val>
                                            <p:strVal val="#ppt_x-.2"/>
                                          </p:val>
                                        </p:tav>
                                        <p:tav tm="100000">
                                          <p:val>
                                            <p:strVal val="#ppt_x"/>
                                          </p:val>
                                        </p:tav>
                                      </p:tavLst>
                                    </p:anim>
                                    <p:anim calcmode="lin" valueType="num">
                                      <p:cBhvr>
                                        <p:cTn id="35" dur="5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3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4349"/>
                                        </p:tgtEl>
                                        <p:attrNameLst>
                                          <p:attrName>style.visibility</p:attrName>
                                        </p:attrNameLst>
                                      </p:cBhvr>
                                      <p:to>
                                        <p:strVal val="visible"/>
                                      </p:to>
                                    </p:set>
                                    <p:anim calcmode="lin" valueType="num">
                                      <p:cBhvr>
                                        <p:cTn id="41" dur="500" fill="hold"/>
                                        <p:tgtEl>
                                          <p:spTgt spid="14349"/>
                                        </p:tgtEl>
                                        <p:attrNameLst>
                                          <p:attrName>ppt_x</p:attrName>
                                        </p:attrNameLst>
                                      </p:cBhvr>
                                      <p:tavLst>
                                        <p:tav tm="0">
                                          <p:val>
                                            <p:strVal val="#ppt_x-.2"/>
                                          </p:val>
                                        </p:tav>
                                        <p:tav tm="100000">
                                          <p:val>
                                            <p:strVal val="#ppt_x"/>
                                          </p:val>
                                        </p:tav>
                                      </p:tavLst>
                                    </p:anim>
                                    <p:anim calcmode="lin" valueType="num">
                                      <p:cBhvr>
                                        <p:cTn id="42" dur="500" fill="hold"/>
                                        <p:tgtEl>
                                          <p:spTgt spid="14349"/>
                                        </p:tgtEl>
                                        <p:attrNameLst>
                                          <p:attrName>ppt_y</p:attrName>
                                        </p:attrNameLst>
                                      </p:cBhvr>
                                      <p:tavLst>
                                        <p:tav tm="0">
                                          <p:val>
                                            <p:strVal val="#ppt_y"/>
                                          </p:val>
                                        </p:tav>
                                        <p:tav tm="100000">
                                          <p:val>
                                            <p:strVal val="#ppt_y"/>
                                          </p:val>
                                        </p:tav>
                                      </p:tavLst>
                                    </p:anim>
                                    <p:animEffect transition="in" filter="wipe(right)" prLst="gradientSize: 0.1">
                                      <p:cBhvr>
                                        <p:cTn id="43" dur="500"/>
                                        <p:tgtEl>
                                          <p:spTgt spid="14349"/>
                                        </p:tgtEl>
                                      </p:cBhvr>
                                    </p:animEffect>
                                  </p:childTnLst>
                                </p:cTn>
                              </p:par>
                              <p:par>
                                <p:cTn id="44" presetID="29" presetClass="entr" presetSubtype="0" fill="hold" nodeType="withEffect">
                                  <p:stCondLst>
                                    <p:cond delay="0"/>
                                  </p:stCondLst>
                                  <p:childTnLst>
                                    <p:set>
                                      <p:cBhvr>
                                        <p:cTn id="45" dur="1" fill="hold">
                                          <p:stCondLst>
                                            <p:cond delay="0"/>
                                          </p:stCondLst>
                                        </p:cTn>
                                        <p:tgtEl>
                                          <p:spTgt spid="14365"/>
                                        </p:tgtEl>
                                        <p:attrNameLst>
                                          <p:attrName>style.visibility</p:attrName>
                                        </p:attrNameLst>
                                      </p:cBhvr>
                                      <p:to>
                                        <p:strVal val="visible"/>
                                      </p:to>
                                    </p:set>
                                    <p:anim calcmode="lin" valueType="num">
                                      <p:cBhvr>
                                        <p:cTn id="46" dur="500" fill="hold"/>
                                        <p:tgtEl>
                                          <p:spTgt spid="14365"/>
                                        </p:tgtEl>
                                        <p:attrNameLst>
                                          <p:attrName>ppt_x</p:attrName>
                                        </p:attrNameLst>
                                      </p:cBhvr>
                                      <p:tavLst>
                                        <p:tav tm="0">
                                          <p:val>
                                            <p:strVal val="#ppt_x-.2"/>
                                          </p:val>
                                        </p:tav>
                                        <p:tav tm="100000">
                                          <p:val>
                                            <p:strVal val="#ppt_x"/>
                                          </p:val>
                                        </p:tav>
                                      </p:tavLst>
                                    </p:anim>
                                    <p:anim calcmode="lin" valueType="num">
                                      <p:cBhvr>
                                        <p:cTn id="47" dur="500" fill="hold"/>
                                        <p:tgtEl>
                                          <p:spTgt spid="14365"/>
                                        </p:tgtEl>
                                        <p:attrNameLst>
                                          <p:attrName>ppt_y</p:attrName>
                                        </p:attrNameLst>
                                      </p:cBhvr>
                                      <p:tavLst>
                                        <p:tav tm="0">
                                          <p:val>
                                            <p:strVal val="#ppt_y"/>
                                          </p:val>
                                        </p:tav>
                                        <p:tav tm="100000">
                                          <p:val>
                                            <p:strVal val="#ppt_y"/>
                                          </p:val>
                                        </p:tav>
                                      </p:tavLst>
                                    </p:anim>
                                    <p:animEffect transition="in" filter="wipe(right)" prLst="gradientSize: 0.1">
                                      <p:cBhvr>
                                        <p:cTn id="48" dur="500"/>
                                        <p:tgtEl>
                                          <p:spTgt spid="143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4348"/>
                                        </p:tgtEl>
                                        <p:attrNameLst>
                                          <p:attrName>style.visibility</p:attrName>
                                        </p:attrNameLst>
                                      </p:cBhvr>
                                      <p:to>
                                        <p:strVal val="visible"/>
                                      </p:to>
                                    </p:set>
                                    <p:anim calcmode="lin" valueType="num">
                                      <p:cBhvr>
                                        <p:cTn id="53" dur="500" fill="hold"/>
                                        <p:tgtEl>
                                          <p:spTgt spid="14348"/>
                                        </p:tgtEl>
                                        <p:attrNameLst>
                                          <p:attrName>ppt_x</p:attrName>
                                        </p:attrNameLst>
                                      </p:cBhvr>
                                      <p:tavLst>
                                        <p:tav tm="0">
                                          <p:val>
                                            <p:strVal val="#ppt_x-.2"/>
                                          </p:val>
                                        </p:tav>
                                        <p:tav tm="100000">
                                          <p:val>
                                            <p:strVal val="#ppt_x"/>
                                          </p:val>
                                        </p:tav>
                                      </p:tavLst>
                                    </p:anim>
                                    <p:anim calcmode="lin" valueType="num">
                                      <p:cBhvr>
                                        <p:cTn id="54" dur="500" fill="hold"/>
                                        <p:tgtEl>
                                          <p:spTgt spid="14348"/>
                                        </p:tgtEl>
                                        <p:attrNameLst>
                                          <p:attrName>ppt_y</p:attrName>
                                        </p:attrNameLst>
                                      </p:cBhvr>
                                      <p:tavLst>
                                        <p:tav tm="0">
                                          <p:val>
                                            <p:strVal val="#ppt_y"/>
                                          </p:val>
                                        </p:tav>
                                        <p:tav tm="100000">
                                          <p:val>
                                            <p:strVal val="#ppt_y"/>
                                          </p:val>
                                        </p:tav>
                                      </p:tavLst>
                                    </p:anim>
                                    <p:animEffect transition="in" filter="wipe(right)" prLst="gradientSize: 0.1">
                                      <p:cBhvr>
                                        <p:cTn id="55" dur="500"/>
                                        <p:tgtEl>
                                          <p:spTgt spid="14348"/>
                                        </p:tgtEl>
                                      </p:cBhvr>
                                    </p:animEffect>
                                  </p:childTnLst>
                                </p:cTn>
                              </p:par>
                              <p:par>
                                <p:cTn id="56" presetID="29" presetClass="entr" presetSubtype="0" fill="hold" nodeType="withEffect">
                                  <p:stCondLst>
                                    <p:cond delay="0"/>
                                  </p:stCondLst>
                                  <p:childTnLst>
                                    <p:set>
                                      <p:cBhvr>
                                        <p:cTn id="57" dur="1" fill="hold">
                                          <p:stCondLst>
                                            <p:cond delay="0"/>
                                          </p:stCondLst>
                                        </p:cTn>
                                        <p:tgtEl>
                                          <p:spTgt spid="14366"/>
                                        </p:tgtEl>
                                        <p:attrNameLst>
                                          <p:attrName>style.visibility</p:attrName>
                                        </p:attrNameLst>
                                      </p:cBhvr>
                                      <p:to>
                                        <p:strVal val="visible"/>
                                      </p:to>
                                    </p:set>
                                    <p:anim calcmode="lin" valueType="num">
                                      <p:cBhvr>
                                        <p:cTn id="58" dur="500" fill="hold"/>
                                        <p:tgtEl>
                                          <p:spTgt spid="14366"/>
                                        </p:tgtEl>
                                        <p:attrNameLst>
                                          <p:attrName>ppt_x</p:attrName>
                                        </p:attrNameLst>
                                      </p:cBhvr>
                                      <p:tavLst>
                                        <p:tav tm="0">
                                          <p:val>
                                            <p:strVal val="#ppt_x-.2"/>
                                          </p:val>
                                        </p:tav>
                                        <p:tav tm="100000">
                                          <p:val>
                                            <p:strVal val="#ppt_x"/>
                                          </p:val>
                                        </p:tav>
                                      </p:tavLst>
                                    </p:anim>
                                    <p:anim calcmode="lin" valueType="num">
                                      <p:cBhvr>
                                        <p:cTn id="59" dur="500" fill="hold"/>
                                        <p:tgtEl>
                                          <p:spTgt spid="14366"/>
                                        </p:tgtEl>
                                        <p:attrNameLst>
                                          <p:attrName>ppt_y</p:attrName>
                                        </p:attrNameLst>
                                      </p:cBhvr>
                                      <p:tavLst>
                                        <p:tav tm="0">
                                          <p:val>
                                            <p:strVal val="#ppt_y"/>
                                          </p:val>
                                        </p:tav>
                                        <p:tav tm="100000">
                                          <p:val>
                                            <p:strVal val="#ppt_y"/>
                                          </p:val>
                                        </p:tav>
                                      </p:tavLst>
                                    </p:anim>
                                    <p:animEffect transition="in" filter="wipe(right)" prLst="gradientSize: 0.1">
                                      <p:cBhvr>
                                        <p:cTn id="60" dur="500"/>
                                        <p:tgtEl>
                                          <p:spTgt spid="1436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nodeType="clickEffect">
                                  <p:stCondLst>
                                    <p:cond delay="0"/>
                                  </p:stCondLst>
                                  <p:childTnLst>
                                    <p:animEffect transition="out" filter="box(in)">
                                      <p:cBhvr>
                                        <p:cTn id="64" dur="500"/>
                                        <p:tgtEl>
                                          <p:spTgt spid="19466"/>
                                        </p:tgtEl>
                                      </p:cBhvr>
                                    </p:animEffect>
                                    <p:set>
                                      <p:cBhvr>
                                        <p:cTn id="65" dur="1" fill="hold">
                                          <p:stCondLst>
                                            <p:cond delay="499"/>
                                          </p:stCondLst>
                                        </p:cTn>
                                        <p:tgtEl>
                                          <p:spTgt spid="1946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14374"/>
                                        </p:tgtEl>
                                        <p:attrNameLst>
                                          <p:attrName>style.visibility</p:attrName>
                                        </p:attrNameLst>
                                      </p:cBhvr>
                                      <p:to>
                                        <p:strVal val="visible"/>
                                      </p:to>
                                    </p:set>
                                    <p:anim calcmode="lin" valueType="num">
                                      <p:cBhvr>
                                        <p:cTn id="70" dur="500" fill="hold"/>
                                        <p:tgtEl>
                                          <p:spTgt spid="14374"/>
                                        </p:tgtEl>
                                        <p:attrNameLst>
                                          <p:attrName>ppt_x</p:attrName>
                                        </p:attrNameLst>
                                      </p:cBhvr>
                                      <p:tavLst>
                                        <p:tav tm="0">
                                          <p:val>
                                            <p:strVal val="#ppt_x-.2"/>
                                          </p:val>
                                        </p:tav>
                                        <p:tav tm="100000">
                                          <p:val>
                                            <p:strVal val="#ppt_x"/>
                                          </p:val>
                                        </p:tav>
                                      </p:tavLst>
                                    </p:anim>
                                    <p:anim calcmode="lin" valueType="num">
                                      <p:cBhvr>
                                        <p:cTn id="71" dur="500" fill="hold"/>
                                        <p:tgtEl>
                                          <p:spTgt spid="14374"/>
                                        </p:tgtEl>
                                        <p:attrNameLst>
                                          <p:attrName>ppt_y</p:attrName>
                                        </p:attrNameLst>
                                      </p:cBhvr>
                                      <p:tavLst>
                                        <p:tav tm="0">
                                          <p:val>
                                            <p:strVal val="#ppt_y"/>
                                          </p:val>
                                        </p:tav>
                                        <p:tav tm="100000">
                                          <p:val>
                                            <p:strVal val="#ppt_y"/>
                                          </p:val>
                                        </p:tav>
                                      </p:tavLst>
                                    </p:anim>
                                    <p:animEffect transition="in" filter="wipe(right)" prLst="gradientSize: 0.1">
                                      <p:cBhvr>
                                        <p:cTn id="72" dur="500"/>
                                        <p:tgtEl>
                                          <p:spTgt spid="14374"/>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14372"/>
                                        </p:tgtEl>
                                        <p:attrNameLst>
                                          <p:attrName>style.visibility</p:attrName>
                                        </p:attrNameLst>
                                      </p:cBhvr>
                                      <p:to>
                                        <p:strVal val="visible"/>
                                      </p:to>
                                    </p:set>
                                    <p:animEffect transition="in" filter="fade">
                                      <p:cBhvr>
                                        <p:cTn id="75" dur="500"/>
                                        <p:tgtEl>
                                          <p:spTgt spid="14372"/>
                                        </p:tgtEl>
                                      </p:cBhvr>
                                    </p:animEffect>
                                    <p:anim calcmode="lin" valueType="num">
                                      <p:cBhvr>
                                        <p:cTn id="76" dur="500" fill="hold"/>
                                        <p:tgtEl>
                                          <p:spTgt spid="14372"/>
                                        </p:tgtEl>
                                        <p:attrNameLst>
                                          <p:attrName>ppt_x</p:attrName>
                                        </p:attrNameLst>
                                      </p:cBhvr>
                                      <p:tavLst>
                                        <p:tav tm="0">
                                          <p:val>
                                            <p:strVal val="#ppt_x"/>
                                          </p:val>
                                        </p:tav>
                                        <p:tav tm="100000">
                                          <p:val>
                                            <p:strVal val="#ppt_x"/>
                                          </p:val>
                                        </p:tav>
                                      </p:tavLst>
                                    </p:anim>
                                    <p:anim calcmode="lin" valueType="num">
                                      <p:cBhvr>
                                        <p:cTn id="77" dur="500" fill="hold"/>
                                        <p:tgtEl>
                                          <p:spTgt spid="14372"/>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14373"/>
                                        </p:tgtEl>
                                        <p:attrNameLst>
                                          <p:attrName>style.visibility</p:attrName>
                                        </p:attrNameLst>
                                      </p:cBhvr>
                                      <p:to>
                                        <p:strVal val="visible"/>
                                      </p:to>
                                    </p:set>
                                    <p:animEffect transition="in" filter="fade">
                                      <p:cBhvr>
                                        <p:cTn id="80" dur="500"/>
                                        <p:tgtEl>
                                          <p:spTgt spid="14373"/>
                                        </p:tgtEl>
                                      </p:cBhvr>
                                    </p:animEffect>
                                    <p:anim calcmode="lin" valueType="num">
                                      <p:cBhvr>
                                        <p:cTn id="81" dur="500" fill="hold"/>
                                        <p:tgtEl>
                                          <p:spTgt spid="14373"/>
                                        </p:tgtEl>
                                        <p:attrNameLst>
                                          <p:attrName>ppt_x</p:attrName>
                                        </p:attrNameLst>
                                      </p:cBhvr>
                                      <p:tavLst>
                                        <p:tav tm="0">
                                          <p:val>
                                            <p:strVal val="#ppt_x"/>
                                          </p:val>
                                        </p:tav>
                                        <p:tav tm="100000">
                                          <p:val>
                                            <p:strVal val="#ppt_x"/>
                                          </p:val>
                                        </p:tav>
                                      </p:tavLst>
                                    </p:anim>
                                    <p:anim calcmode="lin" valueType="num">
                                      <p:cBhvr>
                                        <p:cTn id="82" dur="500" fill="hold"/>
                                        <p:tgtEl>
                                          <p:spTgt spid="14373"/>
                                        </p:tgtEl>
                                        <p:attrNameLst>
                                          <p:attrName>ppt_y</p:attrName>
                                        </p:attrNameLst>
                                      </p:cBhvr>
                                      <p:tavLst>
                                        <p:tav tm="0">
                                          <p:val>
                                            <p:strVal val="#ppt_y-.1"/>
                                          </p:val>
                                        </p:tav>
                                        <p:tav tm="100000">
                                          <p:val>
                                            <p:strVal val="#ppt_y"/>
                                          </p:val>
                                        </p:tav>
                                      </p:tavLst>
                                    </p:anim>
                                  </p:childTnLst>
                                </p:cTn>
                              </p:par>
                              <p:par>
                                <p:cTn id="83" presetID="4" presetClass="exit" presetSubtype="16" fill="hold" nodeType="withEffect">
                                  <p:stCondLst>
                                    <p:cond delay="0"/>
                                  </p:stCondLst>
                                  <p:childTnLst>
                                    <p:animEffect transition="out" filter="box(in)">
                                      <p:cBhvr>
                                        <p:cTn id="84" dur="500"/>
                                        <p:tgtEl>
                                          <p:spTgt spid="14368"/>
                                        </p:tgtEl>
                                      </p:cBhvr>
                                    </p:animEffect>
                                    <p:set>
                                      <p:cBhvr>
                                        <p:cTn id="85" dur="1" fill="hold">
                                          <p:stCondLst>
                                            <p:cond delay="499"/>
                                          </p:stCondLst>
                                        </p:cTn>
                                        <p:tgtEl>
                                          <p:spTgt spid="14368"/>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4375"/>
                                        </p:tgtEl>
                                        <p:attrNameLst>
                                          <p:attrName>style.visibility</p:attrName>
                                        </p:attrNameLst>
                                      </p:cBhvr>
                                      <p:to>
                                        <p:strVal val="visible"/>
                                      </p:to>
                                    </p:set>
                                    <p:animEffect transition="in" filter="fade">
                                      <p:cBhvr>
                                        <p:cTn id="90" dur="500"/>
                                        <p:tgtEl>
                                          <p:spTgt spid="14375"/>
                                        </p:tgtEl>
                                      </p:cBhvr>
                                    </p:animEffect>
                                    <p:anim calcmode="lin" valueType="num">
                                      <p:cBhvr>
                                        <p:cTn id="91" dur="500" fill="hold"/>
                                        <p:tgtEl>
                                          <p:spTgt spid="14375"/>
                                        </p:tgtEl>
                                        <p:attrNameLst>
                                          <p:attrName>ppt_x</p:attrName>
                                        </p:attrNameLst>
                                      </p:cBhvr>
                                      <p:tavLst>
                                        <p:tav tm="0">
                                          <p:val>
                                            <p:strVal val="#ppt_x"/>
                                          </p:val>
                                        </p:tav>
                                        <p:tav tm="100000">
                                          <p:val>
                                            <p:strVal val="#ppt_x"/>
                                          </p:val>
                                        </p:tav>
                                      </p:tavLst>
                                    </p:anim>
                                    <p:anim calcmode="lin" valueType="num">
                                      <p:cBhvr>
                                        <p:cTn id="92" dur="500" fill="hold"/>
                                        <p:tgtEl>
                                          <p:spTgt spid="14375"/>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14376"/>
                                        </p:tgtEl>
                                        <p:attrNameLst>
                                          <p:attrName>style.visibility</p:attrName>
                                        </p:attrNameLst>
                                      </p:cBhvr>
                                      <p:to>
                                        <p:strVal val="visible"/>
                                      </p:to>
                                    </p:set>
                                    <p:animEffect transition="in" filter="fade">
                                      <p:cBhvr>
                                        <p:cTn id="95" dur="500"/>
                                        <p:tgtEl>
                                          <p:spTgt spid="14376"/>
                                        </p:tgtEl>
                                      </p:cBhvr>
                                    </p:animEffect>
                                    <p:anim calcmode="lin" valueType="num">
                                      <p:cBhvr>
                                        <p:cTn id="96" dur="500" fill="hold"/>
                                        <p:tgtEl>
                                          <p:spTgt spid="14376"/>
                                        </p:tgtEl>
                                        <p:attrNameLst>
                                          <p:attrName>ppt_x</p:attrName>
                                        </p:attrNameLst>
                                      </p:cBhvr>
                                      <p:tavLst>
                                        <p:tav tm="0">
                                          <p:val>
                                            <p:strVal val="#ppt_x"/>
                                          </p:val>
                                        </p:tav>
                                        <p:tav tm="100000">
                                          <p:val>
                                            <p:strVal val="#ppt_x"/>
                                          </p:val>
                                        </p:tav>
                                      </p:tavLst>
                                    </p:anim>
                                    <p:anim calcmode="lin" valueType="num">
                                      <p:cBhvr>
                                        <p:cTn id="97" dur="500" fill="hold"/>
                                        <p:tgtEl>
                                          <p:spTgt spid="14376"/>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14377"/>
                                        </p:tgtEl>
                                        <p:attrNameLst>
                                          <p:attrName>style.visibility</p:attrName>
                                        </p:attrNameLst>
                                      </p:cBhvr>
                                      <p:to>
                                        <p:strVal val="visible"/>
                                      </p:to>
                                    </p:set>
                                    <p:animEffect transition="in" filter="fade">
                                      <p:cBhvr>
                                        <p:cTn id="100" dur="500"/>
                                        <p:tgtEl>
                                          <p:spTgt spid="14377"/>
                                        </p:tgtEl>
                                      </p:cBhvr>
                                    </p:animEffect>
                                    <p:anim calcmode="lin" valueType="num">
                                      <p:cBhvr>
                                        <p:cTn id="101" dur="500" fill="hold"/>
                                        <p:tgtEl>
                                          <p:spTgt spid="14377"/>
                                        </p:tgtEl>
                                        <p:attrNameLst>
                                          <p:attrName>ppt_x</p:attrName>
                                        </p:attrNameLst>
                                      </p:cBhvr>
                                      <p:tavLst>
                                        <p:tav tm="0">
                                          <p:val>
                                            <p:strVal val="#ppt_x"/>
                                          </p:val>
                                        </p:tav>
                                        <p:tav tm="100000">
                                          <p:val>
                                            <p:strVal val="#ppt_x"/>
                                          </p:val>
                                        </p:tav>
                                      </p:tavLst>
                                    </p:anim>
                                    <p:anim calcmode="lin" valueType="num">
                                      <p:cBhvr>
                                        <p:cTn id="102" dur="500" fill="hold"/>
                                        <p:tgtEl>
                                          <p:spTgt spid="14377"/>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14378"/>
                                        </p:tgtEl>
                                        <p:attrNameLst>
                                          <p:attrName>style.visibility</p:attrName>
                                        </p:attrNameLst>
                                      </p:cBhvr>
                                      <p:to>
                                        <p:strVal val="visible"/>
                                      </p:to>
                                    </p:set>
                                    <p:animEffect transition="in" filter="fade">
                                      <p:cBhvr>
                                        <p:cTn id="105" dur="500"/>
                                        <p:tgtEl>
                                          <p:spTgt spid="14378"/>
                                        </p:tgtEl>
                                      </p:cBhvr>
                                    </p:animEffect>
                                    <p:anim calcmode="lin" valueType="num">
                                      <p:cBhvr>
                                        <p:cTn id="106" dur="500" fill="hold"/>
                                        <p:tgtEl>
                                          <p:spTgt spid="14378"/>
                                        </p:tgtEl>
                                        <p:attrNameLst>
                                          <p:attrName>ppt_x</p:attrName>
                                        </p:attrNameLst>
                                      </p:cBhvr>
                                      <p:tavLst>
                                        <p:tav tm="0">
                                          <p:val>
                                            <p:strVal val="#ppt_x"/>
                                          </p:val>
                                        </p:tav>
                                        <p:tav tm="100000">
                                          <p:val>
                                            <p:strVal val="#ppt_x"/>
                                          </p:val>
                                        </p:tav>
                                      </p:tavLst>
                                    </p:anim>
                                    <p:anim calcmode="lin" valueType="num">
                                      <p:cBhvr>
                                        <p:cTn id="107" dur="500" fill="hold"/>
                                        <p:tgtEl>
                                          <p:spTgt spid="14378"/>
                                        </p:tgtEl>
                                        <p:attrNameLst>
                                          <p:attrName>ppt_y</p:attrName>
                                        </p:attrNameLst>
                                      </p:cBhvr>
                                      <p:tavLst>
                                        <p:tav tm="0">
                                          <p:val>
                                            <p:strVal val="#ppt_y-.1"/>
                                          </p:val>
                                        </p:tav>
                                        <p:tav tm="100000">
                                          <p:val>
                                            <p:strVal val="#ppt_y"/>
                                          </p:val>
                                        </p:tav>
                                      </p:tavLst>
                                    </p:anim>
                                  </p:childTnLst>
                                </p:cTn>
                              </p:par>
                              <p:par>
                                <p:cTn id="108" presetID="4" presetClass="exit" presetSubtype="16" fill="hold" nodeType="withEffect">
                                  <p:stCondLst>
                                    <p:cond delay="0"/>
                                  </p:stCondLst>
                                  <p:childTnLst>
                                    <p:animEffect transition="out" filter="box(in)">
                                      <p:cBhvr>
                                        <p:cTn id="109" dur="500"/>
                                        <p:tgtEl>
                                          <p:spTgt spid="14369"/>
                                        </p:tgtEl>
                                      </p:cBhvr>
                                    </p:animEffect>
                                    <p:set>
                                      <p:cBhvr>
                                        <p:cTn id="110" dur="1" fill="hold">
                                          <p:stCondLst>
                                            <p:cond delay="499"/>
                                          </p:stCondLst>
                                        </p:cTn>
                                        <p:tgtEl>
                                          <p:spTgt spid="14369"/>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14370"/>
                                        </p:tgtEl>
                                      </p:cBhvr>
                                    </p:animEffect>
                                    <p:set>
                                      <p:cBhvr>
                                        <p:cTn id="113" dur="1" fill="hold">
                                          <p:stCondLst>
                                            <p:cond delay="499"/>
                                          </p:stCondLst>
                                        </p:cTn>
                                        <p:tgtEl>
                                          <p:spTgt spid="14370"/>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4379"/>
                                        </p:tgtEl>
                                        <p:attrNameLst>
                                          <p:attrName>style.visibility</p:attrName>
                                        </p:attrNameLst>
                                      </p:cBhvr>
                                      <p:to>
                                        <p:strVal val="visible"/>
                                      </p:to>
                                    </p:set>
                                    <p:animEffect transition="in" filter="fade">
                                      <p:cBhvr>
                                        <p:cTn id="118" dur="500"/>
                                        <p:tgtEl>
                                          <p:spTgt spid="14379"/>
                                        </p:tgtEl>
                                      </p:cBhvr>
                                    </p:animEffect>
                                    <p:anim calcmode="lin" valueType="num">
                                      <p:cBhvr>
                                        <p:cTn id="119" dur="500" fill="hold"/>
                                        <p:tgtEl>
                                          <p:spTgt spid="14379"/>
                                        </p:tgtEl>
                                        <p:attrNameLst>
                                          <p:attrName>ppt_x</p:attrName>
                                        </p:attrNameLst>
                                      </p:cBhvr>
                                      <p:tavLst>
                                        <p:tav tm="0">
                                          <p:val>
                                            <p:strVal val="#ppt_x"/>
                                          </p:val>
                                        </p:tav>
                                        <p:tav tm="100000">
                                          <p:val>
                                            <p:strVal val="#ppt_x"/>
                                          </p:val>
                                        </p:tav>
                                      </p:tavLst>
                                    </p:anim>
                                    <p:anim calcmode="lin" valueType="num">
                                      <p:cBhvr>
                                        <p:cTn id="120" dur="500" fill="hold"/>
                                        <p:tgtEl>
                                          <p:spTgt spid="14379"/>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4380"/>
                                        </p:tgtEl>
                                        <p:attrNameLst>
                                          <p:attrName>style.visibility</p:attrName>
                                        </p:attrNameLst>
                                      </p:cBhvr>
                                      <p:to>
                                        <p:strVal val="visible"/>
                                      </p:to>
                                    </p:set>
                                    <p:animEffect transition="in" filter="fade">
                                      <p:cBhvr>
                                        <p:cTn id="123" dur="500"/>
                                        <p:tgtEl>
                                          <p:spTgt spid="14380"/>
                                        </p:tgtEl>
                                      </p:cBhvr>
                                    </p:animEffect>
                                    <p:anim calcmode="lin" valueType="num">
                                      <p:cBhvr>
                                        <p:cTn id="124" dur="500" fill="hold"/>
                                        <p:tgtEl>
                                          <p:spTgt spid="14380"/>
                                        </p:tgtEl>
                                        <p:attrNameLst>
                                          <p:attrName>ppt_x</p:attrName>
                                        </p:attrNameLst>
                                      </p:cBhvr>
                                      <p:tavLst>
                                        <p:tav tm="0">
                                          <p:val>
                                            <p:strVal val="#ppt_x"/>
                                          </p:val>
                                        </p:tav>
                                        <p:tav tm="100000">
                                          <p:val>
                                            <p:strVal val="#ppt_x"/>
                                          </p:val>
                                        </p:tav>
                                      </p:tavLst>
                                    </p:anim>
                                    <p:anim calcmode="lin" valueType="num">
                                      <p:cBhvr>
                                        <p:cTn id="125" dur="500" fill="hold"/>
                                        <p:tgtEl>
                                          <p:spTgt spid="14380"/>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14381"/>
                                        </p:tgtEl>
                                        <p:attrNameLst>
                                          <p:attrName>style.visibility</p:attrName>
                                        </p:attrNameLst>
                                      </p:cBhvr>
                                      <p:to>
                                        <p:strVal val="visible"/>
                                      </p:to>
                                    </p:set>
                                    <p:animEffect transition="in" filter="fade">
                                      <p:cBhvr>
                                        <p:cTn id="128" dur="500"/>
                                        <p:tgtEl>
                                          <p:spTgt spid="14381"/>
                                        </p:tgtEl>
                                      </p:cBhvr>
                                    </p:animEffect>
                                    <p:anim calcmode="lin" valueType="num">
                                      <p:cBhvr>
                                        <p:cTn id="129" dur="500" fill="hold"/>
                                        <p:tgtEl>
                                          <p:spTgt spid="14381"/>
                                        </p:tgtEl>
                                        <p:attrNameLst>
                                          <p:attrName>ppt_x</p:attrName>
                                        </p:attrNameLst>
                                      </p:cBhvr>
                                      <p:tavLst>
                                        <p:tav tm="0">
                                          <p:val>
                                            <p:strVal val="#ppt_x"/>
                                          </p:val>
                                        </p:tav>
                                        <p:tav tm="100000">
                                          <p:val>
                                            <p:strVal val="#ppt_x"/>
                                          </p:val>
                                        </p:tav>
                                      </p:tavLst>
                                    </p:anim>
                                    <p:anim calcmode="lin" valueType="num">
                                      <p:cBhvr>
                                        <p:cTn id="130" dur="500" fill="hold"/>
                                        <p:tgtEl>
                                          <p:spTgt spid="14381"/>
                                        </p:tgtEl>
                                        <p:attrNameLst>
                                          <p:attrName>ppt_y</p:attrName>
                                        </p:attrNameLst>
                                      </p:cBhvr>
                                      <p:tavLst>
                                        <p:tav tm="0">
                                          <p:val>
                                            <p:strVal val="#ppt_y-.1"/>
                                          </p:val>
                                        </p:tav>
                                        <p:tav tm="100000">
                                          <p:val>
                                            <p:strVal val="#ppt_y"/>
                                          </p:val>
                                        </p:tav>
                                      </p:tavLst>
                                    </p:anim>
                                  </p:childTnLst>
                                </p:cTn>
                              </p:par>
                              <p:par>
                                <p:cTn id="131" presetID="4" presetClass="exit" presetSubtype="16" fill="hold" nodeType="withEffect">
                                  <p:stCondLst>
                                    <p:cond delay="0"/>
                                  </p:stCondLst>
                                  <p:childTnLst>
                                    <p:animEffect transition="out" filter="box(in)">
                                      <p:cBhvr>
                                        <p:cTn id="132" dur="500"/>
                                        <p:tgtEl>
                                          <p:spTgt spid="14371"/>
                                        </p:tgtEl>
                                      </p:cBhvr>
                                    </p:animEffect>
                                    <p:set>
                                      <p:cBhvr>
                                        <p:cTn id="133" dur="1" fill="hold">
                                          <p:stCondLst>
                                            <p:cond delay="499"/>
                                          </p:stCondLst>
                                        </p:cTn>
                                        <p:tgtEl>
                                          <p:spTgt spid="14371"/>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4352"/>
                                        </p:tgtEl>
                                        <p:attrNameLst>
                                          <p:attrName>style.visibility</p:attrName>
                                        </p:attrNameLst>
                                      </p:cBhvr>
                                      <p:to>
                                        <p:strVal val="visible"/>
                                      </p:to>
                                    </p:set>
                                    <p:animEffect transition="in" filter="box(in)">
                                      <p:cBhvr>
                                        <p:cTn id="138" dur="500"/>
                                        <p:tgtEl>
                                          <p:spTgt spid="14352"/>
                                        </p:tgtEl>
                                      </p:cBhvr>
                                    </p:animEffect>
                                  </p:childTnLst>
                                </p:cTn>
                              </p:par>
                              <p:par>
                                <p:cTn id="139" presetID="4" presetClass="entr" presetSubtype="16" fill="hold" nodeType="withEffect">
                                  <p:stCondLst>
                                    <p:cond delay="0"/>
                                  </p:stCondLst>
                                  <p:childTnLst>
                                    <p:set>
                                      <p:cBhvr>
                                        <p:cTn id="140" dur="1" fill="hold">
                                          <p:stCondLst>
                                            <p:cond delay="0"/>
                                          </p:stCondLst>
                                        </p:cTn>
                                        <p:tgtEl>
                                          <p:spTgt spid="14356"/>
                                        </p:tgtEl>
                                        <p:attrNameLst>
                                          <p:attrName>style.visibility</p:attrName>
                                        </p:attrNameLst>
                                      </p:cBhvr>
                                      <p:to>
                                        <p:strVal val="visible"/>
                                      </p:to>
                                    </p:set>
                                    <p:animEffect transition="in" filter="box(in)">
                                      <p:cBhvr>
                                        <p:cTn id="141"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48" grpId="0" animBg="1"/>
      <p:bldP spid="14349" grpId="0" animBg="1"/>
      <p:bldP spid="14352" grpId="0" animBg="1"/>
      <p:bldP spid="14372" grpId="0" animBg="1"/>
      <p:bldP spid="14375" grpId="0" animBg="1"/>
      <p:bldP spid="143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D35246A3-B624-4A09-B134-A1E4849B29F3}"/>
              </a:ext>
            </a:extLst>
          </p:cNvPr>
          <p:cNvGrpSpPr/>
          <p:nvPr/>
        </p:nvGrpSpPr>
        <p:grpSpPr>
          <a:xfrm>
            <a:off x="0" y="0"/>
            <a:ext cx="12192000" cy="6858000"/>
            <a:chOff x="0" y="0"/>
            <a:chExt cx="12192000" cy="6858000"/>
          </a:xfrm>
        </p:grpSpPr>
        <p:pic>
          <p:nvPicPr>
            <p:cNvPr id="5" name="Picture 4">
              <a:extLst>
                <a:ext uri="{FF2B5EF4-FFF2-40B4-BE49-F238E27FC236}">
                  <a16:creationId xmlns="" xmlns:a16="http://schemas.microsoft.com/office/drawing/2014/main" id="{6428D52F-007A-46AD-9F90-87700127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 xmlns:a16="http://schemas.microsoft.com/office/drawing/2014/main" id="{585E009E-9890-4BD2-A2BF-34AE45BDDCFC}"/>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10" name="Text Box 11">
            <a:extLst>
              <a:ext uri="{FF2B5EF4-FFF2-40B4-BE49-F238E27FC236}">
                <a16:creationId xmlns="" xmlns:a16="http://schemas.microsoft.com/office/drawing/2014/main" id="{F636A636-C0DC-4863-BFEF-082F20C219CA}"/>
              </a:ext>
            </a:extLst>
          </p:cNvPr>
          <p:cNvSpPr txBox="1">
            <a:spLocks noChangeArrowheads="1"/>
          </p:cNvSpPr>
          <p:nvPr/>
        </p:nvSpPr>
        <p:spPr bwMode="auto">
          <a:xfrm>
            <a:off x="1741488" y="91440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u="none" dirty="0">
                <a:solidFill>
                  <a:srgbClr val="0000CC"/>
                </a:solidFill>
                <a:latin typeface="Times New Roman" panose="02020603050405020304" pitchFamily="18" charset="0"/>
              </a:rPr>
              <a:t>II/ Ghi nhớ</a:t>
            </a:r>
          </a:p>
        </p:txBody>
      </p:sp>
      <p:sp>
        <p:nvSpPr>
          <p:cNvPr id="17411" name="Text Box 17">
            <a:extLst>
              <a:ext uri="{FF2B5EF4-FFF2-40B4-BE49-F238E27FC236}">
                <a16:creationId xmlns="" xmlns:a16="http://schemas.microsoft.com/office/drawing/2014/main" id="{5A9F9AEA-9151-4303-AB3B-7C8CD0140C43}"/>
              </a:ext>
            </a:extLst>
          </p:cNvPr>
          <p:cNvSpPr txBox="1">
            <a:spLocks noChangeArrowheads="1"/>
          </p:cNvSpPr>
          <p:nvPr/>
        </p:nvSpPr>
        <p:spPr bwMode="auto">
          <a:xfrm>
            <a:off x="1765388" y="1859339"/>
            <a:ext cx="97408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dirty="0">
                <a:latin typeface="Arial" panose="020B0604020202020204" pitchFamily="34" charset="0"/>
              </a:rPr>
              <a:t>	</a:t>
            </a:r>
            <a:r>
              <a:rPr lang="vi-VN" altLang="en-US" sz="3600" b="0" u="none" dirty="0">
                <a:solidFill>
                  <a:srgbClr val="0000FF"/>
                </a:solidFill>
                <a:latin typeface="+mj-lt"/>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sz="3600" b="0" u="none" dirty="0">
                <a:solidFill>
                  <a:srgbClr val="0000FF"/>
                </a:solidFill>
                <a:latin typeface="+mj-lt"/>
              </a:rPr>
              <a:t>	2. Khi viết, hết mỗi đoạn văn cần xuống dòng.</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31C32284-188A-4D64-AB8F-12BE9BF46972}"/>
              </a:ext>
            </a:extLst>
          </p:cNvPr>
          <p:cNvGrpSpPr/>
          <p:nvPr/>
        </p:nvGrpSpPr>
        <p:grpSpPr>
          <a:xfrm>
            <a:off x="0" y="0"/>
            <a:ext cx="12192000" cy="6858000"/>
            <a:chOff x="0" y="0"/>
            <a:chExt cx="12192000" cy="6858000"/>
          </a:xfrm>
        </p:grpSpPr>
        <p:pic>
          <p:nvPicPr>
            <p:cNvPr id="14" name="Picture 13">
              <a:extLst>
                <a:ext uri="{FF2B5EF4-FFF2-40B4-BE49-F238E27FC236}">
                  <a16:creationId xmlns="" xmlns:a16="http://schemas.microsoft.com/office/drawing/2014/main" id="{858E827B-E70D-4C53-A1F9-C583F80EC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 xmlns:a16="http://schemas.microsoft.com/office/drawing/2014/main" id="{947C343C-6F64-4558-BFAB-2A8F5F95E308}"/>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434" name="Text Box 5">
            <a:extLst>
              <a:ext uri="{FF2B5EF4-FFF2-40B4-BE49-F238E27FC236}">
                <a16:creationId xmlns="" xmlns:a16="http://schemas.microsoft.com/office/drawing/2014/main" id="{332CDF2A-0929-46B2-BF77-71C7EEA33581}"/>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18435" name="Text Box 6">
            <a:extLst>
              <a:ext uri="{FF2B5EF4-FFF2-40B4-BE49-F238E27FC236}">
                <a16:creationId xmlns="" xmlns:a16="http://schemas.microsoft.com/office/drawing/2014/main" id="{84C4C6E4-8D36-4753-8617-20570E18D739}"/>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18436" name="Text Box 9">
            <a:extLst>
              <a:ext uri="{FF2B5EF4-FFF2-40B4-BE49-F238E27FC236}">
                <a16:creationId xmlns="" xmlns:a16="http://schemas.microsoft.com/office/drawing/2014/main" id="{4919E711-0821-44CA-93BE-D4B0CA2B33E9}"/>
              </a:ext>
            </a:extLst>
          </p:cNvPr>
          <p:cNvSpPr txBox="1">
            <a:spLocks noChangeArrowheads="1"/>
          </p:cNvSpPr>
          <p:nvPr/>
        </p:nvSpPr>
        <p:spPr bwMode="auto">
          <a:xfrm>
            <a:off x="1524000" y="852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
        <p:nvSpPr>
          <p:cNvPr id="18437" name="Text Box 10">
            <a:extLst>
              <a:ext uri="{FF2B5EF4-FFF2-40B4-BE49-F238E27FC236}">
                <a16:creationId xmlns="" xmlns:a16="http://schemas.microsoft.com/office/drawing/2014/main" id="{4221EDD7-88E0-4343-811D-CD27D95B7A20}"/>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8438" name="Text Box 11">
            <a:extLst>
              <a:ext uri="{FF2B5EF4-FFF2-40B4-BE49-F238E27FC236}">
                <a16:creationId xmlns="" xmlns:a16="http://schemas.microsoft.com/office/drawing/2014/main" id="{CAE806D8-18FE-4E0B-9304-B56D283557FD}"/>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18439" name="Text Box 12">
            <a:extLst>
              <a:ext uri="{FF2B5EF4-FFF2-40B4-BE49-F238E27FC236}">
                <a16:creationId xmlns="" xmlns:a16="http://schemas.microsoft.com/office/drawing/2014/main" id="{D56BEBB0-D8E2-4E6C-8591-F470E5458A8B}"/>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a:t>
            </a:r>
            <a:r>
              <a:rPr lang="vi-VN" altLang="en-US" sz="2400" b="0" u="none">
                <a:latin typeface="Arial" panose="020B0604020202020204" pitchFamily="34" charset="0"/>
              </a:rPr>
              <a:t> </a:t>
            </a:r>
            <a:r>
              <a:rPr lang="vi-VN" altLang="en-US" sz="2400" b="0" u="none">
                <a:latin typeface="Times New Roman" panose="02020603050405020304" pitchFamily="18" charset="0"/>
              </a:rPr>
              <a:t>nét bút trơn tạo những dòng chữ đều đặn, mềm mại. Khi viết xong, em lấy giẻ lau nhẹ ngòi cho mực khỏi két vào. Rồi em tra nắp bút cho ngòi khỏi bị tòe trước khi cất vào cặp.</a:t>
            </a:r>
          </a:p>
        </p:txBody>
      </p:sp>
      <p:sp>
        <p:nvSpPr>
          <p:cNvPr id="18440" name="Text Box 13">
            <a:extLst>
              <a:ext uri="{FF2B5EF4-FFF2-40B4-BE49-F238E27FC236}">
                <a16:creationId xmlns="" xmlns:a16="http://schemas.microsoft.com/office/drawing/2014/main" id="{9D9B7350-6CFC-4BD0-B23B-16E206A1BA9F}"/>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18441" name="Text Box 14">
            <a:extLst>
              <a:ext uri="{FF2B5EF4-FFF2-40B4-BE49-F238E27FC236}">
                <a16:creationId xmlns="" xmlns:a16="http://schemas.microsoft.com/office/drawing/2014/main" id="{F5CF2244-E0C4-4A17-BBE6-007310ECD66E}"/>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17418" name="Line 15">
            <a:extLst>
              <a:ext uri="{FF2B5EF4-FFF2-40B4-BE49-F238E27FC236}">
                <a16:creationId xmlns="" xmlns:a16="http://schemas.microsoft.com/office/drawing/2014/main" id="{DFEF8804-2EE0-4C41-B60D-6AEE4C9F377D}"/>
              </a:ext>
            </a:extLst>
          </p:cNvPr>
          <p:cNvSpPr>
            <a:spLocks noChangeShapeType="1"/>
          </p:cNvSpPr>
          <p:nvPr/>
        </p:nvSpPr>
        <p:spPr bwMode="auto">
          <a:xfrm>
            <a:off x="1981200" y="9144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in)">
                                      <p:cBhvr>
                                        <p:cTn id="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4C2BFBF4-E749-4C62-8632-4633D390108B}"/>
              </a:ext>
            </a:extLst>
          </p:cNvPr>
          <p:cNvGrpSpPr/>
          <p:nvPr/>
        </p:nvGrpSpPr>
        <p:grpSpPr>
          <a:xfrm>
            <a:off x="0" y="0"/>
            <a:ext cx="12192000" cy="6858000"/>
            <a:chOff x="0" y="0"/>
            <a:chExt cx="12192000" cy="6858000"/>
          </a:xfrm>
        </p:grpSpPr>
        <p:pic>
          <p:nvPicPr>
            <p:cNvPr id="10" name="Picture 9">
              <a:extLst>
                <a:ext uri="{FF2B5EF4-FFF2-40B4-BE49-F238E27FC236}">
                  <a16:creationId xmlns="" xmlns:a16="http://schemas.microsoft.com/office/drawing/2014/main" id="{8A1FB843-151E-4D10-B5F7-A37A614B7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 xmlns:a16="http://schemas.microsoft.com/office/drawing/2014/main" id="{4B9F6FB0-2690-4512-9434-2CE8B946F1E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530" name="Text Box 5">
            <a:extLst>
              <a:ext uri="{FF2B5EF4-FFF2-40B4-BE49-F238E27FC236}">
                <a16:creationId xmlns="" xmlns:a16="http://schemas.microsoft.com/office/drawing/2014/main" id="{C9BF66F3-BE39-40BC-AD8E-C1D24F81A403}"/>
              </a:ext>
            </a:extLst>
          </p:cNvPr>
          <p:cNvSpPr txBox="1">
            <a:spLocks noChangeArrowheads="1"/>
          </p:cNvSpPr>
          <p:nvPr/>
        </p:nvSpPr>
        <p:spPr bwMode="auto">
          <a:xfrm>
            <a:off x="1493293" y="457200"/>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u="none">
                <a:solidFill>
                  <a:srgbClr val="0000CC"/>
                </a:solidFill>
                <a:latin typeface="Times New Roman" panose="02020603050405020304" pitchFamily="18" charset="0"/>
              </a:rPr>
              <a:t>III/ Luyện tập</a:t>
            </a:r>
          </a:p>
        </p:txBody>
      </p:sp>
      <p:sp>
        <p:nvSpPr>
          <p:cNvPr id="22532" name="Text Box 7">
            <a:extLst>
              <a:ext uri="{FF2B5EF4-FFF2-40B4-BE49-F238E27FC236}">
                <a16:creationId xmlns="" xmlns:a16="http://schemas.microsoft.com/office/drawing/2014/main" id="{670C2B0B-E8A6-437E-95AF-30D9C674DF69}"/>
              </a:ext>
            </a:extLst>
          </p:cNvPr>
          <p:cNvSpPr txBox="1">
            <a:spLocks noChangeArrowheads="1"/>
          </p:cNvSpPr>
          <p:nvPr/>
        </p:nvSpPr>
        <p:spPr bwMode="auto">
          <a:xfrm>
            <a:off x="990600" y="176823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0" u="none">
                <a:latin typeface="Times New Roman" panose="02020603050405020304" pitchFamily="18" charset="0"/>
              </a:rPr>
              <a:t>a/ Bài văn gồm mấy đoạn văn?</a:t>
            </a:r>
          </a:p>
        </p:txBody>
      </p:sp>
      <p:sp>
        <p:nvSpPr>
          <p:cNvPr id="58375" name="Text Box 8">
            <a:extLst>
              <a:ext uri="{FF2B5EF4-FFF2-40B4-BE49-F238E27FC236}">
                <a16:creationId xmlns="" xmlns:a16="http://schemas.microsoft.com/office/drawing/2014/main" id="{17994035-37A3-4E1E-A4D5-0E3E4E43E24E}"/>
              </a:ext>
            </a:extLst>
          </p:cNvPr>
          <p:cNvSpPr txBox="1">
            <a:spLocks noChangeArrowheads="1"/>
          </p:cNvSpPr>
          <p:nvPr/>
        </p:nvSpPr>
        <p:spPr bwMode="auto">
          <a:xfrm>
            <a:off x="956602" y="3029686"/>
            <a:ext cx="112353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latin typeface="Times New Roman" panose="02020603050405020304" pitchFamily="18" charset="0"/>
              </a:rPr>
              <a:t>b/ Tìm đoạn văn tả hình dáng bên ngoài của cây bút máy.</a:t>
            </a:r>
          </a:p>
        </p:txBody>
      </p:sp>
      <p:sp>
        <p:nvSpPr>
          <p:cNvPr id="58379" name="Text Box 7">
            <a:extLst>
              <a:ext uri="{FF2B5EF4-FFF2-40B4-BE49-F238E27FC236}">
                <a16:creationId xmlns="" xmlns:a16="http://schemas.microsoft.com/office/drawing/2014/main" id="{70FA33E1-82CA-4E2D-9534-59C9526A0B11}"/>
              </a:ext>
            </a:extLst>
          </p:cNvPr>
          <p:cNvSpPr txBox="1">
            <a:spLocks noChangeArrowheads="1"/>
          </p:cNvSpPr>
          <p:nvPr/>
        </p:nvSpPr>
        <p:spPr bwMode="auto">
          <a:xfrm>
            <a:off x="685800" y="181671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solidFill>
                  <a:srgbClr val="0000FF"/>
                </a:solidFill>
                <a:latin typeface="Times New Roman" panose="02020603050405020304" pitchFamily="18" charset="0"/>
              </a:rPr>
              <a:t>	</a:t>
            </a:r>
            <a:r>
              <a:rPr lang="vi-VN" altLang="en-US" sz="3600" b="0" u="none">
                <a:solidFill>
                  <a:srgbClr val="0000FF"/>
                </a:solidFill>
                <a:latin typeface="Times New Roman" panose="02020603050405020304" pitchFamily="18" charset="0"/>
              </a:rPr>
              <a:t> Bài văn gồm 4 đoạn văn.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2532"/>
                                        </p:tgtEl>
                                      </p:cBhvr>
                                    </p:animEffect>
                                    <p:set>
                                      <p:cBhvr>
                                        <p:cTn id="7" dur="1" fill="hold">
                                          <p:stCondLst>
                                            <p:cond delay="499"/>
                                          </p:stCondLst>
                                        </p:cTn>
                                        <p:tgtEl>
                                          <p:spTgt spid="225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379"/>
                                        </p:tgtEl>
                                        <p:attrNameLst>
                                          <p:attrName>style.visibility</p:attrName>
                                        </p:attrNameLst>
                                      </p:cBhvr>
                                      <p:to>
                                        <p:strVal val="visible"/>
                                      </p:to>
                                    </p:set>
                                    <p:animEffect transition="in" filter="barn(inVertical)">
                                      <p:cBhvr>
                                        <p:cTn id="12"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583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59ACA9BF-241B-41D6-9C87-4AC8836BDED6}"/>
              </a:ext>
            </a:extLst>
          </p:cNvPr>
          <p:cNvGrpSpPr/>
          <p:nvPr/>
        </p:nvGrpSpPr>
        <p:grpSpPr>
          <a:xfrm>
            <a:off x="238254" y="26963"/>
            <a:ext cx="12192000" cy="6858000"/>
            <a:chOff x="0" y="0"/>
            <a:chExt cx="12192000" cy="6858000"/>
          </a:xfrm>
        </p:grpSpPr>
        <p:pic>
          <p:nvPicPr>
            <p:cNvPr id="7" name="Picture 6">
              <a:extLst>
                <a:ext uri="{FF2B5EF4-FFF2-40B4-BE49-F238E27FC236}">
                  <a16:creationId xmlns="" xmlns:a16="http://schemas.microsoft.com/office/drawing/2014/main" id="{DB100569-84F7-4C80-8871-EFACC4FA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 xmlns:a16="http://schemas.microsoft.com/office/drawing/2014/main" id="{72C370C8-BA9E-4063-8E21-E50D648A34D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80" name="Text Box 8">
            <a:extLst>
              <a:ext uri="{FF2B5EF4-FFF2-40B4-BE49-F238E27FC236}">
                <a16:creationId xmlns="" xmlns:a16="http://schemas.microsoft.com/office/drawing/2014/main" id="{A4B5487A-0339-4A65-9890-E37E5AABFCA4}"/>
              </a:ext>
            </a:extLst>
          </p:cNvPr>
          <p:cNvSpPr txBox="1">
            <a:spLocks noChangeArrowheads="1"/>
          </p:cNvSpPr>
          <p:nvPr/>
        </p:nvSpPr>
        <p:spPr bwMode="auto">
          <a:xfrm>
            <a:off x="1495554" y="1066800"/>
            <a:ext cx="1093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latin typeface="Times New Roman" panose="02020603050405020304" pitchFamily="18" charset="0"/>
              </a:rPr>
              <a:t>b/ Tìm đoạn văn tả hình dáng bên ngoài của cây bút máy.</a:t>
            </a:r>
          </a:p>
        </p:txBody>
      </p:sp>
      <p:sp>
        <p:nvSpPr>
          <p:cNvPr id="24581" name="Text Box 10">
            <a:extLst>
              <a:ext uri="{FF2B5EF4-FFF2-40B4-BE49-F238E27FC236}">
                <a16:creationId xmlns="" xmlns:a16="http://schemas.microsoft.com/office/drawing/2014/main" id="{A743CED9-24C8-4479-BD79-34BC2CF2DDD0}"/>
              </a:ext>
            </a:extLst>
          </p:cNvPr>
          <p:cNvSpPr txBox="1">
            <a:spLocks noChangeArrowheads="1"/>
          </p:cNvSpPr>
          <p:nvPr/>
        </p:nvSpPr>
        <p:spPr bwMode="auto">
          <a:xfrm>
            <a:off x="2100261" y="2301800"/>
            <a:ext cx="9634537" cy="23083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a:t>
            </a:r>
            <a:r>
              <a:rPr lang="vi-VN" altLang="en-US" sz="3600" b="0" u="none" smtClean="0">
                <a:solidFill>
                  <a:srgbClr val="0000CC"/>
                </a:solidFill>
                <a:latin typeface="Times New Roman" panose="02020603050405020304" pitchFamily="18" charset="0"/>
              </a:rPr>
              <a:t>Cây </a:t>
            </a:r>
            <a:r>
              <a:rPr lang="vi-VN" altLang="en-US" sz="3600" b="0" u="none">
                <a:solidFill>
                  <a:srgbClr val="0000CC"/>
                </a:solidFill>
                <a:latin typeface="Times New Roman" panose="02020603050405020304" pitchFamily="18" charset="0"/>
              </a:rPr>
              <a:t>bút dài gần một gang tay. Thân bút tròn, nhỏ nhắn, bằng ngón tay trỏ. Chất nhựa bút vẫn còn thơm, nom nhẵn bóng. Nắp bút màu hồng, có cái cài bằng sắt mạ bóng loáng.</a:t>
            </a: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0523B40E-743B-46B1-B197-18D1E508575E}"/>
              </a:ext>
            </a:extLst>
          </p:cNvPr>
          <p:cNvGrpSpPr/>
          <p:nvPr/>
        </p:nvGrpSpPr>
        <p:grpSpPr>
          <a:xfrm>
            <a:off x="0" y="0"/>
            <a:ext cx="12192000" cy="6858000"/>
            <a:chOff x="0" y="0"/>
            <a:chExt cx="12192000" cy="6858000"/>
          </a:xfrm>
        </p:grpSpPr>
        <p:pic>
          <p:nvPicPr>
            <p:cNvPr id="7" name="Picture 6">
              <a:extLst>
                <a:ext uri="{FF2B5EF4-FFF2-40B4-BE49-F238E27FC236}">
                  <a16:creationId xmlns="" xmlns:a16="http://schemas.microsoft.com/office/drawing/2014/main" id="{5A607319-4DD3-43BF-AF16-E100758B0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 xmlns:a16="http://schemas.microsoft.com/office/drawing/2014/main" id="{629AE754-9499-47C1-B070-5808560DA29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05" name="Text Box 9">
            <a:extLst>
              <a:ext uri="{FF2B5EF4-FFF2-40B4-BE49-F238E27FC236}">
                <a16:creationId xmlns="" xmlns:a16="http://schemas.microsoft.com/office/drawing/2014/main" id="{BD89CA26-6E10-4534-9E03-6C4221C5B8E8}"/>
              </a:ext>
            </a:extLst>
          </p:cNvPr>
          <p:cNvSpPr txBox="1">
            <a:spLocks noChangeArrowheads="1"/>
          </p:cNvSpPr>
          <p:nvPr/>
        </p:nvSpPr>
        <p:spPr bwMode="auto">
          <a:xfrm>
            <a:off x="1828800" y="2286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0" u="none" smtClean="0">
                <a:latin typeface="Times New Roman" panose="02020603050405020304" pitchFamily="18" charset="0"/>
              </a:rPr>
              <a:t>1</a:t>
            </a:r>
            <a:r>
              <a:rPr lang="vi-VN" altLang="en-US" sz="4000" b="0" u="none" smtClean="0">
                <a:latin typeface="Times New Roman" panose="02020603050405020304" pitchFamily="18" charset="0"/>
              </a:rPr>
              <a:t>c</a:t>
            </a:r>
            <a:r>
              <a:rPr lang="vi-VN" altLang="en-US" sz="4000" b="0" u="none" dirty="0">
                <a:latin typeface="Times New Roman" panose="02020603050405020304" pitchFamily="18" charset="0"/>
              </a:rPr>
              <a:t>/ Tìm đoạn văn tả cái ngòi bút.</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85D86C78-0789-409A-9A64-14AEF622D5F8}"/>
              </a:ext>
            </a:extLst>
          </p:cNvPr>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1C5BE9B8-9E3C-4578-B734-E9F85B1D7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 xmlns:a16="http://schemas.microsoft.com/office/drawing/2014/main" id="{E381D366-E050-44A5-9BEF-DD3AFDC754DF}"/>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650" name="Text Box 5">
            <a:extLst>
              <a:ext uri="{FF2B5EF4-FFF2-40B4-BE49-F238E27FC236}">
                <a16:creationId xmlns="" xmlns:a16="http://schemas.microsoft.com/office/drawing/2014/main" id="{70A807EB-C30E-4881-BDBC-B55A4B7428BE}"/>
              </a:ext>
            </a:extLst>
          </p:cNvPr>
          <p:cNvSpPr txBox="1">
            <a:spLocks noChangeArrowheads="1"/>
          </p:cNvSpPr>
          <p:nvPr/>
        </p:nvSpPr>
        <p:spPr bwMode="auto">
          <a:xfrm>
            <a:off x="15240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7651" name="Text Box 6">
            <a:extLst>
              <a:ext uri="{FF2B5EF4-FFF2-40B4-BE49-F238E27FC236}">
                <a16:creationId xmlns="" xmlns:a16="http://schemas.microsoft.com/office/drawing/2014/main" id="{4E94CE9A-7A3E-4B28-8922-1E1FC27B780C}"/>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7652" name="Text Box 7">
            <a:extLst>
              <a:ext uri="{FF2B5EF4-FFF2-40B4-BE49-F238E27FC236}">
                <a16:creationId xmlns="" xmlns:a16="http://schemas.microsoft.com/office/drawing/2014/main" id="{E0730000-56AE-436E-85FB-158BDBE03728}"/>
              </a:ext>
            </a:extLst>
          </p:cNvPr>
          <p:cNvSpPr txBox="1">
            <a:spLocks noChangeArrowheads="1"/>
          </p:cNvSpPr>
          <p:nvPr/>
        </p:nvSpPr>
        <p:spPr bwMode="auto">
          <a:xfrm>
            <a:off x="1524000" y="152400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7653" name="Text Box 8">
            <a:extLst>
              <a:ext uri="{FF2B5EF4-FFF2-40B4-BE49-F238E27FC236}">
                <a16:creationId xmlns="" xmlns:a16="http://schemas.microsoft.com/office/drawing/2014/main" id="{10AD60FD-DC87-473C-B2E6-5EF076613FB7}"/>
              </a:ext>
            </a:extLst>
          </p:cNvPr>
          <p:cNvSpPr txBox="1">
            <a:spLocks noChangeArrowheads="1"/>
          </p:cNvSpPr>
          <p:nvPr/>
        </p:nvSpPr>
        <p:spPr bwMode="auto">
          <a:xfrm>
            <a:off x="1524000" y="2209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7654" name="Text Box 9">
            <a:extLst>
              <a:ext uri="{FF2B5EF4-FFF2-40B4-BE49-F238E27FC236}">
                <a16:creationId xmlns="" xmlns:a16="http://schemas.microsoft.com/office/drawing/2014/main" id="{EA720C98-41A1-4C8C-B563-300A1CBFCFE6}"/>
              </a:ext>
            </a:extLst>
          </p:cNvPr>
          <p:cNvSpPr txBox="1">
            <a:spLocks noChangeArrowheads="1"/>
          </p:cNvSpPr>
          <p:nvPr/>
        </p:nvSpPr>
        <p:spPr bwMode="auto">
          <a:xfrm>
            <a:off x="1524000" y="289560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c/ Tìm đoạn văn tả cái ngòi bút.</a:t>
            </a:r>
          </a:p>
        </p:txBody>
      </p:sp>
      <p:sp>
        <p:nvSpPr>
          <p:cNvPr id="27655" name="Text Box 10">
            <a:extLst>
              <a:ext uri="{FF2B5EF4-FFF2-40B4-BE49-F238E27FC236}">
                <a16:creationId xmlns="" xmlns:a16="http://schemas.microsoft.com/office/drawing/2014/main" id="{77EFE688-F8B8-4F38-B9C7-7B5AE6B50511}"/>
              </a:ext>
            </a:extLst>
          </p:cNvPr>
          <p:cNvSpPr txBox="1">
            <a:spLocks noChangeArrowheads="1"/>
          </p:cNvSpPr>
          <p:nvPr/>
        </p:nvSpPr>
        <p:spPr bwMode="auto">
          <a:xfrm>
            <a:off x="762000" y="3733805"/>
            <a:ext cx="10668000" cy="2246769"/>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800" b="0" u="none" dirty="0">
                <a:solidFill>
                  <a:srgbClr val="FF0000"/>
                </a:solidFill>
                <a:latin typeface="Times New Roman" panose="02020603050405020304" pitchFamily="18" charset="0"/>
              </a:rPr>
              <a:t>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B6609ED-3CF3-4830-ACC3-1064BFA7F7AF}"/>
              </a:ext>
            </a:extLst>
          </p:cNvPr>
          <p:cNvGrpSpPr/>
          <p:nvPr/>
        </p:nvGrpSpPr>
        <p:grpSpPr>
          <a:xfrm>
            <a:off x="0" y="0"/>
            <a:ext cx="12192000" cy="6858000"/>
            <a:chOff x="0" y="0"/>
            <a:chExt cx="12192000" cy="6858000"/>
          </a:xfrm>
        </p:grpSpPr>
        <p:pic>
          <p:nvPicPr>
            <p:cNvPr id="12" name="Picture 11">
              <a:extLst>
                <a:ext uri="{FF2B5EF4-FFF2-40B4-BE49-F238E27FC236}">
                  <a16:creationId xmlns="" xmlns:a16="http://schemas.microsoft.com/office/drawing/2014/main" id="{485C395D-ED13-4B07-929C-0E740CCD0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Rounded Corners 12">
              <a:extLst>
                <a:ext uri="{FF2B5EF4-FFF2-40B4-BE49-F238E27FC236}">
                  <a16:creationId xmlns="" xmlns:a16="http://schemas.microsoft.com/office/drawing/2014/main" id="{10AE4F0A-89B1-4734-8C2C-31E9EC0AB5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74" name="Text Box 5">
            <a:extLst>
              <a:ext uri="{FF2B5EF4-FFF2-40B4-BE49-F238E27FC236}">
                <a16:creationId xmlns="" xmlns:a16="http://schemas.microsoft.com/office/drawing/2014/main" id="{3FC4646B-D827-4DBD-8D7A-5E57B44D61E8}"/>
              </a:ext>
            </a:extLst>
          </p:cNvPr>
          <p:cNvSpPr txBox="1">
            <a:spLocks noChangeArrowheads="1"/>
          </p:cNvSpPr>
          <p:nvPr/>
        </p:nvSpPr>
        <p:spPr bwMode="auto">
          <a:xfrm>
            <a:off x="17526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8675" name="Text Box 6">
            <a:extLst>
              <a:ext uri="{FF2B5EF4-FFF2-40B4-BE49-F238E27FC236}">
                <a16:creationId xmlns="" xmlns:a16="http://schemas.microsoft.com/office/drawing/2014/main" id="{25AB27BA-E05F-4B2F-A05A-51B18FCEC68A}"/>
              </a:ext>
            </a:extLst>
          </p:cNvPr>
          <p:cNvSpPr txBox="1">
            <a:spLocks noChangeArrowheads="1"/>
          </p:cNvSpPr>
          <p:nvPr/>
        </p:nvSpPr>
        <p:spPr bwMode="auto">
          <a:xfrm>
            <a:off x="1524000" y="9144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8679" name="Text Box 10">
            <a:extLst>
              <a:ext uri="{FF2B5EF4-FFF2-40B4-BE49-F238E27FC236}">
                <a16:creationId xmlns="" xmlns:a16="http://schemas.microsoft.com/office/drawing/2014/main" id="{24931FFE-FC9E-443D-8A05-87EC1916DF42}"/>
              </a:ext>
            </a:extLst>
          </p:cNvPr>
          <p:cNvSpPr txBox="1">
            <a:spLocks noChangeArrowheads="1"/>
          </p:cNvSpPr>
          <p:nvPr/>
        </p:nvSpPr>
        <p:spPr bwMode="auto">
          <a:xfrm>
            <a:off x="1981200" y="1981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33" name="Line 13">
            <a:extLst>
              <a:ext uri="{FF2B5EF4-FFF2-40B4-BE49-F238E27FC236}">
                <a16:creationId xmlns="" xmlns:a16="http://schemas.microsoft.com/office/drawing/2014/main" id="{D2AEE79F-4469-419E-8617-76717407AB79}"/>
              </a:ext>
            </a:extLst>
          </p:cNvPr>
          <p:cNvSpPr>
            <a:spLocks noChangeShapeType="1"/>
          </p:cNvSpPr>
          <p:nvPr/>
        </p:nvSpPr>
        <p:spPr bwMode="auto">
          <a:xfrm>
            <a:off x="3396018" y="242808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4" name="Line 14">
            <a:extLst>
              <a:ext uri="{FF2B5EF4-FFF2-40B4-BE49-F238E27FC236}">
                <a16:creationId xmlns="" xmlns:a16="http://schemas.microsoft.com/office/drawing/2014/main" id="{9EAB599F-C0BA-40E9-AE57-63817A255B04}"/>
              </a:ext>
            </a:extLst>
          </p:cNvPr>
          <p:cNvSpPr>
            <a:spLocks noChangeShapeType="1"/>
          </p:cNvSpPr>
          <p:nvPr/>
        </p:nvSpPr>
        <p:spPr bwMode="auto">
          <a:xfrm>
            <a:off x="5315234" y="243840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5" name="Line 15">
            <a:extLst>
              <a:ext uri="{FF2B5EF4-FFF2-40B4-BE49-F238E27FC236}">
                <a16:creationId xmlns="" xmlns:a16="http://schemas.microsoft.com/office/drawing/2014/main" id="{E0D2844D-8F20-457C-974D-A5971273E6FF}"/>
              </a:ext>
            </a:extLst>
          </p:cNvPr>
          <p:cNvSpPr>
            <a:spLocks noChangeShapeType="1"/>
          </p:cNvSpPr>
          <p:nvPr/>
        </p:nvSpPr>
        <p:spPr bwMode="auto">
          <a:xfrm>
            <a:off x="7620000" y="2442865"/>
            <a:ext cx="2057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box(in)">
                                      <p:cBhvr>
                                        <p:cTn id="7" dur="500"/>
                                        <p:tgtEl>
                                          <p:spTgt spid="30733"/>
                                        </p:tgtEl>
                                      </p:cBhvr>
                                    </p:animEffect>
                                  </p:childTnLst>
                                </p:cTn>
                              </p:par>
                              <p:par>
                                <p:cTn id="8" presetID="4" presetClass="entr" presetSubtype="16" fill="hold" nodeType="withEffect">
                                  <p:stCondLst>
                                    <p:cond delay="0"/>
                                  </p:stCondLst>
                                  <p:childTnLst>
                                    <p:set>
                                      <p:cBhvr>
                                        <p:cTn id="9" dur="1" fill="hold">
                                          <p:stCondLst>
                                            <p:cond delay="0"/>
                                          </p:stCondLst>
                                        </p:cTn>
                                        <p:tgtEl>
                                          <p:spTgt spid="30734"/>
                                        </p:tgtEl>
                                        <p:attrNameLst>
                                          <p:attrName>style.visibility</p:attrName>
                                        </p:attrNameLst>
                                      </p:cBhvr>
                                      <p:to>
                                        <p:strVal val="visible"/>
                                      </p:to>
                                    </p:set>
                                    <p:animEffect transition="in" filter="box(in)">
                                      <p:cBhvr>
                                        <p:cTn id="10" dur="500"/>
                                        <p:tgtEl>
                                          <p:spTgt spid="30734"/>
                                        </p:tgtEl>
                                      </p:cBhvr>
                                    </p:animEffect>
                                  </p:childTnLst>
                                </p:cTn>
                              </p:par>
                              <p:par>
                                <p:cTn id="11" presetID="4" presetClass="entr" presetSubtype="16" fill="hold" nodeType="withEffect">
                                  <p:stCondLst>
                                    <p:cond delay="0"/>
                                  </p:stCondLst>
                                  <p:childTnLst>
                                    <p:set>
                                      <p:cBhvr>
                                        <p:cTn id="12" dur="1" fill="hold">
                                          <p:stCondLst>
                                            <p:cond delay="0"/>
                                          </p:stCondLst>
                                        </p:cTn>
                                        <p:tgtEl>
                                          <p:spTgt spid="30735"/>
                                        </p:tgtEl>
                                        <p:attrNameLst>
                                          <p:attrName>style.visibility</p:attrName>
                                        </p:attrNameLst>
                                      </p:cBhvr>
                                      <p:to>
                                        <p:strVal val="visible"/>
                                      </p:to>
                                    </p:set>
                                    <p:animEffect transition="in" filter="box(in)">
                                      <p:cBhvr>
                                        <p:cTn id="13"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7AB516B6-3FDD-4891-86E7-D372D12569D1}"/>
              </a:ext>
            </a:extLst>
          </p:cNvPr>
          <p:cNvGrpSpPr/>
          <p:nvPr/>
        </p:nvGrpSpPr>
        <p:grpSpPr>
          <a:xfrm>
            <a:off x="0" y="0"/>
            <a:ext cx="12192000" cy="6858000"/>
            <a:chOff x="0" y="0"/>
            <a:chExt cx="12192000" cy="6858000"/>
          </a:xfrm>
        </p:grpSpPr>
        <p:pic>
          <p:nvPicPr>
            <p:cNvPr id="13" name="Picture 12">
              <a:extLst>
                <a:ext uri="{FF2B5EF4-FFF2-40B4-BE49-F238E27FC236}">
                  <a16:creationId xmlns="" xmlns:a16="http://schemas.microsoft.com/office/drawing/2014/main" id="{3F4ED312-CD8C-491E-9E9E-91981414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Rounded Corners 13">
              <a:extLst>
                <a:ext uri="{FF2B5EF4-FFF2-40B4-BE49-F238E27FC236}">
                  <a16:creationId xmlns="" xmlns:a16="http://schemas.microsoft.com/office/drawing/2014/main" id="{B02472A4-80CA-474F-9E0C-E00682C434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722" name="Text Box 5">
            <a:extLst>
              <a:ext uri="{FF2B5EF4-FFF2-40B4-BE49-F238E27FC236}">
                <a16:creationId xmlns="" xmlns:a16="http://schemas.microsoft.com/office/drawing/2014/main" id="{45B608C0-8C2E-4E8D-AC71-97084CD9CFAC}"/>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30723" name="Text Box 6">
            <a:extLst>
              <a:ext uri="{FF2B5EF4-FFF2-40B4-BE49-F238E27FC236}">
                <a16:creationId xmlns="" xmlns:a16="http://schemas.microsoft.com/office/drawing/2014/main" id="{C982B761-4CAB-4EF2-9F9B-F2E494028A2A}"/>
              </a:ext>
            </a:extLst>
          </p:cNvPr>
          <p:cNvSpPr txBox="1">
            <a:spLocks noChangeArrowheads="1"/>
          </p:cNvSpPr>
          <p:nvPr/>
        </p:nvSpPr>
        <p:spPr bwMode="auto">
          <a:xfrm>
            <a:off x="152400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1. Đọc bài văn dưới đây và trả lời câu hỏi:</a:t>
            </a:r>
          </a:p>
        </p:txBody>
      </p:sp>
      <p:sp>
        <p:nvSpPr>
          <p:cNvPr id="30724" name="Text Box 7">
            <a:extLst>
              <a:ext uri="{FF2B5EF4-FFF2-40B4-BE49-F238E27FC236}">
                <a16:creationId xmlns="" xmlns:a16="http://schemas.microsoft.com/office/drawing/2014/main" id="{85FCABE2-C4E3-4E53-B464-E28F35518D22}"/>
              </a:ext>
            </a:extLst>
          </p:cNvPr>
          <p:cNvSpPr txBox="1">
            <a:spLocks noChangeArrowheads="1"/>
          </p:cNvSpPr>
          <p:nvPr/>
        </p:nvSpPr>
        <p:spPr bwMode="auto">
          <a:xfrm>
            <a:off x="152400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30725" name="Text Box 8">
            <a:extLst>
              <a:ext uri="{FF2B5EF4-FFF2-40B4-BE49-F238E27FC236}">
                <a16:creationId xmlns="" xmlns:a16="http://schemas.microsoft.com/office/drawing/2014/main" id="{A748181E-9C1B-48A8-97ED-72FE2D8C0A46}"/>
              </a:ext>
            </a:extLst>
          </p:cNvPr>
          <p:cNvSpPr txBox="1">
            <a:spLocks noChangeArrowheads="1"/>
          </p:cNvSpPr>
          <p:nvPr/>
        </p:nvSpPr>
        <p:spPr bwMode="auto">
          <a:xfrm>
            <a:off x="1524000" y="18288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b/ Tìm đoạn văn tả hình dáng bên ngoài của cây bút máy.</a:t>
            </a:r>
          </a:p>
        </p:txBody>
      </p:sp>
      <p:sp>
        <p:nvSpPr>
          <p:cNvPr id="30726" name="Text Box 9">
            <a:extLst>
              <a:ext uri="{FF2B5EF4-FFF2-40B4-BE49-F238E27FC236}">
                <a16:creationId xmlns="" xmlns:a16="http://schemas.microsoft.com/office/drawing/2014/main" id="{B4E161E3-8F2D-4BD0-B5F2-EFE51DBCD92A}"/>
              </a:ext>
            </a:extLst>
          </p:cNvPr>
          <p:cNvSpPr txBox="1">
            <a:spLocks noChangeArrowheads="1"/>
          </p:cNvSpPr>
          <p:nvPr/>
        </p:nvSpPr>
        <p:spPr bwMode="auto">
          <a:xfrm>
            <a:off x="1524000" y="2362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c/ Tìm đoạn văn tả cái ngòi bút.</a:t>
            </a:r>
          </a:p>
        </p:txBody>
      </p:sp>
      <p:sp>
        <p:nvSpPr>
          <p:cNvPr id="30727" name="Text Box 10">
            <a:extLst>
              <a:ext uri="{FF2B5EF4-FFF2-40B4-BE49-F238E27FC236}">
                <a16:creationId xmlns="" xmlns:a16="http://schemas.microsoft.com/office/drawing/2014/main" id="{2F739F33-B26E-415E-BFE7-A75020ED78E9}"/>
              </a:ext>
            </a:extLst>
          </p:cNvPr>
          <p:cNvSpPr txBox="1">
            <a:spLocks noChangeArrowheads="1"/>
          </p:cNvSpPr>
          <p:nvPr/>
        </p:nvSpPr>
        <p:spPr bwMode="auto">
          <a:xfrm>
            <a:off x="1524000" y="28956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28" name="Text Box 11">
            <a:extLst>
              <a:ext uri="{FF2B5EF4-FFF2-40B4-BE49-F238E27FC236}">
                <a16:creationId xmlns="" xmlns:a16="http://schemas.microsoft.com/office/drawing/2014/main" id="{471F6559-0C58-4039-817A-061889325E20}"/>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32779" name="Text Box 12">
            <a:extLst>
              <a:ext uri="{FF2B5EF4-FFF2-40B4-BE49-F238E27FC236}">
                <a16:creationId xmlns="" xmlns:a16="http://schemas.microsoft.com/office/drawing/2014/main" id="{9B7396BB-8653-47AA-A494-A65BA1CE6A79}"/>
              </a:ext>
            </a:extLst>
          </p:cNvPr>
          <p:cNvSpPr txBox="1">
            <a:spLocks noChangeArrowheads="1"/>
          </p:cNvSpPr>
          <p:nvPr/>
        </p:nvSpPr>
        <p:spPr bwMode="auto">
          <a:xfrm>
            <a:off x="1371600" y="491594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Theo em, đoạn văn này nói về cái gì?</a:t>
            </a:r>
          </a:p>
        </p:txBody>
      </p:sp>
      <p:sp>
        <p:nvSpPr>
          <p:cNvPr id="32780" name="Text Box 13">
            <a:extLst>
              <a:ext uri="{FF2B5EF4-FFF2-40B4-BE49-F238E27FC236}">
                <a16:creationId xmlns="" xmlns:a16="http://schemas.microsoft.com/office/drawing/2014/main" id="{6E93A010-1C55-4FD5-A7AF-118721B52C33}"/>
              </a:ext>
            </a:extLst>
          </p:cNvPr>
          <p:cNvSpPr txBox="1">
            <a:spLocks noChangeArrowheads="1"/>
          </p:cNvSpPr>
          <p:nvPr/>
        </p:nvSpPr>
        <p:spPr bwMode="auto">
          <a:xfrm>
            <a:off x="1371600" y="538902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solidFill>
                  <a:srgbClr val="FF3300"/>
                </a:solidFill>
                <a:latin typeface="Times New Roman" panose="02020603050405020304" pitchFamily="18" charset="0"/>
              </a:rPr>
              <a:t>	</a:t>
            </a:r>
            <a:r>
              <a:rPr lang="vi-VN" altLang="en-US" sz="2400" b="0" u="none">
                <a:solidFill>
                  <a:srgbClr val="0000FF"/>
                </a:solidFill>
                <a:latin typeface="Times New Roman" panose="02020603050405020304" pitchFamily="18" charset="0"/>
              </a:rPr>
              <a:t>Đoạn văn tả cái ngòi bút, công dụng của nó, cách bạn học sinh giữ gìn ngòi bút.</a:t>
            </a:r>
          </a:p>
        </p:txBody>
      </p:sp>
      <p:sp>
        <p:nvSpPr>
          <p:cNvPr id="30731" name="Text Box 19">
            <a:extLst>
              <a:ext uri="{FF2B5EF4-FFF2-40B4-BE49-F238E27FC236}">
                <a16:creationId xmlns="" xmlns:a16="http://schemas.microsoft.com/office/drawing/2014/main" id="{EB556E4D-C663-4930-B7E4-B7B51214906F}"/>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400" b="0" u="none" dirty="0">
                <a:solidFill>
                  <a:srgbClr val="FF3300"/>
                </a:solidFill>
                <a:latin typeface="Times New Roman" panose="02020603050405020304" pitchFamily="18" charset="0"/>
              </a:rPr>
              <a:t>Mở nắp ra, em thấy ngòi bút sáng loáng, hình lá tre, có mấy chữ rất nhỏ, nhìn không rõ.</a:t>
            </a:r>
            <a:r>
              <a:rPr lang="vi-VN" altLang="en-US" sz="2400" b="0" u="none" dirty="0">
                <a:solidFill>
                  <a:srgbClr val="0000FF"/>
                </a:solidFill>
                <a:latin typeface="Times New Roman" panose="02020603050405020304" pitchFamily="18" charset="0"/>
              </a:rPr>
              <a:t> </a:t>
            </a:r>
            <a:r>
              <a:rPr lang="vi-VN" altLang="en-US" sz="2400" b="0" u="none" dirty="0">
                <a:solidFill>
                  <a:srgbClr val="9900FF"/>
                </a:solidFill>
                <a:latin typeface="Times New Roman" panose="02020603050405020304" pitchFamily="18" charset="0"/>
              </a:rPr>
              <a:t>Mỗi khi lấy mực, một nửa ngòi bút đẫm màu mực tím. Em viết lên trang giấy, nét bút trơn tạo những dòng chữ đều đặn, mềm mại. Khi viết xong, em lấy giẻ lau nhẹ ngòi cho mực khỏi két vào.</a:t>
            </a:r>
            <a:r>
              <a:rPr lang="vi-VN" altLang="en-US" sz="2400" b="0" u="none" dirty="0">
                <a:solidFill>
                  <a:srgbClr val="FF0000"/>
                </a:solidFill>
                <a:latin typeface="Times New Roman" panose="02020603050405020304" pitchFamily="18" charset="0"/>
              </a:rPr>
              <a:t> </a:t>
            </a:r>
            <a:r>
              <a:rPr lang="vi-VN" altLang="en-US" sz="2400" b="0" u="none" dirty="0">
                <a:solidFill>
                  <a:srgbClr val="FF3300"/>
                </a:solidFill>
                <a:latin typeface="Times New Roman" panose="02020603050405020304" pitchFamily="18" charset="0"/>
              </a:rPr>
              <a:t>Rồi em tra nắp bút cho ngòi khỏi bị tòe trước khi cất vào cặp.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ox(in)">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box(in)">
                                      <p:cBhvr>
                                        <p:cTn id="12"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1"/>
          <p:cNvSpPr txBox="1">
            <a:spLocks/>
          </p:cNvSpPr>
          <p:nvPr/>
        </p:nvSpPr>
        <p:spPr bwMode="auto">
          <a:xfrm>
            <a:off x="5282665" y="2169427"/>
            <a:ext cx="449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FontTx/>
              <a:buNone/>
            </a:pPr>
            <a:r>
              <a:rPr lang="en-US" altLang="en-US" sz="6600" b="1" dirty="0" err="1">
                <a:solidFill>
                  <a:srgbClr val="FF0000"/>
                </a:solidFill>
                <a:latin typeface="Times New Roman" panose="02020603050405020304" pitchFamily="18" charset="0"/>
                <a:cs typeface="Times New Roman" panose="02020603050405020304" pitchFamily="18" charset="0"/>
              </a:rPr>
              <a:t>Khởi</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động</a:t>
            </a:r>
            <a:endParaRPr lang="en-US" altLang="en-US" sz="66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43400" y="3432412"/>
            <a:ext cx="6781800" cy="1200329"/>
          </a:xfrm>
          <a:prstGeom prst="rect">
            <a:avLst/>
          </a:prstGeom>
          <a:noFill/>
        </p:spPr>
        <p:txBody>
          <a:bodyPr wrap="square" rtlCol="0">
            <a:spAutoFit/>
          </a:bodyPr>
          <a:lstStyle/>
          <a:p>
            <a:r>
              <a:rPr lang="en-US" sz="3600" dirty="0" err="1" smtClean="0">
                <a:solidFill>
                  <a:srgbClr val="0000FF"/>
                </a:solidFill>
              </a:rPr>
              <a:t>Bài</a:t>
            </a:r>
            <a:r>
              <a:rPr lang="en-US" sz="3600" dirty="0" smtClean="0">
                <a:solidFill>
                  <a:srgbClr val="0000FF"/>
                </a:solidFill>
              </a:rPr>
              <a:t> </a:t>
            </a:r>
            <a:r>
              <a:rPr lang="en-US" sz="3600" dirty="0" err="1" smtClean="0">
                <a:solidFill>
                  <a:srgbClr val="0000FF"/>
                </a:solidFill>
              </a:rPr>
              <a:t>văn</a:t>
            </a:r>
            <a:r>
              <a:rPr lang="en-US" sz="3600" dirty="0" smtClean="0">
                <a:solidFill>
                  <a:srgbClr val="0000FF"/>
                </a:solidFill>
              </a:rPr>
              <a:t> </a:t>
            </a:r>
            <a:r>
              <a:rPr lang="en-US" sz="3600" dirty="0" err="1" smtClean="0">
                <a:solidFill>
                  <a:srgbClr val="0000FF"/>
                </a:solidFill>
              </a:rPr>
              <a:t>miêu</a:t>
            </a:r>
            <a:r>
              <a:rPr lang="en-US" sz="3600" dirty="0" smtClean="0">
                <a:solidFill>
                  <a:srgbClr val="0000FF"/>
                </a:solidFill>
              </a:rPr>
              <a:t> </a:t>
            </a:r>
            <a:r>
              <a:rPr lang="en-US" sz="3600" dirty="0" err="1" smtClean="0">
                <a:solidFill>
                  <a:srgbClr val="0000FF"/>
                </a:solidFill>
              </a:rPr>
              <a:t>tả</a:t>
            </a:r>
            <a:r>
              <a:rPr lang="en-US" sz="3600" dirty="0" smtClean="0">
                <a:solidFill>
                  <a:srgbClr val="0000FF"/>
                </a:solidFill>
              </a:rPr>
              <a:t> </a:t>
            </a:r>
            <a:r>
              <a:rPr lang="en-US" sz="3600" dirty="0" err="1" smtClean="0">
                <a:solidFill>
                  <a:srgbClr val="0000FF"/>
                </a:solidFill>
              </a:rPr>
              <a:t>đồ</a:t>
            </a:r>
            <a:r>
              <a:rPr lang="en-US" sz="3600" dirty="0" smtClean="0">
                <a:solidFill>
                  <a:srgbClr val="0000FF"/>
                </a:solidFill>
              </a:rPr>
              <a:t> </a:t>
            </a:r>
            <a:r>
              <a:rPr lang="en-US" sz="3600" dirty="0" err="1" smtClean="0">
                <a:solidFill>
                  <a:srgbClr val="0000FF"/>
                </a:solidFill>
              </a:rPr>
              <a:t>vật</a:t>
            </a:r>
            <a:r>
              <a:rPr lang="en-US" sz="3600" dirty="0" smtClean="0">
                <a:solidFill>
                  <a:srgbClr val="0000FF"/>
                </a:solidFill>
              </a:rPr>
              <a:t> </a:t>
            </a:r>
            <a:r>
              <a:rPr lang="en-US" sz="3600" dirty="0" err="1" smtClean="0">
                <a:solidFill>
                  <a:srgbClr val="0000FF"/>
                </a:solidFill>
              </a:rPr>
              <a:t>gồm</a:t>
            </a:r>
            <a:r>
              <a:rPr lang="en-US" sz="3600" dirty="0" smtClean="0">
                <a:solidFill>
                  <a:srgbClr val="0000FF"/>
                </a:solidFill>
              </a:rPr>
              <a:t> </a:t>
            </a:r>
            <a:r>
              <a:rPr lang="en-US" sz="3600" dirty="0" err="1" smtClean="0">
                <a:solidFill>
                  <a:srgbClr val="0000FF"/>
                </a:solidFill>
              </a:rPr>
              <a:t>những</a:t>
            </a:r>
            <a:r>
              <a:rPr lang="en-US" sz="3600" dirty="0" smtClean="0">
                <a:solidFill>
                  <a:srgbClr val="0000FF"/>
                </a:solidFill>
              </a:rPr>
              <a:t> </a:t>
            </a:r>
            <a:r>
              <a:rPr lang="en-US" sz="3600" dirty="0" err="1" smtClean="0">
                <a:solidFill>
                  <a:srgbClr val="0000FF"/>
                </a:solidFill>
              </a:rPr>
              <a:t>phần</a:t>
            </a:r>
            <a:r>
              <a:rPr lang="en-US" sz="3600" dirty="0" smtClean="0">
                <a:solidFill>
                  <a:srgbClr val="0000FF"/>
                </a:solidFill>
              </a:rPr>
              <a:t> </a:t>
            </a:r>
            <a:r>
              <a:rPr lang="en-US" sz="3600" dirty="0" err="1" smtClean="0">
                <a:solidFill>
                  <a:srgbClr val="0000FF"/>
                </a:solidFill>
              </a:rPr>
              <a:t>nào</a:t>
            </a:r>
            <a:r>
              <a:rPr lang="en-US" sz="3600" dirty="0" smtClean="0">
                <a:solidFill>
                  <a:srgbClr val="0000FF"/>
                </a:solidFill>
              </a:rPr>
              <a:t>?</a:t>
            </a:r>
            <a:endParaRPr lang="en-US" sz="3600" dirty="0">
              <a:solidFill>
                <a:srgbClr val="0000FF"/>
              </a:solidFill>
            </a:endParaRPr>
          </a:p>
        </p:txBody>
      </p:sp>
    </p:spTree>
    <p:extLst>
      <p:ext uri="{BB962C8B-B14F-4D97-AF65-F5344CB8AC3E}">
        <p14:creationId xmlns:p14="http://schemas.microsoft.com/office/powerpoint/2010/main" val="250982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6A5FD4AA-286F-49A8-B615-C3E68A28757E}"/>
              </a:ext>
            </a:extLst>
          </p:cNvPr>
          <p:cNvGrpSpPr/>
          <p:nvPr/>
        </p:nvGrpSpPr>
        <p:grpSpPr>
          <a:xfrm>
            <a:off x="0" y="0"/>
            <a:ext cx="12192000" cy="6858000"/>
            <a:chOff x="0" y="0"/>
            <a:chExt cx="12192000" cy="6858000"/>
          </a:xfrm>
        </p:grpSpPr>
        <p:pic>
          <p:nvPicPr>
            <p:cNvPr id="17" name="Picture 16">
              <a:extLst>
                <a:ext uri="{FF2B5EF4-FFF2-40B4-BE49-F238E27FC236}">
                  <a16:creationId xmlns="" xmlns:a16="http://schemas.microsoft.com/office/drawing/2014/main" id="{C7ABAACB-A4F5-4CA7-A5C2-FC93EA8AC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 xmlns:a16="http://schemas.microsoft.com/office/drawing/2014/main" id="{4BCF2829-7A41-4B68-823E-9DDDA2137809}"/>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794" name="Picture 6" descr="Dupont">
            <a:extLst>
              <a:ext uri="{FF2B5EF4-FFF2-40B4-BE49-F238E27FC236}">
                <a16:creationId xmlns="" xmlns:a16="http://schemas.microsoft.com/office/drawing/2014/main" id="{7B91C9E3-F9BA-4FD0-A587-B90714DE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04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9">
            <a:extLst>
              <a:ext uri="{FF2B5EF4-FFF2-40B4-BE49-F238E27FC236}">
                <a16:creationId xmlns="" xmlns:a16="http://schemas.microsoft.com/office/drawing/2014/main" id="{8619A529-8409-47DA-ACE8-2C915F5EE802}"/>
              </a:ext>
            </a:extLst>
          </p:cNvPr>
          <p:cNvSpPr txBox="1">
            <a:spLocks noChangeArrowheads="1"/>
          </p:cNvSpPr>
          <p:nvPr/>
        </p:nvSpPr>
        <p:spPr bwMode="auto">
          <a:xfrm>
            <a:off x="1524000" y="3810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2. Em hãy viết một đoạn văn tả bao quát chiếc bút của em.</a:t>
            </a:r>
          </a:p>
        </p:txBody>
      </p:sp>
      <p:sp>
        <p:nvSpPr>
          <p:cNvPr id="33797" name="Rectangle 12">
            <a:extLst>
              <a:ext uri="{FF2B5EF4-FFF2-40B4-BE49-F238E27FC236}">
                <a16:creationId xmlns="" xmlns:a16="http://schemas.microsoft.com/office/drawing/2014/main" id="{9C3EFFE6-EDB9-496D-9F92-A2EF3E74CEFB}"/>
              </a:ext>
            </a:extLst>
          </p:cNvPr>
          <p:cNvSpPr>
            <a:spLocks noChangeArrowheads="1"/>
          </p:cNvSpPr>
          <p:nvPr/>
        </p:nvSpPr>
        <p:spPr bwMode="auto">
          <a:xfrm>
            <a:off x="1828800" y="1075204"/>
            <a:ext cx="8382000" cy="19389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FF0066"/>
                </a:solidFill>
                <a:latin typeface="Times New Roman" panose="02020603050405020304" pitchFamily="18" charset="0"/>
              </a:rPr>
              <a:t>Lưu ý:</a:t>
            </a:r>
            <a:endParaRPr lang="en-US" altLang="en-US" sz="2400" u="none">
              <a:solidFill>
                <a:srgbClr val="FF0066"/>
              </a:solidFill>
              <a:latin typeface="Times New Roman" panose="02020603050405020304" pitchFamily="18" charset="0"/>
            </a:endParaRPr>
          </a:p>
          <a:p>
            <a:pPr algn="just" eaLnBrk="1" hangingPunct="1">
              <a:spcBef>
                <a:spcPct val="0"/>
              </a:spcBef>
              <a:buFontTx/>
              <a:buNone/>
            </a:pPr>
            <a:r>
              <a:rPr lang="en-US" altLang="en-US" sz="2400" b="0" u="none">
                <a:solidFill>
                  <a:srgbClr val="0033CC"/>
                </a:solidFill>
                <a:latin typeface="Times New Roman" panose="02020603050405020304" pitchFamily="18" charset="0"/>
              </a:rPr>
              <a:t>* Tả bao quát (không tả chi tiết từng bộ phận, không tả cả bài).</a:t>
            </a:r>
          </a:p>
          <a:p>
            <a:pPr algn="just" eaLnBrk="1" hangingPunct="1">
              <a:spcBef>
                <a:spcPct val="0"/>
              </a:spcBef>
              <a:buFontTx/>
              <a:buNone/>
            </a:pPr>
            <a:r>
              <a:rPr lang="en-US" altLang="en-US" sz="2400" b="0" u="none">
                <a:solidFill>
                  <a:srgbClr val="0033CC"/>
                </a:solidFill>
                <a:latin typeface="Times New Roman" panose="02020603050405020304" pitchFamily="18" charset="0"/>
              </a:rPr>
              <a:t>* Quan sát kĩ: Hình dáng, kích thước, màu sắc, chất liệu, cấu tạo, đặc điểm riêng nổi bật.    </a:t>
            </a:r>
          </a:p>
          <a:p>
            <a:pPr algn="just" eaLnBrk="1" hangingPunct="1">
              <a:spcBef>
                <a:spcPct val="0"/>
              </a:spcBef>
              <a:buFontTx/>
              <a:buNone/>
            </a:pPr>
            <a:r>
              <a:rPr lang="en-US" altLang="en-US" sz="2400" b="0" u="none">
                <a:solidFill>
                  <a:srgbClr val="0033CC"/>
                </a:solidFill>
                <a:latin typeface="Times New Roman" panose="02020603050405020304" pitchFamily="18" charset="0"/>
              </a:rPr>
              <a:t>* Kết hợp bộc lộ cảm xúc khi tả.                                                                      </a:t>
            </a:r>
          </a:p>
        </p:txBody>
      </p:sp>
      <p:sp>
        <p:nvSpPr>
          <p:cNvPr id="31749" name="Text Box 13">
            <a:extLst>
              <a:ext uri="{FF2B5EF4-FFF2-40B4-BE49-F238E27FC236}">
                <a16:creationId xmlns="" xmlns:a16="http://schemas.microsoft.com/office/drawing/2014/main" id="{C5E7B874-23D1-4685-9E2C-B00612E4BCF9}"/>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pic>
        <p:nvPicPr>
          <p:cNvPr id="33800" name="Picture 15" descr="DukeGreekPenCap3">
            <a:extLst>
              <a:ext uri="{FF2B5EF4-FFF2-40B4-BE49-F238E27FC236}">
                <a16:creationId xmlns="" xmlns:a16="http://schemas.microsoft.com/office/drawing/2014/main" id="{BF226BBC-1C08-4693-AB29-4EAECE0B6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2004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but16">
            <a:extLst>
              <a:ext uri="{FF2B5EF4-FFF2-40B4-BE49-F238E27FC236}">
                <a16:creationId xmlns="" xmlns:a16="http://schemas.microsoft.com/office/drawing/2014/main" id="{9265DCD9-C202-4715-8804-DEEA61BB2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004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a:extLst>
              <a:ext uri="{FF2B5EF4-FFF2-40B4-BE49-F238E27FC236}">
                <a16:creationId xmlns="" xmlns:a16="http://schemas.microsoft.com/office/drawing/2014/main" id="{400087CE-86DC-44A1-AC91-86655A04B208}"/>
              </a:ext>
            </a:extLst>
          </p:cNvPr>
          <p:cNvGrpSpPr>
            <a:grpSpLocks/>
          </p:cNvGrpSpPr>
          <p:nvPr/>
        </p:nvGrpSpPr>
        <p:grpSpPr bwMode="auto">
          <a:xfrm>
            <a:off x="9153528" y="136530"/>
            <a:ext cx="1362075" cy="777875"/>
            <a:chOff x="3798" y="2208"/>
            <a:chExt cx="858" cy="490"/>
          </a:xfrm>
        </p:grpSpPr>
        <p:grpSp>
          <p:nvGrpSpPr>
            <p:cNvPr id="31756" name="Group 37">
              <a:extLst>
                <a:ext uri="{FF2B5EF4-FFF2-40B4-BE49-F238E27FC236}">
                  <a16:creationId xmlns="" xmlns:a16="http://schemas.microsoft.com/office/drawing/2014/main" id="{C34FE8B1-7064-4CC8-8DF6-7E07853DAC87}"/>
                </a:ext>
              </a:extLst>
            </p:cNvPr>
            <p:cNvGrpSpPr>
              <a:grpSpLocks/>
            </p:cNvGrpSpPr>
            <p:nvPr/>
          </p:nvGrpSpPr>
          <p:grpSpPr bwMode="auto">
            <a:xfrm>
              <a:off x="3888" y="2208"/>
              <a:ext cx="768" cy="490"/>
              <a:chOff x="480" y="2448"/>
              <a:chExt cx="768" cy="490"/>
            </a:xfrm>
          </p:grpSpPr>
          <p:pic>
            <p:nvPicPr>
              <p:cNvPr id="31758" name="Picture 38" descr="014">
                <a:extLst>
                  <a:ext uri="{FF2B5EF4-FFF2-40B4-BE49-F238E27FC236}">
                    <a16:creationId xmlns="" xmlns:a16="http://schemas.microsoft.com/office/drawing/2014/main" id="{2D2E43C6-E29C-4841-A9AA-FB403CC12C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2496"/>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ag00218_">
                <a:extLst>
                  <a:ext uri="{FF2B5EF4-FFF2-40B4-BE49-F238E27FC236}">
                    <a16:creationId xmlns="" xmlns:a16="http://schemas.microsoft.com/office/drawing/2014/main" id="{F77B1FB0-7429-4BE7-90D0-710C4788B47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447259">
                <a:off x="768" y="2448"/>
                <a:ext cx="45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 Box 40">
              <a:extLst>
                <a:ext uri="{FF2B5EF4-FFF2-40B4-BE49-F238E27FC236}">
                  <a16:creationId xmlns="" xmlns:a16="http://schemas.microsoft.com/office/drawing/2014/main" id="{08CDBD67-D4AE-475A-9A71-8272D1B46FD5}"/>
                </a:ext>
              </a:extLst>
            </p:cNvPr>
            <p:cNvSpPr txBox="1">
              <a:spLocks noChangeArrowheads="1"/>
            </p:cNvSpPr>
            <p:nvPr/>
          </p:nvSpPr>
          <p:spPr bwMode="auto">
            <a:xfrm>
              <a:off x="3798" y="233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vi-VN" altLang="en-US" sz="2400" u="none">
                  <a:solidFill>
                    <a:srgbClr val="0000FF"/>
                  </a:solidFill>
                  <a:latin typeface="Times New Roman" panose="02020603050405020304" pitchFamily="18" charset="0"/>
                </a:rPr>
                <a:t>V</a:t>
              </a:r>
              <a:r>
                <a:rPr lang="en-US" altLang="en-US" sz="2400" u="none">
                  <a:solidFill>
                    <a:srgbClr val="0000FF"/>
                  </a:solidFill>
                  <a:latin typeface="Times New Roman" panose="02020603050405020304" pitchFamily="18" charset="0"/>
                </a:rPr>
                <a:t>ở</a:t>
              </a:r>
            </a:p>
          </p:txBody>
        </p:sp>
      </p:grpSp>
      <p:sp>
        <p:nvSpPr>
          <p:cNvPr id="33811" name="Line 10">
            <a:extLst>
              <a:ext uri="{FF2B5EF4-FFF2-40B4-BE49-F238E27FC236}">
                <a16:creationId xmlns="" xmlns:a16="http://schemas.microsoft.com/office/drawing/2014/main" id="{5F357587-B1F1-4519-B996-29A5C505A078}"/>
              </a:ext>
            </a:extLst>
          </p:cNvPr>
          <p:cNvSpPr>
            <a:spLocks noChangeShapeType="1"/>
          </p:cNvSpPr>
          <p:nvPr/>
        </p:nvSpPr>
        <p:spPr bwMode="auto">
          <a:xfrm>
            <a:off x="5133975" y="776288"/>
            <a:ext cx="304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10">
            <a:extLst>
              <a:ext uri="{FF2B5EF4-FFF2-40B4-BE49-F238E27FC236}">
                <a16:creationId xmlns="" xmlns:a16="http://schemas.microsoft.com/office/drawing/2014/main" id="{8BEC6014-A196-48D0-B107-F7CA21EE1634}"/>
              </a:ext>
            </a:extLst>
          </p:cNvPr>
          <p:cNvSpPr>
            <a:spLocks noChangeShapeType="1"/>
          </p:cNvSpPr>
          <p:nvPr/>
        </p:nvSpPr>
        <p:spPr bwMode="auto">
          <a:xfrm>
            <a:off x="6629400" y="762000"/>
            <a:ext cx="10668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4" name="Line 10">
            <a:extLst>
              <a:ext uri="{FF2B5EF4-FFF2-40B4-BE49-F238E27FC236}">
                <a16:creationId xmlns="" xmlns:a16="http://schemas.microsoft.com/office/drawing/2014/main" id="{2B8C0AAB-E928-4109-81BD-DC1CB3662A77}"/>
              </a:ext>
            </a:extLst>
          </p:cNvPr>
          <p:cNvSpPr>
            <a:spLocks noChangeShapeType="1"/>
          </p:cNvSpPr>
          <p:nvPr/>
        </p:nvSpPr>
        <p:spPr bwMode="auto">
          <a:xfrm>
            <a:off x="2376488" y="804863"/>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box(in)">
                                      <p:cBhvr>
                                        <p:cTn id="7" dur="500"/>
                                        <p:tgtEl>
                                          <p:spTgt spid="3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811"/>
                                        </p:tgtEl>
                                        <p:attrNameLst>
                                          <p:attrName>style.visibility</p:attrName>
                                        </p:attrNameLst>
                                      </p:cBhvr>
                                      <p:to>
                                        <p:strVal val="visible"/>
                                      </p:to>
                                    </p:set>
                                    <p:animEffect transition="in" filter="box(in)">
                                      <p:cBhvr>
                                        <p:cTn id="12" dur="500"/>
                                        <p:tgtEl>
                                          <p:spTgt spid="33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2"/>
                                        </p:tgtEl>
                                        <p:attrNameLst>
                                          <p:attrName>style.visibility</p:attrName>
                                        </p:attrNameLst>
                                      </p:cBhvr>
                                      <p:to>
                                        <p:strVal val="visible"/>
                                      </p:to>
                                    </p:set>
                                    <p:animEffect transition="in" filter="box(in)">
                                      <p:cBhvr>
                                        <p:cTn id="17" dur="500"/>
                                        <p:tgtEl>
                                          <p:spTgt spid="33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794"/>
                                        </p:tgtEl>
                                        <p:attrNameLst>
                                          <p:attrName>style.visibility</p:attrName>
                                        </p:attrNameLst>
                                      </p:cBhvr>
                                      <p:to>
                                        <p:strVal val="visible"/>
                                      </p:to>
                                    </p:set>
                                    <p:animEffect transition="in" filter="box(in)">
                                      <p:cBhvr>
                                        <p:cTn id="22" dur="500"/>
                                        <p:tgtEl>
                                          <p:spTgt spid="33794"/>
                                        </p:tgtEl>
                                      </p:cBhvr>
                                    </p:animEffect>
                                  </p:childTnLst>
                                </p:cTn>
                              </p:par>
                              <p:par>
                                <p:cTn id="23" presetID="4" presetClass="entr" presetSubtype="16" fill="hold" nodeType="withEffect">
                                  <p:stCondLst>
                                    <p:cond delay="0"/>
                                  </p:stCondLst>
                                  <p:childTnLst>
                                    <p:set>
                                      <p:cBhvr>
                                        <p:cTn id="24" dur="1" fill="hold">
                                          <p:stCondLst>
                                            <p:cond delay="0"/>
                                          </p:stCondLst>
                                        </p:cTn>
                                        <p:tgtEl>
                                          <p:spTgt spid="33800"/>
                                        </p:tgtEl>
                                        <p:attrNameLst>
                                          <p:attrName>style.visibility</p:attrName>
                                        </p:attrNameLst>
                                      </p:cBhvr>
                                      <p:to>
                                        <p:strVal val="visible"/>
                                      </p:to>
                                    </p:set>
                                    <p:animEffect transition="in" filter="box(in)">
                                      <p:cBhvr>
                                        <p:cTn id="25" dur="500"/>
                                        <p:tgtEl>
                                          <p:spTgt spid="33800"/>
                                        </p:tgtEl>
                                      </p:cBhvr>
                                    </p:animEffect>
                                  </p:childTnLst>
                                </p:cTn>
                              </p:par>
                              <p:par>
                                <p:cTn id="26" presetID="4" presetClass="entr" presetSubtype="16" fill="hold" nodeType="withEffect">
                                  <p:stCondLst>
                                    <p:cond delay="0"/>
                                  </p:stCondLst>
                                  <p:childTnLst>
                                    <p:set>
                                      <p:cBhvr>
                                        <p:cTn id="27" dur="1" fill="hold">
                                          <p:stCondLst>
                                            <p:cond delay="0"/>
                                          </p:stCondLst>
                                        </p:cTn>
                                        <p:tgtEl>
                                          <p:spTgt spid="33804"/>
                                        </p:tgtEl>
                                        <p:attrNameLst>
                                          <p:attrName>style.visibility</p:attrName>
                                        </p:attrNameLst>
                                      </p:cBhvr>
                                      <p:to>
                                        <p:strVal val="visible"/>
                                      </p:to>
                                    </p:set>
                                    <p:animEffect transition="in" filter="box(in)">
                                      <p:cBhvr>
                                        <p:cTn id="28" dur="500"/>
                                        <p:tgtEl>
                                          <p:spTgt spid="338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3797"/>
                                        </p:tgtEl>
                                        <p:attrNameLst>
                                          <p:attrName>style.visibility</p:attrName>
                                        </p:attrNameLst>
                                      </p:cBhvr>
                                      <p:to>
                                        <p:strVal val="visible"/>
                                      </p:to>
                                    </p:set>
                                    <p:animEffect transition="in" filter="box(in)">
                                      <p:cBhvr>
                                        <p:cTn id="33" dur="500"/>
                                        <p:tgtEl>
                                          <p:spTgt spid="337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481" y="990600"/>
            <a:ext cx="9677400"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dirty="0">
                <a:latin typeface="Times New Roman" pitchFamily="18" charset="0"/>
                <a:ea typeface="Microsoft YaHei Light" pitchFamily="34" charset="-122"/>
                <a:cs typeface="Times New Roman" pitchFamily="18" charset="0"/>
              </a:rPr>
              <a:t>     </a:t>
            </a:r>
            <a:r>
              <a:rPr lang="vi-VN" sz="2800" b="1" dirty="0">
                <a:latin typeface="Times New Roman" pitchFamily="18" charset="0"/>
                <a:ea typeface="Microsoft YaHei Light" pitchFamily="34" charset="-122"/>
                <a:cs typeface="Times New Roman" pitchFamily="18" charset="0"/>
              </a:rPr>
              <a:t>Chiếc bút của em hiệu Thiên Long. Đó là một chiếc bút nhỏ nhắn, thân màu đỏ sậm, được làm bằng nhựa cứng. Nắp bút bằng nhôm mạ đồng bóng loáng. Đầu bút thon thon, ngòi bút hình lá tre mềm mại vô cùng.</a:t>
            </a:r>
            <a:endParaRPr lang="en-US" sz="2800" b="1" dirty="0">
              <a:latin typeface="Times New Roman" pitchFamily="18" charset="0"/>
              <a:ea typeface="Microsoft YaHei Light" pitchFamily="34" charset="-122"/>
              <a:cs typeface="Times New Roman" pitchFamily="18" charset="0"/>
            </a:endParaRPr>
          </a:p>
        </p:txBody>
      </p:sp>
      <p:sp>
        <p:nvSpPr>
          <p:cNvPr id="3" name="TextBox 2"/>
          <p:cNvSpPr txBox="1"/>
          <p:nvPr/>
        </p:nvSpPr>
        <p:spPr>
          <a:xfrm>
            <a:off x="1367481" y="3422822"/>
            <a:ext cx="104394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vi-VN" sz="2800" b="1" dirty="0">
                <a:latin typeface="+mj-lt"/>
              </a:rPr>
              <a:t>Cây bút nhỏ nhắn xinh xinh dài bằng một gang tay của em, tròn trĩnh như ngón tay trỏ của chị. Nắp bút làm bằng </a:t>
            </a:r>
            <a:r>
              <a:rPr lang="en-US" sz="2800" b="1" dirty="0" err="1">
                <a:latin typeface="Times New Roman" pitchFamily="18" charset="0"/>
                <a:cs typeface="Times New Roman" pitchFamily="18" charset="0"/>
              </a:rPr>
              <a:t>nhôm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mj-lt"/>
              </a:rPr>
              <a:t> </a:t>
            </a:r>
            <a:r>
              <a:rPr lang="vi-VN" sz="2800" b="1" dirty="0">
                <a:latin typeface="+mj-lt"/>
              </a:rPr>
              <a:t>vàng óng ánh. Trên nắp bút có khắc số 366. Thân bút là một ống nhựa màu đen, trơn bóng, càng về phía sau càng thon lại như búp măng non.</a:t>
            </a:r>
            <a:endParaRPr lang="en-US" sz="2800" b="1" dirty="0">
              <a:latin typeface="+mj-lt"/>
            </a:endParaRPr>
          </a:p>
        </p:txBody>
      </p:sp>
    </p:spTree>
    <p:extLst>
      <p:ext uri="{BB962C8B-B14F-4D97-AF65-F5344CB8AC3E}">
        <p14:creationId xmlns:p14="http://schemas.microsoft.com/office/powerpoint/2010/main" val="12856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A9ADDF13-36DF-4D11-8F9B-213874833DC1}"/>
              </a:ext>
            </a:extLst>
          </p:cNvPr>
          <p:cNvGrpSpPr/>
          <p:nvPr/>
        </p:nvGrpSpPr>
        <p:grpSpPr>
          <a:xfrm>
            <a:off x="-7143" y="-259710"/>
            <a:ext cx="12192000" cy="6858000"/>
            <a:chOff x="0" y="0"/>
            <a:chExt cx="12192000" cy="6858000"/>
          </a:xfrm>
        </p:grpSpPr>
        <p:pic>
          <p:nvPicPr>
            <p:cNvPr id="10" name="Picture 9">
              <a:extLst>
                <a:ext uri="{FF2B5EF4-FFF2-40B4-BE49-F238E27FC236}">
                  <a16:creationId xmlns="" xmlns:a16="http://schemas.microsoft.com/office/drawing/2014/main" id="{CF41A226-0382-45C2-9F30-788C0BCB1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 xmlns:a16="http://schemas.microsoft.com/office/drawing/2014/main" id="{23A2E3BC-1BB4-4B69-95D1-2914E2FD3A7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869" name="Text Box 15">
            <a:extLst>
              <a:ext uri="{FF2B5EF4-FFF2-40B4-BE49-F238E27FC236}">
                <a16:creationId xmlns="" xmlns:a16="http://schemas.microsoft.com/office/drawing/2014/main" id="{FD473EB3-A91F-407B-B973-3B49DACB64A9}"/>
              </a:ext>
            </a:extLst>
          </p:cNvPr>
          <p:cNvSpPr txBox="1">
            <a:spLocks noChangeArrowheads="1"/>
          </p:cNvSpPr>
          <p:nvPr/>
        </p:nvSpPr>
        <p:spPr bwMode="auto">
          <a:xfrm>
            <a:off x="1600200" y="418335"/>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dirty="0">
                <a:solidFill>
                  <a:srgbClr val="0000CC"/>
                </a:solidFill>
                <a:latin typeface="Times New Roman" panose="02020603050405020304" pitchFamily="18" charset="0"/>
              </a:rPr>
              <a:t>Ghi </a:t>
            </a:r>
            <a:r>
              <a:rPr lang="vi-VN" altLang="en-US" sz="2800" u="none" dirty="0" smtClean="0">
                <a:solidFill>
                  <a:srgbClr val="0000CC"/>
                </a:solidFill>
                <a:latin typeface="Times New Roman" panose="02020603050405020304" pitchFamily="18" charset="0"/>
              </a:rPr>
              <a:t>nhớ</a:t>
            </a:r>
            <a:r>
              <a:rPr lang="en-US" altLang="en-US" sz="2800" u="none" dirty="0" smtClean="0">
                <a:solidFill>
                  <a:srgbClr val="0000CC"/>
                </a:solidFill>
                <a:latin typeface="Times New Roman" panose="02020603050405020304" pitchFamily="18" charset="0"/>
              </a:rPr>
              <a:t>:</a:t>
            </a:r>
            <a:endParaRPr lang="vi-VN" altLang="en-US" sz="2800" u="none" dirty="0">
              <a:solidFill>
                <a:srgbClr val="0000CC"/>
              </a:solidFill>
              <a:latin typeface="Times New Roman" panose="02020603050405020304" pitchFamily="18" charset="0"/>
            </a:endParaRPr>
          </a:p>
        </p:txBody>
      </p:sp>
      <p:sp>
        <p:nvSpPr>
          <p:cNvPr id="36870" name="AutoShape 16">
            <a:extLst>
              <a:ext uri="{FF2B5EF4-FFF2-40B4-BE49-F238E27FC236}">
                <a16:creationId xmlns="" xmlns:a16="http://schemas.microsoft.com/office/drawing/2014/main" id="{BEB3E404-3806-4ECF-BCE7-3EEFB1D319C6}"/>
              </a:ext>
            </a:extLst>
          </p:cNvPr>
          <p:cNvSpPr>
            <a:spLocks noChangeArrowheads="1"/>
          </p:cNvSpPr>
          <p:nvPr/>
        </p:nvSpPr>
        <p:spPr bwMode="auto">
          <a:xfrm>
            <a:off x="1828800" y="2289175"/>
            <a:ext cx="8458200" cy="2514600"/>
          </a:xfrm>
          <a:prstGeom prst="flowChartAlternateProcess">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b="0" u="none">
              <a:latin typeface="Arial" panose="020B0604020202020204" pitchFamily="34" charset="0"/>
            </a:endParaRPr>
          </a:p>
        </p:txBody>
      </p:sp>
      <p:sp>
        <p:nvSpPr>
          <p:cNvPr id="36871" name="Text Box 17">
            <a:extLst>
              <a:ext uri="{FF2B5EF4-FFF2-40B4-BE49-F238E27FC236}">
                <a16:creationId xmlns="" xmlns:a16="http://schemas.microsoft.com/office/drawing/2014/main" id="{8B0FC031-B16F-4BD9-B56E-248418D291DF}"/>
              </a:ext>
            </a:extLst>
          </p:cNvPr>
          <p:cNvSpPr txBox="1">
            <a:spLocks noChangeArrowheads="1"/>
          </p:cNvSpPr>
          <p:nvPr/>
        </p:nvSpPr>
        <p:spPr bwMode="auto">
          <a:xfrm>
            <a:off x="1905000" y="2286005"/>
            <a:ext cx="845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sz="2800" b="0" u="none">
                <a:solidFill>
                  <a:srgbClr val="0000FF"/>
                </a:solidFill>
                <a:latin typeface="Arial" panose="020B0604020202020204" pitchFamily="34" charset="0"/>
              </a:rPr>
              <a:t>	</a:t>
            </a:r>
          </a:p>
        </p:txBody>
      </p:sp>
      <p:sp>
        <p:nvSpPr>
          <p:cNvPr id="36872" name="Text Box 18">
            <a:extLst>
              <a:ext uri="{FF2B5EF4-FFF2-40B4-BE49-F238E27FC236}">
                <a16:creationId xmlns="" xmlns:a16="http://schemas.microsoft.com/office/drawing/2014/main" id="{7603FAC2-3F09-441E-9342-4F74CDBFC924}"/>
              </a:ext>
            </a:extLst>
          </p:cNvPr>
          <p:cNvSpPr txBox="1">
            <a:spLocks noChangeArrowheads="1"/>
          </p:cNvSpPr>
          <p:nvPr/>
        </p:nvSpPr>
        <p:spPr bwMode="auto">
          <a:xfrm>
            <a:off x="3558636" y="1283002"/>
            <a:ext cx="76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0" u="none">
                <a:latin typeface="Times New Roman" panose="02020603050405020304" pitchFamily="18" charset="0"/>
              </a:rPr>
              <a:t> </a:t>
            </a:r>
            <a:r>
              <a:rPr lang="en-US" altLang="en-US" b="0" u="none">
                <a:latin typeface="Times New Roman" panose="02020603050405020304" pitchFamily="18" charset="0"/>
              </a:rPr>
              <a:t>Mỗi đoạn văn miêu tả đồ vật có ý nghĩa gì? </a:t>
            </a:r>
          </a:p>
        </p:txBody>
      </p:sp>
      <p:sp>
        <p:nvSpPr>
          <p:cNvPr id="36873" name="Text Box 19">
            <a:extLst>
              <a:ext uri="{FF2B5EF4-FFF2-40B4-BE49-F238E27FC236}">
                <a16:creationId xmlns="" xmlns:a16="http://schemas.microsoft.com/office/drawing/2014/main" id="{D2ECD710-2EB2-4767-AFFF-EDEF94E91D04}"/>
              </a:ext>
            </a:extLst>
          </p:cNvPr>
          <p:cNvSpPr txBox="1">
            <a:spLocks noChangeArrowheads="1"/>
          </p:cNvSpPr>
          <p:nvPr/>
        </p:nvSpPr>
        <p:spPr bwMode="auto">
          <a:xfrm>
            <a:off x="3476465" y="1296308"/>
            <a:ext cx="8670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u="none">
                <a:latin typeface="Times New Roman" panose="02020603050405020304" pitchFamily="18" charset="0"/>
              </a:rPr>
              <a:t>-</a:t>
            </a:r>
            <a:r>
              <a:rPr lang="en-US" altLang="en-US" sz="3600" u="none">
                <a:latin typeface="Times New Roman" panose="02020603050405020304" pitchFamily="18" charset="0"/>
              </a:rPr>
              <a:t> </a:t>
            </a:r>
            <a:r>
              <a:rPr lang="en-US" altLang="en-US" sz="3600" b="0" u="none">
                <a:latin typeface="Times New Roman" panose="02020603050405020304" pitchFamily="18" charset="0"/>
              </a:rPr>
              <a:t>Khi viết hết mỗi đoạn văn cần chú ý điều gì?</a:t>
            </a:r>
          </a:p>
        </p:txBody>
      </p:sp>
      <p:sp>
        <p:nvSpPr>
          <p:cNvPr id="36877" name="Text Box 17">
            <a:extLst>
              <a:ext uri="{FF2B5EF4-FFF2-40B4-BE49-F238E27FC236}">
                <a16:creationId xmlns="" xmlns:a16="http://schemas.microsoft.com/office/drawing/2014/main" id="{BD5CCF9D-D906-4F09-97FA-C04AD3A664B1}"/>
              </a:ext>
            </a:extLst>
          </p:cNvPr>
          <p:cNvSpPr txBox="1">
            <a:spLocks noChangeArrowheads="1"/>
          </p:cNvSpPr>
          <p:nvPr/>
        </p:nvSpPr>
        <p:spPr bwMode="auto">
          <a:xfrm>
            <a:off x="1752600" y="408305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  2. Khi viết, hết mỗi đoạn văn cần xuống dòng.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box(in)">
                                      <p:cBhvr>
                                        <p:cTn id="7" dur="5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ox(in)">
                                      <p:cBhvr>
                                        <p:cTn id="12" dur="500"/>
                                        <p:tgtEl>
                                          <p:spTgt spid="3687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xit" presetSubtype="16" fill="hold" grpId="1" nodeType="withEffect">
                                  <p:stCondLst>
                                    <p:cond delay="0"/>
                                  </p:stCondLst>
                                  <p:childTnLst>
                                    <p:animEffect transition="out" filter="box(in)">
                                      <p:cBhvr>
                                        <p:cTn id="17" dur="500"/>
                                        <p:tgtEl>
                                          <p:spTgt spid="36872"/>
                                        </p:tgtEl>
                                      </p:cBhvr>
                                    </p:animEffect>
                                    <p:set>
                                      <p:cBhvr>
                                        <p:cTn id="18" dur="1" fill="hold">
                                          <p:stCondLst>
                                            <p:cond delay="499"/>
                                          </p:stCondLst>
                                        </p:cTn>
                                        <p:tgtEl>
                                          <p:spTgt spid="3687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6873"/>
                                        </p:tgtEl>
                                        <p:attrNameLst>
                                          <p:attrName>style.visibility</p:attrName>
                                        </p:attrNameLst>
                                      </p:cBhvr>
                                      <p:to>
                                        <p:strVal val="visible"/>
                                      </p:to>
                                    </p:set>
                                    <p:animEffect transition="in" filter="box(in)">
                                      <p:cBhvr>
                                        <p:cTn id="23" dur="500"/>
                                        <p:tgtEl>
                                          <p:spTgt spid="368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box(in)">
                                      <p:cBhvr>
                                        <p:cTn id="28" dur="500"/>
                                        <p:tgtEl>
                                          <p:spTgt spid="36877"/>
                                        </p:tgtEl>
                                      </p:cBhvr>
                                    </p:animEffect>
                                  </p:childTnLst>
                                </p:cTn>
                              </p:par>
                              <p:par>
                                <p:cTn id="29" presetID="4" presetClass="exit" presetSubtype="16" fill="hold" grpId="1" nodeType="withEffect">
                                  <p:stCondLst>
                                    <p:cond delay="0"/>
                                  </p:stCondLst>
                                  <p:childTnLst>
                                    <p:animEffect transition="out" filter="box(in)">
                                      <p:cBhvr>
                                        <p:cTn id="30" dur="500"/>
                                        <p:tgtEl>
                                          <p:spTgt spid="36873"/>
                                        </p:tgtEl>
                                      </p:cBhvr>
                                    </p:animEffect>
                                    <p:set>
                                      <p:cBhvr>
                                        <p:cTn id="31" dur="1" fill="hold">
                                          <p:stCondLst>
                                            <p:cond delay="499"/>
                                          </p:stCondLst>
                                        </p:cTn>
                                        <p:tgtEl>
                                          <p:spTgt spid="36873"/>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36869"/>
                                        </p:tgtEl>
                                        <p:attrNameLst>
                                          <p:attrName>style.visibility</p:attrName>
                                        </p:attrNameLst>
                                      </p:cBhvr>
                                      <p:to>
                                        <p:strVal val="visible"/>
                                      </p:to>
                                    </p:set>
                                    <p:animEffect transition="in" filter="box(in)">
                                      <p:cBhvr>
                                        <p:cTn id="34"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P spid="36871" grpId="0"/>
      <p:bldP spid="36872" grpId="0"/>
      <p:bldP spid="36872" grpId="1"/>
      <p:bldP spid="36873" grpId="0"/>
      <p:bldP spid="36873" grpId="1"/>
      <p:bldP spid="368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grpSp>
    </p:spTree>
    <p:extLst>
      <p:ext uri="{BB962C8B-B14F-4D97-AF65-F5344CB8AC3E}">
        <p14:creationId xmlns:p14="http://schemas.microsoft.com/office/powerpoint/2010/main" val="295935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3657600" y="533400"/>
            <a:ext cx="25400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Mở bài</a:t>
            </a:r>
          </a:p>
        </p:txBody>
      </p:sp>
      <p:sp>
        <p:nvSpPr>
          <p:cNvPr id="33795" name="Oval 3"/>
          <p:cNvSpPr>
            <a:spLocks noChangeArrowheads="1"/>
          </p:cNvSpPr>
          <p:nvPr/>
        </p:nvSpPr>
        <p:spPr bwMode="auto">
          <a:xfrm>
            <a:off x="3556000" y="2743200"/>
            <a:ext cx="28448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Thân bài</a:t>
            </a:r>
          </a:p>
        </p:txBody>
      </p:sp>
      <p:sp>
        <p:nvSpPr>
          <p:cNvPr id="33796" name="Oval 4"/>
          <p:cNvSpPr>
            <a:spLocks noChangeArrowheads="1"/>
          </p:cNvSpPr>
          <p:nvPr/>
        </p:nvSpPr>
        <p:spPr bwMode="auto">
          <a:xfrm>
            <a:off x="3657600" y="5181600"/>
            <a:ext cx="2438400" cy="10668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600" b="1">
                <a:solidFill>
                  <a:srgbClr val="000000"/>
                </a:solidFill>
                <a:latin typeface="Times New Roman" pitchFamily="18" charset="0"/>
              </a:rPr>
              <a:t>Kết bài</a:t>
            </a:r>
          </a:p>
        </p:txBody>
      </p:sp>
      <p:sp>
        <p:nvSpPr>
          <p:cNvPr id="33797" name="Oval 5"/>
          <p:cNvSpPr>
            <a:spLocks noChangeArrowheads="1"/>
          </p:cNvSpPr>
          <p:nvPr/>
        </p:nvSpPr>
        <p:spPr bwMode="auto">
          <a:xfrm>
            <a:off x="203200" y="1295400"/>
            <a:ext cx="2032000" cy="4800600"/>
          </a:xfrm>
          <a:prstGeom prst="ellipse">
            <a:avLst/>
          </a:prstGeom>
          <a:solidFill>
            <a:schemeClr val="accent1"/>
          </a:solidFill>
          <a:ln w="57150" cmpd="thickThin"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400" b="1">
                <a:solidFill>
                  <a:srgbClr val="000000"/>
                </a:solidFill>
                <a:latin typeface="Times New Roman" pitchFamily="18" charset="0"/>
              </a:rPr>
              <a:t>Bài</a:t>
            </a:r>
          </a:p>
          <a:p>
            <a:pPr algn="ctr" fontAlgn="base">
              <a:spcBef>
                <a:spcPct val="0"/>
              </a:spcBef>
              <a:spcAft>
                <a:spcPct val="0"/>
              </a:spcAft>
            </a:pPr>
            <a:r>
              <a:rPr lang="en-US" sz="4400" b="1">
                <a:solidFill>
                  <a:srgbClr val="000000"/>
                </a:solidFill>
                <a:latin typeface="Times New Roman" pitchFamily="18" charset="0"/>
              </a:rPr>
              <a:t>văn</a:t>
            </a:r>
          </a:p>
          <a:p>
            <a:pPr algn="ctr" fontAlgn="base">
              <a:spcBef>
                <a:spcPct val="0"/>
              </a:spcBef>
              <a:spcAft>
                <a:spcPct val="0"/>
              </a:spcAft>
            </a:pPr>
            <a:r>
              <a:rPr lang="en-US" sz="4400" b="1">
                <a:solidFill>
                  <a:srgbClr val="000000"/>
                </a:solidFill>
                <a:latin typeface="Times New Roman" pitchFamily="18" charset="0"/>
              </a:rPr>
              <a:t>miêu</a:t>
            </a:r>
          </a:p>
          <a:p>
            <a:pPr algn="ctr" fontAlgn="base">
              <a:spcBef>
                <a:spcPct val="0"/>
              </a:spcBef>
              <a:spcAft>
                <a:spcPct val="0"/>
              </a:spcAft>
            </a:pPr>
            <a:r>
              <a:rPr lang="en-US" sz="4400" b="1">
                <a:solidFill>
                  <a:srgbClr val="000000"/>
                </a:solidFill>
                <a:latin typeface="Times New Roman" pitchFamily="18" charset="0"/>
              </a:rPr>
              <a:t>tả</a:t>
            </a:r>
          </a:p>
          <a:p>
            <a:pPr algn="ctr" fontAlgn="base">
              <a:spcBef>
                <a:spcPct val="0"/>
              </a:spcBef>
              <a:spcAft>
                <a:spcPct val="0"/>
              </a:spcAft>
            </a:pPr>
            <a:r>
              <a:rPr lang="en-US" sz="4400" b="1">
                <a:solidFill>
                  <a:srgbClr val="000000"/>
                </a:solidFill>
                <a:latin typeface="Times New Roman" pitchFamily="18" charset="0"/>
              </a:rPr>
              <a:t>đồ</a:t>
            </a:r>
          </a:p>
          <a:p>
            <a:pPr algn="ctr" fontAlgn="base">
              <a:spcBef>
                <a:spcPct val="0"/>
              </a:spcBef>
              <a:spcAft>
                <a:spcPct val="0"/>
              </a:spcAft>
            </a:pPr>
            <a:r>
              <a:rPr lang="en-US" sz="4400" b="1">
                <a:solidFill>
                  <a:srgbClr val="000000"/>
                </a:solidFill>
                <a:latin typeface="Times New Roman" pitchFamily="18" charset="0"/>
              </a:rPr>
              <a:t>vật</a:t>
            </a:r>
          </a:p>
        </p:txBody>
      </p:sp>
      <p:sp>
        <p:nvSpPr>
          <p:cNvPr id="33798" name="AutoShape 6"/>
          <p:cNvSpPr>
            <a:spLocks noChangeArrowheads="1"/>
          </p:cNvSpPr>
          <p:nvPr/>
        </p:nvSpPr>
        <p:spPr bwMode="auto">
          <a:xfrm>
            <a:off x="7721600" y="304800"/>
            <a:ext cx="3759200" cy="13716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Giới thiệu đồ vật </a:t>
            </a:r>
          </a:p>
          <a:p>
            <a:pPr algn="ctr" fontAlgn="base">
              <a:spcBef>
                <a:spcPct val="0"/>
              </a:spcBef>
              <a:spcAft>
                <a:spcPct val="0"/>
              </a:spcAft>
            </a:pPr>
            <a:r>
              <a:rPr lang="en-US" sz="2800" b="1">
                <a:solidFill>
                  <a:srgbClr val="333399"/>
                </a:solidFill>
                <a:latin typeface="Times New Roman" pitchFamily="18" charset="0"/>
              </a:rPr>
              <a:t>được miêu tả</a:t>
            </a:r>
          </a:p>
        </p:txBody>
      </p:sp>
      <p:sp>
        <p:nvSpPr>
          <p:cNvPr id="33799" name="AutoShape 7"/>
          <p:cNvSpPr>
            <a:spLocks noChangeArrowheads="1"/>
          </p:cNvSpPr>
          <p:nvPr/>
        </p:nvSpPr>
        <p:spPr bwMode="auto">
          <a:xfrm>
            <a:off x="7823200" y="2057400"/>
            <a:ext cx="36576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bao quát</a:t>
            </a:r>
          </a:p>
        </p:txBody>
      </p:sp>
      <p:sp>
        <p:nvSpPr>
          <p:cNvPr id="33800" name="AutoShape 8"/>
          <p:cNvSpPr>
            <a:spLocks noChangeArrowheads="1"/>
          </p:cNvSpPr>
          <p:nvPr/>
        </p:nvSpPr>
        <p:spPr bwMode="auto">
          <a:xfrm>
            <a:off x="7823200" y="3657600"/>
            <a:ext cx="35560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dirty="0" err="1">
                <a:solidFill>
                  <a:srgbClr val="333399"/>
                </a:solidFill>
                <a:latin typeface="Times New Roman" pitchFamily="18" charset="0"/>
              </a:rPr>
              <a:t>Tả</a:t>
            </a:r>
            <a:r>
              <a:rPr lang="en-US" sz="3200" b="1" dirty="0">
                <a:solidFill>
                  <a:srgbClr val="333399"/>
                </a:solidFill>
                <a:latin typeface="Times New Roman" pitchFamily="18" charset="0"/>
              </a:rPr>
              <a:t> </a:t>
            </a:r>
            <a:r>
              <a:rPr lang="en-US" sz="3200" b="1" dirty="0" smtClean="0">
                <a:solidFill>
                  <a:srgbClr val="333399"/>
                </a:solidFill>
                <a:latin typeface="Times New Roman" pitchFamily="18" charset="0"/>
              </a:rPr>
              <a:t>chi </a:t>
            </a:r>
            <a:r>
              <a:rPr lang="en-US" sz="3200" b="1" dirty="0" err="1" smtClean="0">
                <a:solidFill>
                  <a:srgbClr val="333399"/>
                </a:solidFill>
                <a:latin typeface="Times New Roman" pitchFamily="18" charset="0"/>
              </a:rPr>
              <a:t>tiết</a:t>
            </a:r>
            <a:r>
              <a:rPr lang="en-US" sz="3200" b="1" dirty="0" smtClean="0">
                <a:solidFill>
                  <a:srgbClr val="333399"/>
                </a:solidFill>
                <a:latin typeface="Times New Roman" pitchFamily="18" charset="0"/>
              </a:rPr>
              <a:t>, </a:t>
            </a:r>
            <a:r>
              <a:rPr lang="en-US" sz="3200" b="1" dirty="0" err="1" smtClean="0">
                <a:solidFill>
                  <a:srgbClr val="333399"/>
                </a:solidFill>
                <a:latin typeface="Times New Roman" pitchFamily="18" charset="0"/>
              </a:rPr>
              <a:t>bộ</a:t>
            </a:r>
            <a:r>
              <a:rPr lang="en-US" sz="3200" b="1" dirty="0" smtClean="0">
                <a:solidFill>
                  <a:srgbClr val="333399"/>
                </a:solidFill>
                <a:latin typeface="Times New Roman" pitchFamily="18" charset="0"/>
              </a:rPr>
              <a:t> </a:t>
            </a:r>
            <a:r>
              <a:rPr lang="en-US" sz="3200" b="1" dirty="0" err="1">
                <a:solidFill>
                  <a:srgbClr val="333399"/>
                </a:solidFill>
                <a:latin typeface="Times New Roman" pitchFamily="18" charset="0"/>
              </a:rPr>
              <a:t>phận</a:t>
            </a:r>
            <a:endParaRPr lang="en-US" sz="3200" b="1" dirty="0">
              <a:solidFill>
                <a:srgbClr val="333399"/>
              </a:solidFill>
              <a:latin typeface="Times New Roman" pitchFamily="18" charset="0"/>
            </a:endParaRPr>
          </a:p>
          <a:p>
            <a:pPr algn="ctr" fontAlgn="base">
              <a:spcBef>
                <a:spcPct val="0"/>
              </a:spcBef>
              <a:spcAft>
                <a:spcPct val="0"/>
              </a:spcAft>
            </a:pPr>
            <a:r>
              <a:rPr lang="en-US" sz="3200" b="1" dirty="0" err="1">
                <a:solidFill>
                  <a:srgbClr val="333399"/>
                </a:solidFill>
                <a:latin typeface="Times New Roman" pitchFamily="18" charset="0"/>
              </a:rPr>
              <a:t>nổi</a:t>
            </a:r>
            <a:r>
              <a:rPr lang="en-US" sz="3200" b="1" dirty="0">
                <a:solidFill>
                  <a:srgbClr val="333399"/>
                </a:solidFill>
                <a:latin typeface="Times New Roman" pitchFamily="18" charset="0"/>
              </a:rPr>
              <a:t> </a:t>
            </a:r>
            <a:r>
              <a:rPr lang="en-US" sz="3200" b="1" dirty="0" err="1">
                <a:solidFill>
                  <a:srgbClr val="333399"/>
                </a:solidFill>
                <a:latin typeface="Times New Roman" pitchFamily="18" charset="0"/>
              </a:rPr>
              <a:t>bật</a:t>
            </a:r>
            <a:endParaRPr lang="en-US" sz="3200" b="1" dirty="0">
              <a:solidFill>
                <a:srgbClr val="333399"/>
              </a:solidFill>
              <a:latin typeface="Times New Roman" pitchFamily="18" charset="0"/>
            </a:endParaRPr>
          </a:p>
        </p:txBody>
      </p:sp>
      <p:sp>
        <p:nvSpPr>
          <p:cNvPr id="33801" name="AutoShape 9"/>
          <p:cNvSpPr>
            <a:spLocks noChangeArrowheads="1"/>
          </p:cNvSpPr>
          <p:nvPr/>
        </p:nvSpPr>
        <p:spPr bwMode="auto">
          <a:xfrm>
            <a:off x="7823200" y="5334000"/>
            <a:ext cx="34544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dirty="0" err="1" smtClean="0">
                <a:solidFill>
                  <a:srgbClr val="333399"/>
                </a:solidFill>
                <a:latin typeface="Times New Roman" pitchFamily="18" charset="0"/>
              </a:rPr>
              <a:t>Nêu</a:t>
            </a:r>
            <a:r>
              <a:rPr lang="en-US" sz="2800" b="1" dirty="0" smtClean="0">
                <a:solidFill>
                  <a:srgbClr val="333399"/>
                </a:solidFill>
                <a:latin typeface="Times New Roman" pitchFamily="18" charset="0"/>
              </a:rPr>
              <a:t> </a:t>
            </a:r>
            <a:r>
              <a:rPr lang="en-US" sz="2800" b="1" dirty="0" err="1">
                <a:solidFill>
                  <a:srgbClr val="333399"/>
                </a:solidFill>
                <a:latin typeface="Times New Roman" pitchFamily="18" charset="0"/>
              </a:rPr>
              <a:t>tình</a:t>
            </a:r>
            <a:r>
              <a:rPr lang="en-US" sz="2800" b="1" dirty="0">
                <a:solidFill>
                  <a:srgbClr val="333399"/>
                </a:solidFill>
                <a:latin typeface="Times New Roman" pitchFamily="18" charset="0"/>
              </a:rPr>
              <a:t> </a:t>
            </a:r>
          </a:p>
          <a:p>
            <a:pPr algn="ctr" fontAlgn="base">
              <a:spcBef>
                <a:spcPct val="0"/>
              </a:spcBef>
              <a:spcAft>
                <a:spcPct val="0"/>
              </a:spcAft>
            </a:pPr>
            <a:r>
              <a:rPr lang="en-US" sz="2800" b="1" dirty="0" err="1">
                <a:solidFill>
                  <a:srgbClr val="333399"/>
                </a:solidFill>
                <a:latin typeface="Times New Roman" pitchFamily="18" charset="0"/>
              </a:rPr>
              <a:t>cảm</a:t>
            </a:r>
            <a:r>
              <a:rPr lang="en-US" sz="2800" b="1" dirty="0">
                <a:solidFill>
                  <a:srgbClr val="333399"/>
                </a:solidFill>
                <a:latin typeface="Times New Roman" pitchFamily="18" charset="0"/>
              </a:rPr>
              <a:t>, hay </a:t>
            </a:r>
            <a:r>
              <a:rPr lang="en-US" sz="2800" b="1" dirty="0" err="1">
                <a:solidFill>
                  <a:srgbClr val="333399"/>
                </a:solidFill>
                <a:latin typeface="Times New Roman" pitchFamily="18" charset="0"/>
              </a:rPr>
              <a:t>ích</a:t>
            </a:r>
            <a:r>
              <a:rPr lang="en-US" sz="2800" b="1" dirty="0">
                <a:solidFill>
                  <a:srgbClr val="333399"/>
                </a:solidFill>
                <a:latin typeface="Times New Roman" pitchFamily="18" charset="0"/>
              </a:rPr>
              <a:t> </a:t>
            </a:r>
            <a:r>
              <a:rPr lang="en-US" sz="2800" b="1" dirty="0" err="1">
                <a:solidFill>
                  <a:srgbClr val="333399"/>
                </a:solidFill>
                <a:latin typeface="Times New Roman" pitchFamily="18" charset="0"/>
              </a:rPr>
              <a:t>lợi</a:t>
            </a:r>
            <a:r>
              <a:rPr lang="en-US" sz="2800" dirty="0">
                <a:solidFill>
                  <a:srgbClr val="333399"/>
                </a:solidFill>
                <a:latin typeface="Times New Roman" pitchFamily="18" charset="0"/>
              </a:rPr>
              <a:t> </a:t>
            </a:r>
          </a:p>
          <a:p>
            <a:pPr algn="ctr" fontAlgn="base">
              <a:spcBef>
                <a:spcPct val="0"/>
              </a:spcBef>
              <a:spcAft>
                <a:spcPct val="0"/>
              </a:spcAft>
            </a:pPr>
            <a:r>
              <a:rPr lang="en-US" sz="2800" b="1" dirty="0" err="1">
                <a:solidFill>
                  <a:srgbClr val="333399"/>
                </a:solidFill>
                <a:latin typeface="Times New Roman" pitchFamily="18" charset="0"/>
              </a:rPr>
              <a:t>của</a:t>
            </a:r>
            <a:r>
              <a:rPr lang="en-US" sz="2800" b="1" dirty="0">
                <a:solidFill>
                  <a:srgbClr val="333399"/>
                </a:solidFill>
                <a:latin typeface="Times New Roman" pitchFamily="18" charset="0"/>
              </a:rPr>
              <a:t> </a:t>
            </a:r>
            <a:r>
              <a:rPr lang="en-US" sz="2800" b="1" dirty="0" err="1">
                <a:solidFill>
                  <a:srgbClr val="333399"/>
                </a:solidFill>
                <a:latin typeface="Times New Roman" pitchFamily="18" charset="0"/>
              </a:rPr>
              <a:t>đồ</a:t>
            </a:r>
            <a:r>
              <a:rPr lang="en-US" sz="2800" b="1" dirty="0">
                <a:solidFill>
                  <a:srgbClr val="333399"/>
                </a:solidFill>
                <a:latin typeface="Times New Roman" pitchFamily="18" charset="0"/>
              </a:rPr>
              <a:t> </a:t>
            </a:r>
            <a:r>
              <a:rPr lang="en-US" sz="2800" b="1" dirty="0" err="1">
                <a:solidFill>
                  <a:srgbClr val="333399"/>
                </a:solidFill>
                <a:latin typeface="Times New Roman" pitchFamily="18" charset="0"/>
              </a:rPr>
              <a:t>vật</a:t>
            </a:r>
            <a:endParaRPr lang="en-US" sz="2800" b="1" dirty="0">
              <a:solidFill>
                <a:srgbClr val="333399"/>
              </a:solidFill>
              <a:latin typeface="Times New Roman" pitchFamily="18" charset="0"/>
            </a:endParaRPr>
          </a:p>
        </p:txBody>
      </p:sp>
      <p:sp>
        <p:nvSpPr>
          <p:cNvPr id="33809" name="Line 17"/>
          <p:cNvSpPr>
            <a:spLocks noChangeShapeType="1"/>
          </p:cNvSpPr>
          <p:nvPr/>
        </p:nvSpPr>
        <p:spPr bwMode="auto">
          <a:xfrm flipV="1">
            <a:off x="2235200" y="1066800"/>
            <a:ext cx="1422400" cy="24384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0" name="Line 18"/>
          <p:cNvSpPr>
            <a:spLocks noChangeShapeType="1"/>
          </p:cNvSpPr>
          <p:nvPr/>
        </p:nvSpPr>
        <p:spPr bwMode="auto">
          <a:xfrm>
            <a:off x="2235200" y="3505200"/>
            <a:ext cx="1320800" cy="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1" name="Line 19"/>
          <p:cNvSpPr>
            <a:spLocks noChangeShapeType="1"/>
          </p:cNvSpPr>
          <p:nvPr/>
        </p:nvSpPr>
        <p:spPr bwMode="auto">
          <a:xfrm>
            <a:off x="2235200" y="3505200"/>
            <a:ext cx="1422400" cy="22098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5" name="Line 23"/>
          <p:cNvSpPr>
            <a:spLocks noChangeShapeType="1"/>
          </p:cNvSpPr>
          <p:nvPr/>
        </p:nvSpPr>
        <p:spPr bwMode="auto">
          <a:xfrm>
            <a:off x="6197600" y="1066800"/>
            <a:ext cx="15240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6" name="Line 24"/>
          <p:cNvSpPr>
            <a:spLocks noChangeShapeType="1"/>
          </p:cNvSpPr>
          <p:nvPr/>
        </p:nvSpPr>
        <p:spPr bwMode="auto">
          <a:xfrm flipV="1">
            <a:off x="6400800" y="2667000"/>
            <a:ext cx="1422400" cy="609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7" name="Line 25"/>
          <p:cNvSpPr>
            <a:spLocks noChangeShapeType="1"/>
          </p:cNvSpPr>
          <p:nvPr/>
        </p:nvSpPr>
        <p:spPr bwMode="auto">
          <a:xfrm>
            <a:off x="6400800" y="3276600"/>
            <a:ext cx="1422400" cy="990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8" name="Line 26"/>
          <p:cNvSpPr>
            <a:spLocks noChangeShapeType="1"/>
          </p:cNvSpPr>
          <p:nvPr/>
        </p:nvSpPr>
        <p:spPr bwMode="auto">
          <a:xfrm>
            <a:off x="6096000" y="5867400"/>
            <a:ext cx="17272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137209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wipe(down)">
                                      <p:cBhvr>
                                        <p:cTn id="7" dur="500"/>
                                        <p:tgtEl>
                                          <p:spTgt spid="3380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box(in)">
                                      <p:cBhvr>
                                        <p:cTn id="11" dur="500"/>
                                        <p:tgtEl>
                                          <p:spTgt spid="337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810"/>
                                        </p:tgtEl>
                                        <p:attrNameLst>
                                          <p:attrName>style.visibility</p:attrName>
                                        </p:attrNameLst>
                                      </p:cBhvr>
                                      <p:to>
                                        <p:strVal val="visible"/>
                                      </p:to>
                                    </p:set>
                                    <p:animEffect transition="in" filter="wipe(down)">
                                      <p:cBhvr>
                                        <p:cTn id="16" dur="500"/>
                                        <p:tgtEl>
                                          <p:spTgt spid="33810"/>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3795"/>
                                        </p:tgtEl>
                                        <p:attrNameLst>
                                          <p:attrName>style.visibility</p:attrName>
                                        </p:attrNameLst>
                                      </p:cBhvr>
                                      <p:to>
                                        <p:strVal val="visible"/>
                                      </p:to>
                                    </p:set>
                                    <p:animEffect transition="in" filter="box(in)">
                                      <p:cBhvr>
                                        <p:cTn id="20" dur="500"/>
                                        <p:tgtEl>
                                          <p:spTgt spid="337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3811"/>
                                        </p:tgtEl>
                                        <p:attrNameLst>
                                          <p:attrName>style.visibility</p:attrName>
                                        </p:attrNameLst>
                                      </p:cBhvr>
                                      <p:to>
                                        <p:strVal val="visible"/>
                                      </p:to>
                                    </p:set>
                                    <p:animEffect transition="in" filter="wedge">
                                      <p:cBhvr>
                                        <p:cTn id="25" dur="2000"/>
                                        <p:tgtEl>
                                          <p:spTgt spid="33811"/>
                                        </p:tgtEl>
                                      </p:cBhvr>
                                    </p:animEffect>
                                  </p:childTnLst>
                                </p:cTn>
                              </p:par>
                            </p:childTnLst>
                          </p:cTn>
                        </p:par>
                        <p:par>
                          <p:cTn id="26" fill="hold" nodeType="afterGroup">
                            <p:stCondLst>
                              <p:cond delay="2000"/>
                            </p:stCondLst>
                            <p:childTnLst>
                              <p:par>
                                <p:cTn id="27" presetID="4" presetClass="entr" presetSubtype="16" fill="hold" grpId="0" nodeType="afterEffect">
                                  <p:stCondLst>
                                    <p:cond delay="0"/>
                                  </p:stCondLst>
                                  <p:childTnLst>
                                    <p:set>
                                      <p:cBhvr>
                                        <p:cTn id="28" dur="1" fill="hold">
                                          <p:stCondLst>
                                            <p:cond delay="0"/>
                                          </p:stCondLst>
                                        </p:cTn>
                                        <p:tgtEl>
                                          <p:spTgt spid="33796"/>
                                        </p:tgtEl>
                                        <p:attrNameLst>
                                          <p:attrName>style.visibility</p:attrName>
                                        </p:attrNameLst>
                                      </p:cBhvr>
                                      <p:to>
                                        <p:strVal val="visible"/>
                                      </p:to>
                                    </p:set>
                                    <p:animEffect transition="in" filter="box(in)">
                                      <p:cBhvr>
                                        <p:cTn id="29" dur="500"/>
                                        <p:tgtEl>
                                          <p:spTgt spid="337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3815"/>
                                        </p:tgtEl>
                                        <p:attrNameLst>
                                          <p:attrName>style.visibility</p:attrName>
                                        </p:attrNameLst>
                                      </p:cBhvr>
                                      <p:to>
                                        <p:strVal val="visible"/>
                                      </p:to>
                                    </p:set>
                                    <p:animEffect transition="in" filter="wipe(down)">
                                      <p:cBhvr>
                                        <p:cTn id="34" dur="500"/>
                                        <p:tgtEl>
                                          <p:spTgt spid="33815"/>
                                        </p:tgtEl>
                                      </p:cBhvr>
                                    </p:animEffect>
                                  </p:childTnLst>
                                </p:cTn>
                              </p:par>
                            </p:childTnLst>
                          </p:cTn>
                        </p:par>
                        <p:par>
                          <p:cTn id="35" fill="hold" nodeType="afterGroup">
                            <p:stCondLst>
                              <p:cond delay="500"/>
                            </p:stCondLst>
                            <p:childTnLst>
                              <p:par>
                                <p:cTn id="36" presetID="20" presetClass="entr" presetSubtype="0" fill="hold" grpId="0" nodeType="afterEffect">
                                  <p:stCondLst>
                                    <p:cond delay="0"/>
                                  </p:stCondLst>
                                  <p:childTnLst>
                                    <p:set>
                                      <p:cBhvr>
                                        <p:cTn id="37" dur="1" fill="hold">
                                          <p:stCondLst>
                                            <p:cond delay="0"/>
                                          </p:stCondLst>
                                        </p:cTn>
                                        <p:tgtEl>
                                          <p:spTgt spid="33798"/>
                                        </p:tgtEl>
                                        <p:attrNameLst>
                                          <p:attrName>style.visibility</p:attrName>
                                        </p:attrNameLst>
                                      </p:cBhvr>
                                      <p:to>
                                        <p:strVal val="visible"/>
                                      </p:to>
                                    </p:set>
                                    <p:animEffect transition="in" filter="wedge">
                                      <p:cBhvr>
                                        <p:cTn id="38" dur="2000"/>
                                        <p:tgtEl>
                                          <p:spTgt spid="337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816"/>
                                        </p:tgtEl>
                                        <p:attrNameLst>
                                          <p:attrName>style.visibility</p:attrName>
                                        </p:attrNameLst>
                                      </p:cBhvr>
                                      <p:to>
                                        <p:strVal val="visible"/>
                                      </p:to>
                                    </p:set>
                                    <p:animEffect transition="in" filter="wipe(down)">
                                      <p:cBhvr>
                                        <p:cTn id="43" dur="500"/>
                                        <p:tgtEl>
                                          <p:spTgt spid="33816"/>
                                        </p:tgtEl>
                                      </p:cBhvr>
                                    </p:animEffect>
                                  </p:childTnLst>
                                </p:cTn>
                              </p:par>
                            </p:childTnLst>
                          </p:cTn>
                        </p:par>
                        <p:par>
                          <p:cTn id="44" fill="hold" nodeType="afterGroup">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33799"/>
                                        </p:tgtEl>
                                        <p:attrNameLst>
                                          <p:attrName>style.visibility</p:attrName>
                                        </p:attrNameLst>
                                      </p:cBhvr>
                                      <p:to>
                                        <p:strVal val="visible"/>
                                      </p:to>
                                    </p:set>
                                    <p:animEffect transition="in" filter="wedge">
                                      <p:cBhvr>
                                        <p:cTn id="47" dur="2000"/>
                                        <p:tgtEl>
                                          <p:spTgt spid="337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817"/>
                                        </p:tgtEl>
                                        <p:attrNameLst>
                                          <p:attrName>style.visibility</p:attrName>
                                        </p:attrNameLst>
                                      </p:cBhvr>
                                      <p:to>
                                        <p:strVal val="visible"/>
                                      </p:to>
                                    </p:set>
                                    <p:animEffect transition="in" filter="wipe(down)">
                                      <p:cBhvr>
                                        <p:cTn id="52" dur="500"/>
                                        <p:tgtEl>
                                          <p:spTgt spid="33817"/>
                                        </p:tgtEl>
                                      </p:cBhvr>
                                    </p:animEffect>
                                  </p:childTnLst>
                                </p:cTn>
                              </p:par>
                            </p:childTnLst>
                          </p:cTn>
                        </p:par>
                        <p:par>
                          <p:cTn id="53" fill="hold" nodeType="afterGroup">
                            <p:stCondLst>
                              <p:cond delay="500"/>
                            </p:stCondLst>
                            <p:childTnLst>
                              <p:par>
                                <p:cTn id="54" presetID="20" presetClass="entr" presetSubtype="0" fill="hold" grpId="0" nodeType="afterEffect">
                                  <p:stCondLst>
                                    <p:cond delay="0"/>
                                  </p:stCondLst>
                                  <p:childTnLst>
                                    <p:set>
                                      <p:cBhvr>
                                        <p:cTn id="55" dur="1" fill="hold">
                                          <p:stCondLst>
                                            <p:cond delay="0"/>
                                          </p:stCondLst>
                                        </p:cTn>
                                        <p:tgtEl>
                                          <p:spTgt spid="33800"/>
                                        </p:tgtEl>
                                        <p:attrNameLst>
                                          <p:attrName>style.visibility</p:attrName>
                                        </p:attrNameLst>
                                      </p:cBhvr>
                                      <p:to>
                                        <p:strVal val="visible"/>
                                      </p:to>
                                    </p:set>
                                    <p:animEffect transition="in" filter="wedge">
                                      <p:cBhvr>
                                        <p:cTn id="56" dur="2000"/>
                                        <p:tgtEl>
                                          <p:spTgt spid="338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3818"/>
                                        </p:tgtEl>
                                        <p:attrNameLst>
                                          <p:attrName>style.visibility</p:attrName>
                                        </p:attrNameLst>
                                      </p:cBhvr>
                                      <p:to>
                                        <p:strVal val="visible"/>
                                      </p:to>
                                    </p:set>
                                    <p:animEffect transition="in" filter="wipe(down)">
                                      <p:cBhvr>
                                        <p:cTn id="61" dur="500"/>
                                        <p:tgtEl>
                                          <p:spTgt spid="33818"/>
                                        </p:tgtEl>
                                      </p:cBhvr>
                                    </p:animEffect>
                                  </p:childTnLst>
                                </p:cTn>
                              </p:par>
                            </p:childTnLst>
                          </p:cTn>
                        </p:par>
                        <p:par>
                          <p:cTn id="62" fill="hold" nodeType="afterGroup">
                            <p:stCondLst>
                              <p:cond delay="500"/>
                            </p:stCondLst>
                            <p:childTnLst>
                              <p:par>
                                <p:cTn id="63" presetID="20" presetClass="entr" presetSubtype="0" fill="hold" grpId="0" nodeType="afterEffect">
                                  <p:stCondLst>
                                    <p:cond delay="0"/>
                                  </p:stCondLst>
                                  <p:childTnLst>
                                    <p:set>
                                      <p:cBhvr>
                                        <p:cTn id="64" dur="1" fill="hold">
                                          <p:stCondLst>
                                            <p:cond delay="0"/>
                                          </p:stCondLst>
                                        </p:cTn>
                                        <p:tgtEl>
                                          <p:spTgt spid="33801"/>
                                        </p:tgtEl>
                                        <p:attrNameLst>
                                          <p:attrName>style.visibility</p:attrName>
                                        </p:attrNameLst>
                                      </p:cBhvr>
                                      <p:to>
                                        <p:strVal val="visible"/>
                                      </p:to>
                                    </p:set>
                                    <p:animEffect transition="in" filter="wedge">
                                      <p:cBhvr>
                                        <p:cTn id="65" dur="2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8" grpId="0" animBg="1"/>
      <p:bldP spid="33799" grpId="0" animBg="1"/>
      <p:bldP spid="33800" grpId="0" animBg="1"/>
      <p:bldP spid="33801" grpId="0" animBg="1"/>
      <p:bldP spid="33809" grpId="0" animBg="1"/>
      <p:bldP spid="33810" grpId="0" animBg="1"/>
      <p:bldP spid="33811" grpId="0" animBg="1"/>
      <p:bldP spid="33815" grpId="0" animBg="1"/>
      <p:bldP spid="33816" grpId="0" animBg="1"/>
      <p:bldP spid="33817" grpId="0" animBg="1"/>
      <p:bldP spid="338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1"/>
          <p:cNvSpPr txBox="1">
            <a:spLocks/>
          </p:cNvSpPr>
          <p:nvPr/>
        </p:nvSpPr>
        <p:spPr bwMode="auto">
          <a:xfrm>
            <a:off x="5282665" y="2169427"/>
            <a:ext cx="449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FontTx/>
              <a:buNone/>
            </a:pPr>
            <a:r>
              <a:rPr lang="en-US" altLang="en-US" sz="6600" b="1" dirty="0" err="1" smtClean="0">
                <a:solidFill>
                  <a:srgbClr val="FF0000"/>
                </a:solidFill>
                <a:latin typeface="Times New Roman" panose="02020603050405020304" pitchFamily="18" charset="0"/>
                <a:cs typeface="Times New Roman" panose="02020603050405020304" pitchFamily="18" charset="0"/>
              </a:rPr>
              <a:t>Khám</a:t>
            </a:r>
            <a:r>
              <a:rPr lang="en-US" altLang="en-US" sz="6600" b="1" dirty="0" smtClean="0">
                <a:solidFill>
                  <a:srgbClr val="FF0000"/>
                </a:solidFill>
                <a:latin typeface="Times New Roman" panose="02020603050405020304" pitchFamily="18" charset="0"/>
                <a:cs typeface="Times New Roman" panose="02020603050405020304" pitchFamily="18" charset="0"/>
              </a:rPr>
              <a:t> </a:t>
            </a:r>
            <a:r>
              <a:rPr lang="en-US" altLang="en-US" sz="66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521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886EA71-20BC-4AB7-B678-1ECE740B47D7}"/>
              </a:ext>
            </a:extLst>
          </p:cNvPr>
          <p:cNvGrpSpPr/>
          <p:nvPr/>
        </p:nvGrpSpPr>
        <p:grpSpPr>
          <a:xfrm>
            <a:off x="0" y="0"/>
            <a:ext cx="12192000" cy="6858000"/>
            <a:chOff x="0" y="0"/>
            <a:chExt cx="12192000" cy="6858000"/>
          </a:xfrm>
        </p:grpSpPr>
        <p:pic>
          <p:nvPicPr>
            <p:cNvPr id="6" name="Picture 5">
              <a:extLst>
                <a:ext uri="{FF2B5EF4-FFF2-40B4-BE49-F238E27FC236}">
                  <a16:creationId xmlns="" xmlns:a16="http://schemas.microsoft.com/office/drawing/2014/main" id="{7E2B44E0-B410-41C6-A1E5-969907773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 xmlns:a16="http://schemas.microsoft.com/office/drawing/2014/main" id="{BA27BF25-EFDB-44AA-8406-D3017406E97B}"/>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48" name="Text Box 11">
            <a:extLst>
              <a:ext uri="{FF2B5EF4-FFF2-40B4-BE49-F238E27FC236}">
                <a16:creationId xmlns="" xmlns:a16="http://schemas.microsoft.com/office/drawing/2014/main" id="{1A8D0054-09D4-42C4-B0A6-4999C48A1FE6}"/>
              </a:ext>
            </a:extLst>
          </p:cNvPr>
          <p:cNvSpPr txBox="1">
            <a:spLocks noChangeArrowheads="1"/>
          </p:cNvSpPr>
          <p:nvPr/>
        </p:nvSpPr>
        <p:spPr bwMode="auto">
          <a:xfrm>
            <a:off x="1524000" y="228602"/>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6149" name="Text Box 14">
            <a:extLst>
              <a:ext uri="{FF2B5EF4-FFF2-40B4-BE49-F238E27FC236}">
                <a16:creationId xmlns="" xmlns:a16="http://schemas.microsoft.com/office/drawing/2014/main" id="{B9820866-6EB8-46C3-A488-92CA010B1346}"/>
              </a:ext>
            </a:extLst>
          </p:cNvPr>
          <p:cNvSpPr txBox="1">
            <a:spLocks noChangeArrowheads="1"/>
          </p:cNvSpPr>
          <p:nvPr/>
        </p:nvSpPr>
        <p:spPr bwMode="auto">
          <a:xfrm>
            <a:off x="1371600" y="7620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pic>
        <p:nvPicPr>
          <p:cNvPr id="6151" name="Picture 18">
            <a:extLst>
              <a:ext uri="{FF2B5EF4-FFF2-40B4-BE49-F238E27FC236}">
                <a16:creationId xmlns="" xmlns:a16="http://schemas.microsoft.com/office/drawing/2014/main" id="{49FBBED0-A4E9-4BC1-BBCE-EBF03A0F5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199"/>
            <a:ext cx="11353800" cy="491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ox(in)">
                                      <p:cBhvr>
                                        <p:cTn id="10" dur="500"/>
                                        <p:tgtEl>
                                          <p:spTgt spid="6149"/>
                                        </p:tgtEl>
                                      </p:cBhvr>
                                    </p:animEffect>
                                  </p:childTnLst>
                                </p:cTn>
                              </p:par>
                              <p:par>
                                <p:cTn id="11" presetID="4"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ox(in)">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D12F669-8DA6-4787-9E10-EFBB4BF2BE58}"/>
              </a:ext>
            </a:extLst>
          </p:cNvPr>
          <p:cNvGrpSpPr/>
          <p:nvPr/>
        </p:nvGrpSpPr>
        <p:grpSpPr>
          <a:xfrm>
            <a:off x="0" y="0"/>
            <a:ext cx="12192000" cy="6858000"/>
            <a:chOff x="0" y="0"/>
            <a:chExt cx="12192000" cy="6858000"/>
          </a:xfrm>
        </p:grpSpPr>
        <p:pic>
          <p:nvPicPr>
            <p:cNvPr id="10" name="Picture 9">
              <a:extLst>
                <a:ext uri="{FF2B5EF4-FFF2-40B4-BE49-F238E27FC236}">
                  <a16:creationId xmlns="" xmlns:a16="http://schemas.microsoft.com/office/drawing/2014/main" id="{1DDFC7C0-1F84-471C-AC68-245AD34E3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 xmlns:a16="http://schemas.microsoft.com/office/drawing/2014/main" id="{0C468926-0FB4-457C-A856-2C9E01E5CBA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94" name="Text Box 8">
            <a:extLst>
              <a:ext uri="{FF2B5EF4-FFF2-40B4-BE49-F238E27FC236}">
                <a16:creationId xmlns="" xmlns:a16="http://schemas.microsoft.com/office/drawing/2014/main" id="{3A763BB3-C3BE-4524-9B11-C1AFFA42B801}"/>
              </a:ext>
            </a:extLst>
          </p:cNvPr>
          <p:cNvSpPr txBox="1">
            <a:spLocks noChangeArrowheads="1"/>
          </p:cNvSpPr>
          <p:nvPr/>
        </p:nvSpPr>
        <p:spPr bwMode="auto">
          <a:xfrm>
            <a:off x="1524000" y="38100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u="none">
              <a:solidFill>
                <a:srgbClr val="0000CC"/>
              </a:solidFill>
              <a:latin typeface="Times New Roman" panose="02020603050405020304" pitchFamily="18" charset="0"/>
            </a:endParaRPr>
          </a:p>
        </p:txBody>
      </p:sp>
      <p:sp>
        <p:nvSpPr>
          <p:cNvPr id="8195" name="Text Box 14">
            <a:extLst>
              <a:ext uri="{FF2B5EF4-FFF2-40B4-BE49-F238E27FC236}">
                <a16:creationId xmlns="" xmlns:a16="http://schemas.microsoft.com/office/drawing/2014/main" id="{2D8137B3-B1E0-4060-AF48-057496D39A75}"/>
              </a:ext>
            </a:extLst>
          </p:cNvPr>
          <p:cNvSpPr txBox="1">
            <a:spLocks noChangeArrowheads="1"/>
          </p:cNvSpPr>
          <p:nvPr/>
        </p:nvSpPr>
        <p:spPr bwMode="auto">
          <a:xfrm>
            <a:off x="1524000" y="45034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u="none" dirty="0" err="1">
                <a:solidFill>
                  <a:srgbClr val="FF0000"/>
                </a:solidFill>
                <a:latin typeface="Times New Roman" panose="02020603050405020304" pitchFamily="18" charset="0"/>
              </a:rPr>
              <a:t>Cái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cối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tân</a:t>
            </a:r>
            <a:endParaRPr lang="vi-VN" altLang="en-US" sz="2800" u="none" dirty="0">
              <a:solidFill>
                <a:srgbClr val="FF0000"/>
              </a:solidFill>
              <a:latin typeface="Times New Roman" panose="02020603050405020304" pitchFamily="18" charset="0"/>
            </a:endParaRPr>
          </a:p>
        </p:txBody>
      </p:sp>
      <p:sp>
        <p:nvSpPr>
          <p:cNvPr id="8196" name="Text Box 20">
            <a:extLst>
              <a:ext uri="{FF2B5EF4-FFF2-40B4-BE49-F238E27FC236}">
                <a16:creationId xmlns="" xmlns:a16="http://schemas.microsoft.com/office/drawing/2014/main" id="{A345AC63-DD38-42C1-B59E-A33375B93197}"/>
              </a:ext>
            </a:extLst>
          </p:cNvPr>
          <p:cNvSpPr txBox="1">
            <a:spLocks noChangeArrowheads="1"/>
          </p:cNvSpPr>
          <p:nvPr/>
        </p:nvSpPr>
        <p:spPr bwMode="auto">
          <a:xfrm>
            <a:off x="658951" y="1010750"/>
            <a:ext cx="1089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vi-VN" altLang="en-US" sz="2000" u="none" dirty="0">
                <a:latin typeface="Times New Roman" panose="02020603050405020304" pitchFamily="18" charset="0"/>
              </a:rPr>
              <a:t>xinh xinh xuất hiện như một giấc mộng, ngồi chễm chệ giữa gian nhà trống.</a:t>
            </a:r>
            <a:endParaRPr lang="vi-VN" altLang="en-US" sz="2000" u="none" dirty="0">
              <a:solidFill>
                <a:srgbClr val="0000CC"/>
              </a:solidFill>
              <a:latin typeface="Times New Roman" panose="02020603050405020304" pitchFamily="18" charset="0"/>
            </a:endParaRPr>
          </a:p>
        </p:txBody>
      </p:sp>
      <p:sp>
        <p:nvSpPr>
          <p:cNvPr id="8197" name="Text Box 21">
            <a:extLst>
              <a:ext uri="{FF2B5EF4-FFF2-40B4-BE49-F238E27FC236}">
                <a16:creationId xmlns="" xmlns:a16="http://schemas.microsoft.com/office/drawing/2014/main" id="{97E5B8E8-7E67-428A-8BB8-999B760DB0F6}"/>
              </a:ext>
            </a:extLst>
          </p:cNvPr>
          <p:cNvSpPr txBox="1">
            <a:spLocks noChangeArrowheads="1"/>
          </p:cNvSpPr>
          <p:nvPr/>
        </p:nvSpPr>
        <p:spPr bwMode="auto">
          <a:xfrm>
            <a:off x="664205" y="1493446"/>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gọi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nó</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tân</a:t>
            </a:r>
            <a:r>
              <a:rPr lang="vi-VN" altLang="en-US" sz="2000" u="none"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u="none" dirty="0">
              <a:solidFill>
                <a:srgbClr val="0000CC"/>
              </a:solidFill>
              <a:latin typeface="Times New Roman" panose="02020603050405020304" pitchFamily="18" charset="0"/>
            </a:endParaRPr>
          </a:p>
        </p:txBody>
      </p:sp>
      <p:sp>
        <p:nvSpPr>
          <p:cNvPr id="8198" name="Text Box 22">
            <a:extLst>
              <a:ext uri="{FF2B5EF4-FFF2-40B4-BE49-F238E27FC236}">
                <a16:creationId xmlns="" xmlns:a16="http://schemas.microsoft.com/office/drawing/2014/main" id="{917772C0-D04E-4E2A-B55C-E692294148DA}"/>
              </a:ext>
            </a:extLst>
          </p:cNvPr>
          <p:cNvSpPr txBox="1">
            <a:spLocks noChangeArrowheads="1"/>
          </p:cNvSpPr>
          <p:nvPr/>
        </p:nvSpPr>
        <p:spPr bwMode="auto">
          <a:xfrm>
            <a:off x="640557" y="3298486"/>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Chọn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được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ngày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tháng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tốt</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đong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gánh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ươm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về</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Đổ</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lòng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xay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thử</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Từ</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quang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lẫn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trấu</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chảy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xuống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như</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mưa</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nắm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tải</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thổi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Cả</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chỉ</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lỏi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hạt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vi-VN" altLang="en-US" sz="2000" u="none"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u="none" dirty="0">
              <a:solidFill>
                <a:srgbClr val="0000CC"/>
              </a:solidFill>
              <a:latin typeface="Times New Roman" panose="02020603050405020304" pitchFamily="18" charset="0"/>
            </a:endParaRPr>
          </a:p>
        </p:txBody>
      </p:sp>
      <p:sp>
        <p:nvSpPr>
          <p:cNvPr id="8199" name="Text Box 23">
            <a:extLst>
              <a:ext uri="{FF2B5EF4-FFF2-40B4-BE49-F238E27FC236}">
                <a16:creationId xmlns="" xmlns:a16="http://schemas.microsoft.com/office/drawing/2014/main" id="{C13241E5-A046-4E8F-96A3-7FB634F92C5C}"/>
              </a:ext>
            </a:extLst>
          </p:cNvPr>
          <p:cNvSpPr txBox="1">
            <a:spLocks noChangeArrowheads="1"/>
          </p:cNvSpPr>
          <p:nvPr/>
        </p:nvSpPr>
        <p:spPr bwMode="auto">
          <a:xfrm>
            <a:off x="640557" y="479873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u="none">
                <a:latin typeface="Times New Roman" panose="02020603050405020304" pitchFamily="18" charset="0"/>
              </a:rPr>
              <a:t>t</a:t>
            </a:r>
            <a:r>
              <a:rPr lang="en-US" altLang="en-US" sz="2000" u="none">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u="none">
              <a:solidFill>
                <a:srgbClr val="0000CC"/>
              </a:solidFill>
              <a:latin typeface="Times New Roman" panose="02020603050405020304" pitchFamily="18" charset="0"/>
            </a:endParaRPr>
          </a:p>
        </p:txBody>
      </p:sp>
      <p:sp>
        <p:nvSpPr>
          <p:cNvPr id="8200" name="Text Box 24">
            <a:extLst>
              <a:ext uri="{FF2B5EF4-FFF2-40B4-BE49-F238E27FC236}">
                <a16:creationId xmlns="" xmlns:a16="http://schemas.microsoft.com/office/drawing/2014/main" id="{DB7A9CD1-F030-40F6-93EF-02F138923865}"/>
              </a:ext>
            </a:extLst>
          </p:cNvPr>
          <p:cNvSpPr txBox="1">
            <a:spLocks noChangeArrowheads="1"/>
          </p:cNvSpPr>
          <p:nvPr/>
        </p:nvSpPr>
        <p:spPr bwMode="auto">
          <a:xfrm>
            <a:off x="1524000" y="64611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0" u="none">
                <a:latin typeface="Times New Roman" panose="02020603050405020304" pitchFamily="18" charset="0"/>
              </a:rPr>
              <a:t>							</a:t>
            </a:r>
            <a:r>
              <a:rPr lang="en-US" altLang="en-US" sz="2000" b="0" i="1" u="none">
                <a:solidFill>
                  <a:srgbClr val="FF0000"/>
                </a:solidFill>
                <a:latin typeface="Times New Roman" panose="02020603050405020304" pitchFamily="18" charset="0"/>
              </a:rPr>
              <a:t>Theo</a:t>
            </a:r>
            <a:r>
              <a:rPr lang="en-US" altLang="en-US" sz="2000" b="0" u="none">
                <a:solidFill>
                  <a:srgbClr val="FF0000"/>
                </a:solidFill>
                <a:latin typeface="Times New Roman" panose="02020603050405020304" pitchFamily="18" charset="0"/>
              </a:rPr>
              <a:t> </a:t>
            </a:r>
            <a:r>
              <a:rPr lang="en-US" altLang="en-US" sz="2000" u="none">
                <a:solidFill>
                  <a:srgbClr val="FF0000"/>
                </a:solidFill>
                <a:latin typeface="Times New Roman" panose="02020603050405020304" pitchFamily="18" charset="0"/>
              </a:rPr>
              <a:t>Duy Khán</a:t>
            </a:r>
            <a:endParaRPr lang="vi-VN" altLang="en-US" sz="2000" u="none">
              <a:solidFill>
                <a:srgbClr val="FF0000"/>
              </a:solidFill>
              <a:latin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A805585-91D7-411F-B944-263B1F21ECF9}"/>
              </a:ext>
            </a:extLst>
          </p:cNvPr>
          <p:cNvGrpSpPr/>
          <p:nvPr/>
        </p:nvGrpSpPr>
        <p:grpSpPr>
          <a:xfrm>
            <a:off x="1137" y="0"/>
            <a:ext cx="12192000" cy="6858000"/>
            <a:chOff x="0" y="0"/>
            <a:chExt cx="12192000" cy="6858000"/>
          </a:xfrm>
        </p:grpSpPr>
        <p:pic>
          <p:nvPicPr>
            <p:cNvPr id="6" name="Picture 5">
              <a:extLst>
                <a:ext uri="{FF2B5EF4-FFF2-40B4-BE49-F238E27FC236}">
                  <a16:creationId xmlns="" xmlns:a16="http://schemas.microsoft.com/office/drawing/2014/main" id="{5BBFB07A-8F94-4796-A7EA-8ADB98B10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 xmlns:a16="http://schemas.microsoft.com/office/drawing/2014/main" id="{5E8ECC6E-19A1-43D0-9182-5B6A498B57A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18" name="Text Box 8">
            <a:extLst>
              <a:ext uri="{FF2B5EF4-FFF2-40B4-BE49-F238E27FC236}">
                <a16:creationId xmlns="" xmlns:a16="http://schemas.microsoft.com/office/drawing/2014/main" id="{666210EE-21CB-409D-8272-E08A5C7095A8}"/>
              </a:ext>
            </a:extLst>
          </p:cNvPr>
          <p:cNvSpPr txBox="1">
            <a:spLocks noChangeArrowheads="1"/>
          </p:cNvSpPr>
          <p:nvPr/>
        </p:nvSpPr>
        <p:spPr bwMode="auto">
          <a:xfrm>
            <a:off x="1524000" y="1440599"/>
            <a:ext cx="990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400" b="0" u="none" dirty="0">
                <a:latin typeface="Times New Roman" panose="02020603050405020304" pitchFamily="18" charset="0"/>
              </a:rPr>
              <a:t>2. Tìm các đoạn</a:t>
            </a:r>
            <a:r>
              <a:rPr lang="en-US" altLang="en-US" sz="4400" b="0" u="none" dirty="0">
                <a:latin typeface="Times New Roman" panose="02020603050405020304" pitchFamily="18" charset="0"/>
              </a:rPr>
              <a:t> </a:t>
            </a:r>
            <a:r>
              <a:rPr lang="en-US" altLang="en-US" sz="4400" b="0" u="none" dirty="0" err="1">
                <a:latin typeface="Times New Roman" panose="02020603050405020304" pitchFamily="18" charset="0"/>
              </a:rPr>
              <a:t>văn</a:t>
            </a:r>
            <a:r>
              <a:rPr lang="vi-VN" altLang="en-US" sz="4400" b="0" u="none" dirty="0">
                <a:latin typeface="Times New Roman" panose="02020603050405020304" pitchFamily="18" charset="0"/>
              </a:rPr>
              <a:t> trong bài văn nói trên</a:t>
            </a:r>
          </a:p>
        </p:txBody>
      </p:sp>
      <p:sp>
        <p:nvSpPr>
          <p:cNvPr id="9219" name="Text Box 10">
            <a:extLst>
              <a:ext uri="{FF2B5EF4-FFF2-40B4-BE49-F238E27FC236}">
                <a16:creationId xmlns="" xmlns:a16="http://schemas.microsoft.com/office/drawing/2014/main" id="{B50E4BED-E65E-41F4-BC00-6CF6EFABA3F8}"/>
              </a:ext>
            </a:extLst>
          </p:cNvPr>
          <p:cNvSpPr txBox="1">
            <a:spLocks noChangeArrowheads="1"/>
          </p:cNvSpPr>
          <p:nvPr/>
        </p:nvSpPr>
        <p:spPr bwMode="auto">
          <a:xfrm>
            <a:off x="1066800" y="609602"/>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800" u="none">
                <a:solidFill>
                  <a:srgbClr val="0000CC"/>
                </a:solidFill>
                <a:latin typeface="Times New Roman" panose="02020603050405020304" pitchFamily="18" charset="0"/>
              </a:rPr>
              <a:t>I/ Nhận xét</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2E0CF3E6-1BC7-456B-A992-A72ADC197D0F}"/>
              </a:ext>
            </a:extLst>
          </p:cNvPr>
          <p:cNvGrpSpPr/>
          <p:nvPr/>
        </p:nvGrpSpPr>
        <p:grpSpPr>
          <a:xfrm>
            <a:off x="0" y="0"/>
            <a:ext cx="12192000" cy="6858000"/>
            <a:chOff x="0" y="0"/>
            <a:chExt cx="12192000" cy="6858000"/>
          </a:xfrm>
        </p:grpSpPr>
        <p:pic>
          <p:nvPicPr>
            <p:cNvPr id="14" name="Picture 13">
              <a:extLst>
                <a:ext uri="{FF2B5EF4-FFF2-40B4-BE49-F238E27FC236}">
                  <a16:creationId xmlns="" xmlns:a16="http://schemas.microsoft.com/office/drawing/2014/main" id="{CA2F5710-E0D3-4D8E-9706-11801ABC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 xmlns:a16="http://schemas.microsoft.com/office/drawing/2014/main" id="{521BAD33-B6C7-4D16-A858-16AFE3F42F64}"/>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42" name="Oval 5">
            <a:extLst>
              <a:ext uri="{FF2B5EF4-FFF2-40B4-BE49-F238E27FC236}">
                <a16:creationId xmlns="" xmlns:a16="http://schemas.microsoft.com/office/drawing/2014/main" id="{42AAEC0D-A386-49CF-8651-C949C303E1E6}"/>
              </a:ext>
            </a:extLst>
          </p:cNvPr>
          <p:cNvSpPr>
            <a:spLocks noChangeArrowheads="1"/>
          </p:cNvSpPr>
          <p:nvPr/>
        </p:nvSpPr>
        <p:spPr bwMode="auto">
          <a:xfrm>
            <a:off x="1600200" y="22098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dirty="0" err="1">
                <a:solidFill>
                  <a:srgbClr val="FFFF00"/>
                </a:solidFill>
                <a:latin typeface="Times New Roman" panose="02020603050405020304" pitchFamily="18" charset="0"/>
              </a:rPr>
              <a:t>Cái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cối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tân</a:t>
            </a:r>
            <a:endParaRPr lang="en-US" altLang="en-US" u="none" dirty="0">
              <a:solidFill>
                <a:srgbClr val="FFFF00"/>
              </a:solidFill>
              <a:latin typeface="Times New Roman" panose="02020603050405020304" pitchFamily="18" charset="0"/>
            </a:endParaRPr>
          </a:p>
        </p:txBody>
      </p:sp>
      <p:sp>
        <p:nvSpPr>
          <p:cNvPr id="10243" name="AutoShape 6">
            <a:extLst>
              <a:ext uri="{FF2B5EF4-FFF2-40B4-BE49-F238E27FC236}">
                <a16:creationId xmlns="" xmlns:a16="http://schemas.microsoft.com/office/drawing/2014/main" id="{1575CF4F-8347-4C5A-A589-03D31DC1353F}"/>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dirty="0" err="1">
                <a:latin typeface="Times New Roman" panose="02020603050405020304" pitchFamily="18" charset="0"/>
              </a:rPr>
              <a:t>Đoạn</a:t>
            </a:r>
            <a:r>
              <a:rPr lang="en-US" altLang="en-US" sz="2400" b="0" dirty="0">
                <a:latin typeface="Times New Roman" panose="02020603050405020304" pitchFamily="18" charset="0"/>
              </a:rPr>
              <a:t> 1:</a:t>
            </a:r>
          </a:p>
          <a:p>
            <a:pPr algn="ctr" eaLnBrk="1" hangingPunct="1">
              <a:spcBef>
                <a:spcPct val="0"/>
              </a:spcBef>
              <a:buFontTx/>
              <a:buNone/>
            </a:pPr>
            <a:r>
              <a:rPr lang="en-US" altLang="en-US" sz="2400" b="0" u="none" dirty="0" err="1">
                <a:latin typeface="Times New Roman" panose="02020603050405020304" pitchFamily="18" charset="0"/>
              </a:rPr>
              <a:t>Cái</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cối</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xinh</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xinh</a:t>
            </a:r>
            <a:endParaRPr lang="en-US" altLang="en-US" sz="2400" b="0" u="none" dirty="0">
              <a:latin typeface="Times New Roman" panose="02020603050405020304" pitchFamily="18" charset="0"/>
            </a:endParaRPr>
          </a:p>
          <a:p>
            <a:pPr algn="ctr" eaLnBrk="1" hangingPunct="1">
              <a:spcBef>
                <a:spcPct val="0"/>
              </a:spcBef>
              <a:buFontTx/>
              <a:buNone/>
            </a:pPr>
            <a:r>
              <a:rPr lang="en-US" altLang="en-US" sz="2400" b="0" u="none" dirty="0">
                <a:latin typeface="Times New Roman" panose="02020603050405020304" pitchFamily="18" charset="0"/>
              </a:rPr>
              <a:t>….</a:t>
            </a:r>
            <a:r>
              <a:rPr lang="en-US" altLang="en-US" sz="2400" b="0" u="none" dirty="0" err="1">
                <a:latin typeface="Times New Roman" panose="02020603050405020304" pitchFamily="18" charset="0"/>
              </a:rPr>
              <a:t>gian</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nha</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trống</a:t>
            </a:r>
            <a:r>
              <a:rPr lang="en-US" altLang="en-US" sz="2400" b="0" u="none" dirty="0">
                <a:solidFill>
                  <a:schemeClr val="bg1"/>
                </a:solidFill>
                <a:latin typeface="Times New Roman" panose="02020603050405020304" pitchFamily="18" charset="0"/>
              </a:rPr>
              <a:t>.</a:t>
            </a:r>
          </a:p>
        </p:txBody>
      </p:sp>
      <p:sp>
        <p:nvSpPr>
          <p:cNvPr id="10244" name="AutoShape 7">
            <a:extLst>
              <a:ext uri="{FF2B5EF4-FFF2-40B4-BE49-F238E27FC236}">
                <a16:creationId xmlns="" xmlns:a16="http://schemas.microsoft.com/office/drawing/2014/main" id="{3344B18B-AF82-4983-8278-1B4EAD9E6496}"/>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dirty="0" err="1">
                <a:latin typeface="Times New Roman" panose="02020603050405020304" pitchFamily="18" charset="0"/>
              </a:rPr>
              <a:t>Đoạn</a:t>
            </a:r>
            <a:r>
              <a:rPr lang="en-US" altLang="en-US" sz="2400" b="0" dirty="0">
                <a:latin typeface="Times New Roman" panose="02020603050405020304" pitchFamily="18" charset="0"/>
              </a:rPr>
              <a:t> 2:</a:t>
            </a:r>
          </a:p>
          <a:p>
            <a:pPr algn="ctr" eaLnBrk="1" hangingPunct="1">
              <a:spcBef>
                <a:spcPct val="0"/>
              </a:spcBef>
              <a:buFontTx/>
              <a:buNone/>
            </a:pPr>
            <a:r>
              <a:rPr lang="en-US" altLang="en-US" sz="2400" b="0" u="none" dirty="0">
                <a:latin typeface="Times New Roman" panose="02020603050405020304" pitchFamily="18" charset="0"/>
              </a:rPr>
              <a:t>U </a:t>
            </a:r>
            <a:r>
              <a:rPr lang="en-US" altLang="en-US" sz="2400" b="0" u="none" dirty="0" err="1">
                <a:latin typeface="Times New Roman" panose="02020603050405020304" pitchFamily="18" charset="0"/>
              </a:rPr>
              <a:t>gọi</a:t>
            </a:r>
            <a:r>
              <a:rPr lang="en-US" altLang="en-US" sz="2400" b="0" u="none" dirty="0">
                <a:latin typeface="Times New Roman" panose="02020603050405020304" pitchFamily="18" charset="0"/>
              </a:rPr>
              <a:t> nó là….</a:t>
            </a:r>
          </a:p>
          <a:p>
            <a:pPr algn="ctr" eaLnBrk="1" hangingPunct="1">
              <a:spcBef>
                <a:spcPct val="0"/>
              </a:spcBef>
              <a:buFontTx/>
              <a:buNone/>
            </a:pPr>
            <a:r>
              <a:rPr lang="en-US" altLang="en-US" sz="2400" b="0" u="none" dirty="0" err="1">
                <a:latin typeface="Times New Roman" panose="02020603050405020304" pitchFamily="18" charset="0"/>
              </a:rPr>
              <a:t>cối</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kêu</a:t>
            </a:r>
            <a:r>
              <a:rPr lang="en-US" altLang="en-US" sz="2400" b="0" u="none" dirty="0">
                <a:latin typeface="Times New Roman" panose="02020603050405020304" pitchFamily="18" charset="0"/>
              </a:rPr>
              <a:t> ù ù.</a:t>
            </a:r>
          </a:p>
        </p:txBody>
      </p:sp>
      <p:sp>
        <p:nvSpPr>
          <p:cNvPr id="10245" name="AutoShape 8">
            <a:extLst>
              <a:ext uri="{FF2B5EF4-FFF2-40B4-BE49-F238E27FC236}">
                <a16:creationId xmlns="" xmlns:a16="http://schemas.microsoft.com/office/drawing/2014/main" id="{375B6D07-6706-4226-A3F6-5970A0BDD1A8}"/>
              </a:ext>
            </a:extLst>
          </p:cNvPr>
          <p:cNvSpPr>
            <a:spLocks noChangeArrowheads="1"/>
          </p:cNvSpPr>
          <p:nvPr/>
        </p:nvSpPr>
        <p:spPr bwMode="auto">
          <a:xfrm>
            <a:off x="5218113" y="38481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3:</a:t>
            </a:r>
          </a:p>
          <a:p>
            <a:pPr algn="ctr" eaLnBrk="1" hangingPunct="1">
              <a:spcBef>
                <a:spcPct val="0"/>
              </a:spcBef>
              <a:buFontTx/>
              <a:buNone/>
            </a:pPr>
            <a:r>
              <a:rPr lang="en-US" altLang="en-US" sz="2400" b="0" u="none">
                <a:latin typeface="Times New Roman" panose="02020603050405020304" pitchFamily="18" charset="0"/>
              </a:rPr>
              <a:t>Chọn được ngày…</a:t>
            </a:r>
          </a:p>
          <a:p>
            <a:pPr algn="ctr" eaLnBrk="1" hangingPunct="1">
              <a:spcBef>
                <a:spcPct val="0"/>
              </a:spcBef>
              <a:buFontTx/>
              <a:buNone/>
            </a:pPr>
            <a:r>
              <a:rPr lang="en-US" altLang="en-US" sz="2400" b="0" u="none">
                <a:latin typeface="Times New Roman" panose="02020603050405020304" pitchFamily="18" charset="0"/>
              </a:rPr>
              <a:t>vui cả xóm.</a:t>
            </a:r>
          </a:p>
        </p:txBody>
      </p:sp>
      <p:sp>
        <p:nvSpPr>
          <p:cNvPr id="10246" name="AutoShape 9">
            <a:extLst>
              <a:ext uri="{FF2B5EF4-FFF2-40B4-BE49-F238E27FC236}">
                <a16:creationId xmlns="" xmlns:a16="http://schemas.microsoft.com/office/drawing/2014/main" id="{DF15B6C2-9272-46D8-AE63-448C47719C72}"/>
              </a:ext>
            </a:extLst>
          </p:cNvPr>
          <p:cNvSpPr>
            <a:spLocks noChangeArrowheads="1"/>
          </p:cNvSpPr>
          <p:nvPr/>
        </p:nvSpPr>
        <p:spPr bwMode="auto">
          <a:xfrm>
            <a:off x="5257800" y="54102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4:</a:t>
            </a:r>
          </a:p>
          <a:p>
            <a:pPr algn="ctr" eaLnBrk="1" hangingPunct="1">
              <a:spcBef>
                <a:spcPct val="0"/>
              </a:spcBef>
              <a:buFontTx/>
              <a:buNone/>
            </a:pPr>
            <a:r>
              <a:rPr lang="en-US" altLang="en-US" sz="2400" b="0" u="none">
                <a:latin typeface="Times New Roman" panose="02020603050405020304" pitchFamily="18" charset="0"/>
              </a:rPr>
              <a:t>Cái cối xay…..</a:t>
            </a:r>
          </a:p>
          <a:p>
            <a:pPr algn="ctr" eaLnBrk="1" hangingPunct="1">
              <a:spcBef>
                <a:spcPct val="0"/>
              </a:spcBef>
              <a:buFontTx/>
              <a:buNone/>
            </a:pPr>
            <a:r>
              <a:rPr lang="en-US" altLang="en-US" sz="2400" b="0" u="none">
                <a:latin typeface="Times New Roman" panose="02020603050405020304" pitchFamily="18" charset="0"/>
              </a:rPr>
              <a:t>từng bước anh đi.</a:t>
            </a:r>
          </a:p>
        </p:txBody>
      </p:sp>
      <p:sp>
        <p:nvSpPr>
          <p:cNvPr id="11271" name="AutoShape 14">
            <a:extLst>
              <a:ext uri="{FF2B5EF4-FFF2-40B4-BE49-F238E27FC236}">
                <a16:creationId xmlns="" xmlns:a16="http://schemas.microsoft.com/office/drawing/2014/main" id="{99A84FE4-29B6-4501-8E8F-D5A782A228C4}"/>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u="none">
                <a:solidFill>
                  <a:schemeClr val="bg1"/>
                </a:solidFill>
                <a:latin typeface="Times New Roman" panose="02020603050405020304" pitchFamily="18" charset="0"/>
              </a:rPr>
              <a:t>Các đoạn văn</a:t>
            </a:r>
          </a:p>
        </p:txBody>
      </p:sp>
      <p:sp>
        <p:nvSpPr>
          <p:cNvPr id="10248" name="Line 21">
            <a:extLst>
              <a:ext uri="{FF2B5EF4-FFF2-40B4-BE49-F238E27FC236}">
                <a16:creationId xmlns="" xmlns:a16="http://schemas.microsoft.com/office/drawing/2014/main" id="{9B09EA5C-350C-4B64-AE96-A7A9A1D2DC06}"/>
              </a:ext>
            </a:extLst>
          </p:cNvPr>
          <p:cNvSpPr>
            <a:spLocks noChangeShapeType="1"/>
          </p:cNvSpPr>
          <p:nvPr/>
        </p:nvSpPr>
        <p:spPr bwMode="auto">
          <a:xfrm>
            <a:off x="6324600" y="609600"/>
            <a:ext cx="0" cy="3048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49" name="Line 23">
            <a:extLst>
              <a:ext uri="{FF2B5EF4-FFF2-40B4-BE49-F238E27FC236}">
                <a16:creationId xmlns="" xmlns:a16="http://schemas.microsoft.com/office/drawing/2014/main" id="{74353499-34E0-42A3-A273-CCBDA5013287}"/>
              </a:ext>
            </a:extLst>
          </p:cNvPr>
          <p:cNvSpPr>
            <a:spLocks noChangeShapeType="1"/>
          </p:cNvSpPr>
          <p:nvPr/>
        </p:nvSpPr>
        <p:spPr bwMode="auto">
          <a:xfrm flipV="1">
            <a:off x="2743200" y="1870840"/>
            <a:ext cx="1676400" cy="1634359"/>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0" name="Line 24">
            <a:extLst>
              <a:ext uri="{FF2B5EF4-FFF2-40B4-BE49-F238E27FC236}">
                <a16:creationId xmlns="" xmlns:a16="http://schemas.microsoft.com/office/drawing/2014/main" id="{3D0965B1-BFF4-4722-B598-7F7F73928037}"/>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1" name="Line 25">
            <a:extLst>
              <a:ext uri="{FF2B5EF4-FFF2-40B4-BE49-F238E27FC236}">
                <a16:creationId xmlns="" xmlns:a16="http://schemas.microsoft.com/office/drawing/2014/main" id="{D12D9EA1-0E67-4373-91C7-F59BAEFA39C9}"/>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2" name="Line 26">
            <a:extLst>
              <a:ext uri="{FF2B5EF4-FFF2-40B4-BE49-F238E27FC236}">
                <a16:creationId xmlns="" xmlns:a16="http://schemas.microsoft.com/office/drawing/2014/main" id="{BA58DB7C-3A47-4BFB-B3B4-F20CACDDFFDE}"/>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
                                          </p:val>
                                        </p:tav>
                                        <p:tav tm="100000">
                                          <p:val>
                                            <p:strVal val="#ppt_x"/>
                                          </p:val>
                                        </p:tav>
                                      </p:tavLst>
                                    </p:anim>
                                    <p:anim calcmode="lin" valueType="num">
                                      <p:cBhvr>
                                        <p:cTn id="9" dur="500" fill="hold"/>
                                        <p:tgtEl>
                                          <p:spTgt spid="102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500"/>
                                        <p:tgtEl>
                                          <p:spTgt spid="10248"/>
                                        </p:tgtEl>
                                      </p:cBhvr>
                                    </p:animEffect>
                                    <p:anim calcmode="lin" valueType="num">
                                      <p:cBhvr>
                                        <p:cTn id="13" dur="500" fill="hold"/>
                                        <p:tgtEl>
                                          <p:spTgt spid="10248"/>
                                        </p:tgtEl>
                                        <p:attrNameLst>
                                          <p:attrName>ppt_x</p:attrName>
                                        </p:attrNameLst>
                                      </p:cBhvr>
                                      <p:tavLst>
                                        <p:tav tm="0">
                                          <p:val>
                                            <p:strVal val="#ppt_x"/>
                                          </p:val>
                                        </p:tav>
                                        <p:tav tm="100000">
                                          <p:val>
                                            <p:strVal val="#ppt_x"/>
                                          </p:val>
                                        </p:tav>
                                      </p:tavLst>
                                    </p:anim>
                                    <p:anim calcmode="lin" valueType="num">
                                      <p:cBhvr>
                                        <p:cTn id="14" dur="5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anim calcmode="lin" valueType="num">
                                      <p:cBhvr>
                                        <p:cTn id="20" dur="500" fill="hold"/>
                                        <p:tgtEl>
                                          <p:spTgt spid="10244"/>
                                        </p:tgtEl>
                                        <p:attrNameLst>
                                          <p:attrName>ppt_x</p:attrName>
                                        </p:attrNameLst>
                                      </p:cBhvr>
                                      <p:tavLst>
                                        <p:tav tm="0">
                                          <p:val>
                                            <p:strVal val="#ppt_x"/>
                                          </p:val>
                                        </p:tav>
                                        <p:tav tm="100000">
                                          <p:val>
                                            <p:strVal val="#ppt_x"/>
                                          </p:val>
                                        </p:tav>
                                      </p:tavLst>
                                    </p:anim>
                                    <p:anim calcmode="lin" valueType="num">
                                      <p:cBhvr>
                                        <p:cTn id="21" dur="5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p:cTn id="26" dur="500" fill="hold"/>
                                        <p:tgtEl>
                                          <p:spTgt spid="10245"/>
                                        </p:tgtEl>
                                        <p:attrNameLst>
                                          <p:attrName>ppt_x</p:attrName>
                                        </p:attrNameLst>
                                      </p:cBhvr>
                                      <p:tavLst>
                                        <p:tav tm="0">
                                          <p:val>
                                            <p:strVal val="#ppt_x-.2"/>
                                          </p:val>
                                        </p:tav>
                                        <p:tav tm="100000">
                                          <p:val>
                                            <p:strVal val="#ppt_x"/>
                                          </p:val>
                                        </p:tav>
                                      </p:tavLst>
                                    </p:anim>
                                    <p:anim calcmode="lin" valueType="num">
                                      <p:cBhvr>
                                        <p:cTn id="27" dur="5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28" dur="500"/>
                                        <p:tgtEl>
                                          <p:spTgt spid="102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additive="base">
                                        <p:cTn id="33" dur="500" fill="hold"/>
                                        <p:tgtEl>
                                          <p:spTgt spid="10246"/>
                                        </p:tgtEl>
                                        <p:attrNameLst>
                                          <p:attrName>ppt_x</p:attrName>
                                        </p:attrNameLst>
                                      </p:cBhvr>
                                      <p:tavLst>
                                        <p:tav tm="0">
                                          <p:val>
                                            <p:strVal val="#ppt_x"/>
                                          </p:val>
                                        </p:tav>
                                        <p:tav tm="100000">
                                          <p:val>
                                            <p:strVal val="#ppt_x"/>
                                          </p:val>
                                        </p:tav>
                                      </p:tavLst>
                                    </p:anim>
                                    <p:anim calcmode="lin" valueType="num">
                                      <p:cBhvr additive="base">
                                        <p:cTn id="34" dur="500" fill="hold"/>
                                        <p:tgtEl>
                                          <p:spTgt spid="10246"/>
                                        </p:tgtEl>
                                        <p:attrNameLst>
                                          <p:attrName>ppt_y</p:attrName>
                                        </p:attrNameLst>
                                      </p:cBhvr>
                                      <p:tavLst>
                                        <p:tav tm="0">
                                          <p:val>
                                            <p:strVal val="1+#ppt_h/2"/>
                                          </p:val>
                                        </p:tav>
                                        <p:tav tm="100000">
                                          <p:val>
                                            <p:strVal val="#ppt_y"/>
                                          </p:val>
                                        </p:tav>
                                      </p:tavLst>
                                    </p:anim>
                                  </p:childTnLst>
                                </p:cTn>
                              </p:par>
                              <p:par>
                                <p:cTn id="35" presetID="29" presetClass="entr" presetSubtype="0" fill="hold" nodeType="withEffect">
                                  <p:stCondLst>
                                    <p:cond delay="0"/>
                                  </p:stCondLst>
                                  <p:childTnLst>
                                    <p:set>
                                      <p:cBhvr>
                                        <p:cTn id="36" dur="1" fill="hold">
                                          <p:stCondLst>
                                            <p:cond delay="0"/>
                                          </p:stCondLst>
                                        </p:cTn>
                                        <p:tgtEl>
                                          <p:spTgt spid="10249"/>
                                        </p:tgtEl>
                                        <p:attrNameLst>
                                          <p:attrName>style.visibility</p:attrName>
                                        </p:attrNameLst>
                                      </p:cBhvr>
                                      <p:to>
                                        <p:strVal val="visible"/>
                                      </p:to>
                                    </p:set>
                                    <p:anim calcmode="lin" valueType="num">
                                      <p:cBhvr>
                                        <p:cTn id="37" dur="500" fill="hold"/>
                                        <p:tgtEl>
                                          <p:spTgt spid="10249"/>
                                        </p:tgtEl>
                                        <p:attrNameLst>
                                          <p:attrName>ppt_x</p:attrName>
                                        </p:attrNameLst>
                                      </p:cBhvr>
                                      <p:tavLst>
                                        <p:tav tm="0">
                                          <p:val>
                                            <p:strVal val="#ppt_x-.2"/>
                                          </p:val>
                                        </p:tav>
                                        <p:tav tm="100000">
                                          <p:val>
                                            <p:strVal val="#ppt_x"/>
                                          </p:val>
                                        </p:tav>
                                      </p:tavLst>
                                    </p:anim>
                                    <p:anim calcmode="lin" valueType="num">
                                      <p:cBhvr>
                                        <p:cTn id="38" dur="5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39" dur="500"/>
                                        <p:tgtEl>
                                          <p:spTgt spid="10249"/>
                                        </p:tgtEl>
                                      </p:cBhvr>
                                    </p:animEffect>
                                  </p:childTnLst>
                                </p:cTn>
                              </p:par>
                              <p:par>
                                <p:cTn id="40" presetID="29" presetClass="entr" presetSubtype="0" fill="hold" nodeType="withEffect">
                                  <p:stCondLst>
                                    <p:cond delay="0"/>
                                  </p:stCondLst>
                                  <p:childTnLst>
                                    <p:set>
                                      <p:cBhvr>
                                        <p:cTn id="41" dur="1" fill="hold">
                                          <p:stCondLst>
                                            <p:cond delay="0"/>
                                          </p:stCondLst>
                                        </p:cTn>
                                        <p:tgtEl>
                                          <p:spTgt spid="10250"/>
                                        </p:tgtEl>
                                        <p:attrNameLst>
                                          <p:attrName>style.visibility</p:attrName>
                                        </p:attrNameLst>
                                      </p:cBhvr>
                                      <p:to>
                                        <p:strVal val="visible"/>
                                      </p:to>
                                    </p:set>
                                    <p:anim calcmode="lin" valueType="num">
                                      <p:cBhvr>
                                        <p:cTn id="42" dur="500" fill="hold"/>
                                        <p:tgtEl>
                                          <p:spTgt spid="10250"/>
                                        </p:tgtEl>
                                        <p:attrNameLst>
                                          <p:attrName>ppt_x</p:attrName>
                                        </p:attrNameLst>
                                      </p:cBhvr>
                                      <p:tavLst>
                                        <p:tav tm="0">
                                          <p:val>
                                            <p:strVal val="#ppt_x-.2"/>
                                          </p:val>
                                        </p:tav>
                                        <p:tav tm="100000">
                                          <p:val>
                                            <p:strVal val="#ppt_x"/>
                                          </p:val>
                                        </p:tav>
                                      </p:tavLst>
                                    </p:anim>
                                    <p:anim calcmode="lin" valueType="num">
                                      <p:cBhvr>
                                        <p:cTn id="43" dur="5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44" dur="500"/>
                                        <p:tgtEl>
                                          <p:spTgt spid="10250"/>
                                        </p:tgtEl>
                                      </p:cBhvr>
                                    </p:animEffect>
                                  </p:childTnLst>
                                </p:cTn>
                              </p:par>
                              <p:par>
                                <p:cTn id="45" presetID="47" presetClass="entr" presetSubtype="0" fill="hold" nodeType="with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500"/>
                                        <p:tgtEl>
                                          <p:spTgt spid="10251"/>
                                        </p:tgtEl>
                                      </p:cBhvr>
                                    </p:animEffect>
                                    <p:anim calcmode="lin" valueType="num">
                                      <p:cBhvr>
                                        <p:cTn id="48" dur="500" fill="hold"/>
                                        <p:tgtEl>
                                          <p:spTgt spid="10251"/>
                                        </p:tgtEl>
                                        <p:attrNameLst>
                                          <p:attrName>ppt_x</p:attrName>
                                        </p:attrNameLst>
                                      </p:cBhvr>
                                      <p:tavLst>
                                        <p:tav tm="0">
                                          <p:val>
                                            <p:strVal val="#ppt_x"/>
                                          </p:val>
                                        </p:tav>
                                        <p:tav tm="100000">
                                          <p:val>
                                            <p:strVal val="#ppt_x"/>
                                          </p:val>
                                        </p:tav>
                                      </p:tavLst>
                                    </p:anim>
                                    <p:anim calcmode="lin" valueType="num">
                                      <p:cBhvr>
                                        <p:cTn id="49" dur="500" fill="hold"/>
                                        <p:tgtEl>
                                          <p:spTgt spid="1025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fade">
                                      <p:cBhvr>
                                        <p:cTn id="52" dur="500"/>
                                        <p:tgtEl>
                                          <p:spTgt spid="10252"/>
                                        </p:tgtEl>
                                      </p:cBhvr>
                                    </p:animEffect>
                                    <p:anim calcmode="lin" valueType="num">
                                      <p:cBhvr>
                                        <p:cTn id="53" dur="500" fill="hold"/>
                                        <p:tgtEl>
                                          <p:spTgt spid="10252"/>
                                        </p:tgtEl>
                                        <p:attrNameLst>
                                          <p:attrName>ppt_x</p:attrName>
                                        </p:attrNameLst>
                                      </p:cBhvr>
                                      <p:tavLst>
                                        <p:tav tm="0">
                                          <p:val>
                                            <p:strVal val="#ppt_x"/>
                                          </p:val>
                                        </p:tav>
                                        <p:tav tm="100000">
                                          <p:val>
                                            <p:strVal val="#ppt_x"/>
                                          </p:val>
                                        </p:tav>
                                      </p:tavLst>
                                    </p:anim>
                                    <p:anim calcmode="lin" valueType="num">
                                      <p:cBhvr>
                                        <p:cTn id="54" dur="500" fill="hold"/>
                                        <p:tgtEl>
                                          <p:spTgt spid="10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52529548-D5DB-4F46-A3BC-87B834CE42AA}"/>
              </a:ext>
            </a:extLst>
          </p:cNvPr>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4988D650-CC8F-4E55-8573-90BE5FB8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 xmlns:a16="http://schemas.microsoft.com/office/drawing/2014/main" id="{8779F230-810B-435A-B04A-F7CB2C20C62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290" name="Text Box 10">
            <a:extLst>
              <a:ext uri="{FF2B5EF4-FFF2-40B4-BE49-F238E27FC236}">
                <a16:creationId xmlns="" xmlns:a16="http://schemas.microsoft.com/office/drawing/2014/main" id="{15E52B5A-49F6-4091-B42D-7EF4959D0A06}"/>
              </a:ext>
            </a:extLst>
          </p:cNvPr>
          <p:cNvSpPr txBox="1">
            <a:spLocks noChangeArrowheads="1"/>
          </p:cNvSpPr>
          <p:nvPr/>
        </p:nvSpPr>
        <p:spPr bwMode="auto">
          <a:xfrm>
            <a:off x="1295400" y="1379455"/>
            <a:ext cx="3472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5400" u="none" dirty="0">
                <a:solidFill>
                  <a:srgbClr val="0000CC"/>
                </a:solidFill>
                <a:latin typeface="Times New Roman" panose="02020603050405020304" pitchFamily="18" charset="0"/>
              </a:rPr>
              <a:t>I/ Nhận xét</a:t>
            </a:r>
          </a:p>
        </p:txBody>
      </p:sp>
      <p:sp>
        <p:nvSpPr>
          <p:cNvPr id="11276" name="Text Box 8">
            <a:extLst>
              <a:ext uri="{FF2B5EF4-FFF2-40B4-BE49-F238E27FC236}">
                <a16:creationId xmlns="" xmlns:a16="http://schemas.microsoft.com/office/drawing/2014/main" id="{816A724A-D7C1-4784-A791-2EFA1330914F}"/>
              </a:ext>
            </a:extLst>
          </p:cNvPr>
          <p:cNvSpPr txBox="1">
            <a:spLocks noChangeArrowheads="1"/>
          </p:cNvSpPr>
          <p:nvPr/>
        </p:nvSpPr>
        <p:spPr bwMode="auto">
          <a:xfrm>
            <a:off x="2057400" y="2438400"/>
            <a:ext cx="899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400" b="0" u="none" dirty="0">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ox(in)">
                                      <p:cBhvr>
                                        <p:cTn id="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4660</TotalTime>
  <Words>851</Words>
  <Application>Microsoft Office PowerPoint</Application>
  <PresentationFormat>Custom</PresentationFormat>
  <Paragraphs>139</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A</cp:lastModifiedBy>
  <cp:revision>830</cp:revision>
  <dcterms:created xsi:type="dcterms:W3CDTF">2009-01-12T06:44:56Z</dcterms:created>
  <dcterms:modified xsi:type="dcterms:W3CDTF">2023-07-25T09:54:01Z</dcterms:modified>
</cp:coreProperties>
</file>