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734" r:id="rId4"/>
  </p:sldMasterIdLst>
  <p:notesMasterIdLst>
    <p:notesMasterId r:id="rId23"/>
  </p:notesMasterIdLst>
  <p:sldIdLst>
    <p:sldId id="284" r:id="rId5"/>
    <p:sldId id="655" r:id="rId6"/>
    <p:sldId id="371" r:id="rId7"/>
    <p:sldId id="625" r:id="rId8"/>
    <p:sldId id="278" r:id="rId9"/>
    <p:sldId id="490" r:id="rId10"/>
    <p:sldId id="607" r:id="rId11"/>
    <p:sldId id="610" r:id="rId12"/>
    <p:sldId id="615" r:id="rId13"/>
    <p:sldId id="616" r:id="rId14"/>
    <p:sldId id="658" r:id="rId15"/>
    <p:sldId id="627" r:id="rId16"/>
    <p:sldId id="659" r:id="rId17"/>
    <p:sldId id="660" r:id="rId18"/>
    <p:sldId id="661" r:id="rId19"/>
    <p:sldId id="631" r:id="rId20"/>
    <p:sldId id="657" r:id="rId21"/>
    <p:sldId id="411" r:id="rId22"/>
  </p:sldIdLst>
  <p:sldSz cx="9144000" cy="5143500" type="screen16x9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CCFF"/>
    <a:srgbClr val="3AE731"/>
    <a:srgbClr val="FF0066"/>
    <a:srgbClr val="FF66CC"/>
    <a:srgbClr val="F96841"/>
    <a:srgbClr val="FFFF99"/>
    <a:srgbClr val="5CC727"/>
    <a:srgbClr val="CC0099"/>
    <a:srgbClr val="F68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3250" autoAdjust="0"/>
  </p:normalViewPr>
  <p:slideViewPr>
    <p:cSldViewPr>
      <p:cViewPr varScale="1">
        <p:scale>
          <a:sx n="92" d="100"/>
          <a:sy n="92" d="100"/>
        </p:scale>
        <p:origin x="-76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20E58-505A-4D85-B56F-8B4029475562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3CAB7-4CC0-4A55-B518-9B187561A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6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53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2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73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4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73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31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25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6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61A6E-BEAF-43D8-B31E-86F6B8A86C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627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4EC6F-B079-4F57-A1A9-3F33BDEF79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974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F5E24-1215-4FE9-90E5-AF5FA15CAD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9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C6B92-FFC1-453E-8575-B126DE2FCB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896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EC9B9-F485-48F2-9669-DB6F31797A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873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B668F-28B1-4C6D-BFE9-026187D740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79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23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0A9C6-3FE3-4BB1-8E8C-5ED08D798D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324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0A9C6-3FE3-4BB1-8E8C-5ED08D798D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434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2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289C7-D582-45C1-BECF-F0A1EF6E51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937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4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A1259-CB10-4925-ACDE-AAACCEF752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126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C28E6-90B6-466C-836E-390214109D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7403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A0E5F-BA94-4D31-AB5A-10C5CBCD0E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923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61A6E-BEAF-43D8-B31E-86F6B8A86C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993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4EC6F-B079-4F57-A1A9-3F33BDEF79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9246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F5E24-1215-4FE9-90E5-AF5FA15CAD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38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C6B92-FFC1-453E-8575-B126DE2FCB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700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763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EC9B9-F485-48F2-9669-DB6F31797A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3551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B668F-28B1-4C6D-BFE9-026187D740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12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0A9C6-3FE3-4BB1-8E8C-5ED08D798D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1881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0A9C6-3FE3-4BB1-8E8C-5ED08D798D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3876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2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289C7-D582-45C1-BECF-F0A1EF6E51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9801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A1259-CB10-4925-ACDE-AAACCEF752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0254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C28E6-90B6-466C-836E-390214109D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744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A0E5F-BA94-4D31-AB5A-10C5CBCD0E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0091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F35AB-302B-461D-80CC-FAE740C10A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8991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ED8B1-1FBC-4C4D-A13D-9E4EDA693A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804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871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ED8B1-1FBC-4C4D-A13D-9E4EDA693A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7096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323DE-4D7D-467F-942C-0B7AFD9496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2584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AE0B1-31E3-4A3A-8241-0606F5F321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188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A9F71-E82F-4FFB-94F4-E1C951BA3C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677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48EFA-4840-40AD-8CA8-FF1FDFF0F2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5277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47865-2442-4506-BB39-95B460EF00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851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57BA1-8A4B-470C-BD78-71410BE18F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5825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B5A02-EF36-494D-8241-9B76E67E2A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809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CB62A-1EB0-47D8-8B9A-A9749DFBA2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8769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F609A-AB50-4E4B-B0A0-A8A192077C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89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4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45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52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5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75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f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f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jfi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jf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E7991-2FAD-4FAD-91D0-F5406E83A19C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5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90" r:id="rId3"/>
    <p:sldLayoutId id="2147483784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2E0990-9DF4-4FE2-96B2-C40D1CEA92F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36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789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2E0990-9DF4-4FE2-96B2-C40D1CEA92F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5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786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A3D1DD-DE3A-48A5-8687-C12B466E7EF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89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88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f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3999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-152400" y="133350"/>
            <a:ext cx="91440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vi-VN" sz="1400" b="1" i="1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u="sng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 </a:t>
            </a:r>
            <a:r>
              <a:rPr lang="en-US" sz="32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 văn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 BÀI VĂN MIÊU TẢ CÂY CỐI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7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1750"/>
            <a:ext cx="4574968" cy="257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986" y="8"/>
            <a:ext cx="4569031" cy="25717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572000" cy="257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986" y="2584879"/>
            <a:ext cx="4569031" cy="25586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183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C007301-3327-4511-AA39-82A1B416D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230" y="442912"/>
            <a:ext cx="4183119" cy="41862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1FC40F1-12D8-4182-AD94-D5755846A3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442912"/>
            <a:ext cx="4202169" cy="418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8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265636" y="290691"/>
            <a:ext cx="4612728" cy="5847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sz="3200" b="1">
                <a:solidFill>
                  <a:srgbClr val="FF3300"/>
                </a:solidFill>
              </a:rPr>
              <a:t>NHẬN XÉT CHUNG</a:t>
            </a:r>
            <a:endParaRPr lang="en-US" sz="3200" b="1" dirty="0">
              <a:solidFill>
                <a:srgbClr val="FF33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909756"/>
            <a:ext cx="8382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vi-VN" sz="2800" dirty="0">
                <a:solidFill>
                  <a:srgbClr val="002060"/>
                </a:solidFill>
              </a:rPr>
              <a:t>*</a:t>
            </a:r>
            <a:r>
              <a:rPr lang="vi-VN" sz="2800" b="1" dirty="0">
                <a:solidFill>
                  <a:srgbClr val="002060"/>
                </a:solidFill>
              </a:rPr>
              <a:t>ƯU ĐIỂM</a:t>
            </a:r>
            <a:r>
              <a:rPr lang="vi-VN" sz="2800" dirty="0">
                <a:solidFill>
                  <a:srgbClr val="002060"/>
                </a:solidFill>
              </a:rPr>
              <a:t>: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vi-VN" sz="2800" dirty="0">
                <a:solidFill>
                  <a:srgbClr val="002060"/>
                </a:solidFill>
              </a:rPr>
              <a:t>- Hiểu và xác định đúng đề bài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vi-VN" sz="2800" dirty="0">
                <a:solidFill>
                  <a:srgbClr val="002060"/>
                </a:solidFill>
              </a:rPr>
              <a:t>- Bố cục bài văn đảm bảo các phần khá hợp lí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vi-VN" sz="2800" dirty="0">
                <a:solidFill>
                  <a:srgbClr val="002060"/>
                </a:solidFill>
              </a:rPr>
              <a:t>- Một số em sử dụng từ ngữ sáng tạo, nhiều hình ảnh so sánh, nhân hóa làm cho bài văn sinh động, hấp dẫn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78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265636" y="290691"/>
            <a:ext cx="4612728" cy="5847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sz="3200" b="1">
                <a:solidFill>
                  <a:srgbClr val="FF3300"/>
                </a:solidFill>
              </a:rPr>
              <a:t>NHẬN XÉT CHUNG</a:t>
            </a:r>
            <a:endParaRPr lang="en-US" sz="3200" b="1" dirty="0">
              <a:solidFill>
                <a:srgbClr val="FF33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909756"/>
            <a:ext cx="838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vi-VN" sz="2800" dirty="0">
                <a:solidFill>
                  <a:srgbClr val="002060"/>
                </a:solidFill>
              </a:rPr>
              <a:t>*</a:t>
            </a:r>
            <a:r>
              <a:rPr lang="vi-VN" sz="2800" b="1" dirty="0">
                <a:solidFill>
                  <a:srgbClr val="002060"/>
                </a:solidFill>
              </a:rPr>
              <a:t>HẠN CHẾ</a:t>
            </a:r>
            <a:r>
              <a:rPr lang="vi-VN" sz="2800" dirty="0">
                <a:solidFill>
                  <a:srgbClr val="002060"/>
                </a:solidFill>
              </a:rPr>
              <a:t>: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vi-VN" sz="2800" dirty="0">
                <a:solidFill>
                  <a:srgbClr val="002060"/>
                </a:solidFill>
              </a:rPr>
              <a:t>- HS còn mắc một số lỗi về: dùng từ, đặt câu, dấu câu, trình bày, chính tả...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vi-VN" sz="2800" dirty="0">
                <a:solidFill>
                  <a:srgbClr val="002060"/>
                </a:solidFill>
              </a:rPr>
              <a:t>- Một số em miêu tả còn mang tính kể kể, thiếu sự quan sát tinh tế, sắp xếp ý còn hơi lộn xộn.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29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265636" y="133350"/>
            <a:ext cx="4612728" cy="584775"/>
          </a:xfrm>
          <a:prstGeom prst="rect">
            <a:avLst/>
          </a:prstGeom>
          <a:solidFill>
            <a:srgbClr val="FF66CC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0000CC"/>
                </a:solidFill>
              </a:rPr>
              <a:t>CHỮA BÀI</a:t>
            </a:r>
            <a:endParaRPr lang="en-US" sz="3200" b="1" dirty="0">
              <a:solidFill>
                <a:srgbClr val="0000CC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FE2E3026-B733-41A0-94B9-EF39F768FF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972002"/>
              </p:ext>
            </p:extLst>
          </p:nvPr>
        </p:nvGraphicFramePr>
        <p:xfrm>
          <a:off x="190500" y="1123950"/>
          <a:ext cx="8763000" cy="320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xmlns="" val="3512239207"/>
                    </a:ext>
                  </a:extLst>
                </a:gridCol>
                <a:gridCol w="5219700">
                  <a:extLst>
                    <a:ext uri="{9D8B030D-6E8A-4147-A177-3AD203B41FA5}">
                      <a16:colId xmlns:a16="http://schemas.microsoft.com/office/drawing/2014/main" xmlns="" val="162694913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 lỗi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15576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399757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72967089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49014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7247911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vi-V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414006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0BBE90E-03A6-46BC-8B89-8B7AB39AA89C}"/>
              </a:ext>
            </a:extLst>
          </p:cNvPr>
          <p:cNvSpPr txBox="1"/>
          <p:nvPr/>
        </p:nvSpPr>
        <p:spPr>
          <a:xfrm>
            <a:off x="593046" y="168018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bàng dài 3 mét.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2EDDC45-F2C5-4F72-A007-6CA23F265F26}"/>
              </a:ext>
            </a:extLst>
          </p:cNvPr>
          <p:cNvSpPr txBox="1"/>
          <p:nvPr/>
        </p:nvSpPr>
        <p:spPr>
          <a:xfrm>
            <a:off x="3665088" y="1624653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bàng </a:t>
            </a:r>
            <a:r>
              <a:rPr 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mét.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3F327C6-460C-479B-A76F-7D54B614C6C8}"/>
              </a:ext>
            </a:extLst>
          </p:cNvPr>
          <p:cNvSpPr txBox="1"/>
          <p:nvPr/>
        </p:nvSpPr>
        <p:spPr>
          <a:xfrm>
            <a:off x="627336" y="218057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 lá đề huề.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38E359C-FC04-4AEB-BA0F-D53611DC3382}"/>
              </a:ext>
            </a:extLst>
          </p:cNvPr>
          <p:cNvSpPr txBox="1"/>
          <p:nvPr/>
        </p:nvSpPr>
        <p:spPr>
          <a:xfrm>
            <a:off x="3635922" y="2176730"/>
            <a:ext cx="5483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 lá </a:t>
            </a:r>
            <a:r>
              <a:rPr 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 suê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phủ khoảng sân.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D5791E8-0AA1-441F-9479-BED2EAC6204B}"/>
              </a:ext>
            </a:extLst>
          </p:cNvPr>
          <p:cNvSpPr txBox="1"/>
          <p:nvPr/>
        </p:nvSpPr>
        <p:spPr>
          <a:xfrm>
            <a:off x="615774" y="272275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bàng cao.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AD54810-A535-4FC2-A536-D9DEBB1093E4}"/>
              </a:ext>
            </a:extLst>
          </p:cNvPr>
          <p:cNvSpPr txBox="1"/>
          <p:nvPr/>
        </p:nvSpPr>
        <p:spPr>
          <a:xfrm>
            <a:off x="3624360" y="2718910"/>
            <a:ext cx="5483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bàng cao quá tầng một của trường em.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84C2075-8B35-4361-B92F-2A0EC9E77168}"/>
              </a:ext>
            </a:extLst>
          </p:cNvPr>
          <p:cNvSpPr txBox="1"/>
          <p:nvPr/>
        </p:nvSpPr>
        <p:spPr>
          <a:xfrm>
            <a:off x="228600" y="3278847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 phượng màu đỏ.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49B5BFD-189A-46E8-913B-854D0D6E0ED7}"/>
              </a:ext>
            </a:extLst>
          </p:cNvPr>
          <p:cNvSpPr txBox="1"/>
          <p:nvPr/>
        </p:nvSpPr>
        <p:spPr>
          <a:xfrm>
            <a:off x="3635922" y="3275007"/>
            <a:ext cx="5483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phượng đỏ rực như những cánh bướm.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6B9DD9C-0C1C-4539-968E-89D66D073DB4}"/>
              </a:ext>
            </a:extLst>
          </p:cNvPr>
          <p:cNvSpPr txBox="1"/>
          <p:nvPr/>
        </p:nvSpPr>
        <p:spPr>
          <a:xfrm>
            <a:off x="274188" y="3834944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69004EE-65E4-4165-A331-FF0B769FD407}"/>
              </a:ext>
            </a:extLst>
          </p:cNvPr>
          <p:cNvSpPr txBox="1"/>
          <p:nvPr/>
        </p:nvSpPr>
        <p:spPr>
          <a:xfrm>
            <a:off x="3681510" y="3831104"/>
            <a:ext cx="5483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15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5" grpId="0"/>
      <p:bldP spid="7" grpId="0"/>
      <p:bldP spid="8" grpId="0"/>
      <p:bldP spid="9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04950"/>
            <a:ext cx="8458200" cy="31242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</a:rPr>
              <a:t>Đoạn văn tả cây hoa phượng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</a:rPr>
              <a:t>     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phượng</a:t>
            </a:r>
            <a:r>
              <a:rPr lang="en-US" sz="2400" dirty="0">
                <a:latin typeface="Times New Roman" pitchFamily="18" charset="0"/>
              </a:rPr>
              <a:t> to </a:t>
            </a:r>
            <a:r>
              <a:rPr lang="en-US" sz="2400" dirty="0" err="1">
                <a:latin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cột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dính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chặt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nó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vỏ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dày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xù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xì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</a:rPr>
              <a:t> da </a:t>
            </a:r>
            <a:r>
              <a:rPr lang="en-US" sz="2400" dirty="0" err="1">
                <a:latin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sấu</a:t>
            </a:r>
            <a:r>
              <a:rPr lang="en-US" sz="2400" dirty="0">
                <a:latin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cành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phượng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vươn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xung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quanh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lá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nó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lá</a:t>
            </a:r>
            <a:r>
              <a:rPr lang="en-US" sz="2400" dirty="0">
                <a:latin typeface="Times New Roman" pitchFamily="18" charset="0"/>
              </a:rPr>
              <a:t> me non. Khi </a:t>
            </a:r>
            <a:r>
              <a:rPr lang="en-US" sz="2400" dirty="0" err="1">
                <a:latin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tươi</a:t>
            </a:r>
            <a:r>
              <a:rPr lang="en-US" sz="2400" dirty="0">
                <a:latin typeface="Times New Roman" pitchFamily="18" charset="0"/>
              </a:rPr>
              <a:t> non, </a:t>
            </a:r>
            <a:r>
              <a:rPr lang="en-US" sz="2400" dirty="0" err="1">
                <a:latin typeface="Times New Roman" pitchFamily="18" charset="0"/>
              </a:rPr>
              <a:t>lá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xanh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nhạt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lúc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già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lá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ngả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xanh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đậm</a:t>
            </a:r>
            <a:r>
              <a:rPr lang="en-US" sz="2400" dirty="0">
                <a:latin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phượng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treo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lơ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lửng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cành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cánh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cung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cong</a:t>
            </a:r>
            <a:r>
              <a:rPr lang="en-US" sz="2400" dirty="0">
                <a:latin typeface="Times New Roman" pitchFamily="18" charset="0"/>
              </a:rPr>
              <a:t> cong. </a:t>
            </a:r>
            <a:r>
              <a:rPr lang="en-US" sz="2400" dirty="0" err="1">
                <a:latin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phượng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đỏ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thắm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ngàn</a:t>
            </a:r>
            <a:r>
              <a:rPr lang="en-US" sz="2400" dirty="0">
                <a:latin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</a:rPr>
              <a:t>bướm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thắm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đậu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khít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</a:rPr>
              <a:t>lúc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ngắm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bông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xinh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xắn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ấy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trời</a:t>
            </a:r>
            <a:r>
              <a:rPr lang="en-US" sz="2400" dirty="0">
                <a:latin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</a:rPr>
              <a:t>Rễ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phượng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nâu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đậm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trông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đàn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rắn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bò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nhung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nhúc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</a:rPr>
              <a:t> hang </a:t>
            </a:r>
            <a:r>
              <a:rPr lang="en-US" sz="2400" dirty="0" err="1">
                <a:latin typeface="Times New Roman" pitchFamily="18" charset="0"/>
              </a:rPr>
              <a:t>ra.</a:t>
            </a:r>
            <a:endParaRPr lang="en-US" sz="24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xmlns="" id="{3F056AC2-8099-4DC9-A2BC-4D74207AF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85750"/>
            <a:ext cx="7772400" cy="584775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0000CC"/>
                </a:solidFill>
              </a:rPr>
              <a:t>LỖI SẮP XẾP Ý TRONG ĐOẠN VĂN</a:t>
            </a:r>
            <a:endParaRPr lang="en-US" sz="3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68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95350"/>
            <a:ext cx="8458200" cy="3886200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</a:rPr>
              <a:t>* Đoạn văn tả hoa hồng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buNone/>
            </a:pPr>
            <a:r>
              <a:rPr lang="vi-VN" sz="2400" dirty="0">
                <a:solidFill>
                  <a:srgbClr val="0000FF"/>
                </a:solidFill>
                <a:latin typeface="Times New Roman" pitchFamily="18" charset="0"/>
              </a:rPr>
              <a:t>    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Cây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hồng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đang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độ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trổ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hoa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. Ở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đầu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mỗi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cành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một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nụ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lớn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bằng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đốt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ngón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tay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bao</a:t>
            </a:r>
            <a:r>
              <a:rPr lang="vi-VN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bọc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trong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một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lớp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đài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hoa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màu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xanh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nhạt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.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Nụ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hoa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uống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sương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đêm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tắm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ánh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nắng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mai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từ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từ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hé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nở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.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Những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cánh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hồng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e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ấp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sương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đọng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long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lanh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trông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thật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đẹp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  <a:r>
              <a:rPr lang="vi-VN" sz="2400" dirty="0">
                <a:solidFill>
                  <a:srgbClr val="0000CC"/>
                </a:solidFill>
                <a:latin typeface="Times New Roman" pitchFamily="18" charset="0"/>
              </a:rPr>
              <a:t> B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ông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hoa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đang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tươi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cười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khoa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những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đốm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nhụy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vàng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tươi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hương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thơm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tỏa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ngát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quyến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rũ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bướm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ong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. </a:t>
            </a:r>
            <a:r>
              <a:rPr lang="vi-VN" sz="2400" dirty="0">
                <a:solidFill>
                  <a:srgbClr val="0000CC"/>
                </a:solidFill>
                <a:latin typeface="Times New Roman" pitchFamily="18" charset="0"/>
              </a:rPr>
              <a:t>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ụ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hoa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xinh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xinh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đáng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yêu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như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đôi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môi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em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bé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.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những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nụ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chị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nụ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em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âm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thầm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chuẩn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bị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chờ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đón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ngày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phô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sắc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tỏa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hương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xmlns="" id="{3F056AC2-8099-4DC9-A2BC-4D74207AF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9562"/>
            <a:ext cx="5715000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0000CC"/>
                </a:solidFill>
              </a:rPr>
              <a:t>HỌC TẬP ĐOẠN VĂN HAY</a:t>
            </a:r>
            <a:endParaRPr lang="en-US" sz="3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41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05986CC3-3F2F-46CF-81AD-3917CC7CC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14350"/>
            <a:ext cx="8229600" cy="857250"/>
          </a:xfrm>
        </p:spPr>
        <p:txBody>
          <a:bodyPr/>
          <a:lstStyle/>
          <a:p>
            <a:r>
              <a:rPr lang="vi-VN" dirty="0">
                <a:solidFill>
                  <a:srgbClr val="FF0000"/>
                </a:solidFill>
              </a:rPr>
              <a:t>Vận dụng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E108B365-58BE-4AC7-B9CB-7DBA7F075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43050"/>
            <a:ext cx="8229600" cy="1790700"/>
          </a:xfrm>
        </p:spPr>
        <p:txBody>
          <a:bodyPr/>
          <a:lstStyle/>
          <a:p>
            <a:r>
              <a:rPr lang="vi-VN" altLang="en-US" sz="3200" dirty="0"/>
              <a:t>Em sẽ làm gì để góp phần làm cho các bồn hoa ở vườn trường thêm tươi đẹp?</a:t>
            </a:r>
          </a:p>
          <a:p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vi-VN"/>
              <a:t> </a:t>
            </a:r>
            <a:r>
              <a:rPr lang="en-US"/>
              <a:t>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61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7739"/>
            <a:ext cx="9131300" cy="51497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6" name="Picture 12" descr="0 (50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72" y="3906442"/>
            <a:ext cx="400050" cy="3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3" descr="0 (50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315939"/>
            <a:ext cx="400050" cy="3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8" name="AutoShape 14"/>
          <p:cNvSpPr>
            <a:spLocks noChangeArrowheads="1"/>
          </p:cNvSpPr>
          <p:nvPr/>
        </p:nvSpPr>
        <p:spPr bwMode="auto">
          <a:xfrm>
            <a:off x="774187" y="2714656"/>
            <a:ext cx="302419" cy="32385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20" name="AutoShape 16"/>
          <p:cNvSpPr>
            <a:spLocks noChangeArrowheads="1"/>
          </p:cNvSpPr>
          <p:nvPr/>
        </p:nvSpPr>
        <p:spPr bwMode="auto">
          <a:xfrm>
            <a:off x="3608486" y="4532978"/>
            <a:ext cx="407194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22" name="AutoShape 18"/>
          <p:cNvSpPr>
            <a:spLocks noChangeArrowheads="1"/>
          </p:cNvSpPr>
          <p:nvPr/>
        </p:nvSpPr>
        <p:spPr bwMode="auto">
          <a:xfrm>
            <a:off x="1394223" y="2800350"/>
            <a:ext cx="407194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23" name="AutoShape 19"/>
          <p:cNvSpPr>
            <a:spLocks noChangeArrowheads="1"/>
          </p:cNvSpPr>
          <p:nvPr/>
        </p:nvSpPr>
        <p:spPr bwMode="auto">
          <a:xfrm>
            <a:off x="5831314" y="4216271"/>
            <a:ext cx="407194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27" name="AutoShape 23"/>
          <p:cNvSpPr>
            <a:spLocks noChangeArrowheads="1"/>
          </p:cNvSpPr>
          <p:nvPr/>
        </p:nvSpPr>
        <p:spPr bwMode="auto">
          <a:xfrm>
            <a:off x="304800" y="1634820"/>
            <a:ext cx="251222" cy="3429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30" name="AutoShape 26"/>
          <p:cNvSpPr>
            <a:spLocks noChangeArrowheads="1"/>
          </p:cNvSpPr>
          <p:nvPr/>
        </p:nvSpPr>
        <p:spPr bwMode="auto">
          <a:xfrm>
            <a:off x="2537222" y="4070886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1" name="AutoShape 27"/>
          <p:cNvSpPr>
            <a:spLocks noChangeArrowheads="1"/>
          </p:cNvSpPr>
          <p:nvPr/>
        </p:nvSpPr>
        <p:spPr bwMode="auto">
          <a:xfrm>
            <a:off x="925357" y="1083146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2" name="AutoShape 28"/>
          <p:cNvSpPr>
            <a:spLocks noChangeArrowheads="1"/>
          </p:cNvSpPr>
          <p:nvPr/>
        </p:nvSpPr>
        <p:spPr bwMode="auto">
          <a:xfrm>
            <a:off x="465086" y="4418641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3" name="AutoShape 29"/>
          <p:cNvSpPr>
            <a:spLocks noChangeArrowheads="1"/>
          </p:cNvSpPr>
          <p:nvPr/>
        </p:nvSpPr>
        <p:spPr bwMode="auto">
          <a:xfrm>
            <a:off x="5706693" y="217170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4" name="AutoShape 30"/>
          <p:cNvSpPr>
            <a:spLocks noChangeArrowheads="1"/>
          </p:cNvSpPr>
          <p:nvPr/>
        </p:nvSpPr>
        <p:spPr bwMode="auto">
          <a:xfrm>
            <a:off x="8042106" y="1778200"/>
            <a:ext cx="317897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5" name="AutoShape 31"/>
          <p:cNvSpPr>
            <a:spLocks noChangeArrowheads="1"/>
          </p:cNvSpPr>
          <p:nvPr/>
        </p:nvSpPr>
        <p:spPr bwMode="auto">
          <a:xfrm>
            <a:off x="2043267" y="1146844"/>
            <a:ext cx="319088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7" name="AutoShape 33"/>
          <p:cNvSpPr>
            <a:spLocks noChangeArrowheads="1"/>
          </p:cNvSpPr>
          <p:nvPr/>
        </p:nvSpPr>
        <p:spPr bwMode="auto">
          <a:xfrm>
            <a:off x="1457326" y="194310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8" name="AutoShape 34"/>
          <p:cNvSpPr>
            <a:spLocks noChangeArrowheads="1"/>
          </p:cNvSpPr>
          <p:nvPr/>
        </p:nvSpPr>
        <p:spPr bwMode="auto">
          <a:xfrm>
            <a:off x="2797970" y="724062"/>
            <a:ext cx="419100" cy="302419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39" name="AutoShape 35"/>
          <p:cNvSpPr>
            <a:spLocks noChangeArrowheads="1"/>
          </p:cNvSpPr>
          <p:nvPr/>
        </p:nvSpPr>
        <p:spPr bwMode="auto">
          <a:xfrm>
            <a:off x="6324600" y="610091"/>
            <a:ext cx="419100" cy="302419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41" name="AutoShape 37"/>
          <p:cNvSpPr>
            <a:spLocks noChangeArrowheads="1"/>
          </p:cNvSpPr>
          <p:nvPr/>
        </p:nvSpPr>
        <p:spPr bwMode="auto">
          <a:xfrm>
            <a:off x="1728948" y="384062"/>
            <a:ext cx="314325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42" name="AutoShape 38"/>
          <p:cNvSpPr>
            <a:spLocks noChangeArrowheads="1"/>
          </p:cNvSpPr>
          <p:nvPr/>
        </p:nvSpPr>
        <p:spPr bwMode="auto">
          <a:xfrm>
            <a:off x="5805534" y="969317"/>
            <a:ext cx="188119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44" name="AutoShape 40"/>
          <p:cNvSpPr>
            <a:spLocks noChangeArrowheads="1"/>
          </p:cNvSpPr>
          <p:nvPr/>
        </p:nvSpPr>
        <p:spPr bwMode="auto">
          <a:xfrm>
            <a:off x="3826370" y="438275"/>
            <a:ext cx="189310" cy="2857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45" name="AutoShape 41"/>
          <p:cNvSpPr>
            <a:spLocks noChangeArrowheads="1"/>
          </p:cNvSpPr>
          <p:nvPr/>
        </p:nvSpPr>
        <p:spPr bwMode="auto">
          <a:xfrm>
            <a:off x="7546776" y="798185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47" name="AutoShape 43"/>
          <p:cNvSpPr>
            <a:spLocks noChangeArrowheads="1"/>
          </p:cNvSpPr>
          <p:nvPr/>
        </p:nvSpPr>
        <p:spPr bwMode="auto">
          <a:xfrm>
            <a:off x="7999832" y="2862479"/>
            <a:ext cx="252413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8" name="WordArt 3"/>
          <p:cNvSpPr>
            <a:spLocks noChangeArrowheads="1" noChangeShapeType="1" noTextEdit="1"/>
          </p:cNvSpPr>
          <p:nvPr/>
        </p:nvSpPr>
        <p:spPr bwMode="auto">
          <a:xfrm>
            <a:off x="2387767" y="1454621"/>
            <a:ext cx="6200775" cy="240030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vi-VN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CHÀO </a:t>
            </a:r>
            <a:r>
              <a:rPr lang="en-US" sz="27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EM</a:t>
            </a:r>
            <a:endParaRPr lang="vi-VN" sz="27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CC0099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54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75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4E8764-01AE-468C-98AD-2F32171BE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>
                <a:solidFill>
                  <a:srgbClr val="FF0000"/>
                </a:solidFill>
              </a:rPr>
              <a:t>Yêu cầu cần đạt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FDD3AD-5D18-47BA-B20D-F3D26C7EF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rút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…);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lỗi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GV</a:t>
            </a:r>
            <a:r>
              <a:rPr lang="en-US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HS 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lỗi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315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or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514350"/>
            <a:ext cx="7848600" cy="4103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u="sng" dirty="0" err="1">
                <a:latin typeface="+mj-lt"/>
                <a:cs typeface="Arial" pitchFamily="34" charset="0"/>
              </a:rPr>
              <a:t>Đề</a:t>
            </a:r>
            <a:r>
              <a:rPr lang="en-US" sz="3200" b="1" u="sng" dirty="0">
                <a:latin typeface="+mj-lt"/>
                <a:cs typeface="Arial" pitchFamily="34" charset="0"/>
              </a:rPr>
              <a:t> </a:t>
            </a:r>
            <a:r>
              <a:rPr lang="en-US" sz="3200" b="1" u="sng" dirty="0" err="1">
                <a:latin typeface="+mj-lt"/>
                <a:cs typeface="Arial" pitchFamily="34" charset="0"/>
              </a:rPr>
              <a:t>bài</a:t>
            </a:r>
            <a:r>
              <a:rPr lang="en-US" sz="3200" b="1" u="sng" dirty="0">
                <a:latin typeface="+mj-lt"/>
                <a:cs typeface="Arial" pitchFamily="34" charset="0"/>
              </a:rPr>
              <a:t> </a:t>
            </a:r>
            <a:r>
              <a:rPr lang="en-US" sz="3200" b="1" dirty="0">
                <a:latin typeface="+mj-lt"/>
                <a:cs typeface="Arial" pitchFamily="34" charset="0"/>
              </a:rPr>
              <a:t>:</a:t>
            </a:r>
            <a:r>
              <a:rPr lang="vi-VN" sz="3200" b="1" dirty="0">
                <a:latin typeface="+mj-lt"/>
                <a:cs typeface="Arial" pitchFamily="34" charset="0"/>
              </a:rPr>
              <a:t> Chọn và viết bài văn miêu tả theo một trong các đề bài kiểm tra dưới đây:</a:t>
            </a:r>
          </a:p>
          <a:p>
            <a:pPr algn="just">
              <a:lnSpc>
                <a:spcPct val="120000"/>
              </a:lnSpc>
            </a:pPr>
            <a:endParaRPr lang="vi-VN" sz="28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marL="514350" indent="-514350" algn="just">
              <a:lnSpc>
                <a:spcPct val="120000"/>
              </a:lnSpc>
              <a:buAutoNum type="alphaLcParenR"/>
            </a:pPr>
            <a:r>
              <a:rPr lang="vi-VN" sz="32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Tả một cây bóng mát</a:t>
            </a:r>
          </a:p>
          <a:p>
            <a:pPr marL="514350" indent="-514350" algn="just">
              <a:lnSpc>
                <a:spcPct val="120000"/>
              </a:lnSpc>
              <a:buAutoNum type="alphaLcParenR"/>
            </a:pPr>
            <a:r>
              <a:rPr lang="vi-VN" sz="32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Tả một cây ăn quả</a:t>
            </a:r>
          </a:p>
          <a:p>
            <a:pPr marL="514350" indent="-514350" algn="just">
              <a:lnSpc>
                <a:spcPct val="120000"/>
              </a:lnSpc>
              <a:buAutoNum type="alphaLcParenR"/>
            </a:pPr>
            <a:r>
              <a:rPr lang="vi-VN" sz="32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Tả một cây hoa</a:t>
            </a:r>
          </a:p>
          <a:p>
            <a:pPr marL="514350" indent="-514350" algn="just">
              <a:lnSpc>
                <a:spcPct val="120000"/>
              </a:lnSpc>
              <a:buAutoNum type="alphaLcParenR"/>
            </a:pPr>
            <a:r>
              <a:rPr lang="vi-VN" sz="32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Tả một luống rau hoặc vườn rau</a:t>
            </a:r>
          </a:p>
        </p:txBody>
      </p:sp>
    </p:spTree>
    <p:extLst>
      <p:ext uri="{BB962C8B-B14F-4D97-AF65-F5344CB8AC3E}">
        <p14:creationId xmlns:p14="http://schemas.microsoft.com/office/powerpoint/2010/main" val="222710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219200" y="186113"/>
            <a:ext cx="6705600" cy="646331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rgbClr val="00B050"/>
            </a:solidFill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3600" b="1" dirty="0">
                <a:solidFill>
                  <a:srgbClr val="000000"/>
                </a:solidFill>
                <a:latin typeface="+mj-lt"/>
              </a:rPr>
              <a:t>TRÒ CHƠI: 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ĐOÁN TÊN CÂY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94129" y="1047750"/>
            <a:ext cx="9067800" cy="339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Aft>
                <a:spcPct val="0"/>
              </a:spcAft>
            </a:pPr>
            <a:r>
              <a:rPr lang="vi-VN" sz="2800" b="1" u="sng" dirty="0">
                <a:solidFill>
                  <a:srgbClr val="FF0066"/>
                </a:solidFill>
                <a:latin typeface="+mj-lt"/>
              </a:rPr>
              <a:t>Luật chơi</a:t>
            </a:r>
            <a:r>
              <a:rPr lang="vi-VN" sz="2800" b="1" dirty="0">
                <a:latin typeface="+mj-lt"/>
              </a:rPr>
              <a:t>: Từng nhóm cặp đôi thay nhau:</a:t>
            </a:r>
          </a:p>
          <a:p>
            <a:pPr fontAlgn="base">
              <a:lnSpc>
                <a:spcPct val="130000"/>
              </a:lnSpc>
              <a:spcAft>
                <a:spcPct val="0"/>
              </a:spcAft>
            </a:pPr>
            <a:r>
              <a:rPr lang="vi-VN" sz="2800" dirty="0">
                <a:latin typeface="+mj-lt"/>
              </a:rPr>
              <a:t>+ 1 bạn mô tả 1 loại cây (hoa, quả) bằng lời, sử dụng càng ít dữ kiện càng tốt</a:t>
            </a:r>
          </a:p>
          <a:p>
            <a:pPr fontAlgn="base">
              <a:lnSpc>
                <a:spcPct val="130000"/>
              </a:lnSpc>
              <a:spcAft>
                <a:spcPct val="0"/>
              </a:spcAft>
            </a:pPr>
            <a:r>
              <a:rPr lang="vi-VN" sz="2800" dirty="0">
                <a:latin typeface="+mj-lt"/>
              </a:rPr>
              <a:t>+ 1 bạn khác đoán tên của cây vừa nêu dữ kiện</a:t>
            </a:r>
          </a:p>
          <a:p>
            <a:pPr fontAlgn="base">
              <a:lnSpc>
                <a:spcPct val="130000"/>
              </a:lnSpc>
              <a:spcAft>
                <a:spcPct val="0"/>
              </a:spcAft>
            </a:pPr>
            <a:r>
              <a:rPr lang="vi-VN" sz="2800" b="1" dirty="0">
                <a:latin typeface="+mj-lt"/>
              </a:rPr>
              <a:t>* Nhóm nào vừa nêu dữ kiện, vừa đoán đúng tên nhanh nhất sẽ là nhóm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CHIẾN THẮNG</a:t>
            </a:r>
          </a:p>
        </p:txBody>
      </p:sp>
    </p:spTree>
    <p:extLst>
      <p:ext uri="{BB962C8B-B14F-4D97-AF65-F5344CB8AC3E}">
        <p14:creationId xmlns:p14="http://schemas.microsoft.com/office/powerpoint/2010/main" val="94198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0">
            <a:extLst>
              <a:ext uri="{FF2B5EF4-FFF2-40B4-BE49-F238E27FC236}">
                <a16:creationId xmlns:a16="http://schemas.microsoft.com/office/drawing/2014/main" xmlns="" id="{A26A0B0C-3BCF-4C5E-B71C-74A2D75B1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0" y="105966"/>
            <a:ext cx="51708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Dàn ý của bài văn tả cây cối</a:t>
            </a:r>
          </a:p>
        </p:txBody>
      </p:sp>
      <p:sp>
        <p:nvSpPr>
          <p:cNvPr id="17411" name="Text Box 11">
            <a:extLst>
              <a:ext uri="{FF2B5EF4-FFF2-40B4-BE49-F238E27FC236}">
                <a16:creationId xmlns:a16="http://schemas.microsoft.com/office/drawing/2014/main" xmlns="" id="{9A960604-D3C8-4D67-9FB7-92D0A0FF5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5" y="454819"/>
            <a:ext cx="17240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u="sng">
                <a:latin typeface="Times New Roman" panose="02020603050405020304" pitchFamily="18" charset="0"/>
              </a:rPr>
              <a:t>1.Mở bài:</a:t>
            </a:r>
          </a:p>
        </p:txBody>
      </p:sp>
      <p:sp>
        <p:nvSpPr>
          <p:cNvPr id="17412" name="Text Box 13">
            <a:extLst>
              <a:ext uri="{FF2B5EF4-FFF2-40B4-BE49-F238E27FC236}">
                <a16:creationId xmlns:a16="http://schemas.microsoft.com/office/drawing/2014/main" xmlns="" id="{D4B57E5A-A880-48CB-A7C3-C00ADEA66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050" y="728663"/>
            <a:ext cx="76009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1800" dirty="0">
                <a:latin typeface="Times New Roman" panose="02020603050405020304" pitchFamily="18" charset="0"/>
              </a:rPr>
              <a:t>Cây đó là </a:t>
            </a:r>
            <a:r>
              <a:rPr lang="en-US" altLang="en-US" sz="1800" dirty="0" err="1">
                <a:latin typeface="Times New Roman" panose="02020603050405020304" pitchFamily="18" charset="0"/>
              </a:rPr>
              <a:t>cây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gì</a:t>
            </a:r>
            <a:r>
              <a:rPr lang="en-US" altLang="en-US" sz="1800" dirty="0">
                <a:latin typeface="Times New Roman" panose="02020603050405020304" pitchFamily="18" charset="0"/>
              </a:rPr>
              <a:t>? </a:t>
            </a:r>
            <a:r>
              <a:rPr lang="en-US" altLang="en-US" sz="1800" dirty="0" err="1">
                <a:latin typeface="Times New Roman" panose="02020603050405020304" pitchFamily="18" charset="0"/>
              </a:rPr>
              <a:t>Cây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đó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trồng</a:t>
            </a:r>
            <a:r>
              <a:rPr lang="en-US" altLang="en-US" sz="1800" dirty="0">
                <a:latin typeface="Times New Roman" panose="02020603050405020304" pitchFamily="18" charset="0"/>
              </a:rPr>
              <a:t> ở </a:t>
            </a:r>
            <a:r>
              <a:rPr lang="en-US" altLang="en-US" sz="1800" dirty="0" err="1">
                <a:latin typeface="Times New Roman" panose="02020603050405020304" pitchFamily="18" charset="0"/>
              </a:rPr>
              <a:t>đâu</a:t>
            </a:r>
            <a:r>
              <a:rPr lang="en-US" altLang="en-US" sz="1800" dirty="0">
                <a:latin typeface="Times New Roman" panose="02020603050405020304" pitchFamily="18" charset="0"/>
              </a:rPr>
              <a:t>; do ai </a:t>
            </a:r>
            <a:r>
              <a:rPr lang="en-US" altLang="en-US" sz="1800" dirty="0" err="1">
                <a:latin typeface="Times New Roman" panose="02020603050405020304" pitchFamily="18" charset="0"/>
              </a:rPr>
              <a:t>trồng</a:t>
            </a:r>
            <a:r>
              <a:rPr lang="en-US" altLang="en-US" sz="1800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7413" name="Text Box 15">
            <a:extLst>
              <a:ext uri="{FF2B5EF4-FFF2-40B4-BE49-F238E27FC236}">
                <a16:creationId xmlns:a16="http://schemas.microsoft.com/office/drawing/2014/main" xmlns="" id="{C0B98845-6B5E-4D5A-9FCE-B299CBFBD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5" y="1060847"/>
            <a:ext cx="17240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u="sng">
                <a:latin typeface="Times New Roman" panose="02020603050405020304" pitchFamily="18" charset="0"/>
              </a:rPr>
              <a:t>2. Thân bài:</a:t>
            </a:r>
          </a:p>
        </p:txBody>
      </p:sp>
      <p:sp>
        <p:nvSpPr>
          <p:cNvPr id="17414" name="Text Box 16">
            <a:extLst>
              <a:ext uri="{FF2B5EF4-FFF2-40B4-BE49-F238E27FC236}">
                <a16:creationId xmlns:a16="http://schemas.microsoft.com/office/drawing/2014/main" xmlns="" id="{B9098073-73B9-4E78-967C-99A150E89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" y="1419225"/>
            <a:ext cx="35194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>
                <a:latin typeface="Times New Roman" panose="02020603050405020304" pitchFamily="18" charset="0"/>
              </a:rPr>
              <a:t>a/Tả bao quát về cây.</a:t>
            </a:r>
          </a:p>
        </p:txBody>
      </p:sp>
      <p:sp>
        <p:nvSpPr>
          <p:cNvPr id="17415" name="Text Box 17">
            <a:extLst>
              <a:ext uri="{FF2B5EF4-FFF2-40B4-BE49-F238E27FC236}">
                <a16:creationId xmlns:a16="http://schemas.microsoft.com/office/drawing/2014/main" xmlns="" id="{A2907297-E12C-4BB8-BFA4-CECBBD227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68079"/>
            <a:ext cx="89725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-</a:t>
            </a:r>
            <a:r>
              <a:rPr lang="vi-VN" altLang="en-US" sz="1800">
                <a:latin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</a:rPr>
              <a:t>Nhìn từ xa, cây có những đặc điểm gì nổi bật về hình dáng, kích thước, màu sắc (lá, hoa)</a:t>
            </a:r>
          </a:p>
        </p:txBody>
      </p:sp>
      <p:sp>
        <p:nvSpPr>
          <p:cNvPr id="17416" name="Text Box 18">
            <a:extLst>
              <a:ext uri="{FF2B5EF4-FFF2-40B4-BE49-F238E27FC236}">
                <a16:creationId xmlns:a16="http://schemas.microsoft.com/office/drawing/2014/main" xmlns="" id="{61D8A71B-4B50-4BAC-9BED-E6259A634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479" y="2172891"/>
            <a:ext cx="91594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-</a:t>
            </a:r>
            <a:r>
              <a:rPr lang="vi-VN" altLang="en-US" sz="1800">
                <a:latin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</a:rPr>
              <a:t>Khi tới gần, cây toát lên vẻ đẹp gì làm em chú ý? Vẻ đẹp chung đó gợi em nghĩ đến hình ảnh gì? </a:t>
            </a:r>
          </a:p>
        </p:txBody>
      </p:sp>
      <p:sp>
        <p:nvSpPr>
          <p:cNvPr id="17417" name="Text Box 19">
            <a:extLst>
              <a:ext uri="{FF2B5EF4-FFF2-40B4-BE49-F238E27FC236}">
                <a16:creationId xmlns:a16="http://schemas.microsoft.com/office/drawing/2014/main" xmlns="" id="{03F5FC0A-4446-4114-B577-9E45B9F8C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5" y="2545556"/>
            <a:ext cx="56733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>
                <a:latin typeface="Times New Roman" panose="02020603050405020304" pitchFamily="18" charset="0"/>
              </a:rPr>
              <a:t>b/Tả một vài bộ phận của cây.</a:t>
            </a:r>
          </a:p>
        </p:txBody>
      </p:sp>
      <p:sp>
        <p:nvSpPr>
          <p:cNvPr id="17418" name="Text Box 20">
            <a:extLst>
              <a:ext uri="{FF2B5EF4-FFF2-40B4-BE49-F238E27FC236}">
                <a16:creationId xmlns:a16="http://schemas.microsoft.com/office/drawing/2014/main" xmlns="" id="{054176DD-6D17-4750-941A-D5A6460D5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385" y="2895600"/>
            <a:ext cx="89725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-</a:t>
            </a:r>
            <a:r>
              <a:rPr lang="vi-VN" altLang="en-US" sz="1800">
                <a:latin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</a:rPr>
              <a:t>Cây có những nét gì đẹp về hình dáng, cấu tạo? (Chọn điểm nổi bật, đáng chú ý về gốc, rễ, thân, cành, tán lá, hoa…)</a:t>
            </a:r>
          </a:p>
        </p:txBody>
      </p:sp>
      <p:sp>
        <p:nvSpPr>
          <p:cNvPr id="17419" name="Text Box 21">
            <a:extLst>
              <a:ext uri="{FF2B5EF4-FFF2-40B4-BE49-F238E27FC236}">
                <a16:creationId xmlns:a16="http://schemas.microsoft.com/office/drawing/2014/main" xmlns="" id="{BD8821B9-4A5C-4F7B-8046-943619DA8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5" y="3490913"/>
            <a:ext cx="56733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c</a:t>
            </a:r>
            <a:r>
              <a:rPr lang="en-US" altLang="en-US" sz="1800" b="1" i="1">
                <a:latin typeface="Times New Roman" panose="02020603050405020304" pitchFamily="18" charset="0"/>
              </a:rPr>
              <a:t>/ Tả vài yếu tố liên quan đến cây</a:t>
            </a:r>
            <a:r>
              <a:rPr lang="en-US" altLang="en-US" sz="180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7420" name="Text Box 22">
            <a:extLst>
              <a:ext uri="{FF2B5EF4-FFF2-40B4-BE49-F238E27FC236}">
                <a16:creationId xmlns:a16="http://schemas.microsoft.com/office/drawing/2014/main" xmlns="" id="{835B3EDF-806C-4C34-8DAB-C6F5DD41E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" y="3806429"/>
            <a:ext cx="78283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-Những yếu tố thiên nhiên ( nắng, gió, chim chóc, ong bướm,…</a:t>
            </a:r>
          </a:p>
        </p:txBody>
      </p:sp>
      <p:sp>
        <p:nvSpPr>
          <p:cNvPr id="17421" name="Text Box 23">
            <a:extLst>
              <a:ext uri="{FF2B5EF4-FFF2-40B4-BE49-F238E27FC236}">
                <a16:creationId xmlns:a16="http://schemas.microsoft.com/office/drawing/2014/main" xmlns="" id="{F4D15F9D-FF85-44C8-9308-1505666D2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72" y="4223147"/>
            <a:ext cx="17240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u="sng">
                <a:latin typeface="Times New Roman" panose="02020603050405020304" pitchFamily="18" charset="0"/>
              </a:rPr>
              <a:t>3. Kết bài:</a:t>
            </a:r>
          </a:p>
        </p:txBody>
      </p:sp>
      <p:sp>
        <p:nvSpPr>
          <p:cNvPr id="17422" name="Text Box 24">
            <a:extLst>
              <a:ext uri="{FF2B5EF4-FFF2-40B4-BE49-F238E27FC236}">
                <a16:creationId xmlns:a16="http://schemas.microsoft.com/office/drawing/2014/main" xmlns="" id="{441B6839-3B58-43D5-A977-C68FA33CE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4641056"/>
            <a:ext cx="81153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-Vẻ đẹp của cây gợi cho em những ý nghĩ, tình cảm gì lành mạnh, đáng quý?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257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257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1750"/>
            <a:ext cx="4572000" cy="257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71750"/>
            <a:ext cx="4572000" cy="257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563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257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908" y="2578396"/>
            <a:ext cx="2280093" cy="25651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" y="2571751"/>
            <a:ext cx="2280093" cy="25651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202" y="2"/>
            <a:ext cx="4583813" cy="2578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186" y="2565104"/>
            <a:ext cx="4583814" cy="2578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125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257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257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1750"/>
            <a:ext cx="4572000" cy="257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88958"/>
            <a:ext cx="2286000" cy="25545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3" y="2588958"/>
            <a:ext cx="2285999" cy="25545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47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87"/>
            <a:ext cx="4572000" cy="257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" y="2571750"/>
            <a:ext cx="4541979" cy="257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4" b="7127"/>
          <a:stretch/>
        </p:blipFill>
        <p:spPr>
          <a:xfrm>
            <a:off x="4541987" y="1"/>
            <a:ext cx="4602021" cy="257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71753"/>
            <a:ext cx="4552208" cy="25717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183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68936585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3717</TotalTime>
  <Words>885</Words>
  <Application>Microsoft Office PowerPoint</Application>
  <PresentationFormat>On-screen Show (16:9)</PresentationFormat>
  <Paragraphs>63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Office Theme</vt:lpstr>
      <vt:lpstr>1_Default Design</vt:lpstr>
      <vt:lpstr>3_Default Design</vt:lpstr>
      <vt:lpstr>Default Design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</cp:lastModifiedBy>
  <cp:revision>288</cp:revision>
  <dcterms:created xsi:type="dcterms:W3CDTF">2014-09-16T11:54:17Z</dcterms:created>
  <dcterms:modified xsi:type="dcterms:W3CDTF">2023-06-04T14:59:06Z</dcterms:modified>
</cp:coreProperties>
</file>