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7" r:id="rId1"/>
  </p:sldMasterIdLst>
  <p:notesMasterIdLst>
    <p:notesMasterId r:id="rId28"/>
  </p:notesMasterIdLst>
  <p:sldIdLst>
    <p:sldId id="282" r:id="rId2"/>
    <p:sldId id="299" r:id="rId3"/>
    <p:sldId id="312" r:id="rId4"/>
    <p:sldId id="316" r:id="rId5"/>
    <p:sldId id="317" r:id="rId6"/>
    <p:sldId id="318" r:id="rId7"/>
    <p:sldId id="320" r:id="rId8"/>
    <p:sldId id="314" r:id="rId9"/>
    <p:sldId id="284" r:id="rId10"/>
    <p:sldId id="288" r:id="rId11"/>
    <p:sldId id="286" r:id="rId12"/>
    <p:sldId id="289" r:id="rId13"/>
    <p:sldId id="290" r:id="rId14"/>
    <p:sldId id="292" r:id="rId15"/>
    <p:sldId id="294" r:id="rId16"/>
    <p:sldId id="295" r:id="rId17"/>
    <p:sldId id="298" r:id="rId18"/>
    <p:sldId id="301" r:id="rId19"/>
    <p:sldId id="296" r:id="rId20"/>
    <p:sldId id="297" r:id="rId21"/>
    <p:sldId id="300" r:id="rId22"/>
    <p:sldId id="313" r:id="rId23"/>
    <p:sldId id="302" r:id="rId24"/>
    <p:sldId id="315" r:id="rId25"/>
    <p:sldId id="321" r:id="rId26"/>
    <p:sldId id="311" r:id="rId27"/>
  </p:sldIdLst>
  <p:sldSz cx="12192000" cy="6858000"/>
  <p:notesSz cx="6858000" cy="9144000"/>
  <p:embeddedFontLst>
    <p:embeddedFont>
      <p:font typeface="#9Slide07 HoneyCream" charset="0"/>
      <p:regular r:id="rId29"/>
    </p:embeddedFont>
    <p:embeddedFont>
      <p:font typeface="等线" charset="-122"/>
      <p:regular r:id="rId30"/>
    </p:embeddedFont>
    <p:embeddedFont>
      <p:font typeface="#9Slide07 Altus" charset="0"/>
      <p:regular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Aharoni" pitchFamily="2" charset="-79"/>
      <p:bold r:id="rId36"/>
    </p:embeddedFont>
    <p:embeddedFont>
      <p:font typeface="#9Slide07 SVNMomento" charset="0"/>
      <p:regular r:id="rId37"/>
    </p:embeddedFont>
    <p:embeddedFont>
      <p:font typeface="#9Slide07 IcielNabila" charset="0"/>
      <p:regular r:id="rId38"/>
    </p:embeddedFont>
    <p:embeddedFont>
      <p:font typeface="Ebrima" pitchFamily="2" charset="0"/>
      <p:regular r:id="rId39"/>
      <p:bold r:id="rId4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9224"/>
    <a:srgbClr val="FF3399"/>
    <a:srgbClr val="CC3300"/>
    <a:srgbClr val="FFFDF9"/>
    <a:srgbClr val="F4DC41"/>
    <a:srgbClr val="A06453"/>
    <a:srgbClr val="FEE0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-87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F2199-23D4-4758-999E-373666EC35BA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F2B05-46CA-4B6E-BBEA-01006585BC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618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F2B05-46CA-4B6E-BBEA-01006585BC8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183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F2B05-46CA-4B6E-BBEA-01006585BC8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552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F2B05-46CA-4B6E-BBEA-01006585BC8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830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F2B05-46CA-4B6E-BBEA-01006585BC8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987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xmlns="" id="{351DF56B-F4E0-4322-8C5E-C451F1705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7448"/>
          </a:xfrm>
          <a:prstGeom prst="rect">
            <a:avLst/>
          </a:prstGeom>
          <a:solidFill>
            <a:srgbClr val="FEE08D"/>
          </a:solidFill>
        </p:spPr>
      </p:pic>
    </p:spTree>
    <p:extLst>
      <p:ext uri="{BB962C8B-B14F-4D97-AF65-F5344CB8AC3E}">
        <p14:creationId xmlns:p14="http://schemas.microsoft.com/office/powerpoint/2010/main" val="404985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4924422-AFD3-40E4-B95A-29B87080F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E6FD8FB-D1BD-4727-848E-B4CE0D2F6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xmlns="" id="{F6B5119F-386D-4352-A422-837CA45FEB0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88008A25-4FF9-4B6E-9460-254E618C2FD7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444974D6-76C3-429F-B5DB-61A3A423531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CEB9650-3108-4936-A40C-05413FFE70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AA31312-8C0F-49AA-97AB-75F8C9A3F8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B8EEF2D-3AB7-4535-A6D1-4E6C5C629B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D986D3D-2CDA-4804-8B05-B17856B1EB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xmlns="" id="{2B1D80CB-C5E0-4E72-9406-C4EF3D09EF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Hải</a:t>
            </a:r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Yến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54D21266-8429-4A61-B49A-B85B6EF0C85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656D0C68-2B0D-4B1F-A082-E6A21EF642A4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138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EE0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1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F40FEC6-7ABC-4D42-B365-7D2C2B4D23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7448"/>
          </a:xfrm>
          <a:prstGeom prst="rect">
            <a:avLst/>
          </a:prstGeom>
          <a:solidFill>
            <a:srgbClr val="FEE08D"/>
          </a:solidFill>
        </p:spPr>
      </p:pic>
    </p:spTree>
    <p:extLst>
      <p:ext uri="{BB962C8B-B14F-4D97-AF65-F5344CB8AC3E}">
        <p14:creationId xmlns:p14="http://schemas.microsoft.com/office/powerpoint/2010/main" val="80243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EE0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E728F8-3FC9-43D0-B591-54E98E87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7B4917-7880-4F77-B798-C68CCE5B36E5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3E208E-9523-4A1C-AF15-7F1AD87CB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57D082A-2FE7-471E-9DA4-5A02708B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5FC2ED-DEAE-40AA-ABEF-0A000969D5C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B603DA4-2E64-4AE4-81CE-648ABE9984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23" y="396240"/>
            <a:ext cx="11381593" cy="60502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829AE5B-D270-435B-A6C2-C34E8545B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0" r="60500" b="66991"/>
          <a:stretch/>
        </p:blipFill>
        <p:spPr>
          <a:xfrm>
            <a:off x="121776" y="0"/>
            <a:ext cx="1610363" cy="120087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2DCCD36-53AE-432F-994E-196AF241C5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2" t="80198" r="2756" b="434"/>
          <a:stretch/>
        </p:blipFill>
        <p:spPr>
          <a:xfrm rot="21137193">
            <a:off x="10923356" y="5275245"/>
            <a:ext cx="1618323" cy="175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9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85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52BE63-7589-45FC-9A2E-001FEBD583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98646C-5D18-48CC-8972-024289A09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47CC4D97-EE72-4573-A2C3-5674F5DBDE4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BD82D5D9-540B-4D68-A58C-0FFE632DCF71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D21EBEB1-211F-4436-939B-6842E991685D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3FFC5F6-204B-4DBC-AC52-4711C2FC231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3CAFCB-D4C0-4007-AAB4-FCF6C2F9F3F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FBDD4B6-CFC4-4D9C-8E59-E1BAFE8A083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D674E8C-D0A1-4347-AC73-B98F3C7881E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BE1B5D2A-1A75-44C1-9C14-9DC9D2E0BD7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Hải</a:t>
            </a:r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Yến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8A405658-9A80-4E79-A60D-8B34FDAC9F85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BB0D60C8-17C9-4C95-B70A-D13228D0E099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79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49" r:id="rId4"/>
    <p:sldLayoutId id="2147483650" r:id="rId5"/>
    <p:sldLayoutId id="2147483673" r:id="rId6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5" Type="http://schemas.openxmlformats.org/officeDocument/2006/relationships/slide" Target="slide9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xmlns="" id="{C5ACA4C1-4851-4DEB-804F-5784754F9F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58FE5064-078B-4103-96AC-541C09763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38"/>
            <a:ext cx="12192000" cy="68620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F145DE3-9707-4B3A-8C2E-5490249EF7F9}"/>
              </a:ext>
            </a:extLst>
          </p:cNvPr>
          <p:cNvSpPr txBox="1"/>
          <p:nvPr/>
        </p:nvSpPr>
        <p:spPr>
          <a:xfrm>
            <a:off x="4541161" y="462583"/>
            <a:ext cx="33112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284C28"/>
                </a:solidFill>
                <a:latin typeface="UTM Aquarelle" panose="02040603050506020204" pitchFamily="18" charset="0"/>
                <a:ea typeface="字魂58号-创中黑" panose="00000500000000000000" pitchFamily="2" charset="-122"/>
                <a:cs typeface="Ebrima" panose="02000000000000000000" pitchFamily="2" charset="0"/>
              </a:rPr>
              <a:t>Tập</a:t>
            </a:r>
            <a:r>
              <a:rPr lang="en-US" altLang="zh-CN" sz="4400" b="1" dirty="0">
                <a:solidFill>
                  <a:srgbClr val="284C28"/>
                </a:solidFill>
                <a:latin typeface="UTM Aquarelle" panose="02040603050506020204" pitchFamily="18" charset="0"/>
                <a:ea typeface="字魂58号-创中黑" panose="00000500000000000000" pitchFamily="2" charset="-122"/>
                <a:cs typeface="Ebrima" panose="02000000000000000000" pitchFamily="2" charset="0"/>
              </a:rPr>
              <a:t> </a:t>
            </a:r>
            <a:r>
              <a:rPr lang="en-US" altLang="zh-CN" sz="4400" b="1" dirty="0" err="1">
                <a:solidFill>
                  <a:srgbClr val="284C28"/>
                </a:solidFill>
                <a:latin typeface="UTM Aquarelle" panose="02040603050506020204" pitchFamily="18" charset="0"/>
                <a:ea typeface="字魂58号-创中黑" panose="00000500000000000000" pitchFamily="2" charset="-122"/>
                <a:cs typeface="Ebrima" panose="02000000000000000000" pitchFamily="2" charset="0"/>
              </a:rPr>
              <a:t>làm</a:t>
            </a:r>
            <a:r>
              <a:rPr lang="en-US" altLang="zh-CN" sz="4400" b="1" dirty="0">
                <a:solidFill>
                  <a:srgbClr val="284C28"/>
                </a:solidFill>
                <a:latin typeface="UTM Aquarelle" panose="02040603050506020204" pitchFamily="18" charset="0"/>
                <a:ea typeface="字魂58号-创中黑" panose="00000500000000000000" pitchFamily="2" charset="-122"/>
                <a:cs typeface="Ebrima" panose="02000000000000000000" pitchFamily="2" charset="0"/>
              </a:rPr>
              <a:t> </a:t>
            </a:r>
            <a:r>
              <a:rPr lang="en-US" altLang="zh-CN" sz="4400" b="1" dirty="0" err="1">
                <a:solidFill>
                  <a:srgbClr val="284C28"/>
                </a:solidFill>
                <a:latin typeface="UTM Aquarelle" panose="02040603050506020204" pitchFamily="18" charset="0"/>
                <a:ea typeface="字魂58号-创中黑" panose="00000500000000000000" pitchFamily="2" charset="-122"/>
                <a:cs typeface="Ebrima" panose="02000000000000000000" pitchFamily="2" charset="0"/>
              </a:rPr>
              <a:t>văn</a:t>
            </a:r>
            <a:endParaRPr lang="zh-CN" altLang="en-US" sz="4400" b="1" dirty="0">
              <a:solidFill>
                <a:srgbClr val="284C28"/>
              </a:solidFill>
              <a:latin typeface="UTM Aquarelle" panose="02040603050506020204" pitchFamily="18" charset="0"/>
              <a:ea typeface="字魂58号-创中黑" panose="00000500000000000000" pitchFamily="2" charset="-122"/>
              <a:cs typeface="Ebrima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E4BA228-4010-42FB-998C-0DBC084AFAA0}"/>
              </a:ext>
            </a:extLst>
          </p:cNvPr>
          <p:cNvSpPr txBox="1"/>
          <p:nvPr/>
        </p:nvSpPr>
        <p:spPr>
          <a:xfrm>
            <a:off x="-665579" y="1338831"/>
            <a:ext cx="137060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</a:rPr>
              <a:t>LUYỆN TẬP</a:t>
            </a:r>
          </a:p>
          <a:p>
            <a:pPr algn="ctr"/>
            <a:r>
              <a:rPr lang="en-US" altLang="zh-CN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</a:rPr>
              <a:t>MIÊU TẢ CÁC BỘ PHẬN CỦA CON VẬT</a:t>
            </a:r>
            <a:endParaRPr lang="zh-CN" altLang="en-US" sz="4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字魂58号-创中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3CB48AF2-A2BB-416E-B1F1-8D97573E752D}"/>
              </a:ext>
            </a:extLst>
          </p:cNvPr>
          <p:cNvSpPr txBox="1">
            <a:spLocks/>
          </p:cNvSpPr>
          <p:nvPr/>
        </p:nvSpPr>
        <p:spPr>
          <a:xfrm>
            <a:off x="5343632" y="59102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 err="1">
                <a:solidFill>
                  <a:schemeClr val="accent3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800" b="0" dirty="0">
                <a:solidFill>
                  <a:schemeClr val="accent3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5753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>
            <a:extLst>
              <a:ext uri="{FF2B5EF4-FFF2-40B4-BE49-F238E27FC236}">
                <a16:creationId xmlns:a16="http://schemas.microsoft.com/office/drawing/2014/main" xmlns="" id="{B1686574-676A-4F73-8B20-1532A8BE6BC9}"/>
              </a:ext>
            </a:extLst>
          </p:cNvPr>
          <p:cNvGrpSpPr/>
          <p:nvPr/>
        </p:nvGrpSpPr>
        <p:grpSpPr>
          <a:xfrm>
            <a:off x="222607" y="339047"/>
            <a:ext cx="11746786" cy="6205591"/>
            <a:chOff x="1579896" y="2048700"/>
            <a:chExt cx="9597340" cy="3246402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xmlns="" id="{A8AF05C9-B7DF-47F9-8ED6-2898E2F4E12B}"/>
                </a:ext>
              </a:extLst>
            </p:cNvPr>
            <p:cNvSpPr/>
            <p:nvPr userDrawn="1"/>
          </p:nvSpPr>
          <p:spPr>
            <a:xfrm>
              <a:off x="1579896" y="2048700"/>
              <a:ext cx="9597340" cy="3246402"/>
            </a:xfrm>
            <a:prstGeom prst="roundRect">
              <a:avLst>
                <a:gd name="adj" fmla="val 12282"/>
              </a:avLst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4" name="矩形: 圆角 13">
              <a:extLst>
                <a:ext uri="{FF2B5EF4-FFF2-40B4-BE49-F238E27FC236}">
                  <a16:creationId xmlns:a16="http://schemas.microsoft.com/office/drawing/2014/main" xmlns="" id="{6D8E0236-E13B-402C-A3EF-272C6C21D02A}"/>
                </a:ext>
              </a:extLst>
            </p:cNvPr>
            <p:cNvSpPr/>
            <p:nvPr userDrawn="1"/>
          </p:nvSpPr>
          <p:spPr>
            <a:xfrm>
              <a:off x="1684786" y="2113920"/>
              <a:ext cx="9393397" cy="3141726"/>
            </a:xfrm>
            <a:prstGeom prst="roundRect">
              <a:avLst>
                <a:gd name="adj" fmla="val 11648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B1450249-9B6A-419A-AB17-5BA6EF7D2CD5}"/>
              </a:ext>
            </a:extLst>
          </p:cNvPr>
          <p:cNvSpPr/>
          <p:nvPr/>
        </p:nvSpPr>
        <p:spPr>
          <a:xfrm>
            <a:off x="9604639" y="1885392"/>
            <a:ext cx="2103163" cy="556195"/>
          </a:xfrm>
          <a:prstGeom prst="roundRect">
            <a:avLst>
              <a:gd name="adj" fmla="val 0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F444BC3-6BA0-4B2B-963E-563520F9C781}"/>
              </a:ext>
            </a:extLst>
          </p:cNvPr>
          <p:cNvSpPr/>
          <p:nvPr/>
        </p:nvSpPr>
        <p:spPr>
          <a:xfrm>
            <a:off x="8950620" y="2470168"/>
            <a:ext cx="791111" cy="457410"/>
          </a:xfrm>
          <a:prstGeom prst="roundRect">
            <a:avLst>
              <a:gd name="adj" fmla="val 0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FBE0F5CD-6F6F-420F-9DF0-D1D66BA016B8}"/>
              </a:ext>
            </a:extLst>
          </p:cNvPr>
          <p:cNvSpPr/>
          <p:nvPr/>
        </p:nvSpPr>
        <p:spPr>
          <a:xfrm>
            <a:off x="1691926" y="2960553"/>
            <a:ext cx="1967503" cy="431859"/>
          </a:xfrm>
          <a:prstGeom prst="roundRect">
            <a:avLst>
              <a:gd name="adj" fmla="val 0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F64A9A5-29CD-44DC-A3A6-CE35F14C90A2}"/>
              </a:ext>
            </a:extLst>
          </p:cNvPr>
          <p:cNvSpPr/>
          <p:nvPr/>
        </p:nvSpPr>
        <p:spPr>
          <a:xfrm>
            <a:off x="6000797" y="2927577"/>
            <a:ext cx="1100475" cy="497813"/>
          </a:xfrm>
          <a:prstGeom prst="roundRect">
            <a:avLst>
              <a:gd name="adj" fmla="val 0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65E6D7DA-0F75-4F0A-93FD-9CF39C1165A6}"/>
              </a:ext>
            </a:extLst>
          </p:cNvPr>
          <p:cNvSpPr/>
          <p:nvPr/>
        </p:nvSpPr>
        <p:spPr>
          <a:xfrm>
            <a:off x="491563" y="3430739"/>
            <a:ext cx="1200363" cy="497813"/>
          </a:xfrm>
          <a:prstGeom prst="roundRect">
            <a:avLst>
              <a:gd name="adj" fmla="val 0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5FE955C6-1C54-4091-ACED-B1B84C901CEA}"/>
              </a:ext>
            </a:extLst>
          </p:cNvPr>
          <p:cNvSpPr/>
          <p:nvPr/>
        </p:nvSpPr>
        <p:spPr>
          <a:xfrm>
            <a:off x="2587447" y="3430738"/>
            <a:ext cx="1967503" cy="410465"/>
          </a:xfrm>
          <a:prstGeom prst="roundRect">
            <a:avLst>
              <a:gd name="adj" fmla="val 0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BEE4B5BC-26F2-464F-9C02-09A71FD1E91D}"/>
              </a:ext>
            </a:extLst>
          </p:cNvPr>
          <p:cNvSpPr/>
          <p:nvPr/>
        </p:nvSpPr>
        <p:spPr>
          <a:xfrm>
            <a:off x="2375160" y="3950779"/>
            <a:ext cx="1684962" cy="410466"/>
          </a:xfrm>
          <a:prstGeom prst="roundRect">
            <a:avLst>
              <a:gd name="adj" fmla="val 0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A3E683D4-DE74-43DB-9BA4-04B7204C29A9}"/>
              </a:ext>
            </a:extLst>
          </p:cNvPr>
          <p:cNvSpPr/>
          <p:nvPr/>
        </p:nvSpPr>
        <p:spPr>
          <a:xfrm>
            <a:off x="1409388" y="1885392"/>
            <a:ext cx="1356189" cy="584775"/>
          </a:xfrm>
          <a:prstGeom prst="roundRect">
            <a:avLst>
              <a:gd name="adj" fmla="val 0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E2BA616B-3D7A-46F4-92A8-B7CE4FD5A3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34928" y="-15385"/>
            <a:ext cx="1348401" cy="1273210"/>
          </a:xfrm>
          <a:prstGeom prst="rect">
            <a:avLst/>
          </a:prstGeom>
        </p:spPr>
      </p:pic>
      <p:pic>
        <p:nvPicPr>
          <p:cNvPr id="6" name="图片 18">
            <a:extLst>
              <a:ext uri="{FF2B5EF4-FFF2-40B4-BE49-F238E27FC236}">
                <a16:creationId xmlns:a16="http://schemas.microsoft.com/office/drawing/2014/main" xmlns="" id="{F08364EF-2F43-48F8-BCF2-7ECB366388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621993" y="1046002"/>
            <a:ext cx="722672" cy="1047136"/>
          </a:xfrm>
          <a:prstGeom prst="rect">
            <a:avLst/>
          </a:prstGeom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xmlns="" id="{F8F96C75-C07F-4225-8512-11B91AD88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563" y="1896932"/>
            <a:ext cx="11216239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latin typeface="Arial" panose="020B0604020202020204" pitchFamily="34" charset="0"/>
              </a:rPr>
              <a:t>        Hai tai to </a:t>
            </a:r>
            <a:r>
              <a:rPr lang="en-US" altLang="en-US" sz="3200" b="1" dirty="0" err="1">
                <a:latin typeface="Arial" panose="020B0604020202020204" pitchFamily="34" charset="0"/>
              </a:rPr>
              <a:t>dựng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đứng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trên</a:t>
            </a:r>
            <a:r>
              <a:rPr lang="en-US" altLang="en-US" sz="3200" b="1" dirty="0">
                <a:latin typeface="Arial" panose="020B0604020202020204" pitchFamily="34" charset="0"/>
              </a:rPr>
              <a:t> cái đầu </a:t>
            </a:r>
            <a:r>
              <a:rPr lang="en-US" altLang="en-US" sz="3200" b="1" dirty="0" err="1">
                <a:latin typeface="Arial" panose="020B0604020202020204" pitchFamily="34" charset="0"/>
              </a:rPr>
              <a:t>rất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đẹp</a:t>
            </a:r>
            <a:r>
              <a:rPr lang="en-US" altLang="en-US" sz="3200" b="1" dirty="0">
                <a:latin typeface="Arial" panose="020B0604020202020204" pitchFamily="34" charset="0"/>
              </a:rPr>
              <a:t>. Hai </a:t>
            </a:r>
            <a:r>
              <a:rPr lang="en-US" altLang="en-US" sz="3200" b="1" dirty="0" err="1">
                <a:latin typeface="Arial" panose="020B0604020202020204" pitchFamily="34" charset="0"/>
              </a:rPr>
              <a:t>lỗ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mũi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ươn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ướt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động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đậy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hoài</a:t>
            </a:r>
            <a:r>
              <a:rPr lang="en-US" altLang="en-US" sz="3200" b="1" dirty="0">
                <a:latin typeface="Arial" panose="020B0604020202020204" pitchFamily="34" charset="0"/>
              </a:rPr>
              <a:t>. Mỗi </a:t>
            </a:r>
            <a:r>
              <a:rPr lang="en-US" altLang="en-US" sz="3200" b="1" dirty="0" err="1">
                <a:latin typeface="Arial" panose="020B0604020202020204" pitchFamily="34" charset="0"/>
              </a:rPr>
              <a:t>khi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nó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nhếch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môi</a:t>
            </a:r>
            <a:r>
              <a:rPr lang="en-US" altLang="en-US" sz="3200" b="1" dirty="0">
                <a:latin typeface="Arial" panose="020B0604020202020204" pitchFamily="34" charset="0"/>
              </a:rPr>
              <a:t> lên lại để </a:t>
            </a:r>
            <a:r>
              <a:rPr lang="en-US" altLang="en-US" sz="3200" b="1" dirty="0" err="1">
                <a:latin typeface="Arial" panose="020B0604020202020204" pitchFamily="34" charset="0"/>
              </a:rPr>
              <a:t>lộ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hai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hàm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răng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trắng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muốt</a:t>
            </a:r>
            <a:r>
              <a:rPr lang="en-US" altLang="en-US" sz="3200" b="1" dirty="0">
                <a:latin typeface="Arial" panose="020B0604020202020204" pitchFamily="34" charset="0"/>
              </a:rPr>
              <a:t>. </a:t>
            </a:r>
            <a:r>
              <a:rPr lang="en-US" altLang="en-US" sz="3200" b="1" dirty="0" err="1">
                <a:latin typeface="Arial" panose="020B0604020202020204" pitchFamily="34" charset="0"/>
              </a:rPr>
              <a:t>Bờm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nó</a:t>
            </a:r>
            <a:r>
              <a:rPr lang="en-US" altLang="en-US" sz="3200" b="1" dirty="0">
                <a:latin typeface="Arial" panose="020B0604020202020204" pitchFamily="34" charset="0"/>
              </a:rPr>
              <a:t> được </a:t>
            </a:r>
            <a:r>
              <a:rPr lang="en-US" altLang="en-US" sz="3200" b="1" dirty="0" err="1">
                <a:latin typeface="Arial" panose="020B0604020202020204" pitchFamily="34" charset="0"/>
              </a:rPr>
              <a:t>cắt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rất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phẳng</a:t>
            </a:r>
            <a:r>
              <a:rPr lang="en-US" altLang="en-US" sz="3200" b="1" dirty="0">
                <a:latin typeface="Arial" panose="020B0604020202020204" pitchFamily="34" charset="0"/>
              </a:rPr>
              <a:t>. </a:t>
            </a:r>
            <a:r>
              <a:rPr lang="en-US" altLang="en-US" sz="3200" b="1" dirty="0" err="1">
                <a:latin typeface="Arial" panose="020B0604020202020204" pitchFamily="34" charset="0"/>
              </a:rPr>
              <a:t>Ngực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nở</a:t>
            </a:r>
            <a:r>
              <a:rPr lang="en-US" altLang="en-US" sz="3200" b="1" dirty="0">
                <a:latin typeface="Arial" panose="020B0604020202020204" pitchFamily="34" charset="0"/>
              </a:rPr>
              <a:t>. </a:t>
            </a:r>
            <a:r>
              <a:rPr lang="en-US" altLang="en-US" sz="3200" b="1" dirty="0" err="1">
                <a:latin typeface="Arial" panose="020B0604020202020204" pitchFamily="34" charset="0"/>
              </a:rPr>
              <a:t>Bốn</a:t>
            </a:r>
            <a:r>
              <a:rPr lang="en-US" altLang="en-US" sz="3200" b="1" dirty="0">
                <a:latin typeface="Arial" panose="020B0604020202020204" pitchFamily="34" charset="0"/>
              </a:rPr>
              <a:t> chân </a:t>
            </a:r>
            <a:r>
              <a:rPr lang="en-US" altLang="en-US" sz="3200" b="1" dirty="0" err="1">
                <a:latin typeface="Arial" panose="020B0604020202020204" pitchFamily="34" charset="0"/>
              </a:rPr>
              <a:t>nó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khi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đứng</a:t>
            </a:r>
            <a:r>
              <a:rPr lang="en-US" altLang="en-US" sz="3200" b="1" dirty="0">
                <a:latin typeface="Arial" panose="020B0604020202020204" pitchFamily="34" charset="0"/>
              </a:rPr>
              <a:t> cũng </a:t>
            </a:r>
            <a:r>
              <a:rPr lang="en-US" altLang="en-US" sz="3200" b="1" dirty="0" err="1">
                <a:latin typeface="Arial" panose="020B0604020202020204" pitchFamily="34" charset="0"/>
              </a:rPr>
              <a:t>cứ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giậm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lộp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cộp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trên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đất</a:t>
            </a:r>
            <a:r>
              <a:rPr lang="en-US" altLang="en-US" sz="3200" b="1" dirty="0">
                <a:latin typeface="Arial" panose="020B0604020202020204" pitchFamily="34" charset="0"/>
              </a:rPr>
              <a:t>. Cái </a:t>
            </a:r>
            <a:r>
              <a:rPr lang="en-US" altLang="en-US" sz="3200" b="1" dirty="0" err="1">
                <a:latin typeface="Arial" panose="020B0604020202020204" pitchFamily="34" charset="0"/>
              </a:rPr>
              <a:t>đuôi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dài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ve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vẩy</a:t>
            </a:r>
            <a:r>
              <a:rPr lang="en-US" altLang="en-US" sz="3200" b="1" dirty="0">
                <a:latin typeface="Arial" panose="020B0604020202020204" pitchFamily="34" charset="0"/>
              </a:rPr>
              <a:t> hết sang phải lại sang </a:t>
            </a:r>
            <a:r>
              <a:rPr lang="en-US" altLang="en-US" sz="3200" b="1" dirty="0" err="1">
                <a:latin typeface="Arial" panose="020B0604020202020204" pitchFamily="34" charset="0"/>
              </a:rPr>
              <a:t>trái</a:t>
            </a:r>
            <a:r>
              <a:rPr lang="en-US" altLang="en-US" sz="3200" b="1" dirty="0">
                <a:latin typeface="Arial" panose="020B0604020202020204" pitchFamily="34" charset="0"/>
              </a:rPr>
              <a:t>.                     							</a:t>
            </a:r>
            <a:r>
              <a:rPr lang="en-US" altLang="en-US" sz="3200" b="1">
                <a:latin typeface="Arial" panose="020B0604020202020204" pitchFamily="34" charset="0"/>
              </a:rPr>
              <a:t>                                     </a:t>
            </a:r>
            <a:r>
              <a:rPr lang="en-US" altLang="en-US" sz="3200" b="1" i="1" dirty="0">
                <a:latin typeface="Arial" panose="020B0604020202020204" pitchFamily="34" charset="0"/>
              </a:rPr>
              <a:t>Theo</a:t>
            </a:r>
            <a:r>
              <a:rPr lang="en-US" altLang="en-US" sz="3200" b="1" dirty="0">
                <a:latin typeface="Arial" panose="020B0604020202020204" pitchFamily="34" charset="0"/>
              </a:rPr>
              <a:t> VÂN TRÌNH</a:t>
            </a:r>
            <a:endParaRPr lang="en-US" altLang="en-US" sz="3200" dirty="0">
              <a:latin typeface="Arial" panose="020B0604020202020204" pitchFamily="34" charset="0"/>
            </a:endParaRPr>
          </a:p>
        </p:txBody>
      </p:sp>
      <p:sp>
        <p:nvSpPr>
          <p:cNvPr id="11" name="PA_文本框 32">
            <a:extLst>
              <a:ext uri="{FF2B5EF4-FFF2-40B4-BE49-F238E27FC236}">
                <a16:creationId xmlns:a16="http://schemas.microsoft.com/office/drawing/2014/main" xmlns="" id="{0068C23C-BC42-4A32-84CB-57626FC3451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359353" y="1055757"/>
            <a:ext cx="325433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Nabila" pitchFamily="2" charset="0"/>
                <a:ea typeface="方正胖娃简体" panose="03000509000000000000" pitchFamily="65" charset="-122"/>
              </a:rPr>
              <a:t>Con </a:t>
            </a:r>
            <a:r>
              <a:rPr lang="en-US" altLang="zh-CN" sz="4800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Nabila" pitchFamily="2" charset="0"/>
                <a:ea typeface="方正胖娃简体" panose="03000509000000000000" pitchFamily="65" charset="-122"/>
              </a:rPr>
              <a:t>ngựa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54000">
                  <a:prstClr val="white">
                    <a:alpha val="91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cielNabila" pitchFamily="2" charset="0"/>
              <a:ea typeface="方正胖娃简体" panose="03000509000000000000" pitchFamily="65" charset="-122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xmlns="" id="{E3884654-1068-406C-ACE5-FD807EDBE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670" y="677148"/>
            <a:ext cx="45668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chemeClr val="accent1">
                  <a:lumMod val="50000"/>
                </a:schemeClr>
              </a:solidFill>
              <a:latin typeface="#9Slide07 IcielNabila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Text Box 10">
            <a:extLst>
              <a:ext uri="{FF2B5EF4-FFF2-40B4-BE49-F238E27FC236}">
                <a16:creationId xmlns:a16="http://schemas.microsoft.com/office/drawing/2014/main" xmlns="" id="{53526A51-9E0B-4D47-B60F-305401762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34" y="5053496"/>
            <a:ext cx="108136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tả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bộ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phận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nào của con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ngựa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?</a:t>
            </a:r>
            <a:endParaRPr lang="en-US" altLang="en-US" sz="3200" dirty="0">
              <a:solidFill>
                <a:schemeClr val="accent1">
                  <a:lumMod val="50000"/>
                </a:schemeClr>
              </a:solidFill>
              <a:latin typeface="#9Slide07 IcielNabila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xmlns="" id="{20457733-0F91-42DC-940C-77CB96B4E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661" y="5645164"/>
            <a:ext cx="111341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ghi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lại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đặc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chính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của mỗi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bộ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phận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ấy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chemeClr val="accent1">
                  <a:lumMod val="50000"/>
                </a:schemeClr>
              </a:solidFill>
              <a:latin typeface="#9Slide07 IcielNabila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3250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3" grpId="0" animBg="1"/>
      <p:bldP spid="21" grpId="0"/>
      <p:bldP spid="21" grpId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nature&#10;&#10;Description automatically generated">
            <a:extLst>
              <a:ext uri="{FF2B5EF4-FFF2-40B4-BE49-F238E27FC236}">
                <a16:creationId xmlns:a16="http://schemas.microsoft.com/office/drawing/2014/main" xmlns="" id="{9FCAAC8F-308D-4867-AABA-08390D4018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4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BF3DC122-9384-4814-85DA-491CAFAAD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3317"/>
            <a:ext cx="12192000" cy="4444409"/>
          </a:xfrm>
          <a:prstGeom prst="rect">
            <a:avLst/>
          </a:prstGeom>
        </p:spPr>
      </p:pic>
      <p:pic>
        <p:nvPicPr>
          <p:cNvPr id="5" name="Picture 4" descr="A picture containing horse, mammal, standing, field&#10;&#10;Description automatically generated">
            <a:extLst>
              <a:ext uri="{FF2B5EF4-FFF2-40B4-BE49-F238E27FC236}">
                <a16:creationId xmlns:a16="http://schemas.microsoft.com/office/drawing/2014/main" xmlns="" id="{7D7C35D5-8085-4301-979A-BFC9F6780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8" y="775711"/>
            <a:ext cx="7165182" cy="5286029"/>
          </a:xfrm>
          <a:prstGeom prst="rect">
            <a:avLst/>
          </a:prstGeom>
        </p:spPr>
      </p:pic>
      <p:sp>
        <p:nvSpPr>
          <p:cNvPr id="10" name="AutoShape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F7CD36A3-96DC-4C73-A842-34AECBDF2FA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684286" y="112159"/>
            <a:ext cx="609600" cy="405829"/>
          </a:xfrm>
          <a:prstGeom prst="actionButtonReturn">
            <a:avLst/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#9Slide07 SVNMomento" panose="00000500000000000000" pitchFamily="2" charset="0"/>
            </a:endParaRPr>
          </a:p>
        </p:txBody>
      </p:sp>
      <p:sp>
        <p:nvSpPr>
          <p:cNvPr id="11" name="Line Callout 2 4">
            <a:extLst>
              <a:ext uri="{FF2B5EF4-FFF2-40B4-BE49-F238E27FC236}">
                <a16:creationId xmlns:a16="http://schemas.microsoft.com/office/drawing/2014/main" xmlns="" id="{34C5982C-889F-4787-82DA-544C9FCA0607}"/>
              </a:ext>
            </a:extLst>
          </p:cNvPr>
          <p:cNvSpPr>
            <a:spLocks/>
          </p:cNvSpPr>
          <p:nvPr/>
        </p:nvSpPr>
        <p:spPr bwMode="auto">
          <a:xfrm>
            <a:off x="373344" y="1032128"/>
            <a:ext cx="2057400" cy="609600"/>
          </a:xfrm>
          <a:prstGeom prst="borderCallout2">
            <a:avLst>
              <a:gd name="adj1" fmla="val 437137"/>
              <a:gd name="adj2" fmla="val 35130"/>
              <a:gd name="adj3" fmla="val 102937"/>
              <a:gd name="adj4" fmla="val 57238"/>
              <a:gd name="adj5" fmla="val 331735"/>
              <a:gd name="adj6" fmla="val 80938"/>
            </a:avLst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4400" dirty="0">
                <a:solidFill>
                  <a:srgbClr val="000000"/>
                </a:solidFill>
                <a:latin typeface="#9Slide07 SVNMomento" panose="00000500000000000000" pitchFamily="2" charset="0"/>
              </a:rPr>
              <a:t>Cái </a:t>
            </a:r>
            <a:r>
              <a:rPr lang="en-US" altLang="en-US" sz="4400" dirty="0" err="1">
                <a:solidFill>
                  <a:srgbClr val="000000"/>
                </a:solidFill>
                <a:latin typeface="#9Slide07 SVNMomento" panose="00000500000000000000" pitchFamily="2" charset="0"/>
              </a:rPr>
              <a:t>đuôi</a:t>
            </a:r>
            <a:endParaRPr lang="en-US" altLang="en-US" sz="4400" dirty="0">
              <a:solidFill>
                <a:srgbClr val="000000"/>
              </a:solidFill>
              <a:latin typeface="#9Slide07 SVNMomento" panose="00000500000000000000" pitchFamily="2" charset="0"/>
            </a:endParaRPr>
          </a:p>
        </p:txBody>
      </p:sp>
      <p:sp>
        <p:nvSpPr>
          <p:cNvPr id="12" name="Line Callout 2 5">
            <a:extLst>
              <a:ext uri="{FF2B5EF4-FFF2-40B4-BE49-F238E27FC236}">
                <a16:creationId xmlns:a16="http://schemas.microsoft.com/office/drawing/2014/main" xmlns="" id="{516C9FE9-E324-4248-A730-BEB5A93EE850}"/>
              </a:ext>
            </a:extLst>
          </p:cNvPr>
          <p:cNvSpPr>
            <a:spLocks/>
          </p:cNvSpPr>
          <p:nvPr/>
        </p:nvSpPr>
        <p:spPr bwMode="auto">
          <a:xfrm>
            <a:off x="7060630" y="228199"/>
            <a:ext cx="1676400" cy="609600"/>
          </a:xfrm>
          <a:prstGeom prst="borderCallout2">
            <a:avLst>
              <a:gd name="adj1" fmla="val 184894"/>
              <a:gd name="adj2" fmla="val 15067"/>
              <a:gd name="adj3" fmla="val 102509"/>
              <a:gd name="adj4" fmla="val 52565"/>
              <a:gd name="adj5" fmla="val 173652"/>
              <a:gd name="adj6" fmla="val -36321"/>
            </a:avLst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4400" dirty="0">
                <a:solidFill>
                  <a:srgbClr val="000000"/>
                </a:solidFill>
                <a:latin typeface="#9Slide07 SVNMomento" panose="00000500000000000000" pitchFamily="2" charset="0"/>
              </a:rPr>
              <a:t>Hai tai</a:t>
            </a:r>
          </a:p>
        </p:txBody>
      </p:sp>
      <p:sp>
        <p:nvSpPr>
          <p:cNvPr id="13" name="Line Callout 2 6">
            <a:extLst>
              <a:ext uri="{FF2B5EF4-FFF2-40B4-BE49-F238E27FC236}">
                <a16:creationId xmlns:a16="http://schemas.microsoft.com/office/drawing/2014/main" xmlns="" id="{8459E24E-5DFD-4091-BA85-5D9F43F8C6AF}"/>
              </a:ext>
            </a:extLst>
          </p:cNvPr>
          <p:cNvSpPr>
            <a:spLocks/>
          </p:cNvSpPr>
          <p:nvPr/>
        </p:nvSpPr>
        <p:spPr bwMode="auto">
          <a:xfrm>
            <a:off x="8722190" y="1108328"/>
            <a:ext cx="1828800" cy="533400"/>
          </a:xfrm>
          <a:prstGeom prst="borderCallout2">
            <a:avLst>
              <a:gd name="adj1" fmla="val 35567"/>
              <a:gd name="adj2" fmla="val -881"/>
              <a:gd name="adj3" fmla="val 114467"/>
              <a:gd name="adj4" fmla="val -92707"/>
              <a:gd name="adj5" fmla="val 34813"/>
              <a:gd name="adj6" fmla="val -86"/>
            </a:avLst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4400" dirty="0">
                <a:solidFill>
                  <a:srgbClr val="000000"/>
                </a:solidFill>
                <a:latin typeface="#9Slide07 SVNMomento" panose="00000500000000000000" pitchFamily="2" charset="0"/>
              </a:rPr>
              <a:t>Cái đầu</a:t>
            </a:r>
          </a:p>
        </p:txBody>
      </p:sp>
      <p:sp>
        <p:nvSpPr>
          <p:cNvPr id="14" name="Line Callout 2 7">
            <a:extLst>
              <a:ext uri="{FF2B5EF4-FFF2-40B4-BE49-F238E27FC236}">
                <a16:creationId xmlns:a16="http://schemas.microsoft.com/office/drawing/2014/main" xmlns="" id="{F8AB7985-B126-4BFA-AE20-4492301CEC70}"/>
              </a:ext>
            </a:extLst>
          </p:cNvPr>
          <p:cNvSpPr>
            <a:spLocks/>
          </p:cNvSpPr>
          <p:nvPr/>
        </p:nvSpPr>
        <p:spPr bwMode="auto">
          <a:xfrm>
            <a:off x="4621161" y="240419"/>
            <a:ext cx="1219200" cy="609600"/>
          </a:xfrm>
          <a:prstGeom prst="borderCallout2">
            <a:avLst>
              <a:gd name="adj1" fmla="val 329041"/>
              <a:gd name="adj2" fmla="val 52969"/>
              <a:gd name="adj3" fmla="val 99921"/>
              <a:gd name="adj4" fmla="val 46562"/>
              <a:gd name="adj5" fmla="val 233859"/>
              <a:gd name="adj6" fmla="val 87247"/>
            </a:avLst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4400" dirty="0" err="1">
                <a:solidFill>
                  <a:srgbClr val="000000"/>
                </a:solidFill>
                <a:latin typeface="#9Slide07 SVNMomento" panose="00000500000000000000" pitchFamily="2" charset="0"/>
              </a:rPr>
              <a:t>Bờm</a:t>
            </a:r>
            <a:endParaRPr lang="en-US" altLang="en-US" sz="4400" dirty="0">
              <a:solidFill>
                <a:srgbClr val="000000"/>
              </a:solidFill>
              <a:latin typeface="#9Slide07 SVNMomento" panose="00000500000000000000" pitchFamily="2" charset="0"/>
            </a:endParaRPr>
          </a:p>
        </p:txBody>
      </p:sp>
      <p:sp>
        <p:nvSpPr>
          <p:cNvPr id="15" name="Line Callout 2 8">
            <a:extLst>
              <a:ext uri="{FF2B5EF4-FFF2-40B4-BE49-F238E27FC236}">
                <a16:creationId xmlns:a16="http://schemas.microsoft.com/office/drawing/2014/main" xmlns="" id="{2B0B7544-91D8-45E2-8681-566D5BA7DFD9}"/>
              </a:ext>
            </a:extLst>
          </p:cNvPr>
          <p:cNvSpPr>
            <a:spLocks/>
          </p:cNvSpPr>
          <p:nvPr/>
        </p:nvSpPr>
        <p:spPr bwMode="auto">
          <a:xfrm>
            <a:off x="2590800" y="6020628"/>
            <a:ext cx="2438400" cy="685800"/>
          </a:xfrm>
          <a:prstGeom prst="borderCallout2">
            <a:avLst>
              <a:gd name="adj1" fmla="val -129315"/>
              <a:gd name="adj2" fmla="val 169200"/>
              <a:gd name="adj3" fmla="val -1764"/>
              <a:gd name="adj4" fmla="val 54824"/>
              <a:gd name="adj5" fmla="val -139589"/>
              <a:gd name="adj6" fmla="val -17990"/>
            </a:avLst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4400" dirty="0" err="1">
                <a:solidFill>
                  <a:srgbClr val="000000"/>
                </a:solidFill>
                <a:latin typeface="#9Slide07 SVNMomento" panose="00000500000000000000" pitchFamily="2" charset="0"/>
              </a:rPr>
              <a:t>Bốn</a:t>
            </a:r>
            <a:r>
              <a:rPr lang="en-US" altLang="en-US" sz="4400" dirty="0">
                <a:solidFill>
                  <a:srgbClr val="000000"/>
                </a:solidFill>
                <a:latin typeface="#9Slide07 SVNMomento" panose="00000500000000000000" pitchFamily="2" charset="0"/>
              </a:rPr>
              <a:t> chân</a:t>
            </a:r>
          </a:p>
        </p:txBody>
      </p:sp>
      <p:sp>
        <p:nvSpPr>
          <p:cNvPr id="16" name="Line Callout 1 9">
            <a:extLst>
              <a:ext uri="{FF2B5EF4-FFF2-40B4-BE49-F238E27FC236}">
                <a16:creationId xmlns:a16="http://schemas.microsoft.com/office/drawing/2014/main" xmlns="" id="{0E2359AE-C857-45BF-A6F7-7BF226A1B99D}"/>
              </a:ext>
            </a:extLst>
          </p:cNvPr>
          <p:cNvSpPr>
            <a:spLocks/>
          </p:cNvSpPr>
          <p:nvPr/>
        </p:nvSpPr>
        <p:spPr bwMode="auto">
          <a:xfrm>
            <a:off x="8737030" y="3637482"/>
            <a:ext cx="1321370" cy="685800"/>
          </a:xfrm>
          <a:prstGeom prst="borderCallout1">
            <a:avLst>
              <a:gd name="adj1" fmla="val 48452"/>
              <a:gd name="adj2" fmla="val 21"/>
              <a:gd name="adj3" fmla="val -56050"/>
              <a:gd name="adj4" fmla="val -142927"/>
            </a:avLst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4400" dirty="0" err="1">
                <a:solidFill>
                  <a:srgbClr val="000000"/>
                </a:solidFill>
                <a:latin typeface="#9Slide07 SVNMomento" panose="00000500000000000000" pitchFamily="2" charset="0"/>
              </a:rPr>
              <a:t>Ngực</a:t>
            </a:r>
            <a:endParaRPr lang="en-US" altLang="en-US" sz="4400" dirty="0">
              <a:solidFill>
                <a:srgbClr val="000000"/>
              </a:solidFill>
              <a:latin typeface="#9Slide07 SVNMomento" panose="00000500000000000000" pitchFamily="2" charset="0"/>
            </a:endParaRPr>
          </a:p>
        </p:txBody>
      </p:sp>
      <p:sp>
        <p:nvSpPr>
          <p:cNvPr id="17" name="Line Callout 1 10">
            <a:extLst>
              <a:ext uri="{FF2B5EF4-FFF2-40B4-BE49-F238E27FC236}">
                <a16:creationId xmlns:a16="http://schemas.microsoft.com/office/drawing/2014/main" xmlns="" id="{D5C4A681-A517-496E-B327-5986C5F82EFA}"/>
              </a:ext>
            </a:extLst>
          </p:cNvPr>
          <p:cNvSpPr>
            <a:spLocks/>
          </p:cNvSpPr>
          <p:nvPr/>
        </p:nvSpPr>
        <p:spPr bwMode="auto">
          <a:xfrm>
            <a:off x="9194230" y="2403317"/>
            <a:ext cx="2133600" cy="609600"/>
          </a:xfrm>
          <a:prstGeom prst="borderCallout1">
            <a:avLst>
              <a:gd name="adj1" fmla="val 62745"/>
              <a:gd name="adj2" fmla="val 1121"/>
              <a:gd name="adj3" fmla="val 34801"/>
              <a:gd name="adj4" fmla="val -97973"/>
            </a:avLst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4400" dirty="0">
                <a:solidFill>
                  <a:srgbClr val="000000"/>
                </a:solidFill>
                <a:latin typeface="#9Slide07 SVNMomento" panose="00000500000000000000" pitchFamily="2" charset="0"/>
              </a:rPr>
              <a:t>Hai </a:t>
            </a:r>
            <a:r>
              <a:rPr lang="en-US" altLang="en-US" sz="4400" dirty="0" err="1">
                <a:solidFill>
                  <a:srgbClr val="000000"/>
                </a:solidFill>
                <a:latin typeface="#9Slide07 SVNMomento" panose="00000500000000000000" pitchFamily="2" charset="0"/>
              </a:rPr>
              <a:t>lỗ</a:t>
            </a:r>
            <a:r>
              <a:rPr lang="en-US" altLang="en-US" sz="4400" dirty="0">
                <a:solidFill>
                  <a:srgbClr val="000000"/>
                </a:solidFill>
                <a:latin typeface="#9Slide07 SVNMomento" panose="00000500000000000000" pitchFamily="2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#9Slide07 SVNMomento" panose="00000500000000000000" pitchFamily="2" charset="0"/>
              </a:rPr>
              <a:t>mũi</a:t>
            </a:r>
            <a:endParaRPr lang="en-US" altLang="en-US" sz="4400" dirty="0">
              <a:solidFill>
                <a:srgbClr val="000000"/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493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>
            <a:extLst>
              <a:ext uri="{FF2B5EF4-FFF2-40B4-BE49-F238E27FC236}">
                <a16:creationId xmlns:a16="http://schemas.microsoft.com/office/drawing/2014/main" xmlns="" id="{B1686574-676A-4F73-8B20-1532A8BE6BC9}"/>
              </a:ext>
            </a:extLst>
          </p:cNvPr>
          <p:cNvGrpSpPr/>
          <p:nvPr/>
        </p:nvGrpSpPr>
        <p:grpSpPr>
          <a:xfrm>
            <a:off x="222607" y="339047"/>
            <a:ext cx="11746786" cy="6205591"/>
            <a:chOff x="1579896" y="2048700"/>
            <a:chExt cx="9597340" cy="3246402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xmlns="" id="{A8AF05C9-B7DF-47F9-8ED6-2898E2F4E12B}"/>
                </a:ext>
              </a:extLst>
            </p:cNvPr>
            <p:cNvSpPr/>
            <p:nvPr userDrawn="1"/>
          </p:nvSpPr>
          <p:spPr>
            <a:xfrm>
              <a:off x="1579896" y="2048700"/>
              <a:ext cx="9597340" cy="3246402"/>
            </a:xfrm>
            <a:prstGeom prst="roundRect">
              <a:avLst>
                <a:gd name="adj" fmla="val 12282"/>
              </a:avLst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4" name="矩形: 圆角 13">
              <a:extLst>
                <a:ext uri="{FF2B5EF4-FFF2-40B4-BE49-F238E27FC236}">
                  <a16:creationId xmlns:a16="http://schemas.microsoft.com/office/drawing/2014/main" xmlns="" id="{6D8E0236-E13B-402C-A3EF-272C6C21D02A}"/>
                </a:ext>
              </a:extLst>
            </p:cNvPr>
            <p:cNvSpPr/>
            <p:nvPr userDrawn="1"/>
          </p:nvSpPr>
          <p:spPr>
            <a:xfrm>
              <a:off x="1684786" y="2113920"/>
              <a:ext cx="9393397" cy="3141726"/>
            </a:xfrm>
            <a:prstGeom prst="roundRect">
              <a:avLst>
                <a:gd name="adj" fmla="val 11648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B1450249-9B6A-419A-AB17-5BA6EF7D2CD5}"/>
              </a:ext>
            </a:extLst>
          </p:cNvPr>
          <p:cNvSpPr/>
          <p:nvPr/>
        </p:nvSpPr>
        <p:spPr>
          <a:xfrm>
            <a:off x="9550116" y="1885392"/>
            <a:ext cx="2103163" cy="556195"/>
          </a:xfrm>
          <a:prstGeom prst="roundRect">
            <a:avLst>
              <a:gd name="adj" fmla="val 0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F444BC3-6BA0-4B2B-963E-563520F9C781}"/>
              </a:ext>
            </a:extLst>
          </p:cNvPr>
          <p:cNvSpPr/>
          <p:nvPr/>
        </p:nvSpPr>
        <p:spPr>
          <a:xfrm>
            <a:off x="8896097" y="2470168"/>
            <a:ext cx="791111" cy="457410"/>
          </a:xfrm>
          <a:prstGeom prst="roundRect">
            <a:avLst>
              <a:gd name="adj" fmla="val 0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FBE0F5CD-6F6F-420F-9DF0-D1D66BA016B8}"/>
              </a:ext>
            </a:extLst>
          </p:cNvPr>
          <p:cNvSpPr/>
          <p:nvPr/>
        </p:nvSpPr>
        <p:spPr>
          <a:xfrm>
            <a:off x="1637403" y="2960553"/>
            <a:ext cx="1967503" cy="431859"/>
          </a:xfrm>
          <a:prstGeom prst="roundRect">
            <a:avLst>
              <a:gd name="adj" fmla="val 0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F64A9A5-29CD-44DC-A3A6-CE35F14C90A2}"/>
              </a:ext>
            </a:extLst>
          </p:cNvPr>
          <p:cNvSpPr/>
          <p:nvPr/>
        </p:nvSpPr>
        <p:spPr>
          <a:xfrm>
            <a:off x="5946274" y="2927577"/>
            <a:ext cx="1100475" cy="497813"/>
          </a:xfrm>
          <a:prstGeom prst="roundRect">
            <a:avLst>
              <a:gd name="adj" fmla="val 0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65E6D7DA-0F75-4F0A-93FD-9CF39C1165A6}"/>
              </a:ext>
            </a:extLst>
          </p:cNvPr>
          <p:cNvSpPr/>
          <p:nvPr/>
        </p:nvSpPr>
        <p:spPr>
          <a:xfrm>
            <a:off x="437040" y="3430739"/>
            <a:ext cx="1200363" cy="497813"/>
          </a:xfrm>
          <a:prstGeom prst="roundRect">
            <a:avLst>
              <a:gd name="adj" fmla="val 0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5FE955C6-1C54-4091-ACED-B1B84C901CEA}"/>
              </a:ext>
            </a:extLst>
          </p:cNvPr>
          <p:cNvSpPr/>
          <p:nvPr/>
        </p:nvSpPr>
        <p:spPr>
          <a:xfrm>
            <a:off x="2532924" y="3430738"/>
            <a:ext cx="1967503" cy="410465"/>
          </a:xfrm>
          <a:prstGeom prst="roundRect">
            <a:avLst>
              <a:gd name="adj" fmla="val 0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BEE4B5BC-26F2-464F-9C02-09A71FD1E91D}"/>
              </a:ext>
            </a:extLst>
          </p:cNvPr>
          <p:cNvSpPr/>
          <p:nvPr/>
        </p:nvSpPr>
        <p:spPr>
          <a:xfrm>
            <a:off x="2320637" y="3950779"/>
            <a:ext cx="1684962" cy="410466"/>
          </a:xfrm>
          <a:prstGeom prst="roundRect">
            <a:avLst>
              <a:gd name="adj" fmla="val 0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A3E683D4-DE74-43DB-9BA4-04B7204C29A9}"/>
              </a:ext>
            </a:extLst>
          </p:cNvPr>
          <p:cNvSpPr/>
          <p:nvPr/>
        </p:nvSpPr>
        <p:spPr>
          <a:xfrm>
            <a:off x="1354865" y="1885392"/>
            <a:ext cx="1356189" cy="584775"/>
          </a:xfrm>
          <a:prstGeom prst="roundRect">
            <a:avLst>
              <a:gd name="adj" fmla="val 0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E2BA616B-3D7A-46F4-92A8-B7CE4FD5A3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34928" y="-15385"/>
            <a:ext cx="1348401" cy="1273210"/>
          </a:xfrm>
          <a:prstGeom prst="rect">
            <a:avLst/>
          </a:prstGeom>
        </p:spPr>
      </p:pic>
      <p:pic>
        <p:nvPicPr>
          <p:cNvPr id="6" name="图片 18">
            <a:extLst>
              <a:ext uri="{FF2B5EF4-FFF2-40B4-BE49-F238E27FC236}">
                <a16:creationId xmlns:a16="http://schemas.microsoft.com/office/drawing/2014/main" xmlns="" id="{F08364EF-2F43-48F8-BCF2-7ECB366388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09363" y="762835"/>
            <a:ext cx="722672" cy="1047136"/>
          </a:xfrm>
          <a:prstGeom prst="rect">
            <a:avLst/>
          </a:prstGeom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xmlns="" id="{F8F96C75-C07F-4225-8512-11B91AD88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040" y="1969189"/>
            <a:ext cx="11216239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latin typeface="Arial" panose="020B0604020202020204" pitchFamily="34" charset="0"/>
              </a:rPr>
              <a:t>        Hai tai to </a:t>
            </a:r>
            <a:r>
              <a:rPr lang="en-US" altLang="en-US" sz="3200" b="1" dirty="0" err="1">
                <a:latin typeface="Arial" panose="020B0604020202020204" pitchFamily="34" charset="0"/>
              </a:rPr>
              <a:t>dựng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đứng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trên</a:t>
            </a:r>
            <a:r>
              <a:rPr lang="en-US" altLang="en-US" sz="3200" b="1" dirty="0">
                <a:latin typeface="Arial" panose="020B0604020202020204" pitchFamily="34" charset="0"/>
              </a:rPr>
              <a:t> cái đầu </a:t>
            </a:r>
            <a:r>
              <a:rPr lang="en-US" altLang="en-US" sz="3200" b="1" dirty="0" err="1">
                <a:latin typeface="Arial" panose="020B0604020202020204" pitchFamily="34" charset="0"/>
              </a:rPr>
              <a:t>rất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đẹp</a:t>
            </a:r>
            <a:r>
              <a:rPr lang="en-US" altLang="en-US" sz="3200" b="1" dirty="0">
                <a:latin typeface="Arial" panose="020B0604020202020204" pitchFamily="34" charset="0"/>
              </a:rPr>
              <a:t>. Hai </a:t>
            </a:r>
            <a:r>
              <a:rPr lang="en-US" altLang="en-US" sz="3200" b="1" dirty="0" err="1">
                <a:latin typeface="Arial" panose="020B0604020202020204" pitchFamily="34" charset="0"/>
              </a:rPr>
              <a:t>lỗ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mũi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ươn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ướt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động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đậy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hoài</a:t>
            </a:r>
            <a:r>
              <a:rPr lang="en-US" altLang="en-US" sz="3200" b="1" dirty="0">
                <a:latin typeface="Arial" panose="020B0604020202020204" pitchFamily="34" charset="0"/>
              </a:rPr>
              <a:t>. Mỗi </a:t>
            </a:r>
            <a:r>
              <a:rPr lang="en-US" altLang="en-US" sz="3200" b="1" dirty="0" err="1">
                <a:latin typeface="Arial" panose="020B0604020202020204" pitchFamily="34" charset="0"/>
              </a:rPr>
              <a:t>khi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nó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nhếch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môi</a:t>
            </a:r>
            <a:r>
              <a:rPr lang="en-US" altLang="en-US" sz="3200" b="1" dirty="0">
                <a:latin typeface="Arial" panose="020B0604020202020204" pitchFamily="34" charset="0"/>
              </a:rPr>
              <a:t> lên lại để </a:t>
            </a:r>
            <a:r>
              <a:rPr lang="en-US" altLang="en-US" sz="3200" b="1" dirty="0" err="1">
                <a:latin typeface="Arial" panose="020B0604020202020204" pitchFamily="34" charset="0"/>
              </a:rPr>
              <a:t>lộ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hai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hàm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răng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trắng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muốt</a:t>
            </a:r>
            <a:r>
              <a:rPr lang="en-US" altLang="en-US" sz="3200" b="1" dirty="0">
                <a:latin typeface="Arial" panose="020B0604020202020204" pitchFamily="34" charset="0"/>
              </a:rPr>
              <a:t>. </a:t>
            </a:r>
            <a:r>
              <a:rPr lang="en-US" altLang="en-US" sz="3200" b="1" dirty="0" err="1">
                <a:latin typeface="Arial" panose="020B0604020202020204" pitchFamily="34" charset="0"/>
              </a:rPr>
              <a:t>Bờm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nó</a:t>
            </a:r>
            <a:r>
              <a:rPr lang="en-US" altLang="en-US" sz="3200" b="1" dirty="0">
                <a:latin typeface="Arial" panose="020B0604020202020204" pitchFamily="34" charset="0"/>
              </a:rPr>
              <a:t> được </a:t>
            </a:r>
            <a:r>
              <a:rPr lang="en-US" altLang="en-US" sz="3200" b="1" dirty="0" err="1">
                <a:latin typeface="Arial" panose="020B0604020202020204" pitchFamily="34" charset="0"/>
              </a:rPr>
              <a:t>cắt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rất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phẳng</a:t>
            </a:r>
            <a:r>
              <a:rPr lang="en-US" altLang="en-US" sz="3200" b="1" dirty="0">
                <a:latin typeface="Arial" panose="020B0604020202020204" pitchFamily="34" charset="0"/>
              </a:rPr>
              <a:t>. </a:t>
            </a:r>
            <a:r>
              <a:rPr lang="en-US" altLang="en-US" sz="3200" b="1" dirty="0" err="1">
                <a:latin typeface="Arial" panose="020B0604020202020204" pitchFamily="34" charset="0"/>
              </a:rPr>
              <a:t>Ngực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nở</a:t>
            </a:r>
            <a:r>
              <a:rPr lang="en-US" altLang="en-US" sz="3200" b="1" dirty="0">
                <a:latin typeface="Arial" panose="020B0604020202020204" pitchFamily="34" charset="0"/>
              </a:rPr>
              <a:t>. </a:t>
            </a:r>
            <a:r>
              <a:rPr lang="en-US" altLang="en-US" sz="3200" b="1" dirty="0" err="1">
                <a:latin typeface="Arial" panose="020B0604020202020204" pitchFamily="34" charset="0"/>
              </a:rPr>
              <a:t>Bốn</a:t>
            </a:r>
            <a:r>
              <a:rPr lang="en-US" altLang="en-US" sz="3200" b="1" dirty="0">
                <a:latin typeface="Arial" panose="020B0604020202020204" pitchFamily="34" charset="0"/>
              </a:rPr>
              <a:t> chân </a:t>
            </a:r>
            <a:r>
              <a:rPr lang="en-US" altLang="en-US" sz="3200" b="1" dirty="0" err="1">
                <a:latin typeface="Arial" panose="020B0604020202020204" pitchFamily="34" charset="0"/>
              </a:rPr>
              <a:t>nó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khi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đứng</a:t>
            </a:r>
            <a:r>
              <a:rPr lang="en-US" altLang="en-US" sz="3200" b="1" dirty="0">
                <a:latin typeface="Arial" panose="020B0604020202020204" pitchFamily="34" charset="0"/>
              </a:rPr>
              <a:t> cũng </a:t>
            </a:r>
            <a:r>
              <a:rPr lang="en-US" altLang="en-US" sz="3200" b="1" dirty="0" err="1">
                <a:latin typeface="Arial" panose="020B0604020202020204" pitchFamily="34" charset="0"/>
              </a:rPr>
              <a:t>cứ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giậm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lộp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cộp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trên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đất</a:t>
            </a:r>
            <a:r>
              <a:rPr lang="en-US" altLang="en-US" sz="3200" b="1" dirty="0">
                <a:latin typeface="Arial" panose="020B0604020202020204" pitchFamily="34" charset="0"/>
              </a:rPr>
              <a:t>. Cái </a:t>
            </a:r>
            <a:r>
              <a:rPr lang="en-US" altLang="en-US" sz="3200" b="1" dirty="0" err="1">
                <a:latin typeface="Arial" panose="020B0604020202020204" pitchFamily="34" charset="0"/>
              </a:rPr>
              <a:t>đuôi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dài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ve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vẩy</a:t>
            </a:r>
            <a:r>
              <a:rPr lang="en-US" altLang="en-US" sz="3200" b="1" dirty="0">
                <a:latin typeface="Arial" panose="020B0604020202020204" pitchFamily="34" charset="0"/>
              </a:rPr>
              <a:t> hết sang phải lại sang </a:t>
            </a:r>
            <a:r>
              <a:rPr lang="en-US" altLang="en-US" sz="3200" b="1" dirty="0" err="1">
                <a:latin typeface="Arial" panose="020B0604020202020204" pitchFamily="34" charset="0"/>
              </a:rPr>
              <a:t>trái</a:t>
            </a:r>
            <a:r>
              <a:rPr lang="en-US" altLang="en-US" sz="3200" b="1" dirty="0">
                <a:latin typeface="Arial" panose="020B0604020202020204" pitchFamily="34" charset="0"/>
              </a:rPr>
              <a:t>.                     							</a:t>
            </a:r>
            <a:r>
              <a:rPr lang="en-US" altLang="en-US" sz="3200" b="1">
                <a:latin typeface="Arial" panose="020B0604020202020204" pitchFamily="34" charset="0"/>
              </a:rPr>
              <a:t>                                    </a:t>
            </a:r>
            <a:r>
              <a:rPr lang="en-US" altLang="en-US" sz="3200" b="1" i="1">
                <a:latin typeface="Arial" panose="020B0604020202020204" pitchFamily="34" charset="0"/>
              </a:rPr>
              <a:t>Theo</a:t>
            </a:r>
            <a:r>
              <a:rPr lang="en-US" altLang="en-US" sz="3200" b="1">
                <a:latin typeface="Arial" panose="020B0604020202020204" pitchFamily="34" charset="0"/>
              </a:rPr>
              <a:t> </a:t>
            </a:r>
            <a:r>
              <a:rPr lang="en-US" altLang="en-US" sz="3200" b="1" dirty="0">
                <a:latin typeface="Arial" panose="020B0604020202020204" pitchFamily="34" charset="0"/>
              </a:rPr>
              <a:t>VÂN TRÌNH</a:t>
            </a:r>
            <a:endParaRPr lang="en-US" altLang="en-US" sz="3200" dirty="0">
              <a:latin typeface="Arial" panose="020B0604020202020204" pitchFamily="34" charset="0"/>
            </a:endParaRPr>
          </a:p>
        </p:txBody>
      </p:sp>
      <p:sp>
        <p:nvSpPr>
          <p:cNvPr id="11" name="PA_文本框 32">
            <a:extLst>
              <a:ext uri="{FF2B5EF4-FFF2-40B4-BE49-F238E27FC236}">
                <a16:creationId xmlns:a16="http://schemas.microsoft.com/office/drawing/2014/main" xmlns="" id="{0068C23C-BC42-4A32-84CB-57626FC3451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304830" y="1055757"/>
            <a:ext cx="325433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Nabila" pitchFamily="2" charset="0"/>
                <a:ea typeface="方正胖娃简体" panose="03000509000000000000" pitchFamily="65" charset="-122"/>
              </a:rPr>
              <a:t>Con </a:t>
            </a:r>
            <a:r>
              <a:rPr lang="en-US" altLang="zh-CN" sz="4800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Nabila" pitchFamily="2" charset="0"/>
                <a:ea typeface="方正胖娃简体" panose="03000509000000000000" pitchFamily="65" charset="-122"/>
              </a:rPr>
              <a:t>ngựa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54000">
                  <a:prstClr val="white">
                    <a:alpha val="91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cielNabila" pitchFamily="2" charset="0"/>
              <a:ea typeface="方正胖娃简体" panose="03000509000000000000" pitchFamily="65" charset="-122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xmlns="" id="{E3884654-1068-406C-ACE5-FD807EDBE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670" y="677148"/>
            <a:ext cx="45668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chemeClr val="accent1">
                  <a:lumMod val="50000"/>
                </a:schemeClr>
              </a:solidFill>
              <a:latin typeface="#9Slide07 IcielNabila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Text Box 10">
            <a:extLst>
              <a:ext uri="{FF2B5EF4-FFF2-40B4-BE49-F238E27FC236}">
                <a16:creationId xmlns:a16="http://schemas.microsoft.com/office/drawing/2014/main" xmlns="" id="{53526A51-9E0B-4D47-B60F-305401762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670" y="5215832"/>
            <a:ext cx="108136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tả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bộ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phận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nào của con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ngựa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?</a:t>
            </a:r>
            <a:endParaRPr lang="en-US" altLang="en-US" sz="3200" dirty="0">
              <a:solidFill>
                <a:schemeClr val="accent1">
                  <a:lumMod val="50000"/>
                </a:schemeClr>
              </a:solidFill>
              <a:latin typeface="#9Slide07 IcielNabila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xmlns="" id="{20457733-0F91-42DC-940C-77CB96B4E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670" y="5749232"/>
            <a:ext cx="111341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ghi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lại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đặc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chính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của mỗi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bộ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phận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ấy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chemeClr val="accent1">
                  <a:lumMod val="50000"/>
                </a:schemeClr>
              </a:solidFill>
              <a:latin typeface="#9Slide07 IcielNabila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435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>
            <a:extLst>
              <a:ext uri="{FF2B5EF4-FFF2-40B4-BE49-F238E27FC236}">
                <a16:creationId xmlns:a16="http://schemas.microsoft.com/office/drawing/2014/main" xmlns="" id="{576BC7F7-1580-4E16-8F24-E0B722390A42}"/>
              </a:ext>
            </a:extLst>
          </p:cNvPr>
          <p:cNvGrpSpPr/>
          <p:nvPr/>
        </p:nvGrpSpPr>
        <p:grpSpPr>
          <a:xfrm>
            <a:off x="314524" y="84743"/>
            <a:ext cx="11562952" cy="6677563"/>
            <a:chOff x="1579896" y="2048700"/>
            <a:chExt cx="9597340" cy="3246402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xmlns="" id="{78B5C948-887B-4719-B154-DF5DC417FF5E}"/>
                </a:ext>
              </a:extLst>
            </p:cNvPr>
            <p:cNvSpPr/>
            <p:nvPr userDrawn="1"/>
          </p:nvSpPr>
          <p:spPr>
            <a:xfrm>
              <a:off x="1579896" y="2048700"/>
              <a:ext cx="9597340" cy="3246402"/>
            </a:xfrm>
            <a:prstGeom prst="roundRect">
              <a:avLst>
                <a:gd name="adj" fmla="val 12282"/>
              </a:avLst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4" name="矩形: 圆角 13">
              <a:extLst>
                <a:ext uri="{FF2B5EF4-FFF2-40B4-BE49-F238E27FC236}">
                  <a16:creationId xmlns:a16="http://schemas.microsoft.com/office/drawing/2014/main" xmlns="" id="{7CDE115A-E8FD-4E92-8439-895D83E85F6C}"/>
                </a:ext>
              </a:extLst>
            </p:cNvPr>
            <p:cNvSpPr/>
            <p:nvPr userDrawn="1"/>
          </p:nvSpPr>
          <p:spPr>
            <a:xfrm>
              <a:off x="1684786" y="2113920"/>
              <a:ext cx="9393397" cy="3141726"/>
            </a:xfrm>
            <a:prstGeom prst="roundRect">
              <a:avLst>
                <a:gd name="adj" fmla="val 11648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E9255F06-9424-4DAE-A4B8-41B91B7E80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29075" y="-70940"/>
            <a:ext cx="1348401" cy="127321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6F4177B7-D187-45F1-BF2B-AE6992E16763}"/>
              </a:ext>
            </a:extLst>
          </p:cNvPr>
          <p:cNvCxnSpPr>
            <a:cxnSpLocks/>
          </p:cNvCxnSpPr>
          <p:nvPr/>
        </p:nvCxnSpPr>
        <p:spPr>
          <a:xfrm>
            <a:off x="440896" y="1236642"/>
            <a:ext cx="11317240" cy="0"/>
          </a:xfrm>
          <a:prstGeom prst="line">
            <a:avLst/>
          </a:prstGeom>
          <a:ln w="38100">
            <a:solidFill>
              <a:srgbClr val="F4DC4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377D601-7787-4244-BDB7-4D662A509D3D}"/>
              </a:ext>
            </a:extLst>
          </p:cNvPr>
          <p:cNvSpPr txBox="1"/>
          <p:nvPr/>
        </p:nvSpPr>
        <p:spPr>
          <a:xfrm>
            <a:off x="-14234" y="231381"/>
            <a:ext cx="43749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của con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ngựa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AAC3C1D1-AA80-4099-BBF1-96F65102EF15}"/>
              </a:ext>
            </a:extLst>
          </p:cNvPr>
          <p:cNvCxnSpPr>
            <a:cxnSpLocks/>
          </p:cNvCxnSpPr>
          <p:nvPr/>
        </p:nvCxnSpPr>
        <p:spPr>
          <a:xfrm>
            <a:off x="3719410" y="231381"/>
            <a:ext cx="0" cy="6462254"/>
          </a:xfrm>
          <a:prstGeom prst="line">
            <a:avLst/>
          </a:prstGeom>
          <a:ln w="28575">
            <a:solidFill>
              <a:srgbClr val="F4DC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E099AA28-B1BE-4432-B811-B1202B6739D2}"/>
              </a:ext>
            </a:extLst>
          </p:cNvPr>
          <p:cNvCxnSpPr>
            <a:cxnSpLocks/>
          </p:cNvCxnSpPr>
          <p:nvPr/>
        </p:nvCxnSpPr>
        <p:spPr>
          <a:xfrm>
            <a:off x="440896" y="2037628"/>
            <a:ext cx="11317240" cy="0"/>
          </a:xfrm>
          <a:prstGeom prst="line">
            <a:avLst/>
          </a:prstGeom>
          <a:ln w="38100">
            <a:solidFill>
              <a:srgbClr val="F4DC4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8F8A23F0-BA64-4327-8355-8B656726AE74}"/>
              </a:ext>
            </a:extLst>
          </p:cNvPr>
          <p:cNvCxnSpPr>
            <a:cxnSpLocks/>
          </p:cNvCxnSpPr>
          <p:nvPr/>
        </p:nvCxnSpPr>
        <p:spPr>
          <a:xfrm>
            <a:off x="440896" y="2877600"/>
            <a:ext cx="11317240" cy="0"/>
          </a:xfrm>
          <a:prstGeom prst="line">
            <a:avLst/>
          </a:prstGeom>
          <a:ln w="38100">
            <a:solidFill>
              <a:srgbClr val="F4DC4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7923A69-8B9E-4850-92D4-3C6B85171ECA}"/>
              </a:ext>
            </a:extLst>
          </p:cNvPr>
          <p:cNvCxnSpPr>
            <a:cxnSpLocks/>
          </p:cNvCxnSpPr>
          <p:nvPr/>
        </p:nvCxnSpPr>
        <p:spPr>
          <a:xfrm>
            <a:off x="440896" y="3643144"/>
            <a:ext cx="11317240" cy="0"/>
          </a:xfrm>
          <a:prstGeom prst="line">
            <a:avLst/>
          </a:prstGeom>
          <a:ln w="38100">
            <a:solidFill>
              <a:srgbClr val="F4DC4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19FB0F65-7C2E-4813-BD98-CC5C353D1F6F}"/>
              </a:ext>
            </a:extLst>
          </p:cNvPr>
          <p:cNvCxnSpPr>
            <a:cxnSpLocks/>
          </p:cNvCxnSpPr>
          <p:nvPr/>
        </p:nvCxnSpPr>
        <p:spPr>
          <a:xfrm>
            <a:off x="440896" y="4398056"/>
            <a:ext cx="11317240" cy="0"/>
          </a:xfrm>
          <a:prstGeom prst="line">
            <a:avLst/>
          </a:prstGeom>
          <a:ln w="38100">
            <a:solidFill>
              <a:srgbClr val="F4DC4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E9B5C7D6-33D3-4F13-8278-4702E5951042}"/>
              </a:ext>
            </a:extLst>
          </p:cNvPr>
          <p:cNvCxnSpPr>
            <a:cxnSpLocks/>
          </p:cNvCxnSpPr>
          <p:nvPr/>
        </p:nvCxnSpPr>
        <p:spPr>
          <a:xfrm>
            <a:off x="440896" y="5142335"/>
            <a:ext cx="11317240" cy="0"/>
          </a:xfrm>
          <a:prstGeom prst="line">
            <a:avLst/>
          </a:prstGeom>
          <a:ln w="38100">
            <a:solidFill>
              <a:srgbClr val="F4DC4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5EE8F964-4550-4C65-A3FE-36BB29D3201C}"/>
              </a:ext>
            </a:extLst>
          </p:cNvPr>
          <p:cNvCxnSpPr>
            <a:cxnSpLocks/>
          </p:cNvCxnSpPr>
          <p:nvPr/>
        </p:nvCxnSpPr>
        <p:spPr>
          <a:xfrm>
            <a:off x="440896" y="5918512"/>
            <a:ext cx="11317240" cy="0"/>
          </a:xfrm>
          <a:prstGeom prst="line">
            <a:avLst/>
          </a:prstGeom>
          <a:ln w="38100">
            <a:solidFill>
              <a:srgbClr val="F4DC4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046FFAF-1399-48AC-8F40-EAF5AE0A9CB7}"/>
              </a:ext>
            </a:extLst>
          </p:cNvPr>
          <p:cNvSpPr txBox="1"/>
          <p:nvPr/>
        </p:nvSpPr>
        <p:spPr>
          <a:xfrm>
            <a:off x="5835661" y="406749"/>
            <a:ext cx="34335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BFE1EE6-D22B-40DF-BE34-E1F6678BE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620" y="2175954"/>
            <a:ext cx="2734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vi-VN" sz="3200" b="1" dirty="0">
                <a:solidFill>
                  <a:srgbClr val="CC3300"/>
                </a:solidFill>
                <a:latin typeface="Arial" panose="020B0604020202020204" pitchFamily="34" charset="0"/>
              </a:rPr>
              <a:t>Hai lỗ mũi</a:t>
            </a:r>
            <a:endParaRPr lang="en-US" altLang="vi-VN" sz="32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0CE50F4-BEF5-451A-863C-00FA6B2ED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01" y="3018706"/>
            <a:ext cx="32866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</a:rPr>
              <a:t>Hai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hàm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răng</a:t>
            </a:r>
            <a:endParaRPr lang="en-US" altLang="vi-VN" sz="32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5B0382D-627D-4F48-B46C-69C6E447E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620" y="3791566"/>
            <a:ext cx="2734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Bờm</a:t>
            </a:r>
            <a:endParaRPr lang="en-US" altLang="vi-VN" sz="32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97AE12C-6417-4328-AB5B-E7B9D5E22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620" y="4524906"/>
            <a:ext cx="2734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Ngực</a:t>
            </a:r>
            <a:endParaRPr lang="en-US" altLang="vi-VN" sz="32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3C72B33-5C9A-4874-947F-190CA8B4E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620" y="5254741"/>
            <a:ext cx="2734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Bốn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</a:rPr>
              <a:t> chân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70165D7-3DA1-4B62-9C99-7649BE2D8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620" y="6035224"/>
            <a:ext cx="2734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</a:rPr>
              <a:t>Cái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đuôi</a:t>
            </a:r>
            <a:endParaRPr lang="en-US" altLang="vi-VN" sz="32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978CC89-F894-4E39-846C-EF21B0966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01" y="1366881"/>
            <a:ext cx="2734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</a:rPr>
              <a:t>Hai tai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70FFD00-3980-4E84-8D8A-17D8B2B46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8753" y="1327948"/>
            <a:ext cx="75824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</a:rPr>
              <a:t>To,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dựng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đứng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trên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</a:rPr>
              <a:t> cái đầu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rất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đẹp</a:t>
            </a:r>
            <a:endParaRPr lang="en-US" altLang="vi-VN" sz="32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04EC902-E813-4ED8-B901-582017866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909" y="2992958"/>
            <a:ext cx="75824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Trắng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muốt</a:t>
            </a:r>
            <a:endParaRPr lang="en-US" altLang="vi-VN" sz="32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976ACDB7-D73B-4404-9D72-D5ED3C966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909" y="2153032"/>
            <a:ext cx="75824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vi-VN" sz="3200" b="1" dirty="0">
                <a:solidFill>
                  <a:srgbClr val="CC3300"/>
                </a:solidFill>
                <a:latin typeface="Arial" panose="020B0604020202020204" pitchFamily="34" charset="0"/>
              </a:rPr>
              <a:t>Ư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ơn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ướt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</a:rPr>
              <a:t>,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động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đậy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hoài</a:t>
            </a:r>
            <a:endParaRPr lang="en-US" altLang="vi-VN" sz="32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1801D94-4823-47E3-9532-C9A1D75E2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9701" y="3745249"/>
            <a:ext cx="77570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</a:rPr>
              <a:t>Được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cắt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rất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phẳng</a:t>
            </a:r>
            <a:endParaRPr lang="en-US" altLang="vi-VN" sz="32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1C1ED8D8-0EE4-4411-878E-E45935B1E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0498" y="5236101"/>
            <a:ext cx="78817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</a:rPr>
              <a:t>Khi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đứng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</a:rPr>
              <a:t> cũng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cứ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dậm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lộp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cộp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trên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đất</a:t>
            </a:r>
            <a:endParaRPr lang="en-US" altLang="vi-VN" sz="32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81C77F1-9876-4A51-9D09-D65504074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9918" y="4495486"/>
            <a:ext cx="12008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Nở</a:t>
            </a:r>
            <a:endParaRPr lang="en-US" altLang="vi-VN" sz="32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E5147199-4AD5-4A43-B658-451744B8E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3094" y="5980551"/>
            <a:ext cx="78817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Dài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</a:rPr>
              <a:t>, hết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ve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vẩy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</a:rPr>
              <a:t> sang phải lại sang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</a:rPr>
              <a:t>trái</a:t>
            </a:r>
            <a:endParaRPr lang="en-US" altLang="vi-VN" sz="32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0388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>
            <a:extLst>
              <a:ext uri="{FF2B5EF4-FFF2-40B4-BE49-F238E27FC236}">
                <a16:creationId xmlns:a16="http://schemas.microsoft.com/office/drawing/2014/main" xmlns="" id="{05EF7131-2836-4E06-BEB3-3303D58504B7}"/>
              </a:ext>
            </a:extLst>
          </p:cNvPr>
          <p:cNvGrpSpPr/>
          <p:nvPr/>
        </p:nvGrpSpPr>
        <p:grpSpPr>
          <a:xfrm>
            <a:off x="537406" y="515321"/>
            <a:ext cx="11117188" cy="5827358"/>
            <a:chOff x="1579896" y="2048700"/>
            <a:chExt cx="9597340" cy="3246402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xmlns="" id="{6395CEBF-7C86-4343-B65D-D840430102ED}"/>
                </a:ext>
              </a:extLst>
            </p:cNvPr>
            <p:cNvSpPr/>
            <p:nvPr userDrawn="1"/>
          </p:nvSpPr>
          <p:spPr>
            <a:xfrm>
              <a:off x="1579896" y="2048700"/>
              <a:ext cx="9597340" cy="3246402"/>
            </a:xfrm>
            <a:prstGeom prst="roundRect">
              <a:avLst>
                <a:gd name="adj" fmla="val 12282"/>
              </a:avLst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4" name="矩形: 圆角 13">
              <a:extLst>
                <a:ext uri="{FF2B5EF4-FFF2-40B4-BE49-F238E27FC236}">
                  <a16:creationId xmlns:a16="http://schemas.microsoft.com/office/drawing/2014/main" xmlns="" id="{956507FE-54E9-4695-A0BD-3843CFB1CC1E}"/>
                </a:ext>
              </a:extLst>
            </p:cNvPr>
            <p:cNvSpPr/>
            <p:nvPr userDrawn="1"/>
          </p:nvSpPr>
          <p:spPr>
            <a:xfrm>
              <a:off x="1684786" y="2113920"/>
              <a:ext cx="9393397" cy="3141726"/>
            </a:xfrm>
            <a:prstGeom prst="roundRect">
              <a:avLst>
                <a:gd name="adj" fmla="val 11648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AC8F9936-81C8-4E3C-8DD2-E1EE1997FA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32428" y="145755"/>
            <a:ext cx="1296419" cy="1224127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xmlns="" id="{E8C0F167-0391-4721-9407-FCB53C1B7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081" y="892828"/>
            <a:ext cx="1006999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3. Quan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sát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các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bộ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phận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của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một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con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vật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mà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em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yêu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thích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và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tìm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những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từ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ngữ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miêu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tả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đặc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điểm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của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các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bộ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phận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đó</a:t>
            </a:r>
            <a:r>
              <a:rPr lang="en-US" altLang="en-US" sz="2800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676D4FB-0445-409B-938A-CB3051C51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686" y="3328012"/>
            <a:ext cx="2604747" cy="2738637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C1C9C79E-FA27-42CE-B776-67CEF552C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81" y="3942521"/>
            <a:ext cx="2892941" cy="2165945"/>
          </a:xfrm>
          <a:prstGeom prst="rect">
            <a:avLst/>
          </a:prstGeom>
        </p:spPr>
      </p:pic>
      <p:pic>
        <p:nvPicPr>
          <p:cNvPr id="12" name="Picture 1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A78A17C3-FAA8-408F-A87D-716E05502C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t="-124" r="56125" b="50001"/>
          <a:stretch/>
        </p:blipFill>
        <p:spPr>
          <a:xfrm>
            <a:off x="7936405" y="2953753"/>
            <a:ext cx="2162514" cy="3110173"/>
          </a:xfrm>
          <a:prstGeom prst="rect">
            <a:avLst/>
          </a:prstGeom>
        </p:spPr>
      </p:pic>
      <p:pic>
        <p:nvPicPr>
          <p:cNvPr id="14" name="Picture 13" descr="A group of rubber ducks&#10;&#10;Description automatically generated with low confidence">
            <a:extLst>
              <a:ext uri="{FF2B5EF4-FFF2-40B4-BE49-F238E27FC236}">
                <a16:creationId xmlns:a16="http://schemas.microsoft.com/office/drawing/2014/main" xmlns="" id="{75770353-A652-4C87-A33E-2DAA09FA7E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92" b="45598"/>
          <a:stretch/>
        </p:blipFill>
        <p:spPr>
          <a:xfrm>
            <a:off x="6353871" y="1468185"/>
            <a:ext cx="1989958" cy="2647194"/>
          </a:xfrm>
          <a:prstGeom prst="rect">
            <a:avLst/>
          </a:prstGeom>
        </p:spPr>
      </p:pic>
      <p:pic>
        <p:nvPicPr>
          <p:cNvPr id="16" name="Picture 15" descr="A small pink pig&#10;&#10;Description automatically generated with medium confidence">
            <a:extLst>
              <a:ext uri="{FF2B5EF4-FFF2-40B4-BE49-F238E27FC236}">
                <a16:creationId xmlns:a16="http://schemas.microsoft.com/office/drawing/2014/main" xmlns="" id="{604AC6C7-2132-4120-A856-3CB1124E46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894" y="1647660"/>
            <a:ext cx="2931088" cy="2467719"/>
          </a:xfrm>
          <a:prstGeom prst="rect">
            <a:avLst/>
          </a:prstGeom>
        </p:spPr>
      </p:pic>
      <p:pic>
        <p:nvPicPr>
          <p:cNvPr id="18" name="Picture 17" descr="A dog with its tongue out&#10;&#10;Description automatically generated with medium confidence">
            <a:extLst>
              <a:ext uri="{FF2B5EF4-FFF2-40B4-BE49-F238E27FC236}">
                <a16:creationId xmlns:a16="http://schemas.microsoft.com/office/drawing/2014/main" xmlns="" id="{935BBC28-15F7-413C-8381-86C296D0E7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080" y="1854641"/>
            <a:ext cx="2123927" cy="2108276"/>
          </a:xfrm>
          <a:prstGeom prst="rect">
            <a:avLst/>
          </a:prstGeom>
        </p:spPr>
      </p:pic>
      <p:pic>
        <p:nvPicPr>
          <p:cNvPr id="20" name="Picture 19" descr="A cat sitting looking at the camera&#10;&#10;Description automatically generated with medium confidence">
            <a:extLst>
              <a:ext uri="{FF2B5EF4-FFF2-40B4-BE49-F238E27FC236}">
                <a16:creationId xmlns:a16="http://schemas.microsoft.com/office/drawing/2014/main" xmlns="" id="{88DF3349-49A1-4030-8F9B-60468B52BC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90" y="1837648"/>
            <a:ext cx="2123926" cy="216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35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>
            <a:extLst>
              <a:ext uri="{FF2B5EF4-FFF2-40B4-BE49-F238E27FC236}">
                <a16:creationId xmlns:a16="http://schemas.microsoft.com/office/drawing/2014/main" xmlns="" id="{05EF7131-2836-4E06-BEB3-3303D58504B7}"/>
              </a:ext>
            </a:extLst>
          </p:cNvPr>
          <p:cNvGrpSpPr/>
          <p:nvPr/>
        </p:nvGrpSpPr>
        <p:grpSpPr>
          <a:xfrm>
            <a:off x="263153" y="369870"/>
            <a:ext cx="11665694" cy="6201670"/>
            <a:chOff x="1579896" y="2048700"/>
            <a:chExt cx="9597340" cy="3246402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xmlns="" id="{6395CEBF-7C86-4343-B65D-D840430102ED}"/>
                </a:ext>
              </a:extLst>
            </p:cNvPr>
            <p:cNvSpPr/>
            <p:nvPr userDrawn="1"/>
          </p:nvSpPr>
          <p:spPr>
            <a:xfrm>
              <a:off x="1579896" y="2048700"/>
              <a:ext cx="9597340" cy="3246402"/>
            </a:xfrm>
            <a:prstGeom prst="roundRect">
              <a:avLst>
                <a:gd name="adj" fmla="val 12282"/>
              </a:avLst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4" name="矩形: 圆角 13">
              <a:extLst>
                <a:ext uri="{FF2B5EF4-FFF2-40B4-BE49-F238E27FC236}">
                  <a16:creationId xmlns:a16="http://schemas.microsoft.com/office/drawing/2014/main" xmlns="" id="{956507FE-54E9-4695-A0BD-3843CFB1CC1E}"/>
                </a:ext>
              </a:extLst>
            </p:cNvPr>
            <p:cNvSpPr/>
            <p:nvPr userDrawn="1"/>
          </p:nvSpPr>
          <p:spPr>
            <a:xfrm>
              <a:off x="1684786" y="2113920"/>
              <a:ext cx="9393397" cy="3141726"/>
            </a:xfrm>
            <a:prstGeom prst="roundRect">
              <a:avLst>
                <a:gd name="adj" fmla="val 11648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AC8F9936-81C8-4E3C-8DD2-E1EE1997FA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32428" y="145755"/>
            <a:ext cx="1296419" cy="1224127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xmlns="" id="{E8C0F167-0391-4721-9407-FCB53C1B7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969" y="639890"/>
            <a:ext cx="1006999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3. Quan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sát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các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bộ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phận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của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một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con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vật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mà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em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yêu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thích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và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tìm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những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từ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ngữ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miêu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tả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đặc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điểm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của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các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bộ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phận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đó</a:t>
            </a:r>
            <a:r>
              <a:rPr lang="en-US" altLang="en-US" sz="2800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.</a:t>
            </a:r>
          </a:p>
        </p:txBody>
      </p:sp>
      <p:sp>
        <p:nvSpPr>
          <p:cNvPr id="11" name="Text Box 16">
            <a:extLst>
              <a:ext uri="{FF2B5EF4-FFF2-40B4-BE49-F238E27FC236}">
                <a16:creationId xmlns:a16="http://schemas.microsoft.com/office/drawing/2014/main" xmlns="" id="{6ED8296B-E934-4102-88B5-91D36632F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68" y="1593997"/>
            <a:ext cx="6791218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* 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M: </a:t>
            </a:r>
            <a:r>
              <a:rPr lang="en-US" altLang="en-US" sz="2800" b="1" dirty="0">
                <a:solidFill>
                  <a:srgbClr val="FF3399"/>
                </a:solidFill>
                <a:latin typeface="Arial" panose="020B0604020202020204" pitchFamily="34" charset="0"/>
              </a:rPr>
              <a:t>- Về </a:t>
            </a:r>
            <a:r>
              <a:rPr lang="en-US" altLang="en-US" sz="2800" b="1" dirty="0" err="1">
                <a:solidFill>
                  <a:srgbClr val="FF3399"/>
                </a:solidFill>
                <a:latin typeface="Arial" panose="020B0604020202020204" pitchFamily="34" charset="0"/>
              </a:rPr>
              <a:t>màu</a:t>
            </a:r>
            <a:r>
              <a:rPr lang="en-US" altLang="en-US" sz="2800" b="1" dirty="0">
                <a:solidFill>
                  <a:srgbClr val="FF33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99"/>
                </a:solidFill>
                <a:latin typeface="Arial" panose="020B0604020202020204" pitchFamily="34" charset="0"/>
              </a:rPr>
              <a:t>sắc</a:t>
            </a:r>
            <a:r>
              <a:rPr lang="en-US" altLang="en-US" sz="2800" b="1" dirty="0">
                <a:solidFill>
                  <a:srgbClr val="FF3399"/>
                </a:solidFill>
                <a:latin typeface="Arial" panose="020B0604020202020204" pitchFamily="34" charset="0"/>
              </a:rPr>
              <a:t> của </a:t>
            </a:r>
            <a:r>
              <a:rPr lang="en-US" altLang="en-US" sz="2800" b="1" dirty="0" err="1">
                <a:solidFill>
                  <a:srgbClr val="FF3399"/>
                </a:solidFill>
                <a:latin typeface="Arial" panose="020B0604020202020204" pitchFamily="34" charset="0"/>
              </a:rPr>
              <a:t>mèo</a:t>
            </a:r>
            <a:r>
              <a:rPr lang="en-US" altLang="en-US" sz="2800" b="1" dirty="0">
                <a:solidFill>
                  <a:srgbClr val="FF3399"/>
                </a:solidFill>
                <a:latin typeface="Arial" panose="020B0604020202020204" pitchFamily="34" charset="0"/>
              </a:rPr>
              <a:t>:</a:t>
            </a:r>
          </a:p>
          <a:p>
            <a:pPr algn="just" eaLnBrk="1" hangingPunct="1"/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Đen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thì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đen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như than,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mắt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vàng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như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lửa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đèn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.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Trắng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thì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trắng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như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tuyết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mắt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xanh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như da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trời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.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Đỏ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thì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đỏ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như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ngọn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lửa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.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Trắng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với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đốm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đỏ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.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Đỏ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với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đốm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trắng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.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Xám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như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khói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.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Xám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với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lông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vằn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như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hổ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.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đốm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xám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như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báo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.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Xám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với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màu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vằn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như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mai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rùa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.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Màu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vàng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cam.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Màu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vàng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đào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.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Màu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kem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sữa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.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Màu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xanh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nhạt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như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sương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mù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buổi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sớm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…</a:t>
            </a:r>
            <a:endParaRPr lang="en-US" alt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3" descr="Collection of Kittens">
            <a:extLst>
              <a:ext uri="{FF2B5EF4-FFF2-40B4-BE49-F238E27FC236}">
                <a16:creationId xmlns:a16="http://schemas.microsoft.com/office/drawing/2014/main" xmlns="" id="{56322C65-336F-4BF6-B807-06798822D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86" y="1593997"/>
            <a:ext cx="4260731" cy="4334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366189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>
            <a:extLst>
              <a:ext uri="{FF2B5EF4-FFF2-40B4-BE49-F238E27FC236}">
                <a16:creationId xmlns:a16="http://schemas.microsoft.com/office/drawing/2014/main" xmlns="" id="{05EF7131-2836-4E06-BEB3-3303D58504B7}"/>
              </a:ext>
            </a:extLst>
          </p:cNvPr>
          <p:cNvGrpSpPr/>
          <p:nvPr/>
        </p:nvGrpSpPr>
        <p:grpSpPr>
          <a:xfrm>
            <a:off x="263153" y="369870"/>
            <a:ext cx="11665694" cy="6201670"/>
            <a:chOff x="1579896" y="2048700"/>
            <a:chExt cx="9597340" cy="3246402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xmlns="" id="{6395CEBF-7C86-4343-B65D-D840430102ED}"/>
                </a:ext>
              </a:extLst>
            </p:cNvPr>
            <p:cNvSpPr/>
            <p:nvPr userDrawn="1"/>
          </p:nvSpPr>
          <p:spPr>
            <a:xfrm>
              <a:off x="1579896" y="2048700"/>
              <a:ext cx="9597340" cy="3246402"/>
            </a:xfrm>
            <a:prstGeom prst="roundRect">
              <a:avLst>
                <a:gd name="adj" fmla="val 12282"/>
              </a:avLst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4" name="矩形: 圆角 13">
              <a:extLst>
                <a:ext uri="{FF2B5EF4-FFF2-40B4-BE49-F238E27FC236}">
                  <a16:creationId xmlns:a16="http://schemas.microsoft.com/office/drawing/2014/main" xmlns="" id="{956507FE-54E9-4695-A0BD-3843CFB1CC1E}"/>
                </a:ext>
              </a:extLst>
            </p:cNvPr>
            <p:cNvSpPr/>
            <p:nvPr userDrawn="1"/>
          </p:nvSpPr>
          <p:spPr>
            <a:xfrm>
              <a:off x="1684786" y="2113920"/>
              <a:ext cx="9393397" cy="3141726"/>
            </a:xfrm>
            <a:prstGeom prst="roundRect">
              <a:avLst>
                <a:gd name="adj" fmla="val 11648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AC8F9936-81C8-4E3C-8DD2-E1EE1997FA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32428" y="145755"/>
            <a:ext cx="1296419" cy="1224127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xmlns="" id="{E8C0F167-0391-4721-9407-FCB53C1B7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969" y="639890"/>
            <a:ext cx="1006999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3. Quan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sát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các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bộ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phận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của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một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con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vật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mà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em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yêu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thích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và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tìm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những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từ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ngữ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miêu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tả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đặc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điểm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của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các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bộ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phận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đó</a:t>
            </a:r>
            <a:r>
              <a:rPr lang="en-US" altLang="en-US" sz="2800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.</a:t>
            </a:r>
          </a:p>
        </p:txBody>
      </p:sp>
      <p:pic>
        <p:nvPicPr>
          <p:cNvPr id="13" name="Picture 3" descr="Collection of Kittens">
            <a:extLst>
              <a:ext uri="{FF2B5EF4-FFF2-40B4-BE49-F238E27FC236}">
                <a16:creationId xmlns:a16="http://schemas.microsoft.com/office/drawing/2014/main" xmlns="" id="{56322C65-336F-4BF6-B807-06798822D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231" y="1693795"/>
            <a:ext cx="4137079" cy="4131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 Box 10">
            <a:extLst>
              <a:ext uri="{FF2B5EF4-FFF2-40B4-BE49-F238E27FC236}">
                <a16:creationId xmlns:a16="http://schemas.microsoft.com/office/drawing/2014/main" xmlns="" id="{14CA0022-A8DA-4978-9C77-1F86C3400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746" y="1693795"/>
            <a:ext cx="694534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M: </a:t>
            </a:r>
            <a:r>
              <a:rPr lang="en-US" altLang="en-US" sz="3200" b="1" dirty="0">
                <a:solidFill>
                  <a:srgbClr val="FF0066"/>
                </a:solidFill>
                <a:latin typeface="Arial" panose="020B0604020202020204" pitchFamily="34" charset="0"/>
              </a:rPr>
              <a:t>- Về </a:t>
            </a:r>
            <a:r>
              <a:rPr lang="en-US" altLang="en-US" sz="3200" b="1" dirty="0" err="1">
                <a:solidFill>
                  <a:srgbClr val="FF0066"/>
                </a:solidFill>
                <a:latin typeface="Arial" panose="020B0604020202020204" pitchFamily="34" charset="0"/>
              </a:rPr>
              <a:t>lông</a:t>
            </a:r>
            <a:r>
              <a:rPr lang="en-US" altLang="en-US" sz="3200" b="1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Arial" panose="020B0604020202020204" pitchFamily="34" charset="0"/>
              </a:rPr>
              <a:t>mèo</a:t>
            </a:r>
            <a:r>
              <a:rPr lang="en-US" altLang="en-US" sz="3200" b="1" dirty="0">
                <a:solidFill>
                  <a:srgbClr val="FF0066"/>
                </a:solidFill>
                <a:latin typeface="Arial" panose="020B0604020202020204" pitchFamily="34" charset="0"/>
              </a:rPr>
              <a:t>:</a:t>
            </a:r>
          </a:p>
          <a:p>
            <a:pPr algn="just" eaLnBrk="1" hangingPunct="1"/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Sao lại có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con nhiều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lông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đến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thế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;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tưởng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như đây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phải là con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mèo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mà là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quả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cầu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bằng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lông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với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con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mắt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màu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vàng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.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Lông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con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mèo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giống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như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lông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cáo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, ở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con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khác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lại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dài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và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mỏng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loại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thứ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lại như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lưỡi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mác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.</a:t>
            </a:r>
            <a:endParaRPr lang="en-US" altLang="en-US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715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>
            <a:extLst>
              <a:ext uri="{FF2B5EF4-FFF2-40B4-BE49-F238E27FC236}">
                <a16:creationId xmlns:a16="http://schemas.microsoft.com/office/drawing/2014/main" xmlns="" id="{05EF7131-2836-4E06-BEB3-3303D58504B7}"/>
              </a:ext>
            </a:extLst>
          </p:cNvPr>
          <p:cNvGrpSpPr/>
          <p:nvPr/>
        </p:nvGrpSpPr>
        <p:grpSpPr>
          <a:xfrm>
            <a:off x="263153" y="369870"/>
            <a:ext cx="11665694" cy="6201670"/>
            <a:chOff x="1579896" y="2048700"/>
            <a:chExt cx="9597340" cy="3246402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xmlns="" id="{6395CEBF-7C86-4343-B65D-D840430102ED}"/>
                </a:ext>
              </a:extLst>
            </p:cNvPr>
            <p:cNvSpPr/>
            <p:nvPr userDrawn="1"/>
          </p:nvSpPr>
          <p:spPr>
            <a:xfrm>
              <a:off x="1579896" y="2048700"/>
              <a:ext cx="9597340" cy="3246402"/>
            </a:xfrm>
            <a:prstGeom prst="roundRect">
              <a:avLst>
                <a:gd name="adj" fmla="val 12282"/>
              </a:avLst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4" name="矩形: 圆角 13">
              <a:extLst>
                <a:ext uri="{FF2B5EF4-FFF2-40B4-BE49-F238E27FC236}">
                  <a16:creationId xmlns:a16="http://schemas.microsoft.com/office/drawing/2014/main" xmlns="" id="{956507FE-54E9-4695-A0BD-3843CFB1CC1E}"/>
                </a:ext>
              </a:extLst>
            </p:cNvPr>
            <p:cNvSpPr/>
            <p:nvPr userDrawn="1"/>
          </p:nvSpPr>
          <p:spPr>
            <a:xfrm>
              <a:off x="1684786" y="2113920"/>
              <a:ext cx="9393397" cy="3141726"/>
            </a:xfrm>
            <a:prstGeom prst="roundRect">
              <a:avLst>
                <a:gd name="adj" fmla="val 11648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AC8F9936-81C8-4E3C-8DD2-E1EE1997FA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32428" y="145755"/>
            <a:ext cx="1296419" cy="1224127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xmlns="" id="{E8C0F167-0391-4721-9407-FCB53C1B7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969" y="639890"/>
            <a:ext cx="1006999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3. Quan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sát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các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bộ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phận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của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một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con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vật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mà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em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yêu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thích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và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tìm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những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từ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ngữ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miêu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tả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đặc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điểm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của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các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bộ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phận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đó</a:t>
            </a:r>
            <a:r>
              <a:rPr lang="en-US" altLang="en-US" sz="2800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.</a:t>
            </a:r>
          </a:p>
        </p:txBody>
      </p:sp>
      <p:pic>
        <p:nvPicPr>
          <p:cNvPr id="10" name="图片 1" descr="图片包含 配件&#10;&#10;描述已自动生成">
            <a:extLst>
              <a:ext uri="{FF2B5EF4-FFF2-40B4-BE49-F238E27FC236}">
                <a16:creationId xmlns:a16="http://schemas.microsoft.com/office/drawing/2014/main" xmlns="" id="{769846EC-7844-4C0A-ABDE-F9909F2B5E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t="71386" r="-3411" b="-2053"/>
          <a:stretch/>
        </p:blipFill>
        <p:spPr>
          <a:xfrm>
            <a:off x="-145571" y="4240688"/>
            <a:ext cx="12457314" cy="3137708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xmlns="" id="{4CD2CB53-8E03-4905-B930-0847DD91D5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313" y="1831093"/>
            <a:ext cx="6539797" cy="33284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4D3A914-72FB-4012-9D76-F492E518904B}"/>
              </a:ext>
            </a:extLst>
          </p:cNvPr>
          <p:cNvSpPr txBox="1"/>
          <p:nvPr/>
        </p:nvSpPr>
        <p:spPr>
          <a:xfrm>
            <a:off x="5190262" y="2648921"/>
            <a:ext cx="445225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altLang="vi-VN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vi-V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vi-V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vi-V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altLang="vi-V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altLang="vi-VN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altLang="vi-V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vi-V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altLang="vi-V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altLang="vi-V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vi-V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altLang="vi-VN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altLang="vi-V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vi-V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altLang="vi-VN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altLang="vi-V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altLang="vi-V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vi-V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</a:t>
            </a:r>
            <a:r>
              <a:rPr lang="en-US" altLang="vi-VN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vi-V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vi-V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vi-V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16332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>
            <a:extLst>
              <a:ext uri="{FF2B5EF4-FFF2-40B4-BE49-F238E27FC236}">
                <a16:creationId xmlns:a16="http://schemas.microsoft.com/office/drawing/2014/main" xmlns="" id="{05EF7131-2836-4E06-BEB3-3303D58504B7}"/>
              </a:ext>
            </a:extLst>
          </p:cNvPr>
          <p:cNvGrpSpPr/>
          <p:nvPr/>
        </p:nvGrpSpPr>
        <p:grpSpPr>
          <a:xfrm>
            <a:off x="263153" y="369870"/>
            <a:ext cx="11665694" cy="6201670"/>
            <a:chOff x="1579896" y="2048700"/>
            <a:chExt cx="9597340" cy="3246402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xmlns="" id="{6395CEBF-7C86-4343-B65D-D840430102ED}"/>
                </a:ext>
              </a:extLst>
            </p:cNvPr>
            <p:cNvSpPr/>
            <p:nvPr userDrawn="1"/>
          </p:nvSpPr>
          <p:spPr>
            <a:xfrm>
              <a:off x="1579896" y="2048700"/>
              <a:ext cx="9597340" cy="3246402"/>
            </a:xfrm>
            <a:prstGeom prst="roundRect">
              <a:avLst>
                <a:gd name="adj" fmla="val 12282"/>
              </a:avLst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4" name="矩形: 圆角 13">
              <a:extLst>
                <a:ext uri="{FF2B5EF4-FFF2-40B4-BE49-F238E27FC236}">
                  <a16:creationId xmlns:a16="http://schemas.microsoft.com/office/drawing/2014/main" xmlns="" id="{956507FE-54E9-4695-A0BD-3843CFB1CC1E}"/>
                </a:ext>
              </a:extLst>
            </p:cNvPr>
            <p:cNvSpPr/>
            <p:nvPr userDrawn="1"/>
          </p:nvSpPr>
          <p:spPr>
            <a:xfrm>
              <a:off x="1684786" y="2113920"/>
              <a:ext cx="9393397" cy="3141726"/>
            </a:xfrm>
            <a:prstGeom prst="roundRect">
              <a:avLst>
                <a:gd name="adj" fmla="val 11648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AC8F9936-81C8-4E3C-8DD2-E1EE1997FA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32428" y="145755"/>
            <a:ext cx="1296419" cy="1224127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xmlns="" id="{E8C0F167-0391-4721-9407-FCB53C1B7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21" y="1116943"/>
            <a:ext cx="1006999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3. Quan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sát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các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bộ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phận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của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một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con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vật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mà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em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yêu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thích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và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tìm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những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từ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ngữ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miêu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tả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đặc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điểm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của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các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bộ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phận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đó</a:t>
            </a:r>
            <a:r>
              <a:rPr lang="en-US" altLang="en-US" sz="2800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.</a:t>
            </a:r>
          </a:p>
        </p:txBody>
      </p:sp>
      <p:pic>
        <p:nvPicPr>
          <p:cNvPr id="10" name="图片 1" descr="图片包含 配件&#10;&#10;描述已自动生成">
            <a:extLst>
              <a:ext uri="{FF2B5EF4-FFF2-40B4-BE49-F238E27FC236}">
                <a16:creationId xmlns:a16="http://schemas.microsoft.com/office/drawing/2014/main" xmlns="" id="{769846EC-7844-4C0A-ABDE-F9909F2B5E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t="71386" r="-3411" b="-2053"/>
          <a:stretch/>
        </p:blipFill>
        <p:spPr>
          <a:xfrm>
            <a:off x="-145571" y="4240688"/>
            <a:ext cx="12457314" cy="31377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FD1CE32-585D-43CF-9044-9C74C1727927}"/>
              </a:ext>
            </a:extLst>
          </p:cNvPr>
          <p:cNvSpPr txBox="1"/>
          <p:nvPr/>
        </p:nvSpPr>
        <p:spPr>
          <a:xfrm>
            <a:off x="906721" y="2281041"/>
            <a:ext cx="103527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en-US" altLang="vi-V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alt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alt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alt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alt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alt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altLang="vi-V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altLang="vi-V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alt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vi-V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alt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alt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alt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alt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alt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vi-V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altLang="vi-V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alt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alt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alt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về </a:t>
            </a:r>
            <a:r>
              <a:rPr lang="en-US" altLang="vi-V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alt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alt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của con </a:t>
            </a:r>
            <a:r>
              <a:rPr lang="en-US" altLang="vi-V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alt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1112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>
            <a:extLst>
              <a:ext uri="{FF2B5EF4-FFF2-40B4-BE49-F238E27FC236}">
                <a16:creationId xmlns:a16="http://schemas.microsoft.com/office/drawing/2014/main" xmlns="" id="{118521BE-626B-48CB-977C-FD31F29FBB59}"/>
              </a:ext>
            </a:extLst>
          </p:cNvPr>
          <p:cNvGrpSpPr/>
          <p:nvPr/>
        </p:nvGrpSpPr>
        <p:grpSpPr>
          <a:xfrm>
            <a:off x="537406" y="515321"/>
            <a:ext cx="11117188" cy="5827358"/>
            <a:chOff x="1579896" y="2048700"/>
            <a:chExt cx="9597340" cy="3246402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xmlns="" id="{03965099-24C0-410B-98B4-2A650998DF66}"/>
                </a:ext>
              </a:extLst>
            </p:cNvPr>
            <p:cNvSpPr/>
            <p:nvPr userDrawn="1"/>
          </p:nvSpPr>
          <p:spPr>
            <a:xfrm>
              <a:off x="1579896" y="2048700"/>
              <a:ext cx="9597340" cy="3246402"/>
            </a:xfrm>
            <a:prstGeom prst="roundRect">
              <a:avLst>
                <a:gd name="adj" fmla="val 12282"/>
              </a:avLst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4" name="矩形: 圆角 13">
              <a:extLst>
                <a:ext uri="{FF2B5EF4-FFF2-40B4-BE49-F238E27FC236}">
                  <a16:creationId xmlns:a16="http://schemas.microsoft.com/office/drawing/2014/main" xmlns="" id="{A86F0323-DF68-478D-8AB8-DCAF949D0E67}"/>
                </a:ext>
              </a:extLst>
            </p:cNvPr>
            <p:cNvSpPr/>
            <p:nvPr userDrawn="1"/>
          </p:nvSpPr>
          <p:spPr>
            <a:xfrm>
              <a:off x="1684786" y="2113920"/>
              <a:ext cx="9393397" cy="3141726"/>
            </a:xfrm>
            <a:prstGeom prst="roundRect">
              <a:avLst>
                <a:gd name="adj" fmla="val 11648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39B40B60-40F9-4BA8-BB2F-208650AAD6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32428" y="145755"/>
            <a:ext cx="1296419" cy="1224127"/>
          </a:xfrm>
          <a:prstGeom prst="rect">
            <a:avLst/>
          </a:prstGeom>
        </p:spPr>
      </p:pic>
      <p:pic>
        <p:nvPicPr>
          <p:cNvPr id="6" name="Picture 5" descr="A cat sitting looking at the camera&#10;&#10;Description automatically generated with medium confidence">
            <a:extLst>
              <a:ext uri="{FF2B5EF4-FFF2-40B4-BE49-F238E27FC236}">
                <a16:creationId xmlns:a16="http://schemas.microsoft.com/office/drawing/2014/main" xmlns="" id="{702E5BA6-AFAC-484A-B158-C35A02946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876" y="2186971"/>
            <a:ext cx="3849985" cy="3926153"/>
          </a:xfrm>
          <a:prstGeom prst="rect">
            <a:avLst/>
          </a:prstGeom>
        </p:spPr>
      </p:pic>
      <p:sp>
        <p:nvSpPr>
          <p:cNvPr id="7" name="Line Callout 2 5">
            <a:extLst>
              <a:ext uri="{FF2B5EF4-FFF2-40B4-BE49-F238E27FC236}">
                <a16:creationId xmlns:a16="http://schemas.microsoft.com/office/drawing/2014/main" xmlns="" id="{3C20CA65-3DF3-4346-A819-7C78DBCF95AB}"/>
              </a:ext>
            </a:extLst>
          </p:cNvPr>
          <p:cNvSpPr>
            <a:spLocks/>
          </p:cNvSpPr>
          <p:nvPr/>
        </p:nvSpPr>
        <p:spPr bwMode="auto">
          <a:xfrm>
            <a:off x="1030398" y="839647"/>
            <a:ext cx="9984198" cy="899801"/>
          </a:xfrm>
          <a:prstGeom prst="borderCallout2">
            <a:avLst>
              <a:gd name="adj1" fmla="val 200523"/>
              <a:gd name="adj2" fmla="val 53012"/>
              <a:gd name="adj3" fmla="val 102509"/>
              <a:gd name="adj4" fmla="val 52565"/>
              <a:gd name="adj5" fmla="val 231752"/>
              <a:gd name="adj6" fmla="val 38798"/>
            </a:avLst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just">
              <a:defRPr/>
            </a:pPr>
            <a:r>
              <a:rPr lang="en-US" altLang="en-US" sz="2800" dirty="0">
                <a:solidFill>
                  <a:srgbClr val="000000"/>
                </a:solidFill>
                <a:latin typeface="#9Slide07 IcielNabila" pitchFamily="2" charset="0"/>
              </a:rPr>
              <a:t>Hai tai: </a:t>
            </a:r>
            <a:r>
              <a:rPr lang="vi-VN" sz="2800" dirty="0">
                <a:latin typeface="#9Slide07 IcielNabila" pitchFamily="2" charset="0"/>
              </a:rPr>
              <a:t>nhỏ và mỏng, dựng thẳng, bên trong có nhiều lông tơ mềm mịn; tai mèo rất thí</a:t>
            </a:r>
            <a:r>
              <a:rPr lang="en-US" sz="2800" dirty="0" err="1">
                <a:latin typeface="#9Slide07 IcielNabila" pitchFamily="2" charset="0"/>
              </a:rPr>
              <a:t>nh</a:t>
            </a:r>
            <a:r>
              <a:rPr lang="en-US" sz="2800" dirty="0">
                <a:latin typeface="#9Slide07 IcielNabila" pitchFamily="2" charset="0"/>
              </a:rPr>
              <a:t>.</a:t>
            </a:r>
            <a:endParaRPr lang="en-US" altLang="en-US" sz="2800" dirty="0">
              <a:solidFill>
                <a:srgbClr val="000000"/>
              </a:solidFill>
              <a:latin typeface="#9Slide07 IcielNabila" pitchFamily="2" charset="0"/>
            </a:endParaRPr>
          </a:p>
        </p:txBody>
      </p:sp>
      <p:sp>
        <p:nvSpPr>
          <p:cNvPr id="8" name="Line Callout 2 6">
            <a:extLst>
              <a:ext uri="{FF2B5EF4-FFF2-40B4-BE49-F238E27FC236}">
                <a16:creationId xmlns:a16="http://schemas.microsoft.com/office/drawing/2014/main" xmlns="" id="{E889DD57-C730-47C7-98A4-F92389C9DFBD}"/>
              </a:ext>
            </a:extLst>
          </p:cNvPr>
          <p:cNvSpPr>
            <a:spLocks/>
          </p:cNvSpPr>
          <p:nvPr/>
        </p:nvSpPr>
        <p:spPr bwMode="auto">
          <a:xfrm>
            <a:off x="7476923" y="1898178"/>
            <a:ext cx="3775010" cy="2677637"/>
          </a:xfrm>
          <a:prstGeom prst="borderCallout2">
            <a:avLst>
              <a:gd name="adj1" fmla="val 35567"/>
              <a:gd name="adj2" fmla="val -881"/>
              <a:gd name="adj3" fmla="val 56057"/>
              <a:gd name="adj4" fmla="val -35739"/>
              <a:gd name="adj5" fmla="val 34813"/>
              <a:gd name="adj6" fmla="val -86"/>
            </a:avLst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just"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#9Slide07 IcielNabila" pitchFamily="2" charset="0"/>
              </a:rPr>
              <a:t>Đôi</a:t>
            </a:r>
            <a:r>
              <a:rPr lang="en-US" altLang="en-US" sz="2800" dirty="0">
                <a:solidFill>
                  <a:srgbClr val="000000"/>
                </a:solidFill>
                <a:latin typeface="#9Slide07 IcielNabila" pitchFamily="2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#9Slide07 IcielNabila" pitchFamily="2" charset="0"/>
              </a:rPr>
              <a:t>mắt</a:t>
            </a:r>
            <a:r>
              <a:rPr lang="en-US" altLang="en-US" sz="2800" dirty="0">
                <a:solidFill>
                  <a:srgbClr val="000000"/>
                </a:solidFill>
                <a:latin typeface="#9Slide07 IcielNabila" pitchFamily="2" charset="0"/>
              </a:rPr>
              <a:t>:</a:t>
            </a:r>
            <a:r>
              <a:rPr lang="vi-VN" sz="2800" dirty="0">
                <a:latin typeface="#9Slide07 IcielNabila" pitchFamily="2" charset="0"/>
              </a:rPr>
              <a:t>tròn như hai hòn bi ve trong suốt</a:t>
            </a:r>
            <a:r>
              <a:rPr lang="en-US" sz="2800" dirty="0">
                <a:latin typeface="#9Slide07 IcielNabila" pitchFamily="2" charset="0"/>
              </a:rPr>
              <a:t>, có </a:t>
            </a:r>
            <a:r>
              <a:rPr lang="en-US" sz="2800" dirty="0" err="1">
                <a:latin typeface="#9Slide07 IcielNabila" pitchFamily="2" charset="0"/>
              </a:rPr>
              <a:t>màu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vàng</a:t>
            </a:r>
            <a:r>
              <a:rPr lang="en-US" sz="2800" dirty="0">
                <a:latin typeface="#9Slide07 IcielNabila" pitchFamily="2" charset="0"/>
              </a:rPr>
              <a:t>, vào </a:t>
            </a:r>
            <a:r>
              <a:rPr lang="en-US" sz="2800" dirty="0" err="1">
                <a:latin typeface="#9Slide07 IcielNabila" pitchFamily="2" charset="0"/>
              </a:rPr>
              <a:t>buổi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tối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khi</a:t>
            </a:r>
            <a:r>
              <a:rPr lang="en-US" sz="2800" dirty="0">
                <a:latin typeface="#9Slide07 IcielNabila" pitchFamily="2" charset="0"/>
              </a:rPr>
              <a:t> cả </a:t>
            </a:r>
            <a:r>
              <a:rPr lang="en-US" sz="2800" dirty="0" err="1">
                <a:latin typeface="#9Slide07 IcielNabila" pitchFamily="2" charset="0"/>
              </a:rPr>
              <a:t>nhà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tắt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điện</a:t>
            </a:r>
            <a:r>
              <a:rPr lang="en-US" sz="2800" dirty="0">
                <a:latin typeface="#9Slide07 IcielNabila" pitchFamily="2" charset="0"/>
              </a:rPr>
              <a:t> đi </a:t>
            </a:r>
            <a:r>
              <a:rPr lang="en-US" sz="2800" dirty="0" err="1">
                <a:latin typeface="#9Slide07 IcielNabila" pitchFamily="2" charset="0"/>
              </a:rPr>
              <a:t>ngủ</a:t>
            </a:r>
            <a:r>
              <a:rPr lang="en-US" sz="2800" dirty="0">
                <a:latin typeface="#9Slide07 IcielNabila" pitchFamily="2" charset="0"/>
              </a:rPr>
              <a:t> là </a:t>
            </a:r>
            <a:r>
              <a:rPr lang="en-US" sz="2800" dirty="0" err="1">
                <a:latin typeface="#9Slide07 IcielNabila" pitchFamily="2" charset="0"/>
              </a:rPr>
              <a:t>đôi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mắt</a:t>
            </a:r>
            <a:r>
              <a:rPr lang="en-US" sz="2800" dirty="0">
                <a:latin typeface="#9Slide07 IcielNabila" pitchFamily="2" charset="0"/>
              </a:rPr>
              <a:t> của </a:t>
            </a:r>
            <a:r>
              <a:rPr lang="en-US" sz="2800" dirty="0" err="1">
                <a:latin typeface="#9Slide07 IcielNabila" pitchFamily="2" charset="0"/>
              </a:rPr>
              <a:t>nó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rất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sáng</a:t>
            </a:r>
            <a:r>
              <a:rPr lang="en-US" sz="2800" dirty="0">
                <a:latin typeface="#9Slide07 IcielNabila" pitchFamily="2" charset="0"/>
              </a:rPr>
              <a:t>.</a:t>
            </a:r>
            <a:endParaRPr lang="en-US" altLang="en-US" sz="2800" dirty="0">
              <a:solidFill>
                <a:srgbClr val="000000"/>
              </a:solidFill>
              <a:latin typeface="#9Slide07 IcielNabila" pitchFamily="2" charset="0"/>
            </a:endParaRPr>
          </a:p>
        </p:txBody>
      </p:sp>
      <p:sp>
        <p:nvSpPr>
          <p:cNvPr id="9" name="Line Callout 1 9">
            <a:extLst>
              <a:ext uri="{FF2B5EF4-FFF2-40B4-BE49-F238E27FC236}">
                <a16:creationId xmlns:a16="http://schemas.microsoft.com/office/drawing/2014/main" xmlns="" id="{CBA7DA49-AD05-483C-AA7C-1E2DB05B93F2}"/>
              </a:ext>
            </a:extLst>
          </p:cNvPr>
          <p:cNvSpPr>
            <a:spLocks/>
          </p:cNvSpPr>
          <p:nvPr/>
        </p:nvSpPr>
        <p:spPr bwMode="auto">
          <a:xfrm>
            <a:off x="880935" y="3633545"/>
            <a:ext cx="3614754" cy="623519"/>
          </a:xfrm>
          <a:prstGeom prst="borderCallout1">
            <a:avLst>
              <a:gd name="adj1" fmla="val 97248"/>
              <a:gd name="adj2" fmla="val 88940"/>
              <a:gd name="adj3" fmla="val 168448"/>
              <a:gd name="adj4" fmla="val 109417"/>
            </a:avLst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just"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#9Slide07 IcielNabila" pitchFamily="2" charset="0"/>
              </a:rPr>
              <a:t>Bộ</a:t>
            </a:r>
            <a:r>
              <a:rPr lang="en-US" altLang="en-US" sz="2800" dirty="0">
                <a:solidFill>
                  <a:srgbClr val="000000"/>
                </a:solidFill>
                <a:latin typeface="#9Slide07 IcielNabila" pitchFamily="2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#9Slide07 IcielNabila" pitchFamily="2" charset="0"/>
              </a:rPr>
              <a:t>lông</a:t>
            </a:r>
            <a:r>
              <a:rPr lang="en-US" altLang="en-US" sz="2800" dirty="0">
                <a:solidFill>
                  <a:srgbClr val="000000"/>
                </a:solidFill>
                <a:latin typeface="#9Slide07 IcielNabila" pitchFamily="2" charset="0"/>
              </a:rPr>
              <a:t>: </a:t>
            </a:r>
            <a:r>
              <a:rPr lang="en-US" altLang="en-US" sz="2800" dirty="0" err="1">
                <a:solidFill>
                  <a:srgbClr val="000000"/>
                </a:solidFill>
                <a:latin typeface="#9Slide07 IcielNabila" pitchFamily="2" charset="0"/>
              </a:rPr>
              <a:t>mềm</a:t>
            </a:r>
            <a:r>
              <a:rPr lang="en-US" altLang="en-US" sz="2800" dirty="0">
                <a:solidFill>
                  <a:srgbClr val="000000"/>
                </a:solidFill>
                <a:latin typeface="#9Slide07 IcielNabila" pitchFamily="2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#9Slide07 IcielNabila" pitchFamily="2" charset="0"/>
              </a:rPr>
              <a:t>mượt</a:t>
            </a:r>
            <a:endParaRPr lang="en-US" altLang="en-US" sz="2800" dirty="0">
              <a:solidFill>
                <a:srgbClr val="000000"/>
              </a:solidFill>
              <a:latin typeface="#9Slide07 IcielNabila" pitchFamily="2" charset="0"/>
            </a:endParaRPr>
          </a:p>
        </p:txBody>
      </p:sp>
      <p:sp>
        <p:nvSpPr>
          <p:cNvPr id="13" name="Line Callout 1 10">
            <a:extLst>
              <a:ext uri="{FF2B5EF4-FFF2-40B4-BE49-F238E27FC236}">
                <a16:creationId xmlns:a16="http://schemas.microsoft.com/office/drawing/2014/main" xmlns="" id="{1B380CC0-16E7-4A32-9796-F6EE6164AE9D}"/>
              </a:ext>
            </a:extLst>
          </p:cNvPr>
          <p:cNvSpPr>
            <a:spLocks/>
          </p:cNvSpPr>
          <p:nvPr/>
        </p:nvSpPr>
        <p:spPr bwMode="auto">
          <a:xfrm>
            <a:off x="897200" y="1939975"/>
            <a:ext cx="3394189" cy="1324004"/>
          </a:xfrm>
          <a:prstGeom prst="borderCallout1">
            <a:avLst>
              <a:gd name="adj1" fmla="val 99802"/>
              <a:gd name="adj2" fmla="val 86981"/>
              <a:gd name="adj3" fmla="val 132894"/>
              <a:gd name="adj4" fmla="val 145084"/>
            </a:avLst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just">
              <a:defRPr/>
            </a:pPr>
            <a:r>
              <a:rPr lang="en-US" altLang="en-US" sz="2800" dirty="0">
                <a:solidFill>
                  <a:srgbClr val="000000"/>
                </a:solidFill>
                <a:latin typeface="#9Slide07 IcielNabila" pitchFamily="2" charset="0"/>
              </a:rPr>
              <a:t>Cái </a:t>
            </a:r>
            <a:r>
              <a:rPr lang="en-US" altLang="en-US" sz="2800" dirty="0" err="1">
                <a:solidFill>
                  <a:srgbClr val="000000"/>
                </a:solidFill>
                <a:latin typeface="#9Slide07 IcielNabila" pitchFamily="2" charset="0"/>
              </a:rPr>
              <a:t>mũi</a:t>
            </a:r>
            <a:r>
              <a:rPr lang="en-US" altLang="en-US" sz="2800" dirty="0">
                <a:solidFill>
                  <a:srgbClr val="000000"/>
                </a:solidFill>
                <a:latin typeface="#9Slide07 IcielNabila" pitchFamily="2" charset="0"/>
              </a:rPr>
              <a:t> :</a:t>
            </a:r>
            <a:r>
              <a:rPr lang="vi-VN" sz="2800" dirty="0">
                <a:latin typeface="#9Slide07 IcielNabila" pitchFamily="2" charset="0"/>
              </a:rPr>
              <a:t>phơn phớt hồng bao giờ cũng ươn ướt</a:t>
            </a:r>
            <a:r>
              <a:rPr lang="en-US" altLang="en-US" sz="2800" dirty="0">
                <a:solidFill>
                  <a:srgbClr val="000000"/>
                </a:solidFill>
                <a:latin typeface="#9Slide07 IcielNabila" pitchFamily="2" charset="0"/>
              </a:rPr>
              <a:t> </a:t>
            </a:r>
          </a:p>
        </p:txBody>
      </p:sp>
      <p:sp>
        <p:nvSpPr>
          <p:cNvPr id="17" name="Line Callout 2 4">
            <a:extLst>
              <a:ext uri="{FF2B5EF4-FFF2-40B4-BE49-F238E27FC236}">
                <a16:creationId xmlns:a16="http://schemas.microsoft.com/office/drawing/2014/main" xmlns="" id="{7DC8B5E1-4933-4CE6-BD20-A414E39AFA16}"/>
              </a:ext>
            </a:extLst>
          </p:cNvPr>
          <p:cNvSpPr>
            <a:spLocks/>
          </p:cNvSpPr>
          <p:nvPr/>
        </p:nvSpPr>
        <p:spPr bwMode="auto">
          <a:xfrm>
            <a:off x="7469096" y="4692886"/>
            <a:ext cx="3946356" cy="1290313"/>
          </a:xfrm>
          <a:prstGeom prst="borderCallout2">
            <a:avLst>
              <a:gd name="adj1" fmla="val 72883"/>
              <a:gd name="adj2" fmla="val -16481"/>
              <a:gd name="adj3" fmla="val 20732"/>
              <a:gd name="adj4" fmla="val -162"/>
              <a:gd name="adj5" fmla="val 70946"/>
              <a:gd name="adj6" fmla="val -15532"/>
            </a:avLst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just">
              <a:defRPr/>
            </a:pPr>
            <a:r>
              <a:rPr lang="en-US" altLang="en-US" sz="2800" dirty="0">
                <a:solidFill>
                  <a:srgbClr val="000000"/>
                </a:solidFill>
                <a:latin typeface="#9Slide07 IcielNabila" pitchFamily="2" charset="0"/>
              </a:rPr>
              <a:t>Cái </a:t>
            </a:r>
            <a:r>
              <a:rPr lang="en-US" altLang="en-US" sz="2800" dirty="0" err="1">
                <a:solidFill>
                  <a:srgbClr val="000000"/>
                </a:solidFill>
                <a:latin typeface="#9Slide07 IcielNabila" pitchFamily="2" charset="0"/>
              </a:rPr>
              <a:t>đuôi</a:t>
            </a:r>
            <a:r>
              <a:rPr lang="en-US" altLang="en-US" sz="2800" dirty="0" smtClean="0">
                <a:solidFill>
                  <a:srgbClr val="000000"/>
                </a:solidFill>
                <a:latin typeface="#9Slide07 IcielNabila" pitchFamily="2" charset="0"/>
              </a:rPr>
              <a:t>: </a:t>
            </a:r>
            <a:r>
              <a:rPr lang="en-US" altLang="en-US" sz="2800" dirty="0" err="1" smtClean="0">
                <a:solidFill>
                  <a:srgbClr val="000000"/>
                </a:solidFill>
                <a:latin typeface="#9Slide07 IcielNabila" pitchFamily="2" charset="0"/>
              </a:rPr>
              <a:t>dài</a:t>
            </a:r>
            <a:r>
              <a:rPr lang="en-US" altLang="en-US" sz="2800" dirty="0" smtClean="0">
                <a:solidFill>
                  <a:srgbClr val="000000"/>
                </a:solidFill>
                <a:latin typeface="#9Slide07 IcielNabila" pitchFamily="2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#9Slide07 IcielNabila" pitchFamily="2" charset="0"/>
              </a:rPr>
              <a:t>khoảng</a:t>
            </a:r>
            <a:r>
              <a:rPr lang="en-US" altLang="en-US" sz="2800" dirty="0" smtClean="0">
                <a:solidFill>
                  <a:srgbClr val="000000"/>
                </a:solidFill>
                <a:latin typeface="#9Slide07 IcielNabila" pitchFamily="2" charset="0"/>
              </a:rPr>
              <a:t> </a:t>
            </a:r>
            <a:r>
              <a:rPr lang="en-US" sz="2800" dirty="0">
                <a:latin typeface="#9Slide07 IcielNabila" pitchFamily="2" charset="0"/>
              </a:rPr>
              <a:t>15 </a:t>
            </a:r>
            <a:r>
              <a:rPr lang="en-US" sz="2800" dirty="0" smtClean="0">
                <a:latin typeface="#9Slide07 IcielNabila" pitchFamily="2" charset="0"/>
              </a:rPr>
              <a:t>cm </a:t>
            </a:r>
            <a:r>
              <a:rPr lang="en-US" sz="2800" dirty="0" err="1" smtClean="0">
                <a:latin typeface="#9Slide07 IcielNabila" pitchFamily="2" charset="0"/>
              </a:rPr>
              <a:t>bao</a:t>
            </a:r>
            <a:r>
              <a:rPr lang="en-US" sz="2800" dirty="0" smtClean="0">
                <a:latin typeface="#9Slide07 IcielNabila" pitchFamily="2" charset="0"/>
              </a:rPr>
              <a:t> </a:t>
            </a:r>
            <a:r>
              <a:rPr lang="en-US" sz="2800" dirty="0">
                <a:latin typeface="#9Slide07 IcielNabila" pitchFamily="2" charset="0"/>
              </a:rPr>
              <a:t>giờ cũng </a:t>
            </a:r>
            <a:r>
              <a:rPr lang="en-US" sz="2800" dirty="0" err="1">
                <a:latin typeface="#9Slide07 IcielNabila" pitchFamily="2" charset="0"/>
              </a:rPr>
              <a:t>vẫy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 smtClean="0">
                <a:latin typeface="#9Slide07 IcielNabila" pitchFamily="2" charset="0"/>
              </a:rPr>
              <a:t>vẫy</a:t>
            </a:r>
            <a:r>
              <a:rPr lang="en-US" sz="2800" dirty="0">
                <a:latin typeface="#9Slide07 IcielNabila" pitchFamily="2" charset="0"/>
              </a:rPr>
              <a:t>.</a:t>
            </a:r>
            <a:endParaRPr lang="en-US" altLang="en-US" sz="2800" dirty="0">
              <a:solidFill>
                <a:srgbClr val="000000"/>
              </a:solidFill>
              <a:latin typeface="#9Slide07 IcielNabila" pitchFamily="2" charset="0"/>
            </a:endParaRPr>
          </a:p>
        </p:txBody>
      </p:sp>
      <p:sp>
        <p:nvSpPr>
          <p:cNvPr id="18" name="Line Callout 2 8">
            <a:extLst>
              <a:ext uri="{FF2B5EF4-FFF2-40B4-BE49-F238E27FC236}">
                <a16:creationId xmlns:a16="http://schemas.microsoft.com/office/drawing/2014/main" xmlns="" id="{C5A5316A-79E7-4124-8054-12CB597734D4}"/>
              </a:ext>
            </a:extLst>
          </p:cNvPr>
          <p:cNvSpPr>
            <a:spLocks/>
          </p:cNvSpPr>
          <p:nvPr/>
        </p:nvSpPr>
        <p:spPr bwMode="auto">
          <a:xfrm>
            <a:off x="897200" y="4499294"/>
            <a:ext cx="2748754" cy="1005394"/>
          </a:xfrm>
          <a:prstGeom prst="borderCallout2">
            <a:avLst>
              <a:gd name="adj1" fmla="val 109077"/>
              <a:gd name="adj2" fmla="val 190611"/>
              <a:gd name="adj3" fmla="val 52152"/>
              <a:gd name="adj4" fmla="val 100066"/>
              <a:gd name="adj5" fmla="val 133964"/>
              <a:gd name="adj6" fmla="val 152454"/>
            </a:avLst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just"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#9Slide07 IcielNabila" pitchFamily="2" charset="0"/>
              </a:rPr>
              <a:t>Bốn</a:t>
            </a:r>
            <a:r>
              <a:rPr lang="en-US" altLang="en-US" sz="2800" dirty="0">
                <a:solidFill>
                  <a:srgbClr val="000000"/>
                </a:solidFill>
                <a:latin typeface="#9Slide07 IcielNabila" pitchFamily="2" charset="0"/>
              </a:rPr>
              <a:t> chân: </a:t>
            </a:r>
            <a:r>
              <a:rPr lang="en-US" sz="2800" dirty="0">
                <a:latin typeface="#9Slide07 IcielNabila" pitchFamily="2" charset="0"/>
              </a:rPr>
              <a:t>có </a:t>
            </a:r>
            <a:r>
              <a:rPr lang="en-US" sz="2800" dirty="0" err="1">
                <a:latin typeface="#9Slide07 IcielNabila" pitchFamily="2" charset="0"/>
              </a:rPr>
              <a:t>móng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vuốt</a:t>
            </a:r>
            <a:endParaRPr lang="en-US" altLang="en-US" sz="2800" dirty="0">
              <a:solidFill>
                <a:srgbClr val="000000"/>
              </a:solidFill>
              <a:latin typeface="#9Slide07 IcielNabi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583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D14340DF-60A0-48B0-B8D5-377C1F6CE7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4646A13-618F-4BE9-B167-96C832BC6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77" y="281608"/>
            <a:ext cx="5486400" cy="6294783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xmlns="" id="{FBD1AA1E-ADE4-4DE5-A577-9614DCB1C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4" y="889966"/>
            <a:ext cx="4616501" cy="5707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A91743C-CD3D-40D6-A178-029E863D3209}"/>
              </a:ext>
            </a:extLst>
          </p:cNvPr>
          <p:cNvSpPr txBox="1"/>
          <p:nvPr/>
        </p:nvSpPr>
        <p:spPr>
          <a:xfrm>
            <a:off x="7106879" y="1928000"/>
            <a:ext cx="321128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accent6">
                    <a:lumMod val="50000"/>
                  </a:schemeClr>
                </a:solidFill>
                <a:latin typeface="#9Slide07 SVNMomento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90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>
            <a:extLst>
              <a:ext uri="{FF2B5EF4-FFF2-40B4-BE49-F238E27FC236}">
                <a16:creationId xmlns:a16="http://schemas.microsoft.com/office/drawing/2014/main" xmlns="" id="{118521BE-626B-48CB-977C-FD31F29FBB59}"/>
              </a:ext>
            </a:extLst>
          </p:cNvPr>
          <p:cNvGrpSpPr/>
          <p:nvPr/>
        </p:nvGrpSpPr>
        <p:grpSpPr>
          <a:xfrm>
            <a:off x="537406" y="515321"/>
            <a:ext cx="11117188" cy="5827358"/>
            <a:chOff x="1579896" y="2048700"/>
            <a:chExt cx="9597340" cy="3246402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xmlns="" id="{03965099-24C0-410B-98B4-2A650998DF66}"/>
                </a:ext>
              </a:extLst>
            </p:cNvPr>
            <p:cNvSpPr/>
            <p:nvPr userDrawn="1"/>
          </p:nvSpPr>
          <p:spPr>
            <a:xfrm>
              <a:off x="1579896" y="2048700"/>
              <a:ext cx="9597340" cy="3246402"/>
            </a:xfrm>
            <a:prstGeom prst="roundRect">
              <a:avLst>
                <a:gd name="adj" fmla="val 12282"/>
              </a:avLst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4" name="矩形: 圆角 13">
              <a:extLst>
                <a:ext uri="{FF2B5EF4-FFF2-40B4-BE49-F238E27FC236}">
                  <a16:creationId xmlns:a16="http://schemas.microsoft.com/office/drawing/2014/main" xmlns="" id="{A86F0323-DF68-478D-8AB8-DCAF949D0E67}"/>
                </a:ext>
              </a:extLst>
            </p:cNvPr>
            <p:cNvSpPr/>
            <p:nvPr userDrawn="1"/>
          </p:nvSpPr>
          <p:spPr>
            <a:xfrm>
              <a:off x="1684786" y="2113920"/>
              <a:ext cx="9393397" cy="3141726"/>
            </a:xfrm>
            <a:prstGeom prst="roundRect">
              <a:avLst>
                <a:gd name="adj" fmla="val 11648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39B40B60-40F9-4BA8-BB2F-208650AAD6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32428" y="145755"/>
            <a:ext cx="1296419" cy="12241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02E5BA6-AFAC-484A-B158-C35A02946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1314" y="2243328"/>
            <a:ext cx="3849985" cy="3849985"/>
          </a:xfrm>
          <a:prstGeom prst="rect">
            <a:avLst/>
          </a:prstGeom>
        </p:spPr>
      </p:pic>
      <p:sp>
        <p:nvSpPr>
          <p:cNvPr id="7" name="Line Callout 2 5">
            <a:extLst>
              <a:ext uri="{FF2B5EF4-FFF2-40B4-BE49-F238E27FC236}">
                <a16:creationId xmlns:a16="http://schemas.microsoft.com/office/drawing/2014/main" xmlns="" id="{3C20CA65-3DF3-4346-A819-7C78DBCF95AB}"/>
              </a:ext>
            </a:extLst>
          </p:cNvPr>
          <p:cNvSpPr>
            <a:spLocks/>
          </p:cNvSpPr>
          <p:nvPr/>
        </p:nvSpPr>
        <p:spPr bwMode="auto">
          <a:xfrm>
            <a:off x="1030398" y="839647"/>
            <a:ext cx="9984198" cy="899801"/>
          </a:xfrm>
          <a:prstGeom prst="borderCallout2">
            <a:avLst>
              <a:gd name="adj1" fmla="val 208653"/>
              <a:gd name="adj2" fmla="val 54844"/>
              <a:gd name="adj3" fmla="val 102509"/>
              <a:gd name="adj4" fmla="val 52565"/>
              <a:gd name="adj5" fmla="val 178908"/>
              <a:gd name="adj6" fmla="val 48140"/>
            </a:avLst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just">
              <a:defRPr/>
            </a:pPr>
            <a:r>
              <a:rPr lang="en-US" altLang="en-US" sz="2800" dirty="0">
                <a:solidFill>
                  <a:srgbClr val="000000"/>
                </a:solidFill>
                <a:latin typeface="#9Slide07 IcielNabila" pitchFamily="2" charset="0"/>
              </a:rPr>
              <a:t>Hai tai: </a:t>
            </a:r>
            <a:r>
              <a:rPr lang="en-US" altLang="en-US" sz="2800" dirty="0" err="1">
                <a:solidFill>
                  <a:srgbClr val="000000"/>
                </a:solidFill>
                <a:latin typeface="#9Slide07 IcielNabila" pitchFamily="2" charset="0"/>
              </a:rPr>
              <a:t>rất</a:t>
            </a:r>
            <a:r>
              <a:rPr lang="en-US" altLang="en-US" sz="2800" dirty="0">
                <a:solidFill>
                  <a:srgbClr val="000000"/>
                </a:solidFill>
                <a:latin typeface="#9Slide07 IcielNabila" pitchFamily="2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#9Slide07 IcielNabila" pitchFamily="2" charset="0"/>
              </a:rPr>
              <a:t>thính</a:t>
            </a:r>
            <a:r>
              <a:rPr lang="en-US" altLang="en-US" sz="2800" dirty="0">
                <a:solidFill>
                  <a:srgbClr val="000000"/>
                </a:solidFill>
                <a:latin typeface="#9Slide07 IcielNabila" pitchFamily="2" charset="0"/>
              </a:rPr>
              <a:t>, </a:t>
            </a:r>
            <a:r>
              <a:rPr lang="vi-VN" sz="2800" dirty="0">
                <a:latin typeface="#9Slide07 IcielNabila" pitchFamily="2" charset="0"/>
              </a:rPr>
              <a:t>nhỏ nhắn, trông như hai chiếc lá mơ em thấy tr</a:t>
            </a:r>
            <a:r>
              <a:rPr lang="en-US" sz="2800" dirty="0">
                <a:latin typeface="#9Slide07 IcielNabila" pitchFamily="2" charset="0"/>
              </a:rPr>
              <a:t>ô</a:t>
            </a:r>
            <a:r>
              <a:rPr lang="vi-VN" sz="2800" dirty="0">
                <a:latin typeface="#9Slide07 IcielNabila" pitchFamily="2" charset="0"/>
              </a:rPr>
              <a:t>ng vườn nhà bà</a:t>
            </a:r>
            <a:r>
              <a:rPr lang="en-US" sz="2800" dirty="0">
                <a:latin typeface="#9Slide07 IcielNabila" pitchFamily="2" charset="0"/>
              </a:rPr>
              <a:t>, </a:t>
            </a:r>
            <a:endParaRPr lang="en-US" altLang="en-US" sz="2800" dirty="0">
              <a:solidFill>
                <a:srgbClr val="000000"/>
              </a:solidFill>
              <a:latin typeface="#9Slide07 IcielNabila" pitchFamily="2" charset="0"/>
            </a:endParaRPr>
          </a:p>
        </p:txBody>
      </p:sp>
      <p:sp>
        <p:nvSpPr>
          <p:cNvPr id="8" name="Line Callout 2 6">
            <a:extLst>
              <a:ext uri="{FF2B5EF4-FFF2-40B4-BE49-F238E27FC236}">
                <a16:creationId xmlns:a16="http://schemas.microsoft.com/office/drawing/2014/main" xmlns="" id="{E889DD57-C730-47C7-98A4-F92389C9DFBD}"/>
              </a:ext>
            </a:extLst>
          </p:cNvPr>
          <p:cNvSpPr>
            <a:spLocks/>
          </p:cNvSpPr>
          <p:nvPr/>
        </p:nvSpPr>
        <p:spPr bwMode="auto">
          <a:xfrm>
            <a:off x="7476923" y="1898178"/>
            <a:ext cx="3849984" cy="1735367"/>
          </a:xfrm>
          <a:prstGeom prst="borderCallout2">
            <a:avLst>
              <a:gd name="adj1" fmla="val 35567"/>
              <a:gd name="adj2" fmla="val -881"/>
              <a:gd name="adj3" fmla="val 82131"/>
              <a:gd name="adj4" fmla="val -28139"/>
              <a:gd name="adj5" fmla="val 34813"/>
              <a:gd name="adj6" fmla="val -86"/>
            </a:avLst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just"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#9Slide07 IcielNabila" pitchFamily="2" charset="0"/>
              </a:rPr>
              <a:t>Đôi</a:t>
            </a:r>
            <a:r>
              <a:rPr lang="en-US" altLang="en-US" sz="2800" dirty="0">
                <a:solidFill>
                  <a:srgbClr val="000000"/>
                </a:solidFill>
                <a:latin typeface="#9Slide07 IcielNabila" pitchFamily="2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#9Slide07 IcielNabila" pitchFamily="2" charset="0"/>
              </a:rPr>
              <a:t>mắt</a:t>
            </a:r>
            <a:r>
              <a:rPr lang="en-US" altLang="en-US" sz="2800" dirty="0">
                <a:solidFill>
                  <a:srgbClr val="000000"/>
                </a:solidFill>
                <a:latin typeface="#9Slide07 IcielNabila" pitchFamily="2" charset="0"/>
              </a:rPr>
              <a:t>:</a:t>
            </a:r>
            <a:r>
              <a:rPr lang="vi-VN" sz="2800" dirty="0">
                <a:latin typeface="#9Slide07 IcielNabila" pitchFamily="2" charset="0"/>
              </a:rPr>
              <a:t>to như hạt nhãn mà lúc nào cũng ngân ngấn nước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trông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rất</a:t>
            </a:r>
            <a:r>
              <a:rPr lang="vi-VN" sz="2800" dirty="0">
                <a:latin typeface="#9Slide07 IcielNabila" pitchFamily="2" charset="0"/>
              </a:rPr>
              <a:t> lanh lợi, tinh anh.</a:t>
            </a:r>
            <a:endParaRPr lang="en-US" altLang="en-US" sz="2800" dirty="0">
              <a:solidFill>
                <a:srgbClr val="000000"/>
              </a:solidFill>
              <a:latin typeface="#9Slide07 IcielNabila" pitchFamily="2" charset="0"/>
            </a:endParaRPr>
          </a:p>
        </p:txBody>
      </p:sp>
      <p:sp>
        <p:nvSpPr>
          <p:cNvPr id="9" name="Line Callout 1 9">
            <a:extLst>
              <a:ext uri="{FF2B5EF4-FFF2-40B4-BE49-F238E27FC236}">
                <a16:creationId xmlns:a16="http://schemas.microsoft.com/office/drawing/2014/main" xmlns="" id="{CBA7DA49-AD05-483C-AA7C-1E2DB05B93F2}"/>
              </a:ext>
            </a:extLst>
          </p:cNvPr>
          <p:cNvSpPr>
            <a:spLocks/>
          </p:cNvSpPr>
          <p:nvPr/>
        </p:nvSpPr>
        <p:spPr bwMode="auto">
          <a:xfrm>
            <a:off x="1100323" y="5394834"/>
            <a:ext cx="3614754" cy="623519"/>
          </a:xfrm>
          <a:prstGeom prst="borderCallout1">
            <a:avLst>
              <a:gd name="adj1" fmla="val 458"/>
              <a:gd name="adj2" fmla="val 93493"/>
              <a:gd name="adj3" fmla="val -57395"/>
              <a:gd name="adj4" fmla="val 112958"/>
            </a:avLst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just"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#9Slide07 IcielNabila" pitchFamily="2" charset="0"/>
              </a:rPr>
              <a:t>Bộ</a:t>
            </a:r>
            <a:r>
              <a:rPr lang="en-US" altLang="en-US" sz="2800" dirty="0">
                <a:solidFill>
                  <a:srgbClr val="000000"/>
                </a:solidFill>
                <a:latin typeface="#9Slide07 IcielNabila" pitchFamily="2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#9Slide07 IcielNabila" pitchFamily="2" charset="0"/>
              </a:rPr>
              <a:t>lông</a:t>
            </a:r>
            <a:r>
              <a:rPr lang="en-US" altLang="en-US" sz="2800" dirty="0">
                <a:solidFill>
                  <a:srgbClr val="000000"/>
                </a:solidFill>
                <a:latin typeface="#9Slide07 IcielNabila" pitchFamily="2" charset="0"/>
              </a:rPr>
              <a:t>: </a:t>
            </a:r>
            <a:r>
              <a:rPr lang="en-US" altLang="en-US" sz="2800" dirty="0" err="1">
                <a:solidFill>
                  <a:srgbClr val="000000"/>
                </a:solidFill>
                <a:latin typeface="#9Slide07 IcielNabila" pitchFamily="2" charset="0"/>
              </a:rPr>
              <a:t>mềm</a:t>
            </a:r>
            <a:r>
              <a:rPr lang="en-US" altLang="en-US" sz="2800" dirty="0">
                <a:solidFill>
                  <a:srgbClr val="000000"/>
                </a:solidFill>
                <a:latin typeface="#9Slide07 IcielNabila" pitchFamily="2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#9Slide07 IcielNabila" pitchFamily="2" charset="0"/>
              </a:rPr>
              <a:t>mượt</a:t>
            </a:r>
            <a:endParaRPr lang="en-US" altLang="en-US" sz="2800" dirty="0">
              <a:solidFill>
                <a:srgbClr val="000000"/>
              </a:solidFill>
              <a:latin typeface="#9Slide07 IcielNabila" pitchFamily="2" charset="0"/>
            </a:endParaRPr>
          </a:p>
        </p:txBody>
      </p:sp>
      <p:sp>
        <p:nvSpPr>
          <p:cNvPr id="13" name="Line Callout 1 10">
            <a:extLst>
              <a:ext uri="{FF2B5EF4-FFF2-40B4-BE49-F238E27FC236}">
                <a16:creationId xmlns:a16="http://schemas.microsoft.com/office/drawing/2014/main" xmlns="" id="{1B380CC0-16E7-4A32-9796-F6EE6164AE9D}"/>
              </a:ext>
            </a:extLst>
          </p:cNvPr>
          <p:cNvSpPr>
            <a:spLocks/>
          </p:cNvSpPr>
          <p:nvPr/>
        </p:nvSpPr>
        <p:spPr bwMode="auto">
          <a:xfrm>
            <a:off x="829717" y="1888065"/>
            <a:ext cx="4314880" cy="1324004"/>
          </a:xfrm>
          <a:prstGeom prst="borderCallout1">
            <a:avLst>
              <a:gd name="adj1" fmla="val 99802"/>
              <a:gd name="adj2" fmla="val 74048"/>
              <a:gd name="adj3" fmla="val 124607"/>
              <a:gd name="adj4" fmla="val 120818"/>
            </a:avLst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just">
              <a:defRPr/>
            </a:pPr>
            <a:r>
              <a:rPr lang="en-US" altLang="en-US" sz="2800" dirty="0">
                <a:solidFill>
                  <a:srgbClr val="000000"/>
                </a:solidFill>
                <a:latin typeface="#9Slide07 IcielNabila" pitchFamily="2" charset="0"/>
              </a:rPr>
              <a:t>Cái </a:t>
            </a:r>
            <a:r>
              <a:rPr lang="en-US" altLang="en-US" sz="2800" dirty="0" err="1">
                <a:solidFill>
                  <a:srgbClr val="000000"/>
                </a:solidFill>
                <a:latin typeface="#9Slide07 IcielNabila" pitchFamily="2" charset="0"/>
              </a:rPr>
              <a:t>mũi</a:t>
            </a:r>
            <a:r>
              <a:rPr lang="en-US" altLang="en-US" sz="2800" dirty="0">
                <a:solidFill>
                  <a:srgbClr val="000000"/>
                </a:solidFill>
                <a:latin typeface="#9Slide07 IcielNabila" pitchFamily="2" charset="0"/>
              </a:rPr>
              <a:t> :</a:t>
            </a:r>
            <a:r>
              <a:rPr lang="vi-VN" sz="2800" dirty="0">
                <a:latin typeface="#9Slide07 IcielNabila" pitchFamily="2" charset="0"/>
              </a:rPr>
              <a:t>đen nhánh,</a:t>
            </a:r>
            <a:r>
              <a:rPr lang="en-US" sz="2800" dirty="0">
                <a:latin typeface="#9Slide07 IcielNabila" pitchFamily="2" charset="0"/>
              </a:rPr>
              <a:t> </a:t>
            </a:r>
          </a:p>
          <a:p>
            <a:pPr algn="just">
              <a:defRPr/>
            </a:pPr>
            <a:r>
              <a:rPr lang="en-US" sz="2800" dirty="0" err="1">
                <a:latin typeface="#9Slide07 IcielNabila" pitchFamily="2" charset="0"/>
              </a:rPr>
              <a:t>ươn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ướt</a:t>
            </a:r>
            <a:r>
              <a:rPr lang="vi-VN" sz="2800" dirty="0">
                <a:latin typeface="#9Slide07 IcielNabila" pitchFamily="2" charset="0"/>
              </a:rPr>
              <a:t> thi thoảng cúi sát đất như ngửi tìm gì đó</a:t>
            </a:r>
            <a:endParaRPr lang="en-US" altLang="en-US" sz="2800" dirty="0">
              <a:solidFill>
                <a:srgbClr val="000000"/>
              </a:solidFill>
              <a:latin typeface="#9Slide07 IcielNabila" pitchFamily="2" charset="0"/>
            </a:endParaRPr>
          </a:p>
        </p:txBody>
      </p:sp>
      <p:sp>
        <p:nvSpPr>
          <p:cNvPr id="17" name="Line Callout 2 4">
            <a:extLst>
              <a:ext uri="{FF2B5EF4-FFF2-40B4-BE49-F238E27FC236}">
                <a16:creationId xmlns:a16="http://schemas.microsoft.com/office/drawing/2014/main" xmlns="" id="{7DC8B5E1-4933-4CE6-BD20-A414E39AFA16}"/>
              </a:ext>
            </a:extLst>
          </p:cNvPr>
          <p:cNvSpPr>
            <a:spLocks/>
          </p:cNvSpPr>
          <p:nvPr/>
        </p:nvSpPr>
        <p:spPr bwMode="auto">
          <a:xfrm>
            <a:off x="7246664" y="5039056"/>
            <a:ext cx="4077156" cy="918621"/>
          </a:xfrm>
          <a:prstGeom prst="borderCallout2">
            <a:avLst>
              <a:gd name="adj1" fmla="val 45012"/>
              <a:gd name="adj2" fmla="val -9304"/>
              <a:gd name="adj3" fmla="val 20732"/>
              <a:gd name="adj4" fmla="val -162"/>
              <a:gd name="adj5" fmla="val 45066"/>
              <a:gd name="adj6" fmla="val -8805"/>
            </a:avLst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just">
              <a:defRPr/>
            </a:pPr>
            <a:r>
              <a:rPr lang="en-US" altLang="en-US" sz="2800" dirty="0">
                <a:solidFill>
                  <a:srgbClr val="000000"/>
                </a:solidFill>
                <a:latin typeface="#9Slide07 IcielNabila" pitchFamily="2" charset="0"/>
              </a:rPr>
              <a:t>Cái </a:t>
            </a:r>
            <a:r>
              <a:rPr lang="en-US" altLang="en-US" sz="2800" dirty="0" err="1">
                <a:solidFill>
                  <a:srgbClr val="000000"/>
                </a:solidFill>
                <a:latin typeface="#9Slide07 IcielNabila" pitchFamily="2" charset="0"/>
              </a:rPr>
              <a:t>đuôi</a:t>
            </a:r>
            <a:r>
              <a:rPr lang="en-US" altLang="en-US" sz="2800" dirty="0">
                <a:solidFill>
                  <a:srgbClr val="000000"/>
                </a:solidFill>
                <a:latin typeface="#9Slide07 IcielNabila" pitchFamily="2" charset="0"/>
              </a:rPr>
              <a:t>: </a:t>
            </a:r>
            <a:r>
              <a:rPr lang="en-US" sz="2800" dirty="0" err="1">
                <a:latin typeface="#9Slide07 IcielNabila" pitchFamily="2" charset="0"/>
              </a:rPr>
              <a:t>ngoe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nguẩy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nghịch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ngợm</a:t>
            </a:r>
            <a:endParaRPr lang="en-US" altLang="en-US" sz="2800" dirty="0">
              <a:solidFill>
                <a:srgbClr val="000000"/>
              </a:solidFill>
              <a:latin typeface="#9Slide07 IcielNabila" pitchFamily="2" charset="0"/>
            </a:endParaRPr>
          </a:p>
        </p:txBody>
      </p:sp>
      <p:sp>
        <p:nvSpPr>
          <p:cNvPr id="18" name="Line Callout 2 8">
            <a:extLst>
              <a:ext uri="{FF2B5EF4-FFF2-40B4-BE49-F238E27FC236}">
                <a16:creationId xmlns:a16="http://schemas.microsoft.com/office/drawing/2014/main" xmlns="" id="{C5A5316A-79E7-4124-8054-12CB597734D4}"/>
              </a:ext>
            </a:extLst>
          </p:cNvPr>
          <p:cNvSpPr>
            <a:spLocks/>
          </p:cNvSpPr>
          <p:nvPr/>
        </p:nvSpPr>
        <p:spPr bwMode="auto">
          <a:xfrm>
            <a:off x="7548629" y="3792275"/>
            <a:ext cx="3778277" cy="1001571"/>
          </a:xfrm>
          <a:prstGeom prst="borderCallout2">
            <a:avLst>
              <a:gd name="adj1" fmla="val 210221"/>
              <a:gd name="adj2" fmla="val -56705"/>
              <a:gd name="adj3" fmla="val 52152"/>
              <a:gd name="adj4" fmla="val 1599"/>
              <a:gd name="adj5" fmla="val 207337"/>
              <a:gd name="adj6" fmla="val -26685"/>
            </a:avLst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just"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#9Slide07 IcielNabila" pitchFamily="2" charset="0"/>
              </a:rPr>
              <a:t>Bốn</a:t>
            </a:r>
            <a:r>
              <a:rPr lang="en-US" altLang="en-US" sz="2800" dirty="0">
                <a:solidFill>
                  <a:srgbClr val="000000"/>
                </a:solidFill>
                <a:latin typeface="#9Slide07 IcielNabila" pitchFamily="2" charset="0"/>
              </a:rPr>
              <a:t> chân: </a:t>
            </a:r>
            <a:r>
              <a:rPr lang="vi-VN" sz="2800" dirty="0">
                <a:latin typeface="#9Slide07 IcielNabila" pitchFamily="2" charset="0"/>
              </a:rPr>
              <a:t>ngắn tẹo nhưng chạy rất nhanh</a:t>
            </a:r>
            <a:endParaRPr lang="en-US" altLang="en-US" sz="2800" dirty="0">
              <a:solidFill>
                <a:srgbClr val="000000"/>
              </a:solidFill>
              <a:latin typeface="#9Slide07 IcielNabila" pitchFamily="2" charset="0"/>
            </a:endParaRPr>
          </a:p>
        </p:txBody>
      </p:sp>
      <p:sp>
        <p:nvSpPr>
          <p:cNvPr id="14" name="Line Callout 1 9">
            <a:extLst>
              <a:ext uri="{FF2B5EF4-FFF2-40B4-BE49-F238E27FC236}">
                <a16:creationId xmlns:a16="http://schemas.microsoft.com/office/drawing/2014/main" xmlns="" id="{A623F579-8DC8-44B7-A2CB-132C277E86C6}"/>
              </a:ext>
            </a:extLst>
          </p:cNvPr>
          <p:cNvSpPr>
            <a:spLocks/>
          </p:cNvSpPr>
          <p:nvPr/>
        </p:nvSpPr>
        <p:spPr bwMode="auto">
          <a:xfrm>
            <a:off x="902455" y="3406609"/>
            <a:ext cx="3740917" cy="1766790"/>
          </a:xfrm>
          <a:prstGeom prst="borderCallout1">
            <a:avLst>
              <a:gd name="adj1" fmla="val 37722"/>
              <a:gd name="adj2" fmla="val 100337"/>
              <a:gd name="adj3" fmla="val 23343"/>
              <a:gd name="adj4" fmla="val 135935"/>
            </a:avLst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just"/>
            <a:r>
              <a:rPr lang="vi-VN" sz="2800" dirty="0">
                <a:latin typeface="#9Slide07 IcielNabila" pitchFamily="2" charset="0"/>
              </a:rPr>
              <a:t>Mõm: to, dài với những chiếc răng nhọn, chiếc lưỡi hồng nhỏ hay liếm đồ vật.</a:t>
            </a:r>
          </a:p>
        </p:txBody>
      </p:sp>
    </p:spTree>
    <p:extLst>
      <p:ext uri="{BB962C8B-B14F-4D97-AF65-F5344CB8AC3E}">
        <p14:creationId xmlns:p14="http://schemas.microsoft.com/office/powerpoint/2010/main" val="2932991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  <p:bldP spid="17" grpId="0" animBg="1"/>
      <p:bldP spid="18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>
            <a:extLst>
              <a:ext uri="{FF2B5EF4-FFF2-40B4-BE49-F238E27FC236}">
                <a16:creationId xmlns:a16="http://schemas.microsoft.com/office/drawing/2014/main" xmlns="" id="{118521BE-626B-48CB-977C-FD31F29FBB59}"/>
              </a:ext>
            </a:extLst>
          </p:cNvPr>
          <p:cNvGrpSpPr/>
          <p:nvPr/>
        </p:nvGrpSpPr>
        <p:grpSpPr>
          <a:xfrm>
            <a:off x="263153" y="515321"/>
            <a:ext cx="11665693" cy="5827358"/>
            <a:chOff x="1579896" y="2048700"/>
            <a:chExt cx="9597340" cy="3246402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xmlns="" id="{03965099-24C0-410B-98B4-2A650998DF66}"/>
                </a:ext>
              </a:extLst>
            </p:cNvPr>
            <p:cNvSpPr/>
            <p:nvPr userDrawn="1"/>
          </p:nvSpPr>
          <p:spPr>
            <a:xfrm>
              <a:off x="1579896" y="2048700"/>
              <a:ext cx="9597340" cy="3246402"/>
            </a:xfrm>
            <a:prstGeom prst="roundRect">
              <a:avLst>
                <a:gd name="adj" fmla="val 12282"/>
              </a:avLst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4" name="矩形: 圆角 13">
              <a:extLst>
                <a:ext uri="{FF2B5EF4-FFF2-40B4-BE49-F238E27FC236}">
                  <a16:creationId xmlns:a16="http://schemas.microsoft.com/office/drawing/2014/main" xmlns="" id="{A86F0323-DF68-478D-8AB8-DCAF949D0E67}"/>
                </a:ext>
              </a:extLst>
            </p:cNvPr>
            <p:cNvSpPr/>
            <p:nvPr userDrawn="1"/>
          </p:nvSpPr>
          <p:spPr>
            <a:xfrm>
              <a:off x="1684786" y="2113920"/>
              <a:ext cx="9393397" cy="3141726"/>
            </a:xfrm>
            <a:prstGeom prst="roundRect">
              <a:avLst>
                <a:gd name="adj" fmla="val 11648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39B40B60-40F9-4BA8-BB2F-208650AAD6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68680" y="20328"/>
            <a:ext cx="1296419" cy="1224127"/>
          </a:xfrm>
          <a:prstGeom prst="rect">
            <a:avLst/>
          </a:prstGeom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xmlns="" id="{2A059A73-ABB8-47E7-8EF0-8CD21C84C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94" y="478344"/>
            <a:ext cx="5947558" cy="5947558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xmlns="" id="{EB3119D6-B5A5-4DDA-A6D2-3870E8D11A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2" y="4508150"/>
            <a:ext cx="3045527" cy="30455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9DDC253-F9ED-4818-A918-92FA23988210}"/>
              </a:ext>
            </a:extLst>
          </p:cNvPr>
          <p:cNvSpPr txBox="1"/>
          <p:nvPr/>
        </p:nvSpPr>
        <p:spPr>
          <a:xfrm>
            <a:off x="4887686" y="1044287"/>
            <a:ext cx="691366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effectLst/>
                <a:latin typeface="Arial" panose="020B0604020202020204" pitchFamily="34" charset="0"/>
              </a:rPr>
              <a:t>+ Thân hình to lớn, có lẽ phải nặng hàng chục tấn …</a:t>
            </a:r>
          </a:p>
          <a:p>
            <a:pPr algn="just"/>
            <a:r>
              <a:rPr lang="vi-VN" sz="2800" b="1" i="0" dirty="0">
                <a:effectLst/>
                <a:latin typeface="Arial" panose="020B0604020202020204" pitchFamily="34" charset="0"/>
              </a:rPr>
              <a:t>+ Toàn thân là lớp da màu nâu xám, rất ít hoặc hầu như không có lông nên lớp da nó hiện rõ những vết nhăn nheo …</a:t>
            </a:r>
          </a:p>
          <a:p>
            <a:pPr algn="just"/>
            <a:r>
              <a:rPr lang="vi-VN" sz="2800" b="1" i="0" dirty="0">
                <a:effectLst/>
                <a:latin typeface="Arial" panose="020B0604020202020204" pitchFamily="34" charset="0"/>
              </a:rPr>
              <a:t>+ Cái đầu rất to với đôi tai to hai bên như hai chiếc quạt luôn phe phẩy …</a:t>
            </a:r>
          </a:p>
          <a:p>
            <a:pPr algn="just"/>
            <a:r>
              <a:rPr lang="vi-VN" sz="2800" b="1" i="0" dirty="0">
                <a:effectLst/>
                <a:latin typeface="Arial" panose="020B0604020202020204" pitchFamily="34" charset="0"/>
              </a:rPr>
              <a:t>+ Nó có một chiếc vòi rất dài trông giống như một chiếc vòi nước …</a:t>
            </a:r>
          </a:p>
          <a:p>
            <a:pPr algn="just"/>
            <a:r>
              <a:rPr lang="vi-VN" sz="2800" b="1" i="0" dirty="0">
                <a:effectLst/>
                <a:latin typeface="Arial" panose="020B0604020202020204" pitchFamily="34" charset="0"/>
              </a:rPr>
              <a:t>+ Đặc biệt chú voi còn có cặp ngà màu trắng cong cong và nhô ra phía trước …</a:t>
            </a:r>
          </a:p>
        </p:txBody>
      </p:sp>
    </p:spTree>
    <p:extLst>
      <p:ext uri="{BB962C8B-B14F-4D97-AF65-F5344CB8AC3E}">
        <p14:creationId xmlns:p14="http://schemas.microsoft.com/office/powerpoint/2010/main" val="40429473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14">
            <a:extLst>
              <a:ext uri="{FF2B5EF4-FFF2-40B4-BE49-F238E27FC236}">
                <a16:creationId xmlns:a16="http://schemas.microsoft.com/office/drawing/2014/main" xmlns="" id="{CB37DECB-FB4C-4536-946E-861663354D7C}"/>
              </a:ext>
            </a:extLst>
          </p:cNvPr>
          <p:cNvGrpSpPr/>
          <p:nvPr/>
        </p:nvGrpSpPr>
        <p:grpSpPr>
          <a:xfrm>
            <a:off x="726112" y="838200"/>
            <a:ext cx="10739776" cy="5540830"/>
            <a:chOff x="1579896" y="2048700"/>
            <a:chExt cx="9597340" cy="3246402"/>
          </a:xfrm>
        </p:grpSpPr>
        <p:sp>
          <p:nvSpPr>
            <p:cNvPr id="10" name="矩形: 圆角 12">
              <a:extLst>
                <a:ext uri="{FF2B5EF4-FFF2-40B4-BE49-F238E27FC236}">
                  <a16:creationId xmlns:a16="http://schemas.microsoft.com/office/drawing/2014/main" xmlns="" id="{D6ED3049-233B-4E6A-B3D3-1E3C511245D8}"/>
                </a:ext>
              </a:extLst>
            </p:cNvPr>
            <p:cNvSpPr/>
            <p:nvPr userDrawn="1"/>
          </p:nvSpPr>
          <p:spPr>
            <a:xfrm>
              <a:off x="1579896" y="2048700"/>
              <a:ext cx="9597340" cy="3246402"/>
            </a:xfrm>
            <a:prstGeom prst="roundRect">
              <a:avLst>
                <a:gd name="adj" fmla="val 12282"/>
              </a:avLst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11" name="矩形: 圆角 13">
              <a:extLst>
                <a:ext uri="{FF2B5EF4-FFF2-40B4-BE49-F238E27FC236}">
                  <a16:creationId xmlns:a16="http://schemas.microsoft.com/office/drawing/2014/main" xmlns="" id="{673D0FA8-A80E-40AE-9753-FAAD7D1895E9}"/>
                </a:ext>
              </a:extLst>
            </p:cNvPr>
            <p:cNvSpPr/>
            <p:nvPr userDrawn="1"/>
          </p:nvSpPr>
          <p:spPr>
            <a:xfrm>
              <a:off x="1684786" y="2113920"/>
              <a:ext cx="9393397" cy="3141726"/>
            </a:xfrm>
            <a:prstGeom prst="roundRect">
              <a:avLst>
                <a:gd name="adj" fmla="val 11648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2" name="图片 1">
            <a:extLst>
              <a:ext uri="{FF2B5EF4-FFF2-40B4-BE49-F238E27FC236}">
                <a16:creationId xmlns:a16="http://schemas.microsoft.com/office/drawing/2014/main" xmlns="" id="{BC876084-FBEA-49A9-BE8B-B0C47C9A8F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68680" y="20328"/>
            <a:ext cx="1296419" cy="1224127"/>
          </a:xfrm>
          <a:prstGeom prst="rect">
            <a:avLst/>
          </a:prstGeom>
        </p:spPr>
      </p:pic>
      <p:sp>
        <p:nvSpPr>
          <p:cNvPr id="13" name="Text Box 12">
            <a:extLst>
              <a:ext uri="{FF2B5EF4-FFF2-40B4-BE49-F238E27FC236}">
                <a16:creationId xmlns:a16="http://schemas.microsoft.com/office/drawing/2014/main" xmlns="" id="{A428846C-07B4-4C77-8458-201DC5987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000" y="1244455"/>
            <a:ext cx="1006999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3. Quan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sát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các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bộ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phận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của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một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con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vật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mà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em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yêu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thích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và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tìm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những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từ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ngữ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miêu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tả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đặc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điểm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của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các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bộ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phận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đó</a:t>
            </a:r>
            <a:r>
              <a:rPr lang="en-US" altLang="en-US" sz="2800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.</a:t>
            </a:r>
          </a:p>
        </p:txBody>
      </p:sp>
      <p:pic>
        <p:nvPicPr>
          <p:cNvPr id="7" name="Picture 21" descr="j0232133">
            <a:extLst>
              <a:ext uri="{FF2B5EF4-FFF2-40B4-BE49-F238E27FC236}">
                <a16:creationId xmlns:a16="http://schemas.microsoft.com/office/drawing/2014/main" xmlns="" id="{98E3FCF2-5169-48C6-8BB0-54FE433EB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979226" y="2166228"/>
            <a:ext cx="2785944" cy="265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BOYWRIT">
            <a:extLst>
              <a:ext uri="{FF2B5EF4-FFF2-40B4-BE49-F238E27FC236}">
                <a16:creationId xmlns:a16="http://schemas.microsoft.com/office/drawing/2014/main" xmlns="" id="{121E57A1-99BA-40CB-BE30-5E078D05C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93" y="2985614"/>
            <a:ext cx="4249421" cy="303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xmlns="" id="{679673A3-40E1-4B09-A55B-52EC33955E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42" y="1883438"/>
            <a:ext cx="4992478" cy="44217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FA35ECC-277C-401B-86F2-17DEF5E410D4}"/>
              </a:ext>
            </a:extLst>
          </p:cNvPr>
          <p:cNvSpPr txBox="1"/>
          <p:nvPr/>
        </p:nvSpPr>
        <p:spPr>
          <a:xfrm>
            <a:off x="7232058" y="4094305"/>
            <a:ext cx="2625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bài</a:t>
            </a:r>
          </a:p>
        </p:txBody>
      </p:sp>
    </p:spTree>
    <p:extLst>
      <p:ext uri="{BB962C8B-B14F-4D97-AF65-F5344CB8AC3E}">
        <p14:creationId xmlns:p14="http://schemas.microsoft.com/office/powerpoint/2010/main" val="22782475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>
            <a:extLst>
              <a:ext uri="{FF2B5EF4-FFF2-40B4-BE49-F238E27FC236}">
                <a16:creationId xmlns:a16="http://schemas.microsoft.com/office/drawing/2014/main" xmlns="" id="{118521BE-626B-48CB-977C-FD31F29FBB59}"/>
              </a:ext>
            </a:extLst>
          </p:cNvPr>
          <p:cNvGrpSpPr/>
          <p:nvPr/>
        </p:nvGrpSpPr>
        <p:grpSpPr>
          <a:xfrm>
            <a:off x="263153" y="185057"/>
            <a:ext cx="11665693" cy="6477000"/>
            <a:chOff x="1579896" y="2048700"/>
            <a:chExt cx="9597340" cy="3246402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xmlns="" id="{03965099-24C0-410B-98B4-2A650998DF66}"/>
                </a:ext>
              </a:extLst>
            </p:cNvPr>
            <p:cNvSpPr/>
            <p:nvPr userDrawn="1"/>
          </p:nvSpPr>
          <p:spPr>
            <a:xfrm>
              <a:off x="1579896" y="2048700"/>
              <a:ext cx="9597340" cy="3246402"/>
            </a:xfrm>
            <a:prstGeom prst="roundRect">
              <a:avLst>
                <a:gd name="adj" fmla="val 12282"/>
              </a:avLst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4" name="矩形: 圆角 13">
              <a:extLst>
                <a:ext uri="{FF2B5EF4-FFF2-40B4-BE49-F238E27FC236}">
                  <a16:creationId xmlns:a16="http://schemas.microsoft.com/office/drawing/2014/main" xmlns="" id="{A86F0323-DF68-478D-8AB8-DCAF949D0E67}"/>
                </a:ext>
              </a:extLst>
            </p:cNvPr>
            <p:cNvSpPr/>
            <p:nvPr userDrawn="1"/>
          </p:nvSpPr>
          <p:spPr>
            <a:xfrm>
              <a:off x="1684786" y="2113920"/>
              <a:ext cx="9393397" cy="3141726"/>
            </a:xfrm>
            <a:prstGeom prst="roundRect">
              <a:avLst>
                <a:gd name="adj" fmla="val 11648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39B40B60-40F9-4BA8-BB2F-208650AAD6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68680" y="20328"/>
            <a:ext cx="1296419" cy="1224127"/>
          </a:xfrm>
          <a:prstGeom prst="rect">
            <a:avLst/>
          </a:prstGeom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xmlns="" id="{8B6E1FDF-2EE1-4D0B-B377-E4759E31E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43" y="1282406"/>
            <a:ext cx="11410703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  Đầu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nó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là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riêng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màu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vàng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, còn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thân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có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màu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trắng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đen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xen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kẽ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trông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rất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đẹp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.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Lông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mèo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rất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mượt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vì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vậy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em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rất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thích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vuốt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ve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nó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mũi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nó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màu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hồng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có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chiếc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râu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mép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con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mắt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to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tròn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long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lanh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như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hòn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bi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ve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con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mắt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đó có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thể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sáng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như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đèn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pha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vào ban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đêm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tai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rất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mỏng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lúc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nào cũng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vểnh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lên như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lắng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nghe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điều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đó.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Chiếc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đuôi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lúc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nào cũng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ngoe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nguẩy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trông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rất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đáng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yêu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.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Bốn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chân với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móng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vuốt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sắc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nhọn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là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vũ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khí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tấn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công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để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vồ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bắt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kẻ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thù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đó là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con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chuột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đặc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biệt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dưới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ngón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chân có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miếng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da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dày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như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miếng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đệm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chiếc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đệm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này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khiến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nó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đi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rất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nhẹ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nhàng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hầu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như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phát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ra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tiếng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động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, đây là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ưu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thế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để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rình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kẻ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thù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mà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phát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hiện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ra.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 </a:t>
            </a:r>
            <a:endParaRPr lang="en-US" altLang="en-US" sz="2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xmlns="" id="{5CEBEB00-D62C-45AB-84CE-BFF0AF410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112" y="348684"/>
            <a:ext cx="1006999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3. Quan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sát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các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bộ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phận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của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một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con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vật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mà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em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yêu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thích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và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tìm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những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từ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ngữ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miêu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tả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đặc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điểm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của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các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bộ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phận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 đó</a:t>
            </a:r>
            <a:r>
              <a:rPr lang="en-US" altLang="en-US" sz="2800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152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D14340DF-60A0-48B0-B8D5-377C1F6CE7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4646A13-618F-4BE9-B167-96C832BC6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77" y="281608"/>
            <a:ext cx="5486400" cy="6294783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xmlns="" id="{FBD1AA1E-ADE4-4DE5-A577-9614DCB1C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4" y="889966"/>
            <a:ext cx="4616501" cy="5707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A91743C-CD3D-40D6-A178-029E863D3209}"/>
              </a:ext>
            </a:extLst>
          </p:cNvPr>
          <p:cNvSpPr txBox="1"/>
          <p:nvPr/>
        </p:nvSpPr>
        <p:spPr>
          <a:xfrm>
            <a:off x="6856508" y="1753829"/>
            <a:ext cx="321128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chemeClr val="accent6">
                    <a:lumMod val="50000"/>
                  </a:schemeClr>
                </a:solidFill>
                <a:latin typeface="#9Slide07 SVNMomento" panose="00000500000000000000" pitchFamily="2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419983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4">
            <a:extLst>
              <a:ext uri="{FF2B5EF4-FFF2-40B4-BE49-F238E27FC236}">
                <a16:creationId xmlns:a16="http://schemas.microsoft.com/office/drawing/2014/main" xmlns="" id="{4A8A319D-2C94-4309-8ADD-6F229BABEA30}"/>
              </a:ext>
            </a:extLst>
          </p:cNvPr>
          <p:cNvGrpSpPr/>
          <p:nvPr/>
        </p:nvGrpSpPr>
        <p:grpSpPr>
          <a:xfrm>
            <a:off x="614596" y="447334"/>
            <a:ext cx="10935147" cy="5932714"/>
            <a:chOff x="1579896" y="2048700"/>
            <a:chExt cx="9597340" cy="3246402"/>
          </a:xfrm>
        </p:grpSpPr>
        <p:sp>
          <p:nvSpPr>
            <p:cNvPr id="8" name="矩形: 圆角 12">
              <a:extLst>
                <a:ext uri="{FF2B5EF4-FFF2-40B4-BE49-F238E27FC236}">
                  <a16:creationId xmlns:a16="http://schemas.microsoft.com/office/drawing/2014/main" xmlns="" id="{573EA35B-6944-499A-A0BC-48103AA9B708}"/>
                </a:ext>
              </a:extLst>
            </p:cNvPr>
            <p:cNvSpPr/>
            <p:nvPr userDrawn="1"/>
          </p:nvSpPr>
          <p:spPr>
            <a:xfrm>
              <a:off x="1579896" y="2048700"/>
              <a:ext cx="9597340" cy="3246402"/>
            </a:xfrm>
            <a:prstGeom prst="roundRect">
              <a:avLst>
                <a:gd name="adj" fmla="val 12282"/>
              </a:avLst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9" name="矩形: 圆角 13">
              <a:extLst>
                <a:ext uri="{FF2B5EF4-FFF2-40B4-BE49-F238E27FC236}">
                  <a16:creationId xmlns:a16="http://schemas.microsoft.com/office/drawing/2014/main" xmlns="" id="{58E3A7AD-B0AE-4B60-BAA7-BD692F9F30B7}"/>
                </a:ext>
              </a:extLst>
            </p:cNvPr>
            <p:cNvSpPr/>
            <p:nvPr userDrawn="1"/>
          </p:nvSpPr>
          <p:spPr>
            <a:xfrm>
              <a:off x="1684786" y="2113920"/>
              <a:ext cx="9393397" cy="3141726"/>
            </a:xfrm>
            <a:prstGeom prst="roundRect">
              <a:avLst>
                <a:gd name="adj" fmla="val 11648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0" name="图片 1">
            <a:extLst>
              <a:ext uri="{FF2B5EF4-FFF2-40B4-BE49-F238E27FC236}">
                <a16:creationId xmlns:a16="http://schemas.microsoft.com/office/drawing/2014/main" xmlns="" id="{98E680A0-E38A-419A-B815-141A82DFE5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37095" y="-164729"/>
            <a:ext cx="1296419" cy="1224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E3FCD13-51C0-4B5E-AB26-A3D813290E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14" y="588571"/>
            <a:ext cx="6574972" cy="50414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C645AF2-0277-4049-A255-B545BCF63AB7}"/>
              </a:ext>
            </a:extLst>
          </p:cNvPr>
          <p:cNvSpPr/>
          <p:nvPr/>
        </p:nvSpPr>
        <p:spPr>
          <a:xfrm>
            <a:off x="5053087" y="2440215"/>
            <a:ext cx="58847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Momento" panose="00000500000000000000" pitchFamily="2" charset="0"/>
              </a:rPr>
              <a:t>Hoàn</a:t>
            </a:r>
            <a:r>
              <a:rPr lang="en-US" sz="54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Momento" panose="00000500000000000000" pitchFamily="2" charset="0"/>
              </a:rPr>
              <a:t> </a:t>
            </a:r>
            <a:r>
              <a:rPr lang="en-US" sz="54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Momento" panose="00000500000000000000" pitchFamily="2" charset="0"/>
              </a:rPr>
              <a:t>thành</a:t>
            </a:r>
            <a:r>
              <a:rPr lang="en-US" sz="54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Momento" panose="00000500000000000000" pitchFamily="2" charset="0"/>
              </a:rPr>
              <a:t> </a:t>
            </a:r>
            <a:r>
              <a:rPr lang="en-US" sz="54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Momento" panose="00000500000000000000" pitchFamily="2" charset="0"/>
              </a:rPr>
              <a:t>đoạn</a:t>
            </a:r>
            <a:r>
              <a:rPr lang="en-US" sz="54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Momento" panose="00000500000000000000" pitchFamily="2" charset="0"/>
              </a:rPr>
              <a:t> </a:t>
            </a:r>
            <a:r>
              <a:rPr lang="en-US" sz="54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Momento" panose="00000500000000000000" pitchFamily="2" charset="0"/>
              </a:rPr>
              <a:t>văn</a:t>
            </a:r>
            <a:endParaRPr lang="en-US" sz="5400" b="1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#9Slide07 SVNMomento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27C3D80-346E-4DA1-9E33-686630309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08" y="2647358"/>
            <a:ext cx="7780514" cy="50414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8632935-DD50-4205-BA5B-49301FEEA79B}"/>
              </a:ext>
            </a:extLst>
          </p:cNvPr>
          <p:cNvSpPr/>
          <p:nvPr/>
        </p:nvSpPr>
        <p:spPr>
          <a:xfrm>
            <a:off x="1434665" y="4581887"/>
            <a:ext cx="56192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Momento" panose="00000500000000000000" pitchFamily="2" charset="0"/>
              </a:rPr>
              <a:t>Chuẩn</a:t>
            </a:r>
            <a:r>
              <a:rPr lang="en-US" sz="5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Momento" panose="00000500000000000000" pitchFamily="2" charset="0"/>
              </a:rPr>
              <a:t> </a:t>
            </a:r>
            <a:r>
              <a:rPr lang="en-US" sz="5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Momento" panose="00000500000000000000" pitchFamily="2" charset="0"/>
              </a:rPr>
              <a:t>bị</a:t>
            </a:r>
            <a:r>
              <a:rPr lang="en-US" sz="5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Momento" panose="00000500000000000000" pitchFamily="2" charset="0"/>
              </a:rPr>
              <a:t> bài </a:t>
            </a:r>
            <a:r>
              <a:rPr lang="en-US" sz="5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Momento" panose="00000500000000000000" pitchFamily="2" charset="0"/>
              </a:rPr>
              <a:t>sau</a:t>
            </a:r>
            <a:endParaRPr lang="en-US" sz="5400" b="1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#9Slide07 SVNMomento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DD2FC9E-79AB-49AB-8C74-BE1E387B64DF}"/>
              </a:ext>
            </a:extLst>
          </p:cNvPr>
          <p:cNvSpPr txBox="1"/>
          <p:nvPr/>
        </p:nvSpPr>
        <p:spPr>
          <a:xfrm>
            <a:off x="491059" y="997588"/>
            <a:ext cx="5878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accent6">
                    <a:lumMod val="50000"/>
                  </a:schemeClr>
                </a:solidFill>
                <a:latin typeface="#9Slide07 SVNMomento" panose="00000500000000000000" pitchFamily="2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3734612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1" accel="8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" accel="8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5D574B8-101B-43A3-9AAF-4905CA8F30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0" r="60500" b="66991"/>
          <a:stretch/>
        </p:blipFill>
        <p:spPr>
          <a:xfrm>
            <a:off x="-44215" y="-7255"/>
            <a:ext cx="3017520" cy="22502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0D5E867-BD96-4145-98C7-9F87D32E45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3" t="64143" r="48557" b="9041"/>
          <a:stretch/>
        </p:blipFill>
        <p:spPr>
          <a:xfrm>
            <a:off x="9114522" y="52785"/>
            <a:ext cx="2484120" cy="137691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B1B7E93-E1B6-474F-A861-0A0F20EC35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7" t="63337" r="25665" b="7342"/>
          <a:stretch/>
        </p:blipFill>
        <p:spPr>
          <a:xfrm rot="21137193">
            <a:off x="1574969" y="-37164"/>
            <a:ext cx="1912308" cy="1774365"/>
          </a:xfrm>
          <a:prstGeom prst="rect">
            <a:avLst/>
          </a:prstGeom>
        </p:spPr>
      </p:pic>
      <p:pic>
        <p:nvPicPr>
          <p:cNvPr id="25" name="Picture 2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D3863D4B-E49A-4689-9936-2257942AD4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02"/>
          <a:stretch/>
        </p:blipFill>
        <p:spPr>
          <a:xfrm>
            <a:off x="-19066" y="3929325"/>
            <a:ext cx="12192000" cy="2986774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xmlns="" id="{0BACE60A-F084-4CB2-A8FB-1AD3A00457E7}"/>
              </a:ext>
            </a:extLst>
          </p:cNvPr>
          <p:cNvSpPr txBox="1">
            <a:spLocks/>
          </p:cNvSpPr>
          <p:nvPr/>
        </p:nvSpPr>
        <p:spPr>
          <a:xfrm>
            <a:off x="10356582" y="-27442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69A12B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69A12B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8" name="图片 14">
            <a:extLst>
              <a:ext uri="{FF2B5EF4-FFF2-40B4-BE49-F238E27FC236}">
                <a16:creationId xmlns:a16="http://schemas.microsoft.com/office/drawing/2014/main" xmlns="" id="{71D5F199-D5A7-489C-B2B4-BB67FE1790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00"/>
          <a:stretch/>
        </p:blipFill>
        <p:spPr>
          <a:xfrm>
            <a:off x="-19066" y="5988642"/>
            <a:ext cx="12192000" cy="927458"/>
          </a:xfrm>
          <a:prstGeom prst="rect">
            <a:avLst/>
          </a:prstGeom>
        </p:spPr>
      </p:pic>
      <p:sp>
        <p:nvSpPr>
          <p:cNvPr id="14" name="文本框 139">
            <a:extLst>
              <a:ext uri="{FF2B5EF4-FFF2-40B4-BE49-F238E27FC236}">
                <a16:creationId xmlns:a16="http://schemas.microsoft.com/office/drawing/2014/main" xmlns="" id="{412117AA-314A-407E-A794-90CA47078F2A}"/>
              </a:ext>
            </a:extLst>
          </p:cNvPr>
          <p:cNvSpPr txBox="1"/>
          <p:nvPr/>
        </p:nvSpPr>
        <p:spPr>
          <a:xfrm>
            <a:off x="1206625" y="869358"/>
            <a:ext cx="10121681" cy="36317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 err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UVF Remachine Script" panose="02000000000000000000" pitchFamily="2" charset="0"/>
                <a:cs typeface="Aharoni" panose="02010803020104030203" pitchFamily="2" charset="-79"/>
              </a:rPr>
              <a:t>Chúc</a:t>
            </a:r>
            <a:r>
              <a:rPr lang="en-US" altLang="zh-CN" sz="11500" b="1" dirty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UVF Remachine Script" panose="02000000000000000000" pitchFamily="2" charset="0"/>
                <a:cs typeface="Aharoni" panose="02010803020104030203" pitchFamily="2" charset="-79"/>
              </a:rPr>
              <a:t> </a:t>
            </a:r>
            <a:r>
              <a:rPr lang="en-US" altLang="zh-CN" sz="11500" b="1" dirty="0" err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UVF Remachine Script" panose="02000000000000000000" pitchFamily="2" charset="0"/>
                <a:cs typeface="Aharoni" panose="02010803020104030203" pitchFamily="2" charset="-79"/>
              </a:rPr>
              <a:t>các</a:t>
            </a:r>
            <a:r>
              <a:rPr lang="en-US" altLang="zh-CN" sz="11500" b="1" dirty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UVF Remachine Script" panose="02000000000000000000" pitchFamily="2" charset="0"/>
                <a:cs typeface="Aharoni" panose="02010803020104030203" pitchFamily="2" charset="-79"/>
              </a:rPr>
              <a:t> </a:t>
            </a:r>
            <a:r>
              <a:rPr lang="en-US" altLang="zh-CN" sz="11500" b="1" dirty="0" err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UVF Remachine Script" panose="02000000000000000000" pitchFamily="2" charset="0"/>
                <a:cs typeface="Aharoni" panose="02010803020104030203" pitchFamily="2" charset="-79"/>
              </a:rPr>
              <a:t>em</a:t>
            </a:r>
            <a:r>
              <a:rPr lang="en-US" altLang="zh-CN" sz="11500" b="1" dirty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UVF Remachine Script" panose="02000000000000000000" pitchFamily="2" charset="0"/>
                <a:cs typeface="Aharoni" panose="02010803020104030203" pitchFamily="2" charset="-79"/>
              </a:rPr>
              <a:t> </a:t>
            </a:r>
          </a:p>
          <a:p>
            <a:pPr algn="ctr"/>
            <a:r>
              <a:rPr lang="en-US" altLang="zh-CN" sz="11500" b="1" dirty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UVF Remachine Script" panose="02000000000000000000" pitchFamily="2" charset="0"/>
                <a:cs typeface="Aharoni" panose="02010803020104030203" pitchFamily="2" charset="-79"/>
              </a:rPr>
              <a:t>học </a:t>
            </a:r>
            <a:r>
              <a:rPr lang="en-US" altLang="zh-CN" sz="11500" b="1" dirty="0" err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UVF Remachine Script" panose="02000000000000000000" pitchFamily="2" charset="0"/>
                <a:cs typeface="Aharoni" panose="02010803020104030203" pitchFamily="2" charset="-79"/>
              </a:rPr>
              <a:t>tốt</a:t>
            </a:r>
            <a:r>
              <a:rPr lang="en-US" altLang="zh-CN" sz="11500" b="1" dirty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UVF Remachine Script" panose="02000000000000000000" pitchFamily="2" charset="0"/>
                <a:cs typeface="Aharoni" panose="02010803020104030203" pitchFamily="2" charset="-79"/>
              </a:rPr>
              <a:t>!</a:t>
            </a:r>
            <a:endParaRPr lang="zh-CN" altLang="en-US" sz="11500" b="1" dirty="0"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glow rad="101600">
                  <a:schemeClr val="bg1">
                    <a:alpha val="40000"/>
                  </a:schemeClr>
                </a:glow>
              </a:effectLst>
              <a:latin typeface="UVF Remachine Script" panose="02000000000000000000" pitchFamily="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2946655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B2189EF4-D0AE-40F5-9C2D-2ADAF3C03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446314"/>
            <a:ext cx="12192000" cy="6411686"/>
          </a:xfrm>
          <a:prstGeom prst="rect">
            <a:avLst/>
          </a:prstGeom>
        </p:spPr>
      </p:pic>
      <p:sp>
        <p:nvSpPr>
          <p:cNvPr id="9" name="PA_文本框 32">
            <a:extLst>
              <a:ext uri="{FF2B5EF4-FFF2-40B4-BE49-F238E27FC236}">
                <a16:creationId xmlns:a16="http://schemas.microsoft.com/office/drawing/2014/main" xmlns="" id="{07062C9D-EBDE-4520-BD71-637291F3A55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83971" y="1385053"/>
            <a:ext cx="776151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noProof="0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Momento" panose="00000500000000000000" pitchFamily="2" charset="0"/>
                <a:ea typeface="方正胖娃简体" panose="03000509000000000000" pitchFamily="65" charset="-122"/>
              </a:rPr>
              <a:t>ĐUỔI HÌNH BẮT CHỮ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54000">
                  <a:prstClr val="white">
                    <a:alpha val="91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VNMomento" panose="00000500000000000000" pitchFamily="2" charset="0"/>
              <a:ea typeface="方正胖娃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7044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59259E-6 L -2.08333E-6 -0.07222 " pathEditMode="relative" rAng="0" ptsTypes="AA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4">
            <a:extLst>
              <a:ext uri="{FF2B5EF4-FFF2-40B4-BE49-F238E27FC236}">
                <a16:creationId xmlns:a16="http://schemas.microsoft.com/office/drawing/2014/main" xmlns="" id="{8C7B9B39-D475-4B6A-BFDE-B0155374E84C}"/>
              </a:ext>
            </a:extLst>
          </p:cNvPr>
          <p:cNvGrpSpPr/>
          <p:nvPr/>
        </p:nvGrpSpPr>
        <p:grpSpPr>
          <a:xfrm>
            <a:off x="430946" y="441695"/>
            <a:ext cx="11162339" cy="5908709"/>
            <a:chOff x="1579896" y="2048700"/>
            <a:chExt cx="9597340" cy="3246402"/>
          </a:xfrm>
        </p:grpSpPr>
        <p:sp>
          <p:nvSpPr>
            <p:cNvPr id="17" name="矩形: 圆角 12">
              <a:extLst>
                <a:ext uri="{FF2B5EF4-FFF2-40B4-BE49-F238E27FC236}">
                  <a16:creationId xmlns:a16="http://schemas.microsoft.com/office/drawing/2014/main" xmlns="" id="{31784066-46DA-4053-82BA-9813B6785665}"/>
                </a:ext>
              </a:extLst>
            </p:cNvPr>
            <p:cNvSpPr/>
            <p:nvPr userDrawn="1"/>
          </p:nvSpPr>
          <p:spPr>
            <a:xfrm>
              <a:off x="1579896" y="2048700"/>
              <a:ext cx="9597340" cy="3246402"/>
            </a:xfrm>
            <a:prstGeom prst="roundRect">
              <a:avLst>
                <a:gd name="adj" fmla="val 12282"/>
              </a:avLst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8" name="矩形: 圆角 13">
              <a:extLst>
                <a:ext uri="{FF2B5EF4-FFF2-40B4-BE49-F238E27FC236}">
                  <a16:creationId xmlns:a16="http://schemas.microsoft.com/office/drawing/2014/main" xmlns="" id="{49E7AFD8-5A51-43C6-8349-CD72780F1737}"/>
                </a:ext>
              </a:extLst>
            </p:cNvPr>
            <p:cNvSpPr/>
            <p:nvPr userDrawn="1"/>
          </p:nvSpPr>
          <p:spPr>
            <a:xfrm>
              <a:off x="1684786" y="2113920"/>
              <a:ext cx="9393397" cy="3141726"/>
            </a:xfrm>
            <a:prstGeom prst="roundRect">
              <a:avLst>
                <a:gd name="adj" fmla="val 11648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pic>
        <p:nvPicPr>
          <p:cNvPr id="4" name="Picture 3" descr="A cartoon of a dog&#10;&#10;Description automatically generated with low confidence">
            <a:extLst>
              <a:ext uri="{FF2B5EF4-FFF2-40B4-BE49-F238E27FC236}">
                <a16:creationId xmlns:a16="http://schemas.microsoft.com/office/drawing/2014/main" xmlns="" id="{A34D6C9D-1980-49F9-9B87-7E38DDBAA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26" y="1441196"/>
            <a:ext cx="2832985" cy="3541230"/>
          </a:xfrm>
          <a:prstGeom prst="rect">
            <a:avLst/>
          </a:prstGeom>
        </p:spPr>
      </p:pic>
      <p:pic>
        <p:nvPicPr>
          <p:cNvPr id="5" name="Picture 4" descr="A picture containing plant, bouquet, flower&#10;&#10;Description automatically generated">
            <a:extLst>
              <a:ext uri="{FF2B5EF4-FFF2-40B4-BE49-F238E27FC236}">
                <a16:creationId xmlns:a16="http://schemas.microsoft.com/office/drawing/2014/main" xmlns="" id="{710E2308-0D64-4904-BBF3-7EE36B5754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692" l="10000" r="90000">
                        <a14:foregroundMark x1="45125" y1="10846" x2="75000" y2="10385"/>
                        <a14:foregroundMark x1="75000" y1="10385" x2="76750" y2="16923"/>
                        <a14:foregroundMark x1="42125" y1="87385" x2="44250" y2="95692"/>
                        <a14:foregroundMark x1="59375" y1="86615" x2="59375" y2="92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577" y="1334347"/>
            <a:ext cx="2938292" cy="36221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83299A-ECFE-4F87-8E1A-EA225BD767B0}"/>
              </a:ext>
            </a:extLst>
          </p:cNvPr>
          <p:cNvSpPr txBox="1"/>
          <p:nvPr/>
        </p:nvSpPr>
        <p:spPr>
          <a:xfrm>
            <a:off x="5139019" y="1658727"/>
            <a:ext cx="13716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graphicFrame>
        <p:nvGraphicFramePr>
          <p:cNvPr id="7" name="Group 76">
            <a:extLst>
              <a:ext uri="{FF2B5EF4-FFF2-40B4-BE49-F238E27FC236}">
                <a16:creationId xmlns:a16="http://schemas.microsoft.com/office/drawing/2014/main" xmlns="" id="{63B4C7EA-86D8-4A47-97A0-D577B80A58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6537339"/>
              </p:ext>
            </p:extLst>
          </p:nvPr>
        </p:nvGraphicFramePr>
        <p:xfrm>
          <a:off x="3046977" y="5183368"/>
          <a:ext cx="6098045" cy="868363"/>
        </p:xfrm>
        <a:graphic>
          <a:graphicData uri="http://schemas.openxmlformats.org/drawingml/2006/table">
            <a:tbl>
              <a:tblPr/>
              <a:tblGrid>
                <a:gridCol w="876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024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68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8" name="Text Box 77">
            <a:extLst>
              <a:ext uri="{FF2B5EF4-FFF2-40B4-BE49-F238E27FC236}">
                <a16:creationId xmlns:a16="http://schemas.microsoft.com/office/drawing/2014/main" xmlns="" id="{7C14C9C5-586A-4F96-A85E-BE81B902B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9377" y="5335768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</a:rPr>
              <a:t>G</a:t>
            </a:r>
          </a:p>
        </p:txBody>
      </p:sp>
      <p:sp>
        <p:nvSpPr>
          <p:cNvPr id="9" name="Text Box 78">
            <a:extLst>
              <a:ext uri="{FF2B5EF4-FFF2-40B4-BE49-F238E27FC236}">
                <a16:creationId xmlns:a16="http://schemas.microsoft.com/office/drawing/2014/main" xmlns="" id="{DD0D5558-F032-43D5-8DC7-542CE6D76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3777" y="5335768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</a:rPr>
              <a:t>Ấ</a:t>
            </a:r>
          </a:p>
        </p:txBody>
      </p:sp>
      <p:sp>
        <p:nvSpPr>
          <p:cNvPr id="10" name="Text Box 79">
            <a:extLst>
              <a:ext uri="{FF2B5EF4-FFF2-40B4-BE49-F238E27FC236}">
                <a16:creationId xmlns:a16="http://schemas.microsoft.com/office/drawing/2014/main" xmlns="" id="{0E4B664F-2D5A-4A2B-B0A9-AFAC22984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8177" y="5335768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</a:rPr>
              <a:t>U</a:t>
            </a:r>
          </a:p>
        </p:txBody>
      </p:sp>
      <p:sp>
        <p:nvSpPr>
          <p:cNvPr id="11" name="Text Box 80">
            <a:extLst>
              <a:ext uri="{FF2B5EF4-FFF2-40B4-BE49-F238E27FC236}">
                <a16:creationId xmlns:a16="http://schemas.microsoft.com/office/drawing/2014/main" xmlns="" id="{57EB9032-36EE-4C25-A358-E761FD48E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6377" y="5335768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</a:rPr>
              <a:t>T</a:t>
            </a:r>
          </a:p>
        </p:txBody>
      </p:sp>
      <p:sp>
        <p:nvSpPr>
          <p:cNvPr id="12" name="Text Box 81">
            <a:extLst>
              <a:ext uri="{FF2B5EF4-FFF2-40B4-BE49-F238E27FC236}">
                <a16:creationId xmlns:a16="http://schemas.microsoft.com/office/drawing/2014/main" xmlns="" id="{EC8181C0-09FC-42D4-971B-52B6E815D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0777" y="5335768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</a:rPr>
              <a:t>R</a:t>
            </a:r>
          </a:p>
        </p:txBody>
      </p:sp>
      <p:sp>
        <p:nvSpPr>
          <p:cNvPr id="13" name="Text Box 82">
            <a:extLst>
              <a:ext uri="{FF2B5EF4-FFF2-40B4-BE49-F238E27FC236}">
                <a16:creationId xmlns:a16="http://schemas.microsoft.com/office/drawing/2014/main" xmlns="" id="{2FAA523D-D976-4EFB-8EC3-8F654C4D9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3377" y="5335768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</a:rPr>
              <a:t>C</a:t>
            </a:r>
          </a:p>
        </p:txBody>
      </p:sp>
      <p:sp>
        <p:nvSpPr>
          <p:cNvPr id="15" name="Text Box 85">
            <a:extLst>
              <a:ext uri="{FF2B5EF4-FFF2-40B4-BE49-F238E27FC236}">
                <a16:creationId xmlns:a16="http://schemas.microsoft.com/office/drawing/2014/main" xmlns="" id="{DB89CABD-14AA-4D90-9727-EBF7A0C7B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5177" y="5335768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</a:rPr>
              <a:t>Ú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299F00FC-D931-4272-AB90-BF60F8A3410C}"/>
              </a:ext>
            </a:extLst>
          </p:cNvPr>
          <p:cNvSpPr/>
          <p:nvPr/>
        </p:nvSpPr>
        <p:spPr>
          <a:xfrm>
            <a:off x="2645229" y="664029"/>
            <a:ext cx="6150428" cy="624767"/>
          </a:xfrm>
          <a:prstGeom prst="roundRect">
            <a:avLst>
              <a:gd name="adj" fmla="val 37575"/>
            </a:avLst>
          </a:prstGeom>
          <a:solidFill>
            <a:srgbClr val="ED9224"/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con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nào?</a:t>
            </a:r>
          </a:p>
        </p:txBody>
      </p:sp>
    </p:spTree>
    <p:extLst>
      <p:ext uri="{BB962C8B-B14F-4D97-AF65-F5344CB8AC3E}">
        <p14:creationId xmlns:p14="http://schemas.microsoft.com/office/powerpoint/2010/main" val="36135308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4">
            <a:extLst>
              <a:ext uri="{FF2B5EF4-FFF2-40B4-BE49-F238E27FC236}">
                <a16:creationId xmlns:a16="http://schemas.microsoft.com/office/drawing/2014/main" xmlns="" id="{BAE31DC0-3FC9-4BD2-ADA6-C7952B063107}"/>
              </a:ext>
            </a:extLst>
          </p:cNvPr>
          <p:cNvGrpSpPr/>
          <p:nvPr/>
        </p:nvGrpSpPr>
        <p:grpSpPr>
          <a:xfrm>
            <a:off x="430946" y="441695"/>
            <a:ext cx="11162339" cy="5908709"/>
            <a:chOff x="1579896" y="2048700"/>
            <a:chExt cx="9597340" cy="3246402"/>
          </a:xfrm>
        </p:grpSpPr>
        <p:sp>
          <p:nvSpPr>
            <p:cNvPr id="18" name="矩形: 圆角 12">
              <a:extLst>
                <a:ext uri="{FF2B5EF4-FFF2-40B4-BE49-F238E27FC236}">
                  <a16:creationId xmlns:a16="http://schemas.microsoft.com/office/drawing/2014/main" xmlns="" id="{AFACA457-8E9C-4EB5-AA40-DB6ECDD6FF36}"/>
                </a:ext>
              </a:extLst>
            </p:cNvPr>
            <p:cNvSpPr/>
            <p:nvPr userDrawn="1"/>
          </p:nvSpPr>
          <p:spPr>
            <a:xfrm>
              <a:off x="1579896" y="2048700"/>
              <a:ext cx="9597340" cy="3246402"/>
            </a:xfrm>
            <a:prstGeom prst="roundRect">
              <a:avLst>
                <a:gd name="adj" fmla="val 12282"/>
              </a:avLst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9" name="矩形: 圆角 13">
              <a:extLst>
                <a:ext uri="{FF2B5EF4-FFF2-40B4-BE49-F238E27FC236}">
                  <a16:creationId xmlns:a16="http://schemas.microsoft.com/office/drawing/2014/main" xmlns="" id="{D7115F02-47AD-4783-B350-BA7FAA963156}"/>
                </a:ext>
              </a:extLst>
            </p:cNvPr>
            <p:cNvSpPr/>
            <p:nvPr userDrawn="1"/>
          </p:nvSpPr>
          <p:spPr>
            <a:xfrm>
              <a:off x="1684786" y="2113920"/>
              <a:ext cx="9393397" cy="3141726"/>
            </a:xfrm>
            <a:prstGeom prst="roundRect">
              <a:avLst>
                <a:gd name="adj" fmla="val 11648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4D6C9D-1980-49F9-9B87-7E38DDBAA6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476" y="1533151"/>
            <a:ext cx="3521768" cy="3533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E2308-0D64-4904-BBF3-7EE36B575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732" y="1763483"/>
            <a:ext cx="3864428" cy="274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83299A-ECFE-4F87-8E1A-EA225BD767B0}"/>
              </a:ext>
            </a:extLst>
          </p:cNvPr>
          <p:cNvSpPr txBox="1"/>
          <p:nvPr/>
        </p:nvSpPr>
        <p:spPr>
          <a:xfrm>
            <a:off x="5147150" y="2137696"/>
            <a:ext cx="13716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graphicFrame>
        <p:nvGraphicFramePr>
          <p:cNvPr id="7" name="Group 76">
            <a:extLst>
              <a:ext uri="{FF2B5EF4-FFF2-40B4-BE49-F238E27FC236}">
                <a16:creationId xmlns:a16="http://schemas.microsoft.com/office/drawing/2014/main" xmlns="" id="{63B4C7EA-86D8-4A47-97A0-D577B80A58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8746606"/>
              </p:ext>
            </p:extLst>
          </p:nvPr>
        </p:nvGraphicFramePr>
        <p:xfrm>
          <a:off x="4275332" y="5011953"/>
          <a:ext cx="3473566" cy="868363"/>
        </p:xfrm>
        <a:graphic>
          <a:graphicData uri="http://schemas.openxmlformats.org/drawingml/2006/table">
            <a:tbl>
              <a:tblPr/>
              <a:tblGrid>
                <a:gridCol w="876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46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68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8" name="Text Box 77">
            <a:extLst>
              <a:ext uri="{FF2B5EF4-FFF2-40B4-BE49-F238E27FC236}">
                <a16:creationId xmlns:a16="http://schemas.microsoft.com/office/drawing/2014/main" xmlns="" id="{7C14C9C5-586A-4F96-A85E-BE81B902B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732" y="5164353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</a:rPr>
              <a:t>H</a:t>
            </a:r>
          </a:p>
        </p:txBody>
      </p:sp>
      <p:sp>
        <p:nvSpPr>
          <p:cNvPr id="9" name="Text Box 78">
            <a:extLst>
              <a:ext uri="{FF2B5EF4-FFF2-40B4-BE49-F238E27FC236}">
                <a16:creationId xmlns:a16="http://schemas.microsoft.com/office/drawing/2014/main" xmlns="" id="{DD0D5558-F032-43D5-8DC7-542CE6D76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2132" y="5164353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</a:rPr>
              <a:t>À</a:t>
            </a:r>
          </a:p>
        </p:txBody>
      </p:sp>
      <p:sp>
        <p:nvSpPr>
          <p:cNvPr id="10" name="Text Box 79">
            <a:extLst>
              <a:ext uri="{FF2B5EF4-FFF2-40B4-BE49-F238E27FC236}">
                <a16:creationId xmlns:a16="http://schemas.microsoft.com/office/drawing/2014/main" xmlns="" id="{0E4B664F-2D5A-4A2B-B0A9-AFAC22984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532" y="5164353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</a:rPr>
              <a:t>M</a:t>
            </a:r>
          </a:p>
        </p:txBody>
      </p:sp>
      <p:sp>
        <p:nvSpPr>
          <p:cNvPr id="11" name="Text Box 80">
            <a:extLst>
              <a:ext uri="{FF2B5EF4-FFF2-40B4-BE49-F238E27FC236}">
                <a16:creationId xmlns:a16="http://schemas.microsoft.com/office/drawing/2014/main" xmlns="" id="{57EB9032-36EE-4C25-A358-E761FD48E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4732" y="5164353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</a:rPr>
              <a:t>Ã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14C97D02-653C-40A4-AC4F-50988145DCCA}"/>
              </a:ext>
            </a:extLst>
          </p:cNvPr>
          <p:cNvSpPr/>
          <p:nvPr/>
        </p:nvSpPr>
        <p:spPr>
          <a:xfrm>
            <a:off x="2677886" y="822492"/>
            <a:ext cx="6150428" cy="624767"/>
          </a:xfrm>
          <a:prstGeom prst="roundRect">
            <a:avLst>
              <a:gd name="adj" fmla="val 37575"/>
            </a:avLst>
          </a:prstGeom>
          <a:solidFill>
            <a:srgbClr val="ED9224"/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con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nào?</a:t>
            </a:r>
          </a:p>
        </p:txBody>
      </p:sp>
    </p:spTree>
    <p:extLst>
      <p:ext uri="{BB962C8B-B14F-4D97-AF65-F5344CB8AC3E}">
        <p14:creationId xmlns:p14="http://schemas.microsoft.com/office/powerpoint/2010/main" val="807950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4">
            <a:extLst>
              <a:ext uri="{FF2B5EF4-FFF2-40B4-BE49-F238E27FC236}">
                <a16:creationId xmlns:a16="http://schemas.microsoft.com/office/drawing/2014/main" xmlns="" id="{8C7B9B39-D475-4B6A-BFDE-B0155374E84C}"/>
              </a:ext>
            </a:extLst>
          </p:cNvPr>
          <p:cNvGrpSpPr/>
          <p:nvPr/>
        </p:nvGrpSpPr>
        <p:grpSpPr>
          <a:xfrm>
            <a:off x="430946" y="441695"/>
            <a:ext cx="11162339" cy="5908709"/>
            <a:chOff x="1579896" y="2048700"/>
            <a:chExt cx="9597340" cy="3246402"/>
          </a:xfrm>
        </p:grpSpPr>
        <p:sp>
          <p:nvSpPr>
            <p:cNvPr id="17" name="矩形: 圆角 12">
              <a:extLst>
                <a:ext uri="{FF2B5EF4-FFF2-40B4-BE49-F238E27FC236}">
                  <a16:creationId xmlns:a16="http://schemas.microsoft.com/office/drawing/2014/main" xmlns="" id="{31784066-46DA-4053-82BA-9813B6785665}"/>
                </a:ext>
              </a:extLst>
            </p:cNvPr>
            <p:cNvSpPr/>
            <p:nvPr userDrawn="1"/>
          </p:nvSpPr>
          <p:spPr>
            <a:xfrm>
              <a:off x="1579896" y="2048700"/>
              <a:ext cx="9597340" cy="3246402"/>
            </a:xfrm>
            <a:prstGeom prst="roundRect">
              <a:avLst>
                <a:gd name="adj" fmla="val 12282"/>
              </a:avLst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8" name="矩形: 圆角 13">
              <a:extLst>
                <a:ext uri="{FF2B5EF4-FFF2-40B4-BE49-F238E27FC236}">
                  <a16:creationId xmlns:a16="http://schemas.microsoft.com/office/drawing/2014/main" xmlns="" id="{49E7AFD8-5A51-43C6-8349-CD72780F1737}"/>
                </a:ext>
              </a:extLst>
            </p:cNvPr>
            <p:cNvSpPr/>
            <p:nvPr userDrawn="1"/>
          </p:nvSpPr>
          <p:spPr>
            <a:xfrm>
              <a:off x="1684786" y="2113920"/>
              <a:ext cx="9393397" cy="3141726"/>
            </a:xfrm>
            <a:prstGeom prst="roundRect">
              <a:avLst>
                <a:gd name="adj" fmla="val 11648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4D6C9D-1980-49F9-9B87-7E38DDBAA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4728" y="2176260"/>
            <a:ext cx="3521768" cy="2197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E2308-0D64-4904-BBF3-7EE36B5754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9" t="31711" r="47650" b="42871"/>
          <a:stretch/>
        </p:blipFill>
        <p:spPr>
          <a:xfrm>
            <a:off x="6974735" y="1937659"/>
            <a:ext cx="3537858" cy="2851816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83299A-ECFE-4F87-8E1A-EA225BD767B0}"/>
              </a:ext>
            </a:extLst>
          </p:cNvPr>
          <p:cNvSpPr txBox="1"/>
          <p:nvPr/>
        </p:nvSpPr>
        <p:spPr>
          <a:xfrm>
            <a:off x="5028177" y="2150409"/>
            <a:ext cx="13716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graphicFrame>
        <p:nvGraphicFramePr>
          <p:cNvPr id="7" name="Group 76">
            <a:extLst>
              <a:ext uri="{FF2B5EF4-FFF2-40B4-BE49-F238E27FC236}">
                <a16:creationId xmlns:a16="http://schemas.microsoft.com/office/drawing/2014/main" xmlns="" id="{63B4C7EA-86D8-4A47-97A0-D577B80A58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44543"/>
              </p:ext>
            </p:extLst>
          </p:nvPr>
        </p:nvGraphicFramePr>
        <p:xfrm>
          <a:off x="3046977" y="5183368"/>
          <a:ext cx="5302366" cy="868363"/>
        </p:xfrm>
        <a:graphic>
          <a:graphicData uri="http://schemas.openxmlformats.org/drawingml/2006/table">
            <a:tbl>
              <a:tblPr/>
              <a:tblGrid>
                <a:gridCol w="876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2086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68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8" name="Text Box 77">
            <a:extLst>
              <a:ext uri="{FF2B5EF4-FFF2-40B4-BE49-F238E27FC236}">
                <a16:creationId xmlns:a16="http://schemas.microsoft.com/office/drawing/2014/main" xmlns="" id="{7C14C9C5-586A-4F96-A85E-BE81B902B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9377" y="5335768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</a:rPr>
              <a:t>B</a:t>
            </a:r>
          </a:p>
        </p:txBody>
      </p:sp>
      <p:sp>
        <p:nvSpPr>
          <p:cNvPr id="9" name="Text Box 78">
            <a:extLst>
              <a:ext uri="{FF2B5EF4-FFF2-40B4-BE49-F238E27FC236}">
                <a16:creationId xmlns:a16="http://schemas.microsoft.com/office/drawing/2014/main" xmlns="" id="{DD0D5558-F032-43D5-8DC7-542CE6D76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3777" y="5335768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</a:rPr>
              <a:t>Á</a:t>
            </a:r>
          </a:p>
        </p:txBody>
      </p:sp>
      <p:sp>
        <p:nvSpPr>
          <p:cNvPr id="10" name="Text Box 79">
            <a:extLst>
              <a:ext uri="{FF2B5EF4-FFF2-40B4-BE49-F238E27FC236}">
                <a16:creationId xmlns:a16="http://schemas.microsoft.com/office/drawing/2014/main" xmlns="" id="{0E4B664F-2D5A-4A2B-B0A9-AFAC22984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8177" y="5335768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</a:rPr>
              <a:t>O</a:t>
            </a:r>
          </a:p>
        </p:txBody>
      </p:sp>
      <p:sp>
        <p:nvSpPr>
          <p:cNvPr id="11" name="Text Box 80">
            <a:extLst>
              <a:ext uri="{FF2B5EF4-FFF2-40B4-BE49-F238E27FC236}">
                <a16:creationId xmlns:a16="http://schemas.microsoft.com/office/drawing/2014/main" xmlns="" id="{57EB9032-36EE-4C25-A358-E761FD48E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6377" y="5335768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</a:rPr>
              <a:t>Đ</a:t>
            </a:r>
          </a:p>
        </p:txBody>
      </p:sp>
      <p:sp>
        <p:nvSpPr>
          <p:cNvPr id="12" name="Text Box 81">
            <a:extLst>
              <a:ext uri="{FF2B5EF4-FFF2-40B4-BE49-F238E27FC236}">
                <a16:creationId xmlns:a16="http://schemas.microsoft.com/office/drawing/2014/main" xmlns="" id="{EC8181C0-09FC-42D4-971B-52B6E815D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0777" y="5335768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</a:rPr>
              <a:t>Ố</a:t>
            </a:r>
          </a:p>
        </p:txBody>
      </p:sp>
      <p:sp>
        <p:nvSpPr>
          <p:cNvPr id="15" name="Text Box 85">
            <a:extLst>
              <a:ext uri="{FF2B5EF4-FFF2-40B4-BE49-F238E27FC236}">
                <a16:creationId xmlns:a16="http://schemas.microsoft.com/office/drawing/2014/main" xmlns="" id="{DB89CABD-14AA-4D90-9727-EBF7A0C7B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7343" y="5324482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</a:rPr>
              <a:t>M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C6461E3-7F18-48DE-9E90-3A1B4ECA820C}"/>
              </a:ext>
            </a:extLst>
          </p:cNvPr>
          <p:cNvSpPr/>
          <p:nvPr/>
        </p:nvSpPr>
        <p:spPr>
          <a:xfrm>
            <a:off x="2645229" y="911450"/>
            <a:ext cx="6150428" cy="624767"/>
          </a:xfrm>
          <a:prstGeom prst="roundRect">
            <a:avLst>
              <a:gd name="adj" fmla="val 37575"/>
            </a:avLst>
          </a:prstGeom>
          <a:solidFill>
            <a:srgbClr val="ED9224"/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con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nào?</a:t>
            </a:r>
          </a:p>
        </p:txBody>
      </p:sp>
    </p:spTree>
    <p:extLst>
      <p:ext uri="{BB962C8B-B14F-4D97-AF65-F5344CB8AC3E}">
        <p14:creationId xmlns:p14="http://schemas.microsoft.com/office/powerpoint/2010/main" val="8107118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4">
            <a:extLst>
              <a:ext uri="{FF2B5EF4-FFF2-40B4-BE49-F238E27FC236}">
                <a16:creationId xmlns:a16="http://schemas.microsoft.com/office/drawing/2014/main" xmlns="" id="{8C7B9B39-D475-4B6A-BFDE-B0155374E84C}"/>
              </a:ext>
            </a:extLst>
          </p:cNvPr>
          <p:cNvGrpSpPr/>
          <p:nvPr/>
        </p:nvGrpSpPr>
        <p:grpSpPr>
          <a:xfrm>
            <a:off x="430946" y="441695"/>
            <a:ext cx="11162339" cy="5908709"/>
            <a:chOff x="1579896" y="2048700"/>
            <a:chExt cx="9597340" cy="3246402"/>
          </a:xfrm>
        </p:grpSpPr>
        <p:sp>
          <p:nvSpPr>
            <p:cNvPr id="17" name="矩形: 圆角 12">
              <a:extLst>
                <a:ext uri="{FF2B5EF4-FFF2-40B4-BE49-F238E27FC236}">
                  <a16:creationId xmlns:a16="http://schemas.microsoft.com/office/drawing/2014/main" xmlns="" id="{31784066-46DA-4053-82BA-9813B6785665}"/>
                </a:ext>
              </a:extLst>
            </p:cNvPr>
            <p:cNvSpPr/>
            <p:nvPr userDrawn="1"/>
          </p:nvSpPr>
          <p:spPr>
            <a:xfrm>
              <a:off x="1579896" y="2048700"/>
              <a:ext cx="9597340" cy="3246402"/>
            </a:xfrm>
            <a:prstGeom prst="roundRect">
              <a:avLst>
                <a:gd name="adj" fmla="val 12282"/>
              </a:avLst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8" name="矩形: 圆角 13">
              <a:extLst>
                <a:ext uri="{FF2B5EF4-FFF2-40B4-BE49-F238E27FC236}">
                  <a16:creationId xmlns:a16="http://schemas.microsoft.com/office/drawing/2014/main" xmlns="" id="{49E7AFD8-5A51-43C6-8349-CD72780F1737}"/>
                </a:ext>
              </a:extLst>
            </p:cNvPr>
            <p:cNvSpPr/>
            <p:nvPr userDrawn="1"/>
          </p:nvSpPr>
          <p:spPr>
            <a:xfrm>
              <a:off x="1684786" y="2113920"/>
              <a:ext cx="9393397" cy="3141726"/>
            </a:xfrm>
            <a:prstGeom prst="roundRect">
              <a:avLst>
                <a:gd name="adj" fmla="val 11648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graphicFrame>
        <p:nvGraphicFramePr>
          <p:cNvPr id="7" name="Group 76">
            <a:extLst>
              <a:ext uri="{FF2B5EF4-FFF2-40B4-BE49-F238E27FC236}">
                <a16:creationId xmlns:a16="http://schemas.microsoft.com/office/drawing/2014/main" xmlns="" id="{63B4C7EA-86D8-4A47-97A0-D577B80A587F}"/>
              </a:ext>
            </a:extLst>
          </p:cNvPr>
          <p:cNvGraphicFramePr>
            <a:graphicFrameLocks/>
          </p:cNvGraphicFramePr>
          <p:nvPr/>
        </p:nvGraphicFramePr>
        <p:xfrm>
          <a:off x="3046977" y="5183368"/>
          <a:ext cx="5302366" cy="868363"/>
        </p:xfrm>
        <a:graphic>
          <a:graphicData uri="http://schemas.openxmlformats.org/drawingml/2006/table">
            <a:tbl>
              <a:tblPr/>
              <a:tblGrid>
                <a:gridCol w="876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2086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68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8" name="Text Box 77">
            <a:extLst>
              <a:ext uri="{FF2B5EF4-FFF2-40B4-BE49-F238E27FC236}">
                <a16:creationId xmlns:a16="http://schemas.microsoft.com/office/drawing/2014/main" xmlns="" id="{7C14C9C5-586A-4F96-A85E-BE81B902B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9377" y="5335768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</a:rPr>
              <a:t>C</a:t>
            </a:r>
          </a:p>
        </p:txBody>
      </p:sp>
      <p:sp>
        <p:nvSpPr>
          <p:cNvPr id="9" name="Text Box 78">
            <a:extLst>
              <a:ext uri="{FF2B5EF4-FFF2-40B4-BE49-F238E27FC236}">
                <a16:creationId xmlns:a16="http://schemas.microsoft.com/office/drawing/2014/main" xmlns="" id="{DD0D5558-F032-43D5-8DC7-542CE6D76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3777" y="5335768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</a:rPr>
              <a:t>H</a:t>
            </a:r>
          </a:p>
        </p:txBody>
      </p:sp>
      <p:sp>
        <p:nvSpPr>
          <p:cNvPr id="10" name="Text Box 79">
            <a:extLst>
              <a:ext uri="{FF2B5EF4-FFF2-40B4-BE49-F238E27FC236}">
                <a16:creationId xmlns:a16="http://schemas.microsoft.com/office/drawing/2014/main" xmlns="" id="{0E4B664F-2D5A-4A2B-B0A9-AFAC22984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8177" y="5335768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</a:rPr>
              <a:t>Ó</a:t>
            </a:r>
          </a:p>
        </p:txBody>
      </p:sp>
      <p:sp>
        <p:nvSpPr>
          <p:cNvPr id="11" name="Text Box 80">
            <a:extLst>
              <a:ext uri="{FF2B5EF4-FFF2-40B4-BE49-F238E27FC236}">
                <a16:creationId xmlns:a16="http://schemas.microsoft.com/office/drawing/2014/main" xmlns="" id="{57EB9032-36EE-4C25-A358-E761FD48E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6377" y="5335768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</a:rPr>
              <a:t>S</a:t>
            </a:r>
          </a:p>
        </p:txBody>
      </p:sp>
      <p:sp>
        <p:nvSpPr>
          <p:cNvPr id="12" name="Text Box 81">
            <a:extLst>
              <a:ext uri="{FF2B5EF4-FFF2-40B4-BE49-F238E27FC236}">
                <a16:creationId xmlns:a16="http://schemas.microsoft.com/office/drawing/2014/main" xmlns="" id="{EC8181C0-09FC-42D4-971B-52B6E815D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0777" y="5335768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</a:rPr>
              <a:t>Ó</a:t>
            </a:r>
          </a:p>
        </p:txBody>
      </p:sp>
      <p:sp>
        <p:nvSpPr>
          <p:cNvPr id="15" name="Text Box 85">
            <a:extLst>
              <a:ext uri="{FF2B5EF4-FFF2-40B4-BE49-F238E27FC236}">
                <a16:creationId xmlns:a16="http://schemas.microsoft.com/office/drawing/2014/main" xmlns="" id="{DB89CABD-14AA-4D90-9727-EBF7A0C7B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7343" y="5324482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</a:rPr>
              <a:t>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F1B7423-9656-42BE-887B-43D0CE29D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1" t="23333" r="6161" b="3651"/>
          <a:stretch/>
        </p:blipFill>
        <p:spPr>
          <a:xfrm>
            <a:off x="713920" y="1154361"/>
            <a:ext cx="10210799" cy="3952807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D8FCAEC5-6506-4623-9DE5-F213198786A0}"/>
              </a:ext>
            </a:extLst>
          </p:cNvPr>
          <p:cNvSpPr/>
          <p:nvPr/>
        </p:nvSpPr>
        <p:spPr>
          <a:xfrm>
            <a:off x="2645229" y="664029"/>
            <a:ext cx="6150428" cy="624767"/>
          </a:xfrm>
          <a:prstGeom prst="roundRect">
            <a:avLst>
              <a:gd name="adj" fmla="val 37575"/>
            </a:avLst>
          </a:prstGeom>
          <a:solidFill>
            <a:srgbClr val="ED9224"/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con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nào?</a:t>
            </a:r>
          </a:p>
        </p:txBody>
      </p:sp>
    </p:spTree>
    <p:extLst>
      <p:ext uri="{BB962C8B-B14F-4D97-AF65-F5344CB8AC3E}">
        <p14:creationId xmlns:p14="http://schemas.microsoft.com/office/powerpoint/2010/main" val="2885519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D14340DF-60A0-48B0-B8D5-377C1F6CE7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4646A13-618F-4BE9-B167-96C832BC6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534082"/>
            <a:ext cx="7315179" cy="441960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xmlns="" id="{FBD1AA1E-ADE4-4DE5-A577-9614DCB1C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4" y="889966"/>
            <a:ext cx="4616501" cy="5707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A91743C-CD3D-40D6-A178-029E863D3209}"/>
              </a:ext>
            </a:extLst>
          </p:cNvPr>
          <p:cNvSpPr txBox="1"/>
          <p:nvPr/>
        </p:nvSpPr>
        <p:spPr>
          <a:xfrm>
            <a:off x="5849629" y="3321371"/>
            <a:ext cx="56605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chemeClr val="accent6">
                    <a:lumMod val="50000"/>
                  </a:schemeClr>
                </a:solidFill>
                <a:latin typeface="#9Slide07 SVNMomento" panose="00000500000000000000" pitchFamily="2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6336365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>
            <a:extLst>
              <a:ext uri="{FF2B5EF4-FFF2-40B4-BE49-F238E27FC236}">
                <a16:creationId xmlns:a16="http://schemas.microsoft.com/office/drawing/2014/main" xmlns="" id="{B1686574-676A-4F73-8B20-1532A8BE6BC9}"/>
              </a:ext>
            </a:extLst>
          </p:cNvPr>
          <p:cNvGrpSpPr/>
          <p:nvPr/>
        </p:nvGrpSpPr>
        <p:grpSpPr>
          <a:xfrm>
            <a:off x="236543" y="782251"/>
            <a:ext cx="11746786" cy="5503704"/>
            <a:chOff x="1579896" y="2048700"/>
            <a:chExt cx="9597340" cy="3246402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xmlns="" id="{A8AF05C9-B7DF-47F9-8ED6-2898E2F4E12B}"/>
                </a:ext>
              </a:extLst>
            </p:cNvPr>
            <p:cNvSpPr/>
            <p:nvPr userDrawn="1"/>
          </p:nvSpPr>
          <p:spPr>
            <a:xfrm>
              <a:off x="1579896" y="2048700"/>
              <a:ext cx="9597340" cy="3246402"/>
            </a:xfrm>
            <a:prstGeom prst="roundRect">
              <a:avLst>
                <a:gd name="adj" fmla="val 12282"/>
              </a:avLst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4" name="矩形: 圆角 13">
              <a:extLst>
                <a:ext uri="{FF2B5EF4-FFF2-40B4-BE49-F238E27FC236}">
                  <a16:creationId xmlns:a16="http://schemas.microsoft.com/office/drawing/2014/main" xmlns="" id="{6D8E0236-E13B-402C-A3EF-272C6C21D02A}"/>
                </a:ext>
              </a:extLst>
            </p:cNvPr>
            <p:cNvSpPr/>
            <p:nvPr userDrawn="1"/>
          </p:nvSpPr>
          <p:spPr>
            <a:xfrm>
              <a:off x="1684786" y="2113920"/>
              <a:ext cx="9393397" cy="3141726"/>
            </a:xfrm>
            <a:prstGeom prst="roundRect">
              <a:avLst>
                <a:gd name="adj" fmla="val 11648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E2BA616B-3D7A-46F4-92A8-B7CE4FD5A3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34928" y="-15385"/>
            <a:ext cx="1348401" cy="1273210"/>
          </a:xfrm>
          <a:prstGeom prst="rect">
            <a:avLst/>
          </a:prstGeom>
        </p:spPr>
      </p:pic>
      <p:pic>
        <p:nvPicPr>
          <p:cNvPr id="6" name="图片 18">
            <a:extLst>
              <a:ext uri="{FF2B5EF4-FFF2-40B4-BE49-F238E27FC236}">
                <a16:creationId xmlns:a16="http://schemas.microsoft.com/office/drawing/2014/main" xmlns="" id="{F08364EF-2F43-48F8-BCF2-7ECB366388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621993" y="1046002"/>
            <a:ext cx="722672" cy="1047136"/>
          </a:xfrm>
          <a:prstGeom prst="rect">
            <a:avLst/>
          </a:prstGeom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xmlns="" id="{F8F96C75-C07F-4225-8512-11B91AD88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880" y="2872846"/>
            <a:ext cx="11216239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latin typeface="Arial" panose="020B0604020202020204" pitchFamily="34" charset="0"/>
              </a:rPr>
              <a:t>        Hai tai to </a:t>
            </a:r>
            <a:r>
              <a:rPr lang="en-US" altLang="en-US" sz="3200" b="1" dirty="0" err="1">
                <a:latin typeface="Arial" panose="020B0604020202020204" pitchFamily="34" charset="0"/>
              </a:rPr>
              <a:t>dựng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đứng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trên</a:t>
            </a:r>
            <a:r>
              <a:rPr lang="en-US" altLang="en-US" sz="3200" b="1" dirty="0">
                <a:latin typeface="Arial" panose="020B0604020202020204" pitchFamily="34" charset="0"/>
              </a:rPr>
              <a:t> cái đầu </a:t>
            </a:r>
            <a:r>
              <a:rPr lang="en-US" altLang="en-US" sz="3200" b="1" dirty="0" err="1">
                <a:latin typeface="Arial" panose="020B0604020202020204" pitchFamily="34" charset="0"/>
              </a:rPr>
              <a:t>rất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đẹp</a:t>
            </a:r>
            <a:r>
              <a:rPr lang="en-US" altLang="en-US" sz="3200" b="1" dirty="0">
                <a:latin typeface="Arial" panose="020B0604020202020204" pitchFamily="34" charset="0"/>
              </a:rPr>
              <a:t>. Hai </a:t>
            </a:r>
            <a:r>
              <a:rPr lang="en-US" altLang="en-US" sz="3200" b="1" dirty="0" err="1">
                <a:latin typeface="Arial" panose="020B0604020202020204" pitchFamily="34" charset="0"/>
              </a:rPr>
              <a:t>lỗ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mũi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ươn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ướt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động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đậy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hoài</a:t>
            </a:r>
            <a:r>
              <a:rPr lang="en-US" altLang="en-US" sz="3200" b="1" dirty="0">
                <a:latin typeface="Arial" panose="020B0604020202020204" pitchFamily="34" charset="0"/>
              </a:rPr>
              <a:t>. Mỗi </a:t>
            </a:r>
            <a:r>
              <a:rPr lang="en-US" altLang="en-US" sz="3200" b="1" dirty="0" err="1">
                <a:latin typeface="Arial" panose="020B0604020202020204" pitchFamily="34" charset="0"/>
              </a:rPr>
              <a:t>khi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nó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nhếch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môi</a:t>
            </a:r>
            <a:r>
              <a:rPr lang="en-US" altLang="en-US" sz="3200" b="1" dirty="0">
                <a:latin typeface="Arial" panose="020B0604020202020204" pitchFamily="34" charset="0"/>
              </a:rPr>
              <a:t> lên lại để </a:t>
            </a:r>
            <a:r>
              <a:rPr lang="en-US" altLang="en-US" sz="3200" b="1" dirty="0" err="1">
                <a:latin typeface="Arial" panose="020B0604020202020204" pitchFamily="34" charset="0"/>
              </a:rPr>
              <a:t>lộ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hai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hàm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răng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trắng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muốt</a:t>
            </a:r>
            <a:r>
              <a:rPr lang="en-US" altLang="en-US" sz="3200" b="1" dirty="0">
                <a:latin typeface="Arial" panose="020B0604020202020204" pitchFamily="34" charset="0"/>
              </a:rPr>
              <a:t>. </a:t>
            </a:r>
            <a:r>
              <a:rPr lang="en-US" altLang="en-US" sz="3200" b="1" dirty="0" err="1">
                <a:latin typeface="Arial" panose="020B0604020202020204" pitchFamily="34" charset="0"/>
              </a:rPr>
              <a:t>Bờm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nó</a:t>
            </a:r>
            <a:r>
              <a:rPr lang="en-US" altLang="en-US" sz="3200" b="1" dirty="0">
                <a:latin typeface="Arial" panose="020B0604020202020204" pitchFamily="34" charset="0"/>
              </a:rPr>
              <a:t> được </a:t>
            </a:r>
            <a:r>
              <a:rPr lang="en-US" altLang="en-US" sz="3200" b="1" dirty="0" err="1">
                <a:latin typeface="Arial" panose="020B0604020202020204" pitchFamily="34" charset="0"/>
              </a:rPr>
              <a:t>cắt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rất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phẳng</a:t>
            </a:r>
            <a:r>
              <a:rPr lang="en-US" altLang="en-US" sz="3200" b="1" dirty="0">
                <a:latin typeface="Arial" panose="020B0604020202020204" pitchFamily="34" charset="0"/>
              </a:rPr>
              <a:t>. </a:t>
            </a:r>
            <a:r>
              <a:rPr lang="en-US" altLang="en-US" sz="3200" b="1" dirty="0" err="1">
                <a:latin typeface="Arial" panose="020B0604020202020204" pitchFamily="34" charset="0"/>
              </a:rPr>
              <a:t>Ngực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nở</a:t>
            </a:r>
            <a:r>
              <a:rPr lang="en-US" altLang="en-US" sz="3200" b="1" dirty="0">
                <a:latin typeface="Arial" panose="020B0604020202020204" pitchFamily="34" charset="0"/>
              </a:rPr>
              <a:t>. </a:t>
            </a:r>
            <a:r>
              <a:rPr lang="en-US" altLang="en-US" sz="3200" b="1" dirty="0" err="1">
                <a:latin typeface="Arial" panose="020B0604020202020204" pitchFamily="34" charset="0"/>
              </a:rPr>
              <a:t>Bốn</a:t>
            </a:r>
            <a:r>
              <a:rPr lang="en-US" altLang="en-US" sz="3200" b="1" dirty="0">
                <a:latin typeface="Arial" panose="020B0604020202020204" pitchFamily="34" charset="0"/>
              </a:rPr>
              <a:t> chân </a:t>
            </a:r>
            <a:r>
              <a:rPr lang="en-US" altLang="en-US" sz="3200" b="1" dirty="0" err="1">
                <a:latin typeface="Arial" panose="020B0604020202020204" pitchFamily="34" charset="0"/>
              </a:rPr>
              <a:t>nó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khi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đứng</a:t>
            </a:r>
            <a:r>
              <a:rPr lang="en-US" altLang="en-US" sz="3200" b="1" dirty="0">
                <a:latin typeface="Arial" panose="020B0604020202020204" pitchFamily="34" charset="0"/>
              </a:rPr>
              <a:t> cũng </a:t>
            </a:r>
            <a:r>
              <a:rPr lang="en-US" altLang="en-US" sz="3200" b="1" dirty="0" err="1">
                <a:latin typeface="Arial" panose="020B0604020202020204" pitchFamily="34" charset="0"/>
              </a:rPr>
              <a:t>cứ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giậm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lộp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cộp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trên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đất</a:t>
            </a:r>
            <a:r>
              <a:rPr lang="en-US" altLang="en-US" sz="3200" b="1" dirty="0">
                <a:latin typeface="Arial" panose="020B0604020202020204" pitchFamily="34" charset="0"/>
              </a:rPr>
              <a:t>. Cái </a:t>
            </a:r>
            <a:r>
              <a:rPr lang="en-US" altLang="en-US" sz="3200" b="1" dirty="0" err="1">
                <a:latin typeface="Arial" panose="020B0604020202020204" pitchFamily="34" charset="0"/>
              </a:rPr>
              <a:t>đuôi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dài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ve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vẩy</a:t>
            </a:r>
            <a:r>
              <a:rPr lang="en-US" altLang="en-US" sz="3200" b="1" dirty="0">
                <a:latin typeface="Arial" panose="020B0604020202020204" pitchFamily="34" charset="0"/>
              </a:rPr>
              <a:t> hết sang phải lại sang </a:t>
            </a:r>
            <a:r>
              <a:rPr lang="en-US" altLang="en-US" sz="3200" b="1" dirty="0" err="1">
                <a:latin typeface="Arial" panose="020B0604020202020204" pitchFamily="34" charset="0"/>
              </a:rPr>
              <a:t>trái</a:t>
            </a:r>
            <a:r>
              <a:rPr lang="en-US" altLang="en-US" sz="3200" b="1" dirty="0">
                <a:latin typeface="Arial" panose="020B0604020202020204" pitchFamily="34" charset="0"/>
              </a:rPr>
              <a:t>.                     							                                    </a:t>
            </a:r>
            <a:r>
              <a:rPr lang="en-US" altLang="en-US" sz="3200" b="1" i="1" dirty="0">
                <a:latin typeface="Arial" panose="020B0604020202020204" pitchFamily="34" charset="0"/>
              </a:rPr>
              <a:t>Theo</a:t>
            </a:r>
            <a:r>
              <a:rPr lang="en-US" altLang="en-US" sz="3200" b="1" dirty="0">
                <a:latin typeface="Arial" panose="020B0604020202020204" pitchFamily="34" charset="0"/>
              </a:rPr>
              <a:t> VÂN TRÌNH</a:t>
            </a:r>
            <a:endParaRPr lang="en-US" altLang="en-US" sz="3200" dirty="0">
              <a:latin typeface="Arial" panose="020B0604020202020204" pitchFamily="34" charset="0"/>
            </a:endParaRPr>
          </a:p>
        </p:txBody>
      </p:sp>
      <p:sp>
        <p:nvSpPr>
          <p:cNvPr id="11" name="PA_文本框 32">
            <a:extLst>
              <a:ext uri="{FF2B5EF4-FFF2-40B4-BE49-F238E27FC236}">
                <a16:creationId xmlns:a16="http://schemas.microsoft.com/office/drawing/2014/main" xmlns="" id="{0068C23C-BC42-4A32-84CB-57626FC3451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551267" y="1929339"/>
            <a:ext cx="325433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Nabila" pitchFamily="2" charset="0"/>
                <a:ea typeface="方正胖娃简体" panose="03000509000000000000" pitchFamily="65" charset="-122"/>
              </a:rPr>
              <a:t>Con </a:t>
            </a:r>
            <a:r>
              <a:rPr lang="en-US" altLang="zh-CN" sz="4800" dirty="0" err="1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Nabila" pitchFamily="2" charset="0"/>
                <a:ea typeface="方正胖娃简体" panose="03000509000000000000" pitchFamily="65" charset="-122"/>
              </a:rPr>
              <a:t>ngựa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54000">
                  <a:prstClr val="white">
                    <a:alpha val="91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cielNabila" pitchFamily="2" charset="0"/>
              <a:ea typeface="方正胖娃简体" panose="03000509000000000000" pitchFamily="65" charset="-122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xmlns="" id="{E3884654-1068-406C-ACE5-FD807EDBE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63" y="1232054"/>
            <a:ext cx="45668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chemeClr val="accent1">
                  <a:lumMod val="50000"/>
                </a:schemeClr>
              </a:solidFill>
              <a:latin typeface="#9Slide07 IcielNabila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5128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1" grpId="2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Theme1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heme1" id="{EDFFD50D-7127-4060-8EDC-98E18F254DB1}" vid="{827F1556-191B-4EDE-A108-5C5616588381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1654</TotalTime>
  <Words>1382</Words>
  <Application>Microsoft Office PowerPoint</Application>
  <PresentationFormat>Custom</PresentationFormat>
  <Paragraphs>122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Arial</vt:lpstr>
      <vt:lpstr>#9Slide07 HoneyCream</vt:lpstr>
      <vt:lpstr>等线</vt:lpstr>
      <vt:lpstr>Wingdings</vt:lpstr>
      <vt:lpstr>UTM Alberta Heavy</vt:lpstr>
      <vt:lpstr>#9Slide07 Altus</vt:lpstr>
      <vt:lpstr>UVF Remachine Script</vt:lpstr>
      <vt:lpstr>Calibri</vt:lpstr>
      <vt:lpstr>Times New Roman</vt:lpstr>
      <vt:lpstr>方正胖娃简体</vt:lpstr>
      <vt:lpstr>Aharoni</vt:lpstr>
      <vt:lpstr>#9Slide07 SVNMomento</vt:lpstr>
      <vt:lpstr>#9Slide07 IcielNabila</vt:lpstr>
      <vt:lpstr>Ebrima</vt:lpstr>
      <vt:lpstr>UTM Aquarelle</vt:lpstr>
      <vt:lpstr>SVN-Newton</vt:lpstr>
      <vt:lpstr>字魂58号-创中黑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haiyen</dc:creator>
  <cp:keywords>MĂNG NON TEAMS</cp:keywords>
  <dc:description>http://www.ypppt.com/</dc:description>
  <cp:lastModifiedBy>A</cp:lastModifiedBy>
  <cp:revision>57</cp:revision>
  <dcterms:created xsi:type="dcterms:W3CDTF">2017-08-19T13:39:24Z</dcterms:created>
  <dcterms:modified xsi:type="dcterms:W3CDTF">2023-05-29T09:35:31Z</dcterms:modified>
</cp:coreProperties>
</file>