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5"/>
  </p:notesMasterIdLst>
  <p:sldIdLst>
    <p:sldId id="257" r:id="rId2"/>
    <p:sldId id="259" r:id="rId3"/>
    <p:sldId id="260" r:id="rId4"/>
    <p:sldId id="281" r:id="rId5"/>
    <p:sldId id="264" r:id="rId6"/>
    <p:sldId id="261" r:id="rId7"/>
    <p:sldId id="258" r:id="rId8"/>
    <p:sldId id="282" r:id="rId9"/>
    <p:sldId id="283" r:id="rId10"/>
    <p:sldId id="262" r:id="rId11"/>
    <p:sldId id="284" r:id="rId12"/>
    <p:sldId id="265" r:id="rId13"/>
    <p:sldId id="285" r:id="rId14"/>
    <p:sldId id="268" r:id="rId15"/>
    <p:sldId id="267" r:id="rId16"/>
    <p:sldId id="271" r:id="rId17"/>
    <p:sldId id="269" r:id="rId18"/>
    <p:sldId id="270" r:id="rId19"/>
    <p:sldId id="276" r:id="rId20"/>
    <p:sldId id="272" r:id="rId21"/>
    <p:sldId id="263" r:id="rId22"/>
    <p:sldId id="275" r:id="rId23"/>
    <p:sldId id="279" r:id="rId24"/>
  </p:sldIdLst>
  <p:sldSz cx="12192000" cy="6858000"/>
  <p:notesSz cx="6858000" cy="9144000"/>
  <p:embeddedFontLst>
    <p:embeddedFont>
      <p:font typeface="宋体" pitchFamily="2" charset="-122"/>
      <p:regular r:id="rId26"/>
    </p:embeddedFont>
    <p:embeddedFont>
      <p:font typeface="微软雅黑" pitchFamily="34" charset="-122"/>
      <p:regular r:id="rId27"/>
      <p:bold r:id="rId28"/>
    </p:embeddedFont>
    <p:embeddedFont>
      <p:font typeface="#9Slide03 Arima Madurai ExtraBo" charset="0"/>
      <p:bold r:id="rId29"/>
    </p:embeddedFont>
    <p:embeddedFont>
      <p:font typeface="#9Slide07 Altus" charset="0"/>
      <p:regular r:id="rId30"/>
    </p:embeddedFont>
    <p:embeddedFont>
      <p:font typeface="#9Slide05 Angelline" charset="0"/>
      <p:regular r:id="rId31"/>
    </p:embeddedFont>
    <p:embeddedFont>
      <p:font typeface="#9Slide03 Nanami Rounded Light" charset="0"/>
      <p:regular r:id="rId32"/>
    </p:embeddedFont>
    <p:embeddedFont>
      <p:font typeface="#9Slide05 IcielSanelma" charset="0"/>
      <p:regular r:id="rId33"/>
    </p:embeddedFont>
    <p:embeddedFont>
      <p:font typeface="#9Slide03 Jura Light" charset="0"/>
      <p:regular r:id="rId34"/>
    </p:embeddedFont>
    <p:embeddedFont>
      <p:font typeface="#9Slide03 Comfortaa Light" charset="0"/>
      <p:regular r:id="rId35"/>
    </p:embeddedFont>
    <p:embeddedFont>
      <p:font typeface="#9Slide03 AmpleSoft" charset="0"/>
      <p:regular r:id="rId36"/>
    </p:embeddedFont>
    <p:embeddedFont>
      <p:font typeface="Ebrima" pitchFamily="2" charset="0"/>
      <p:regular r:id="rId37"/>
      <p:bold r:id="rId38"/>
    </p:embeddedFont>
    <p:embeddedFont>
      <p:font typeface="VNI-Times" pitchFamily="2" charset="0"/>
      <p:regular r:id="rId39"/>
      <p:bold r:id="rId40"/>
      <p:italic r:id="rId41"/>
      <p:boldItalic r:id="rId42"/>
    </p:embeddedFont>
    <p:embeddedFont>
      <p:font typeface="#9Slide07 HoneyCream" charset="0"/>
      <p:regular r:id="rId43"/>
    </p:embeddedFont>
    <p:embeddedFont>
      <p:font typeface="#9Slide03 Arima Madurai Black" charset="0"/>
      <p:bold r:id="rId44"/>
    </p:embeddedFont>
    <p:embeddedFont>
      <p:font typeface="Calibri" pitchFamily="34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-61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9.xml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5E0A47-4D85-47B7-B718-E240A0272CFA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EFB58A-8D3D-4561-B6FB-EFD0128B7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292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546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A5B81-82F7-4B94-A5AD-EC92D4455B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589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A5B81-82F7-4B94-A5AD-EC92D4455B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344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A5B81-82F7-4B94-A5AD-EC92D4455B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819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A5B81-82F7-4B94-A5AD-EC92D4455B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551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https://www.ypppt.com/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958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A5B81-82F7-4B94-A5AD-EC92D4455B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053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348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854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527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724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482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695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06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907705" y="6719410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hlinkClick r:id="rId2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hlinkClick r:id="rId2"/>
              </a:rPr>
              <a:t>模板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http://www.1ppt.com/moban/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613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689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63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257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063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1219170">
              <a:defRPr/>
            </a:pPr>
            <a:fld id="{4933A2E2-F15C-42CE-A047-EF5B4B89E53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2023/5/29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121917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1219170">
              <a:defRPr/>
            </a:pPr>
            <a:fld id="{FF4BE304-5B00-45CC-86CA-819C7745569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29303" y="-20051487"/>
            <a:ext cx="1190663" cy="20247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925" y="-20051488"/>
            <a:ext cx="1190663" cy="20247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38640" y="24906513"/>
            <a:ext cx="1190663" cy="20247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5588" y="24906512"/>
            <a:ext cx="1190663" cy="2024743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xmlns="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640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10" Type="http://schemas.openxmlformats.org/officeDocument/2006/relationships/image" Target="../media/image20.emf"/><Relationship Id="rId4" Type="http://schemas.openxmlformats.org/officeDocument/2006/relationships/image" Target="../media/image14.emf"/><Relationship Id="rId9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emf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22.emf"/><Relationship Id="rId4" Type="http://schemas.openxmlformats.org/officeDocument/2006/relationships/image" Target="../media/image4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7" Type="http://schemas.openxmlformats.org/officeDocument/2006/relationships/image" Target="../media/image48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Relationship Id="rId9" Type="http://schemas.openxmlformats.org/officeDocument/2006/relationships/image" Target="../media/image20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Relationship Id="rId9" Type="http://schemas.openxmlformats.org/officeDocument/2006/relationships/image" Target="../media/image2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32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11" Type="http://schemas.openxmlformats.org/officeDocument/2006/relationships/image" Target="../media/image10.emf"/><Relationship Id="rId5" Type="http://schemas.openxmlformats.org/officeDocument/2006/relationships/image" Target="../media/image5.emf"/><Relationship Id="rId10" Type="http://schemas.openxmlformats.org/officeDocument/2006/relationships/image" Target="../media/image9.emf"/><Relationship Id="rId4" Type="http://schemas.openxmlformats.org/officeDocument/2006/relationships/image" Target="../media/image4.emf"/><Relationship Id="rId9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emf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emf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emf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emf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Relationship Id="rId9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32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5615" y="732515"/>
            <a:ext cx="8033656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3349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557" y="4264077"/>
            <a:ext cx="11517443" cy="259392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8229" y="-68642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74148" y="100604"/>
            <a:ext cx="2561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latin typeface="UTM Aquarelle" panose="02040603050506020204" pitchFamily="18" charset="0"/>
                <a:ea typeface="字魂58号-创中黑" panose="00000500000000000000" pitchFamily="2" charset="-122"/>
                <a:cs typeface="Ebrima" panose="02000000000000000000" pitchFamily="2" charset="0"/>
              </a:rPr>
              <a:t>Tập</a:t>
            </a:r>
            <a:r>
              <a:rPr lang="en-US" altLang="zh-CN" sz="3600" b="1" dirty="0">
                <a:latin typeface="UTM Aquarelle" panose="02040603050506020204" pitchFamily="18" charset="0"/>
                <a:ea typeface="字魂58号-创中黑" panose="00000500000000000000" pitchFamily="2" charset="-122"/>
                <a:cs typeface="Ebrima" panose="02000000000000000000" pitchFamily="2" charset="0"/>
              </a:rPr>
              <a:t> </a:t>
            </a:r>
            <a:r>
              <a:rPr lang="en-US" altLang="zh-CN" sz="3600" b="1" dirty="0" err="1">
                <a:latin typeface="UTM Aquarelle" panose="02040603050506020204" pitchFamily="18" charset="0"/>
                <a:ea typeface="字魂58号-创中黑" panose="00000500000000000000" pitchFamily="2" charset="-122"/>
                <a:cs typeface="Ebrima" panose="02000000000000000000" pitchFamily="2" charset="0"/>
              </a:rPr>
              <a:t>làm</a:t>
            </a:r>
            <a:r>
              <a:rPr lang="en-US" altLang="zh-CN" sz="3600" b="1" dirty="0">
                <a:latin typeface="UTM Aquarelle" panose="02040603050506020204" pitchFamily="18" charset="0"/>
                <a:ea typeface="字魂58号-创中黑" panose="00000500000000000000" pitchFamily="2" charset="-122"/>
                <a:cs typeface="Ebrima" panose="02000000000000000000" pitchFamily="2" charset="0"/>
              </a:rPr>
              <a:t> </a:t>
            </a:r>
            <a:r>
              <a:rPr lang="en-US" altLang="zh-CN" sz="3600" b="1" dirty="0" err="1">
                <a:latin typeface="UTM Aquarelle" panose="02040603050506020204" pitchFamily="18" charset="0"/>
                <a:ea typeface="字魂58号-创中黑" panose="00000500000000000000" pitchFamily="2" charset="-122"/>
                <a:cs typeface="Ebrima" panose="02000000000000000000" pitchFamily="2" charset="0"/>
              </a:rPr>
              <a:t>văn</a:t>
            </a:r>
            <a:endParaRPr lang="zh-CN" altLang="en-US" sz="3600" b="1" dirty="0">
              <a:latin typeface="UTM Aquarelle" panose="02040603050506020204" pitchFamily="18" charset="0"/>
              <a:ea typeface="字魂58号-创中黑" panose="00000500000000000000" pitchFamily="2" charset="-122"/>
              <a:cs typeface="Ebrima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59991" y="1501437"/>
            <a:ext cx="36326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5 Angelline" pitchFamily="2" charset="0"/>
              </a:rPr>
              <a:t>Luyện tập</a:t>
            </a:r>
            <a:endParaRPr lang="en-US" sz="5400" b="1" dirty="0">
              <a:solidFill>
                <a:schemeClr val="accent1">
                  <a:lumMod val="5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#9Slide05 Angelline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58924" y="2448278"/>
            <a:ext cx="67487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chemeClr val="accent2">
                    <a:lumMod val="75000"/>
                  </a:schemeClr>
                </a:solidFill>
                <a:effectLst>
                  <a:glow rad="1054100">
                    <a:schemeClr val="accent1">
                      <a:alpha val="23000"/>
                    </a:schemeClr>
                  </a:glow>
                </a:effectLst>
                <a:latin typeface="#9Slide03 Nanami Rounded Light" pitchFamily="2" charset="0"/>
              </a:rPr>
              <a:t>XÂY DỰNG MỞ BÀI, KẾT BÀI TRONG BÀI VĂN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effectLst>
                <a:glow rad="1054100">
                  <a:schemeClr val="accent1">
                    <a:alpha val="23000"/>
                  </a:schemeClr>
                </a:glow>
              </a:effectLst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89505" y="3597433"/>
            <a:ext cx="50475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 dirty="0"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5 IcielSanelma" pitchFamily="2" charset="0"/>
              </a:rPr>
              <a:t>miêu tả con vật</a:t>
            </a:r>
            <a:endParaRPr lang="en-US" sz="8000" b="1" dirty="0">
              <a:solidFill>
                <a:srgbClr val="00206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#9Slide05 IcielSanelma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-271677"/>
            <a:ext cx="3764906" cy="7129677"/>
            <a:chOff x="0" y="-271677"/>
            <a:chExt cx="3764906" cy="7129677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-271677"/>
              <a:ext cx="3764906" cy="712967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679" y="2495426"/>
              <a:ext cx="669059" cy="11377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261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83E1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836" y="133382"/>
            <a:ext cx="11018982" cy="651459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755819" y="3191265"/>
            <a:ext cx="7064771" cy="22467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c) Em có thể chọn những câu nào trong bài văn trên để:</a:t>
            </a:r>
          </a:p>
          <a:p>
            <a:pPr marL="457200" indent="-457200" algn="just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Mở bài theo cách trực tiếp?</a:t>
            </a:r>
          </a:p>
          <a:p>
            <a:pPr marL="457200" indent="-457200" algn="just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Kết bài theo cách không mở rộng?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59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1314436"/>
            <a:ext cx="12192000" cy="5543563"/>
            <a:chOff x="1249363" y="1343077"/>
            <a:chExt cx="9126536" cy="48783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矩形 12"/>
            <p:cNvSpPr/>
            <p:nvPr/>
          </p:nvSpPr>
          <p:spPr>
            <a:xfrm>
              <a:off x="1249363" y="1343077"/>
              <a:ext cx="9126536" cy="4878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386389" y="1509674"/>
              <a:ext cx="8861893" cy="454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pic>
        <p:nvPicPr>
          <p:cNvPr id="60" name="图片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3915625" y="385786"/>
            <a:ext cx="4661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CHIM CÔNG MÚA</a:t>
            </a:r>
            <a:endParaRPr lang="en-US" sz="4000" dirty="0">
              <a:solidFill>
                <a:srgbClr val="C0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6" name="Rectangle 2"/>
          <p:cNvSpPr>
            <a:spLocks noChangeArrowheads="1"/>
          </p:cNvSpPr>
          <p:nvPr/>
        </p:nvSpPr>
        <p:spPr bwMode="auto">
          <a:xfrm>
            <a:off x="183051" y="2233172"/>
            <a:ext cx="11838467" cy="35394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   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thường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từng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đôi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nhẩn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kiếm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giữa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rừng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Chim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cũng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bới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như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gà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mối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kiến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sâu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bọ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như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VNI-Times" pitchFamily="2" charset="0"/>
              </a:rPr>
              <a:t>gaø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VNI-Times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VNI-Times" pitchFamily="2" charset="0"/>
              </a:rPr>
              <a:t>nhaø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kiếm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hay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nhởn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nhơ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dạo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xung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quanh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những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gốc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cây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cổ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thụ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hoặc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đậu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trên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cành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cao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đuôi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con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đực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lại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như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chiếc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quạt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giấy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khép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VNI-Times" pitchFamily="2" charset="0"/>
              </a:rPr>
              <a:t>hôø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Nhưng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con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mái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kêu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“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cút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cút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”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̀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lặp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tức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con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đực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cũng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lên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tiếng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“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ực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ực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”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đáp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lại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đồng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thời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xòe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bộ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đuôi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thành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một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chiếc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ô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rực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rỡ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che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rợp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̉ con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mái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Từng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đôi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suốt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ngày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kiếm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suốt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ngày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múa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vờn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bên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nhau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Chiếc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ô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màu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sắc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đẹp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đến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̀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ảo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xập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xòe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uốn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lượn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dưới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ánh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nắng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xuân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ấm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áp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48" name="Rectangle 3"/>
          <p:cNvSpPr>
            <a:spLocks noChangeArrowheads="1"/>
          </p:cNvSpPr>
          <p:nvPr/>
        </p:nvSpPr>
        <p:spPr bwMode="auto">
          <a:xfrm>
            <a:off x="183051" y="5624154"/>
            <a:ext cx="11838467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    Quả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ngoa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người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ta ví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chim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là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những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nghệ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sĩ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múa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của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rừng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xanh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61" name="Rectangle 4"/>
          <p:cNvSpPr>
            <a:spLocks noChangeArrowheads="1"/>
          </p:cNvSpPr>
          <p:nvPr/>
        </p:nvSpPr>
        <p:spPr bwMode="auto">
          <a:xfrm>
            <a:off x="183052" y="1419185"/>
            <a:ext cx="11838466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   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Mùa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xuân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trăm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hoa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đua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nở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ngàn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lá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khoe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sức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sống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mơn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mởn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Mùa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xuân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cũng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là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mùa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múa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0409382" y="1893455"/>
            <a:ext cx="1440873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103746" y="2313257"/>
            <a:ext cx="2581563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286786" y="5273511"/>
            <a:ext cx="4646596" cy="0"/>
          </a:xfrm>
          <a:prstGeom prst="line">
            <a:avLst/>
          </a:prstGeom>
          <a:ln w="57150">
            <a:prstDash val="lgDas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90240" y="5717186"/>
            <a:ext cx="6720160" cy="0"/>
          </a:xfrm>
          <a:prstGeom prst="line">
            <a:avLst/>
          </a:prstGeom>
          <a:ln w="57150">
            <a:prstDash val="lgDas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552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0703" y="858446"/>
            <a:ext cx="1932244" cy="156336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349" y="861850"/>
            <a:ext cx="1981200" cy="1465684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35662" y="2008023"/>
            <a:ext cx="5543465" cy="4027940"/>
            <a:chOff x="930956" y="2227630"/>
            <a:chExt cx="4555443" cy="381122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5" name="椭圆 4"/>
            <p:cNvSpPr/>
            <p:nvPr/>
          </p:nvSpPr>
          <p:spPr>
            <a:xfrm>
              <a:off x="930956" y="2227630"/>
              <a:ext cx="4555443" cy="38112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1058863" y="2404622"/>
              <a:ext cx="4275137" cy="349533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641858" y="2044975"/>
            <a:ext cx="5007942" cy="3990988"/>
            <a:chOff x="930956" y="2227630"/>
            <a:chExt cx="4555443" cy="381122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6" name="椭圆 15"/>
            <p:cNvSpPr/>
            <p:nvPr/>
          </p:nvSpPr>
          <p:spPr>
            <a:xfrm>
              <a:off x="930956" y="2227630"/>
              <a:ext cx="4555443" cy="38112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058863" y="2404622"/>
              <a:ext cx="4275137" cy="349533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184831" y="3077301"/>
            <a:ext cx="465255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Mùa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xuân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trăm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hoa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đua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nở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ngàn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lá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khoe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sức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sống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mơn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mởn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Mùa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xuân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cũng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là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mùa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múa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20" name="Flowchart: Terminator 19"/>
          <p:cNvSpPr/>
          <p:nvPr/>
        </p:nvSpPr>
        <p:spPr>
          <a:xfrm>
            <a:off x="1833040" y="2586412"/>
            <a:ext cx="3356131" cy="490889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#9Slide03 AmpleSoft" panose="02000000000000000000" pitchFamily="2" charset="0"/>
              </a:rPr>
              <a:t>Mở bài gián tiếp</a:t>
            </a:r>
            <a:endParaRPr lang="en-US" sz="3200" dirty="0">
              <a:latin typeface="#9Slide03 AmpleSoft" panose="02000000000000000000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829713" y="3516028"/>
            <a:ext cx="46525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Mùa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xuân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là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mùa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múa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23" name="Flowchart: Terminator 22"/>
          <p:cNvSpPr/>
          <p:nvPr/>
        </p:nvSpPr>
        <p:spPr>
          <a:xfrm>
            <a:off x="7477922" y="2674157"/>
            <a:ext cx="3356131" cy="490889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#9Slide03 AmpleSoft" panose="02000000000000000000" pitchFamily="2" charset="0"/>
              </a:rPr>
              <a:t>Mở bài trực tiếp</a:t>
            </a:r>
            <a:endParaRPr lang="en-US" sz="3200" dirty="0"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33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 animBg="1"/>
      <p:bldP spid="22" grpId="0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0703" y="858446"/>
            <a:ext cx="1932244" cy="156336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349" y="861850"/>
            <a:ext cx="1981200" cy="1465684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35662" y="2008023"/>
            <a:ext cx="5543465" cy="4027940"/>
            <a:chOff x="930956" y="2227630"/>
            <a:chExt cx="4555443" cy="381122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5" name="椭圆 4"/>
            <p:cNvSpPr/>
            <p:nvPr/>
          </p:nvSpPr>
          <p:spPr>
            <a:xfrm>
              <a:off x="930956" y="2227630"/>
              <a:ext cx="4555443" cy="38112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1058863" y="2404622"/>
              <a:ext cx="4275137" cy="349533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641858" y="2044975"/>
            <a:ext cx="5007942" cy="3990988"/>
            <a:chOff x="930956" y="2227630"/>
            <a:chExt cx="4555443" cy="381122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6" name="椭圆 15"/>
            <p:cNvSpPr/>
            <p:nvPr/>
          </p:nvSpPr>
          <p:spPr>
            <a:xfrm>
              <a:off x="930956" y="2227630"/>
              <a:ext cx="4555443" cy="38112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058863" y="2404622"/>
              <a:ext cx="4275137" cy="349533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sp>
        <p:nvSpPr>
          <p:cNvPr id="20" name="Flowchart: Terminator 19"/>
          <p:cNvSpPr/>
          <p:nvPr/>
        </p:nvSpPr>
        <p:spPr>
          <a:xfrm>
            <a:off x="1833040" y="2586412"/>
            <a:ext cx="3356131" cy="490889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#9Slide03 AmpleSoft" panose="02000000000000000000" pitchFamily="2" charset="0"/>
              </a:rPr>
              <a:t>Kết bài mở rộng</a:t>
            </a:r>
            <a:endParaRPr lang="en-US" sz="3200" dirty="0">
              <a:latin typeface="#9Slide03 AmpleSoft" panose="02000000000000000000" pitchFamily="2" charset="0"/>
            </a:endParaRPr>
          </a:p>
        </p:txBody>
      </p:sp>
      <p:sp>
        <p:nvSpPr>
          <p:cNvPr id="23" name="Flowchart: Terminator 22"/>
          <p:cNvSpPr/>
          <p:nvPr/>
        </p:nvSpPr>
        <p:spPr>
          <a:xfrm>
            <a:off x="7477922" y="2674157"/>
            <a:ext cx="3356131" cy="934179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#9Slide03 AmpleSoft" panose="02000000000000000000" pitchFamily="2" charset="0"/>
              </a:rPr>
              <a:t>Kết bài không mở rộng</a:t>
            </a:r>
            <a:endParaRPr lang="en-US" sz="3200" dirty="0">
              <a:latin typeface="#9Slide03 AmpleSoft" panose="02000000000000000000" pitchFamily="2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098244" y="3141246"/>
            <a:ext cx="4942674" cy="206210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Quả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ví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múa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rừng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7477922" y="3608336"/>
            <a:ext cx="399934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Chiếc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ô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màu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sắc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đẹp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đến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ki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̀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ảo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xập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xòe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uốn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lượn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dưới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ánh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nắng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xuân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ấm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áp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262157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14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6189" y="0"/>
            <a:ext cx="7865120" cy="694836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9373" y="3764620"/>
            <a:ext cx="5233255" cy="28992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2601" y="915846"/>
            <a:ext cx="258750" cy="393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21" name="Rectangle 1">
            <a:extLst>
              <a:ext uri="{FF2B5EF4-FFF2-40B4-BE49-F238E27FC236}">
                <a16:creationId xmlns:a16="http://schemas.microsoft.com/office/drawing/2014/main" xmlns="" id="{37D96F08-2397-4C4F-BB93-43D1778C4F9D}"/>
              </a:ext>
            </a:extLst>
          </p:cNvPr>
          <p:cNvSpPr/>
          <p:nvPr/>
        </p:nvSpPr>
        <p:spPr>
          <a:xfrm>
            <a:off x="1916189" y="2375038"/>
            <a:ext cx="7412371" cy="1736646"/>
          </a:xfrm>
          <a:prstGeom prst="round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9600" b="1" cap="none" spc="0" dirty="0">
                <a:ln/>
                <a:solidFill>
                  <a:srgbClr val="C00000"/>
                </a:solidFill>
                <a:effectLst/>
                <a:latin typeface="UTM Bitsumishi Pro" panose="02040603050506020204" pitchFamily="18" charset="0"/>
              </a:rPr>
              <a:t>THỰC HÀNH</a:t>
            </a:r>
            <a:endParaRPr lang="en-US" sz="9600" b="1" cap="none" spc="0" dirty="0">
              <a:ln/>
              <a:solidFill>
                <a:srgbClr val="C00000"/>
              </a:solidFill>
              <a:effectLst/>
              <a:latin typeface="UTM Bitsumishi Pr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704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 flipH="1">
            <a:off x="6672263" y="0"/>
            <a:ext cx="5388751" cy="7132501"/>
            <a:chOff x="3041306" y="1382701"/>
            <a:chExt cx="5388751" cy="7132501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41306" y="1382701"/>
              <a:ext cx="5388751" cy="7132501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66057" y="2113950"/>
              <a:ext cx="4230000" cy="5670001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181750"/>
            <a:ext cx="2171250" cy="167625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580792">
            <a:off x="-808922" y="1733829"/>
            <a:ext cx="8464307" cy="6895841"/>
          </a:xfrm>
          <a:prstGeom prst="rect">
            <a:avLst/>
          </a:prstGeom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24249" y="3231151"/>
            <a:ext cx="5934805" cy="31700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vi-VN" sz="4000" b="1" i="1" dirty="0">
                <a:solidFill>
                  <a:schemeClr val="accent1">
                    <a:lumMod val="50000"/>
                  </a:schemeClr>
                </a:solidFill>
                <a:latin typeface="#9Slide03 Jura Light" panose="00000400000000000000" pitchFamily="2" charset="0"/>
                <a:cs typeface="Times New Roman" panose="02020603050405020304" pitchFamily="18" charset="0"/>
              </a:rPr>
              <a:t>Bài 2: Viết đoạn mở bài cho bài văn tả con vật em vừa làm trong tiết tập làm văn trước theo cách mở bài gián tiếp.</a:t>
            </a:r>
            <a:endParaRPr lang="en-US" sz="4000" b="1" i="1" dirty="0">
              <a:solidFill>
                <a:schemeClr val="accent1">
                  <a:lumMod val="50000"/>
                </a:schemeClr>
              </a:solidFill>
              <a:latin typeface="#9Slide03 Jura Light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61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805651" y="1646892"/>
            <a:ext cx="3480599" cy="4275049"/>
            <a:chOff x="634201" y="1646892"/>
            <a:chExt cx="3480599" cy="4275049"/>
          </a:xfrm>
        </p:grpSpPr>
        <p:grpSp>
          <p:nvGrpSpPr>
            <p:cNvPr id="5" name="组合 4"/>
            <p:cNvGrpSpPr/>
            <p:nvPr/>
          </p:nvGrpSpPr>
          <p:grpSpPr>
            <a:xfrm>
              <a:off x="634201" y="1934300"/>
              <a:ext cx="3480599" cy="3987641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" name="矩形 5"/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卡通简体"/>
                  <a:cs typeface="+mn-ea"/>
                  <a:sym typeface="+mn-lt"/>
                </a:endParaRPr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83E1F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方正卡通简体"/>
                  <a:cs typeface="+mn-ea"/>
                  <a:sym typeface="+mn-lt"/>
                </a:endParaRPr>
              </a:p>
            </p:txBody>
          </p:sp>
        </p:grpSp>
        <p:sp>
          <p:nvSpPr>
            <p:cNvPr id="13" name="椭圆 12"/>
            <p:cNvSpPr/>
            <p:nvPr/>
          </p:nvSpPr>
          <p:spPr>
            <a:xfrm>
              <a:off x="2060829" y="1646892"/>
              <a:ext cx="569518" cy="569518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734768" y="417605"/>
            <a:ext cx="7079780" cy="5843056"/>
            <a:chOff x="8366125" y="1646892"/>
            <a:chExt cx="3480599" cy="4275049"/>
          </a:xfrm>
        </p:grpSpPr>
        <p:grpSp>
          <p:nvGrpSpPr>
            <p:cNvPr id="20" name="组合 19"/>
            <p:cNvGrpSpPr/>
            <p:nvPr/>
          </p:nvGrpSpPr>
          <p:grpSpPr>
            <a:xfrm>
              <a:off x="8366125" y="1934300"/>
              <a:ext cx="3480599" cy="3987641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1" name="矩形 20"/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卡通简体"/>
                  <a:cs typeface="+mn-ea"/>
                  <a:sym typeface="+mn-lt"/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83E1F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方正卡通简体"/>
                  <a:cs typeface="+mn-ea"/>
                  <a:sym typeface="+mn-lt"/>
                </a:endParaRPr>
              </a:p>
            </p:txBody>
          </p:sp>
        </p:grpSp>
        <p:sp>
          <p:nvSpPr>
            <p:cNvPr id="23" name="椭圆 22"/>
            <p:cNvSpPr/>
            <p:nvPr/>
          </p:nvSpPr>
          <p:spPr>
            <a:xfrm>
              <a:off x="9792753" y="1646892"/>
              <a:ext cx="569518" cy="569518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790" y="5446969"/>
            <a:ext cx="6265209" cy="1411031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542280" y="187544"/>
            <a:ext cx="4585268" cy="1250366"/>
            <a:chOff x="512177" y="165021"/>
            <a:chExt cx="4585268" cy="1250366"/>
          </a:xfrm>
        </p:grpSpPr>
        <p:sp>
          <p:nvSpPr>
            <p:cNvPr id="39" name="文本框 14"/>
            <p:cNvSpPr/>
            <p:nvPr/>
          </p:nvSpPr>
          <p:spPr>
            <a:xfrm>
              <a:off x="1367138" y="261225"/>
              <a:ext cx="3730307" cy="115416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Omni" panose="02040603050506020204" pitchFamily="18" charset="0"/>
                  <a:cs typeface="+mn-ea"/>
                  <a:sym typeface="+mn-lt"/>
                </a:rPr>
                <a:t>THAM KHẢO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Omni" panose="02040603050506020204" pitchFamily="18" charset="0"/>
                <a:cs typeface="+mn-ea"/>
                <a:sym typeface="+mn-lt"/>
              </a:endParaRPr>
            </a:p>
          </p:txBody>
        </p:sp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5017357" y="1497028"/>
            <a:ext cx="646545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b="1" i="1" dirty="0" smtClean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    </a:t>
            </a:r>
            <a:r>
              <a:rPr lang="en-US" sz="3600" b="1" i="1" dirty="0" err="1" smtClean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Gia</a:t>
            </a:r>
            <a:r>
              <a:rPr lang="en-US" sz="3600" b="1" i="1" dirty="0" smtClean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đình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em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nuôi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rất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nhiều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con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vật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.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Những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con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vật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ấy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rất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là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đáng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yêu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và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dễ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thương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.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Nào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là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mèo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cá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cảnh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và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cả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hai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con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sáo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hót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rất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hay.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Nhưng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người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bạn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thân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thiết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hay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đón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em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từ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cổng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mỗi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khi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em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đi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đâu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về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là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chú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cún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con.</a:t>
            </a:r>
          </a:p>
        </p:txBody>
      </p:sp>
      <p:pic>
        <p:nvPicPr>
          <p:cNvPr id="1026" name="Picture 2" descr="The 25 Cutest Dog Breeds - Most Adorable Dogs and Puppi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63" y="2189055"/>
            <a:ext cx="3183588" cy="36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97682"/>
            <a:ext cx="1812868" cy="236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8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7592"/>
            <a:ext cx="7867650" cy="64097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48050"/>
            <a:ext cx="12230100" cy="3429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410274" y="208926"/>
            <a:ext cx="3239102" cy="4811896"/>
          </a:xfrm>
          <a:prstGeom prst="rect">
            <a:avLst/>
          </a:prstGeom>
        </p:spPr>
      </p:pic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835449" y="1314438"/>
            <a:ext cx="5934805" cy="31700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vi-VN" sz="4000" b="1" i="1" dirty="0">
                <a:solidFill>
                  <a:schemeClr val="accent1">
                    <a:lumMod val="50000"/>
                  </a:schemeClr>
                </a:solidFill>
                <a:latin typeface="#9Slide03 Jura Light" panose="00000400000000000000" pitchFamily="2" charset="0"/>
                <a:cs typeface="Times New Roman" panose="02020603050405020304" pitchFamily="18" charset="0"/>
              </a:rPr>
              <a:t>Bài 3: Viết đoạn kết bài cho bài văn tả con vật em vừa làm trong tiết tập làm văn trước theo cách kết bài mở rộng.</a:t>
            </a:r>
            <a:endParaRPr lang="en-US" sz="4000" b="1" i="1" dirty="0">
              <a:solidFill>
                <a:schemeClr val="accent1">
                  <a:lumMod val="50000"/>
                </a:schemeClr>
              </a:solidFill>
              <a:latin typeface="#9Slide03 Jura Light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17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91" y="-480290"/>
            <a:ext cx="11165609" cy="71379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38467"/>
            <a:ext cx="12192000" cy="20195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671" y="2856170"/>
            <a:ext cx="4511250" cy="32737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1200" y="3805468"/>
            <a:ext cx="3623100" cy="262450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5688" y="556174"/>
            <a:ext cx="2874119" cy="118867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90734" y="1220889"/>
            <a:ext cx="609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i="1" dirty="0" smtClean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      </a:t>
            </a:r>
            <a:r>
              <a:rPr lang="en-US" sz="2800" b="1" i="1" dirty="0" err="1" smtClean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Cún</a:t>
            </a:r>
            <a:r>
              <a:rPr lang="en-US" sz="2800" b="1" i="1" dirty="0" smtClean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con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đã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sống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với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gia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đình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em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gần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một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năm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rồi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.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Nó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rất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ngoan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ngoãn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chẳng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bao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giờ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ra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khỏi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cổng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.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Em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hi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vọng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khi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nó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lớn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lên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nó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càng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biết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vâng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lời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chủ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và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trung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thành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hơn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.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Chẳng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thế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mà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ai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cũng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nói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chó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là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con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vật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rất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trung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thành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và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tình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nghĩa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988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1314438"/>
            <a:ext cx="4294909" cy="5070863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矩形 11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613648" y="1082203"/>
              <a:ext cx="8433138" cy="496753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373" y="1517293"/>
            <a:ext cx="837560" cy="114941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68881">
            <a:off x="4666354" y="1175197"/>
            <a:ext cx="8414750" cy="7740676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 flipV="1">
            <a:off x="171431" y="691845"/>
            <a:ext cx="1725666" cy="60225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H="1" flipV="1">
            <a:off x="2414364" y="691845"/>
            <a:ext cx="1725666" cy="60225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椭圆 10"/>
          <p:cNvSpPr/>
          <p:nvPr/>
        </p:nvSpPr>
        <p:spPr>
          <a:xfrm>
            <a:off x="1907213" y="310874"/>
            <a:ext cx="507151" cy="620556"/>
          </a:xfrm>
          <a:prstGeom prst="ellipse">
            <a:avLst/>
          </a:prstGeom>
          <a:solidFill>
            <a:srgbClr val="FFA400"/>
          </a:solidFill>
          <a:ln w="571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卡通简体"/>
              <a:cs typeface="+mn-ea"/>
              <a:sym typeface="+mn-lt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3270" y="3824817"/>
            <a:ext cx="5740265" cy="3180147"/>
          </a:xfrm>
          <a:prstGeom prst="rect">
            <a:avLst/>
          </a:prstGeom>
        </p:spPr>
      </p:pic>
      <p:sp>
        <p:nvSpPr>
          <p:cNvPr id="21" name="Rectangle 1">
            <a:extLst>
              <a:ext uri="{FF2B5EF4-FFF2-40B4-BE49-F238E27FC236}">
                <a16:creationId xmlns:a16="http://schemas.microsoft.com/office/drawing/2014/main" xmlns="" id="{37D96F08-2397-4C4F-BB93-43D1778C4F9D}"/>
              </a:ext>
            </a:extLst>
          </p:cNvPr>
          <p:cNvSpPr/>
          <p:nvPr/>
        </p:nvSpPr>
        <p:spPr>
          <a:xfrm>
            <a:off x="-269818" y="2666710"/>
            <a:ext cx="4851096" cy="2349579"/>
          </a:xfrm>
          <a:prstGeom prst="round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6600" b="1" cap="none" spc="0" dirty="0">
                <a:ln/>
                <a:solidFill>
                  <a:srgbClr val="C00000"/>
                </a:solidFill>
                <a:effectLst/>
                <a:latin typeface="#9Slide03 Comfortaa Light" panose="00000400000000000000" pitchFamily="2" charset="0"/>
              </a:rPr>
              <a:t>Nào ta cùng làm!</a:t>
            </a:r>
            <a:endParaRPr lang="en-US" sz="6600" b="1" cap="none" spc="0" dirty="0">
              <a:ln/>
              <a:solidFill>
                <a:srgbClr val="C00000"/>
              </a:solidFill>
              <a:effectLst/>
              <a:latin typeface="#9Slide03 Comfortaa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78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3928" y="-18972"/>
            <a:ext cx="8802254" cy="70317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373" y="3764620"/>
            <a:ext cx="5233255" cy="28992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01" y="915846"/>
            <a:ext cx="258750" cy="393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809825" y="722177"/>
            <a:ext cx="17577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83E1FF"/>
                </a:solidFill>
                <a:effectLst/>
                <a:uLnTx/>
                <a:uFillTx/>
                <a:latin typeface="方正卡通简体"/>
                <a:cs typeface="+mn-cs"/>
              </a:rPr>
              <a:t>https://www.ypppt.com/</a:t>
            </a: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83E1FF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21" name="Rectangle 1">
            <a:extLst>
              <a:ext uri="{FF2B5EF4-FFF2-40B4-BE49-F238E27FC236}">
                <a16:creationId xmlns:a16="http://schemas.microsoft.com/office/drawing/2014/main" xmlns="" id="{37D96F08-2397-4C4F-BB93-43D1778C4F9D}"/>
              </a:ext>
            </a:extLst>
          </p:cNvPr>
          <p:cNvSpPr/>
          <p:nvPr/>
        </p:nvSpPr>
        <p:spPr>
          <a:xfrm>
            <a:off x="2679862" y="2144825"/>
            <a:ext cx="6743376" cy="1736646"/>
          </a:xfrm>
          <a:prstGeom prst="round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 err="1">
                <a:ln/>
                <a:solidFill>
                  <a:srgbClr val="C00000"/>
                </a:solidFill>
                <a:effectLst/>
                <a:latin typeface="UTM Bitsumishi Pro" panose="02040603050506020204" pitchFamily="18" charset="0"/>
              </a:rPr>
              <a:t>Khởi</a:t>
            </a:r>
            <a:r>
              <a:rPr lang="en-US" sz="9600" b="1" cap="none" spc="0" dirty="0">
                <a:ln/>
                <a:solidFill>
                  <a:srgbClr val="C00000"/>
                </a:solidFill>
                <a:effectLst/>
                <a:latin typeface="UTM Bitsumishi Pro" panose="02040603050506020204" pitchFamily="18" charset="0"/>
              </a:rPr>
              <a:t> </a:t>
            </a:r>
            <a:r>
              <a:rPr lang="en-US" sz="9600" b="1" cap="none" spc="0" dirty="0" err="1">
                <a:ln/>
                <a:solidFill>
                  <a:srgbClr val="C00000"/>
                </a:solidFill>
                <a:effectLst/>
                <a:latin typeface="UTM Bitsumishi Pro" panose="02040603050506020204" pitchFamily="18" charset="0"/>
              </a:rPr>
              <a:t>động</a:t>
            </a:r>
            <a:endParaRPr lang="en-US" sz="9600" b="1" cap="none" spc="0" dirty="0">
              <a:ln/>
              <a:solidFill>
                <a:srgbClr val="C00000"/>
              </a:solidFill>
              <a:effectLst/>
              <a:latin typeface="UTM Bitsumishi Pr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75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6075" y="98803"/>
            <a:ext cx="8200251" cy="62766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373" y="3764620"/>
            <a:ext cx="5233255" cy="28992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01" y="915846"/>
            <a:ext cx="258750" cy="393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21" name="Rectangle 1">
            <a:extLst>
              <a:ext uri="{FF2B5EF4-FFF2-40B4-BE49-F238E27FC236}">
                <a16:creationId xmlns:a16="http://schemas.microsoft.com/office/drawing/2014/main" xmlns="" id="{37D96F08-2397-4C4F-BB93-43D1778C4F9D}"/>
              </a:ext>
            </a:extLst>
          </p:cNvPr>
          <p:cNvSpPr/>
          <p:nvPr/>
        </p:nvSpPr>
        <p:spPr>
          <a:xfrm>
            <a:off x="2389814" y="2357893"/>
            <a:ext cx="7412371" cy="1736646"/>
          </a:xfrm>
          <a:prstGeom prst="round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9600" b="1" cap="none" spc="0" dirty="0">
                <a:ln/>
                <a:solidFill>
                  <a:srgbClr val="C00000"/>
                </a:solidFill>
                <a:effectLst/>
                <a:latin typeface="UTM Bitsumishi Pro" panose="02040603050506020204" pitchFamily="18" charset="0"/>
              </a:rPr>
              <a:t>CỦNG CỐ</a:t>
            </a:r>
            <a:endParaRPr lang="en-US" sz="9600" b="1" cap="none" spc="0" dirty="0">
              <a:ln/>
              <a:solidFill>
                <a:srgbClr val="C00000"/>
              </a:solidFill>
              <a:effectLst/>
              <a:latin typeface="UTM Bitsumishi Pr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28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15"/>
          <p:cNvSpPr/>
          <p:nvPr/>
        </p:nvSpPr>
        <p:spPr>
          <a:xfrm>
            <a:off x="153714" y="2242777"/>
            <a:ext cx="5886870" cy="43372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卡通简体"/>
              <a:cs typeface="+mn-ea"/>
              <a:sym typeface="+mn-lt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304802" y="2431470"/>
            <a:ext cx="5681262" cy="3924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83E1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方正卡通简体"/>
              <a:cs typeface="+mn-ea"/>
              <a:sym typeface="+mn-lt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216" y="165021"/>
            <a:ext cx="837560" cy="114941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55775" y="139564"/>
            <a:ext cx="105928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600" b="1" i="1" dirty="0" err="1">
                <a:solidFill>
                  <a:srgbClr val="CC3300"/>
                </a:solidFill>
                <a:latin typeface="#9Slide03 Comfortaa Light" panose="00000400000000000000" pitchFamily="2" charset="0"/>
              </a:rPr>
              <a:t>Trong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  <a:latin typeface="#9Slide03 Comfortaa Light" panose="00000400000000000000" pitchFamily="2" charset="0"/>
              </a:rPr>
              <a:t>hai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  <a:latin typeface="#9Slide03 Comfortaa Light" panose="00000400000000000000" pitchFamily="2" charset="0"/>
              </a:rPr>
              <a:t>đoạn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  <a:latin typeface="#9Slide03 Comfortaa Light" panose="00000400000000000000" pitchFamily="2" charset="0"/>
              </a:rPr>
              <a:t>văn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  <a:latin typeface="#9Slide03 Comfortaa Light" panose="00000400000000000000" pitchFamily="2" charset="0"/>
              </a:rPr>
              <a:t>sau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, </a:t>
            </a:r>
            <a:r>
              <a:rPr lang="en-US" sz="3600" b="1" i="1" dirty="0" err="1">
                <a:solidFill>
                  <a:srgbClr val="CC3300"/>
                </a:solidFill>
                <a:latin typeface="#9Slide03 Comfortaa Light" panose="00000400000000000000" pitchFamily="2" charset="0"/>
              </a:rPr>
              <a:t>đoạn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  <a:latin typeface="#9Slide03 Comfortaa Light" panose="00000400000000000000" pitchFamily="2" charset="0"/>
              </a:rPr>
              <a:t>nào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  <a:latin typeface="#9Slide03 Comfortaa Light" panose="00000400000000000000" pitchFamily="2" charset="0"/>
              </a:rPr>
              <a:t>là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  <a:latin typeface="#9Slide03 Comfortaa Light" panose="00000400000000000000" pitchFamily="2" charset="0"/>
              </a:rPr>
              <a:t>đoạn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  <a:latin typeface="#9Slide03 Comfortaa Light" panose="00000400000000000000" pitchFamily="2" charset="0"/>
              </a:rPr>
              <a:t>mở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  <a:latin typeface="#9Slide03 Comfortaa Light" panose="00000400000000000000" pitchFamily="2" charset="0"/>
              </a:rPr>
              <a:t>bài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  <a:latin typeface="#9Slide03 Comfortaa Light" panose="00000400000000000000" pitchFamily="2" charset="0"/>
              </a:rPr>
              <a:t>gián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  <a:latin typeface="#9Slide03 Comfortaa Light" panose="00000400000000000000" pitchFamily="2" charset="0"/>
              </a:rPr>
              <a:t>tiếp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 ?</a:t>
            </a:r>
          </a:p>
        </p:txBody>
      </p:sp>
      <p:sp>
        <p:nvSpPr>
          <p:cNvPr id="3" name="Rectangle 2"/>
          <p:cNvSpPr/>
          <p:nvPr/>
        </p:nvSpPr>
        <p:spPr>
          <a:xfrm>
            <a:off x="443349" y="2785212"/>
            <a:ext cx="546792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Phương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đông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vừa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ửng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hồng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không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gian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vẫn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còn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mờ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ảo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bởi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màn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sương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đêm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còn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giăng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kính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Bỗng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một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tiếng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gà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gáy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vang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động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xé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tan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màn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sương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sớm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:“Ò…ó…o!”.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Đó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là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tiếng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gáy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của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chú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gà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trống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nhà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em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.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#9Slide03 Comfortaa Light" panose="00000400000000000000" pitchFamily="2" charset="0"/>
            </a:endParaRPr>
          </a:p>
        </p:txBody>
      </p:sp>
      <p:sp>
        <p:nvSpPr>
          <p:cNvPr id="32" name="圆角矩形 15"/>
          <p:cNvSpPr/>
          <p:nvPr/>
        </p:nvSpPr>
        <p:spPr>
          <a:xfrm>
            <a:off x="6111169" y="2368670"/>
            <a:ext cx="5886870" cy="43372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卡通简体"/>
              <a:cs typeface="+mn-ea"/>
              <a:sym typeface="+mn-lt"/>
            </a:endParaRPr>
          </a:p>
        </p:txBody>
      </p:sp>
      <p:sp>
        <p:nvSpPr>
          <p:cNvPr id="33" name="圆角矩形 16"/>
          <p:cNvSpPr/>
          <p:nvPr/>
        </p:nvSpPr>
        <p:spPr>
          <a:xfrm>
            <a:off x="6262257" y="2557363"/>
            <a:ext cx="5681262" cy="3924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83E1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方正卡通简体"/>
              <a:cs typeface="+mn-ea"/>
              <a:sym typeface="+mn-l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382331" y="3318310"/>
            <a:ext cx="546792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Đê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̉ </a:t>
            </a: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tạo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nguồn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thu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nhập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gia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đình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, mẹ </a:t>
            </a: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em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nuôi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một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đàn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gà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. </a:t>
            </a: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đàn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gà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đó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em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thích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nhất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 là </a:t>
            </a: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chú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gà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trống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rgbClr val="0070C0"/>
              </a:solidFill>
              <a:latin typeface="#9Slide03 Comfortaa Light" panose="00000400000000000000" pitchFamily="2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5421" y="1168341"/>
            <a:ext cx="6772501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106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repeatCount="4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3" grpId="0"/>
      <p:bldP spid="3" grpId="1"/>
      <p:bldP spid="32" grpId="0" animBg="1"/>
      <p:bldP spid="33" grpId="0" animBg="1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994591" y="3415436"/>
            <a:ext cx="10052943" cy="3311236"/>
            <a:chOff x="1177032" y="4458627"/>
            <a:chExt cx="10052943" cy="1777988"/>
          </a:xfrm>
        </p:grpSpPr>
        <p:grpSp>
          <p:nvGrpSpPr>
            <p:cNvPr id="21" name="组合 20"/>
            <p:cNvGrpSpPr/>
            <p:nvPr/>
          </p:nvGrpSpPr>
          <p:grpSpPr>
            <a:xfrm>
              <a:off x="2473325" y="4901899"/>
              <a:ext cx="8756650" cy="1231900"/>
              <a:chOff x="2235200" y="787400"/>
              <a:chExt cx="8756650" cy="1231900"/>
            </a:xfrm>
          </p:grpSpPr>
          <p:sp>
            <p:nvSpPr>
              <p:cNvPr id="24" name="矩形 23"/>
              <p:cNvSpPr/>
              <p:nvPr/>
            </p:nvSpPr>
            <p:spPr>
              <a:xfrm>
                <a:off x="2235200" y="787400"/>
                <a:ext cx="8756650" cy="12319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卡通简体"/>
                  <a:cs typeface="+mn-ea"/>
                  <a:sym typeface="+mn-lt"/>
                </a:endParaRPr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2336799" y="895482"/>
                <a:ext cx="8519887" cy="102221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83E1F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卡通简体"/>
                  <a:cs typeface="+mn-ea"/>
                  <a:sym typeface="+mn-lt"/>
                </a:endParaRPr>
              </a:p>
            </p:txBody>
          </p:sp>
        </p:grpSp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/>
            <a:srcRect t="29967"/>
            <a:stretch>
              <a:fillRect/>
            </a:stretch>
          </p:blipFill>
          <p:spPr>
            <a:xfrm>
              <a:off x="1177032" y="4458627"/>
              <a:ext cx="1660602" cy="1777988"/>
            </a:xfrm>
            <a:prstGeom prst="rect">
              <a:avLst/>
            </a:prstGeom>
          </p:spPr>
        </p:pic>
      </p:grpSp>
      <p:grpSp>
        <p:nvGrpSpPr>
          <p:cNvPr id="30" name="组合 29"/>
          <p:cNvGrpSpPr/>
          <p:nvPr/>
        </p:nvGrpSpPr>
        <p:grpSpPr>
          <a:xfrm>
            <a:off x="311181" y="1720537"/>
            <a:ext cx="9440060" cy="1826227"/>
            <a:chOff x="1789915" y="2900723"/>
            <a:chExt cx="9440060" cy="1461933"/>
          </a:xfrm>
        </p:grpSpPr>
        <p:grpSp>
          <p:nvGrpSpPr>
            <p:cNvPr id="15" name="组合 14"/>
            <p:cNvGrpSpPr/>
            <p:nvPr/>
          </p:nvGrpSpPr>
          <p:grpSpPr>
            <a:xfrm>
              <a:off x="2473325" y="3025625"/>
              <a:ext cx="8756650" cy="1231900"/>
              <a:chOff x="2235200" y="787400"/>
              <a:chExt cx="8756650" cy="1231900"/>
            </a:xfrm>
          </p:grpSpPr>
          <p:sp>
            <p:nvSpPr>
              <p:cNvPr id="18" name="矩形 17"/>
              <p:cNvSpPr/>
              <p:nvPr/>
            </p:nvSpPr>
            <p:spPr>
              <a:xfrm>
                <a:off x="2235200" y="787400"/>
                <a:ext cx="8756650" cy="12319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卡通简体"/>
                  <a:cs typeface="+mn-ea"/>
                  <a:sym typeface="+mn-lt"/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2336799" y="895482"/>
                <a:ext cx="8519887" cy="102221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83E1F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卡通简体"/>
                  <a:cs typeface="+mn-ea"/>
                  <a:sym typeface="+mn-lt"/>
                </a:endParaRPr>
              </a:p>
            </p:txBody>
          </p:sp>
        </p:grp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89915" y="2900723"/>
              <a:ext cx="1047719" cy="1461933"/>
            </a:xfrm>
            <a:prstGeom prst="rect">
              <a:avLst/>
            </a:prstGeom>
          </p:spPr>
        </p:pic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155775" y="139564"/>
            <a:ext cx="105928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600" b="1" i="1" dirty="0" err="1">
                <a:solidFill>
                  <a:srgbClr val="CC3300"/>
                </a:solidFill>
                <a:latin typeface="#9Slide03 Comfortaa Light" panose="00000400000000000000" pitchFamily="2" charset="0"/>
              </a:rPr>
              <a:t>Trong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  <a:latin typeface="#9Slide03 Comfortaa Light" panose="00000400000000000000" pitchFamily="2" charset="0"/>
              </a:rPr>
              <a:t>hai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  <a:latin typeface="#9Slide03 Comfortaa Light" panose="00000400000000000000" pitchFamily="2" charset="0"/>
              </a:rPr>
              <a:t>đoạn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  <a:latin typeface="#9Slide03 Comfortaa Light" panose="00000400000000000000" pitchFamily="2" charset="0"/>
              </a:rPr>
              <a:t>văn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  <a:latin typeface="#9Slide03 Comfortaa Light" panose="00000400000000000000" pitchFamily="2" charset="0"/>
              </a:rPr>
              <a:t>sau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, </a:t>
            </a:r>
            <a:r>
              <a:rPr lang="en-US" sz="3600" b="1" i="1" dirty="0" err="1">
                <a:solidFill>
                  <a:srgbClr val="CC3300"/>
                </a:solidFill>
                <a:latin typeface="#9Slide03 Comfortaa Light" panose="00000400000000000000" pitchFamily="2" charset="0"/>
              </a:rPr>
              <a:t>đoạn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  <a:latin typeface="#9Slide03 Comfortaa Light" panose="00000400000000000000" pitchFamily="2" charset="0"/>
              </a:rPr>
              <a:t>nào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  <a:latin typeface="#9Slide03 Comfortaa Light" panose="00000400000000000000" pitchFamily="2" charset="0"/>
              </a:rPr>
              <a:t>là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  <a:latin typeface="#9Slide03 Comfortaa Light" panose="00000400000000000000" pitchFamily="2" charset="0"/>
              </a:rPr>
              <a:t>đoạn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 </a:t>
            </a:r>
            <a:r>
              <a:rPr lang="vi-VN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kết bài mở rộng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8899" y="2067959"/>
            <a:ext cx="81083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Chú</a:t>
            </a:r>
            <a:r>
              <a:rPr lang="en-US" sz="32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mèo</a:t>
            </a:r>
            <a:r>
              <a:rPr lang="en-US" sz="32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giúp</a:t>
            </a:r>
            <a:r>
              <a:rPr lang="en-US" sz="32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gia</a:t>
            </a:r>
            <a:r>
              <a:rPr lang="en-US" sz="32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đình</a:t>
            </a:r>
            <a:r>
              <a:rPr lang="en-US" sz="32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em</a:t>
            </a:r>
            <a:r>
              <a:rPr lang="en-US" sz="32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bắt</a:t>
            </a:r>
            <a:r>
              <a:rPr lang="en-US" sz="32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chuột</a:t>
            </a:r>
            <a:r>
              <a:rPr lang="en-US" sz="32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. </a:t>
            </a:r>
            <a:r>
              <a:rPr lang="en-US" sz="32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Vì</a:t>
            </a:r>
            <a:r>
              <a:rPr lang="en-US" sz="32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vậy</a:t>
            </a:r>
            <a:r>
              <a:rPr lang="en-US" sz="32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, </a:t>
            </a:r>
            <a:r>
              <a:rPr lang="en-US" sz="32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em</a:t>
            </a:r>
            <a:r>
              <a:rPr lang="en-US" sz="32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rất</a:t>
            </a:r>
            <a:r>
              <a:rPr lang="en-US" sz="32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yêu</a:t>
            </a:r>
            <a:r>
              <a:rPr lang="en-US" sz="32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quý</a:t>
            </a:r>
            <a:r>
              <a:rPr lang="en-US" sz="32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chú</a:t>
            </a:r>
            <a:r>
              <a:rPr lang="en-US" sz="32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2567707" y="4442251"/>
            <a:ext cx="832196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Chú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gà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trống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vừa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đẹp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vừa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oai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vệ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va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̀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dũng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mãnh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.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Ngoài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ra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,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chú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còn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là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chiếc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đồng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hô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̀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báo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thức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chính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xác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,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vui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nhộn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,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sống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động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nhất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mà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các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hãng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đồng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hô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̀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hiện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nay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chẳng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bao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giơ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̀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tạo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ra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được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.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Vì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vậy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,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em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chăm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sóc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chú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thật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chu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đáo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363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416" y="732515"/>
            <a:ext cx="7221108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3349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557" y="4264077"/>
            <a:ext cx="11517443" cy="2593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271677"/>
            <a:ext cx="3764906" cy="71296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8229" y="-68642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764906" y="2706943"/>
            <a:ext cx="56490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5 Angelline" pitchFamily="2" charset="0"/>
              </a:rPr>
              <a:t>Tạm biệt!</a:t>
            </a:r>
            <a:endParaRPr lang="en-US" sz="9600" b="1" dirty="0">
              <a:solidFill>
                <a:schemeClr val="accent1">
                  <a:lumMod val="5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#9Slide05 Angellin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996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 rot="21090491">
            <a:off x="-411796" y="-934606"/>
            <a:ext cx="12719473" cy="3980296"/>
          </a:xfrm>
          <a:custGeom>
            <a:avLst/>
            <a:gdLst>
              <a:gd name="connsiteX0" fmla="*/ 539329 w 12597668"/>
              <a:gd name="connsiteY0" fmla="*/ 0 h 3980296"/>
              <a:gd name="connsiteX1" fmla="*/ 12597668 w 12597668"/>
              <a:gd name="connsiteY1" fmla="*/ 1800371 h 3980296"/>
              <a:gd name="connsiteX2" fmla="*/ 12272194 w 12597668"/>
              <a:gd name="connsiteY2" fmla="*/ 3980296 h 3980296"/>
              <a:gd name="connsiteX3" fmla="*/ 12209824 w 12597668"/>
              <a:gd name="connsiteY3" fmla="*/ 3871729 h 3980296"/>
              <a:gd name="connsiteX4" fmla="*/ 6029169 w 12597668"/>
              <a:gd name="connsiteY4" fmla="*/ 1948699 h 3980296"/>
              <a:gd name="connsiteX5" fmla="*/ 149099 w 12597668"/>
              <a:gd name="connsiteY5" fmla="*/ 3514523 h 3980296"/>
              <a:gd name="connsiteX6" fmla="*/ 46375 w 12597668"/>
              <a:gd name="connsiteY6" fmla="*/ 3619190 h 3980296"/>
              <a:gd name="connsiteX7" fmla="*/ 0 w 12597668"/>
              <a:gd name="connsiteY7" fmla="*/ 3612266 h 3980296"/>
              <a:gd name="connsiteX8" fmla="*/ 539329 w 12597668"/>
              <a:gd name="connsiteY8" fmla="*/ 0 h 398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97668" h="3980296">
                <a:moveTo>
                  <a:pt x="539329" y="0"/>
                </a:moveTo>
                <a:lnTo>
                  <a:pt x="12597668" y="1800371"/>
                </a:lnTo>
                <a:lnTo>
                  <a:pt x="12272194" y="3980296"/>
                </a:lnTo>
                <a:lnTo>
                  <a:pt x="12209824" y="3871729"/>
                </a:lnTo>
                <a:cubicBezTo>
                  <a:pt x="11501589" y="2765855"/>
                  <a:pt x="9002915" y="1948698"/>
                  <a:pt x="6029169" y="1948699"/>
                </a:cubicBezTo>
                <a:cubicBezTo>
                  <a:pt x="3385838" y="1948698"/>
                  <a:pt x="1117873" y="2594353"/>
                  <a:pt x="149099" y="3514523"/>
                </a:cubicBezTo>
                <a:lnTo>
                  <a:pt x="46375" y="3619190"/>
                </a:lnTo>
                <a:lnTo>
                  <a:pt x="0" y="3612266"/>
                </a:lnTo>
                <a:lnTo>
                  <a:pt x="539329" y="0"/>
                </a:lnTo>
                <a:close/>
              </a:path>
            </a:pathLst>
          </a:custGeom>
          <a:solidFill>
            <a:srgbClr val="83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卡通简体"/>
              <a:cs typeface="+mn-ea"/>
              <a:sym typeface="+mn-lt"/>
            </a:endParaRP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6089" y="1204686"/>
            <a:ext cx="2295749" cy="572921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19" name="矩形 10"/>
          <p:cNvSpPr/>
          <p:nvPr/>
        </p:nvSpPr>
        <p:spPr>
          <a:xfrm>
            <a:off x="1349737" y="236801"/>
            <a:ext cx="7138482" cy="1247775"/>
          </a:xfrm>
          <a:prstGeom prst="rect">
            <a:avLst/>
          </a:prstGeom>
          <a:noFill/>
          <a:ln w="57150">
            <a:solidFill>
              <a:srgbClr val="5FB1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5FB172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108073" y="3726524"/>
            <a:ext cx="6233082" cy="742401"/>
            <a:chOff x="-98992" y="4160105"/>
            <a:chExt cx="7656563" cy="61782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8992" y="4160105"/>
              <a:ext cx="7656563" cy="617826"/>
            </a:xfrm>
            <a:prstGeom prst="rect">
              <a:avLst/>
            </a:prstGeom>
          </p:spPr>
        </p:pic>
        <p:sp>
          <p:nvSpPr>
            <p:cNvPr id="25" name="矩形 9"/>
            <p:cNvSpPr/>
            <p:nvPr/>
          </p:nvSpPr>
          <p:spPr>
            <a:xfrm>
              <a:off x="795919" y="4193156"/>
              <a:ext cx="6761652" cy="486650"/>
            </a:xfrm>
            <a:prstGeom prst="rect">
              <a:avLst/>
            </a:prstGeom>
            <a:solidFill>
              <a:srgbClr val="FFC000"/>
            </a:solidFill>
            <a:ln w="57150">
              <a:noFill/>
              <a:prstDash val="lgDashDotDot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 cách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746550" y="2281871"/>
            <a:ext cx="6219767" cy="804626"/>
            <a:chOff x="51008" y="1116620"/>
            <a:chExt cx="8002322" cy="804626"/>
          </a:xfrm>
        </p:grpSpPr>
        <p:grpSp>
          <p:nvGrpSpPr>
            <p:cNvPr id="27" name="Group 26"/>
            <p:cNvGrpSpPr/>
            <p:nvPr/>
          </p:nvGrpSpPr>
          <p:grpSpPr>
            <a:xfrm>
              <a:off x="51008" y="1116620"/>
              <a:ext cx="8002322" cy="804626"/>
              <a:chOff x="51008" y="1116620"/>
              <a:chExt cx="7506563" cy="804626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008" y="1116620"/>
                <a:ext cx="7506563" cy="804626"/>
              </a:xfrm>
              <a:prstGeom prst="rect">
                <a:avLst/>
              </a:prstGeom>
            </p:spPr>
          </p:pic>
          <p:sp>
            <p:nvSpPr>
              <p:cNvPr id="30" name="矩形 9"/>
              <p:cNvSpPr/>
              <p:nvPr/>
            </p:nvSpPr>
            <p:spPr>
              <a:xfrm>
                <a:off x="962260" y="1142857"/>
                <a:ext cx="6595311" cy="668645"/>
              </a:xfrm>
              <a:prstGeom prst="rect">
                <a:avLst/>
              </a:prstGeom>
              <a:solidFill>
                <a:srgbClr val="FD947F"/>
              </a:solidFill>
              <a:ln w="57150">
                <a:noFill/>
                <a:prstDash val="lgDashDotDot"/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vi-VN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 cách</a:t>
                </a:r>
                <a:endPara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343930" y="1122910"/>
              <a:ext cx="3855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466390" y="5108952"/>
            <a:ext cx="6207547" cy="724277"/>
            <a:chOff x="0" y="1996888"/>
            <a:chExt cx="8053330" cy="724277"/>
          </a:xfrm>
        </p:grpSpPr>
        <p:grpSp>
          <p:nvGrpSpPr>
            <p:cNvPr id="32" name="Group 31"/>
            <p:cNvGrpSpPr/>
            <p:nvPr/>
          </p:nvGrpSpPr>
          <p:grpSpPr>
            <a:xfrm>
              <a:off x="0" y="2011938"/>
              <a:ext cx="8053330" cy="709227"/>
              <a:chOff x="0" y="2011939"/>
              <a:chExt cx="8053330" cy="617826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013830"/>
                <a:ext cx="8053330" cy="615935"/>
              </a:xfrm>
              <a:prstGeom prst="rect">
                <a:avLst/>
              </a:prstGeom>
            </p:spPr>
          </p:pic>
          <p:sp>
            <p:nvSpPr>
              <p:cNvPr id="35" name="矩形 9"/>
              <p:cNvSpPr/>
              <p:nvPr/>
            </p:nvSpPr>
            <p:spPr>
              <a:xfrm>
                <a:off x="900802" y="2011939"/>
                <a:ext cx="7152528" cy="509413"/>
              </a:xfrm>
              <a:prstGeom prst="rect">
                <a:avLst/>
              </a:prstGeom>
              <a:solidFill>
                <a:srgbClr val="92D050"/>
              </a:solidFill>
              <a:ln w="57150">
                <a:noFill/>
                <a:prstDash val="lgDashDotDot"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cách</a:t>
                </a:r>
                <a:endPara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275248" y="1996888"/>
              <a:ext cx="3855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C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5FB6F802-EC32-4788-938A-03B8EE5668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890" y="4696396"/>
            <a:ext cx="1523181" cy="1136833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1529128" y="257057"/>
            <a:ext cx="65418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mấy cách mở bài trong bài văn miêu tả con vật?</a:t>
            </a:r>
            <a:endParaRPr lang="zh-CN" altLang="en-US" sz="3600" b="1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24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 rot="21090491">
            <a:off x="-411796" y="-934606"/>
            <a:ext cx="12719473" cy="3980296"/>
          </a:xfrm>
          <a:custGeom>
            <a:avLst/>
            <a:gdLst>
              <a:gd name="connsiteX0" fmla="*/ 539329 w 12597668"/>
              <a:gd name="connsiteY0" fmla="*/ 0 h 3980296"/>
              <a:gd name="connsiteX1" fmla="*/ 12597668 w 12597668"/>
              <a:gd name="connsiteY1" fmla="*/ 1800371 h 3980296"/>
              <a:gd name="connsiteX2" fmla="*/ 12272194 w 12597668"/>
              <a:gd name="connsiteY2" fmla="*/ 3980296 h 3980296"/>
              <a:gd name="connsiteX3" fmla="*/ 12209824 w 12597668"/>
              <a:gd name="connsiteY3" fmla="*/ 3871729 h 3980296"/>
              <a:gd name="connsiteX4" fmla="*/ 6029169 w 12597668"/>
              <a:gd name="connsiteY4" fmla="*/ 1948699 h 3980296"/>
              <a:gd name="connsiteX5" fmla="*/ 149099 w 12597668"/>
              <a:gd name="connsiteY5" fmla="*/ 3514523 h 3980296"/>
              <a:gd name="connsiteX6" fmla="*/ 46375 w 12597668"/>
              <a:gd name="connsiteY6" fmla="*/ 3619190 h 3980296"/>
              <a:gd name="connsiteX7" fmla="*/ 0 w 12597668"/>
              <a:gd name="connsiteY7" fmla="*/ 3612266 h 3980296"/>
              <a:gd name="connsiteX8" fmla="*/ 539329 w 12597668"/>
              <a:gd name="connsiteY8" fmla="*/ 0 h 398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97668" h="3980296">
                <a:moveTo>
                  <a:pt x="539329" y="0"/>
                </a:moveTo>
                <a:lnTo>
                  <a:pt x="12597668" y="1800371"/>
                </a:lnTo>
                <a:lnTo>
                  <a:pt x="12272194" y="3980296"/>
                </a:lnTo>
                <a:lnTo>
                  <a:pt x="12209824" y="3871729"/>
                </a:lnTo>
                <a:cubicBezTo>
                  <a:pt x="11501589" y="2765855"/>
                  <a:pt x="9002915" y="1948698"/>
                  <a:pt x="6029169" y="1948699"/>
                </a:cubicBezTo>
                <a:cubicBezTo>
                  <a:pt x="3385838" y="1948698"/>
                  <a:pt x="1117873" y="2594353"/>
                  <a:pt x="149099" y="3514523"/>
                </a:cubicBezTo>
                <a:lnTo>
                  <a:pt x="46375" y="3619190"/>
                </a:lnTo>
                <a:lnTo>
                  <a:pt x="0" y="3612266"/>
                </a:lnTo>
                <a:lnTo>
                  <a:pt x="539329" y="0"/>
                </a:lnTo>
                <a:close/>
              </a:path>
            </a:pathLst>
          </a:custGeom>
          <a:solidFill>
            <a:srgbClr val="83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卡通简体"/>
              <a:cs typeface="+mn-ea"/>
              <a:sym typeface="+mn-lt"/>
            </a:endParaRP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6089" y="1204686"/>
            <a:ext cx="2295749" cy="572921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19" name="矩形 10"/>
          <p:cNvSpPr/>
          <p:nvPr/>
        </p:nvSpPr>
        <p:spPr>
          <a:xfrm>
            <a:off x="1349737" y="236801"/>
            <a:ext cx="7138482" cy="1247775"/>
          </a:xfrm>
          <a:prstGeom prst="rect">
            <a:avLst/>
          </a:prstGeom>
          <a:noFill/>
          <a:ln w="57150">
            <a:solidFill>
              <a:srgbClr val="5FB1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5FB172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349736" y="528937"/>
            <a:ext cx="70699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những kiểu kết bài nào đã học?</a:t>
            </a:r>
            <a:endParaRPr lang="zh-CN" altLang="en-US" sz="3600" b="1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024736" y="3896739"/>
            <a:ext cx="6233082" cy="1116934"/>
            <a:chOff x="-98992" y="4160105"/>
            <a:chExt cx="7656563" cy="929512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8992" y="4160105"/>
              <a:ext cx="7656563" cy="617826"/>
            </a:xfrm>
            <a:prstGeom prst="rect">
              <a:avLst/>
            </a:prstGeom>
          </p:spPr>
        </p:pic>
        <p:sp>
          <p:nvSpPr>
            <p:cNvPr id="38" name="矩形 9"/>
            <p:cNvSpPr/>
            <p:nvPr/>
          </p:nvSpPr>
          <p:spPr>
            <a:xfrm>
              <a:off x="795919" y="4193156"/>
              <a:ext cx="6761652" cy="896461"/>
            </a:xfrm>
            <a:prstGeom prst="rect">
              <a:avLst/>
            </a:prstGeom>
            <a:solidFill>
              <a:srgbClr val="FFC000"/>
            </a:solidFill>
            <a:ln w="57150">
              <a:noFill/>
              <a:prstDash val="lgDashDotDot"/>
            </a:ln>
          </p:spPr>
          <p:txBody>
            <a:bodyPr wrap="square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 bài mở rộng và kết bài không mở rộng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529128" y="2168763"/>
            <a:ext cx="6219767" cy="1398920"/>
            <a:chOff x="51008" y="1116620"/>
            <a:chExt cx="8002322" cy="1398920"/>
          </a:xfrm>
        </p:grpSpPr>
        <p:grpSp>
          <p:nvGrpSpPr>
            <p:cNvPr id="40" name="Group 39"/>
            <p:cNvGrpSpPr/>
            <p:nvPr/>
          </p:nvGrpSpPr>
          <p:grpSpPr>
            <a:xfrm>
              <a:off x="51008" y="1116620"/>
              <a:ext cx="8002322" cy="1398920"/>
              <a:chOff x="51008" y="1116620"/>
              <a:chExt cx="7506563" cy="1398920"/>
            </a:xfrm>
          </p:grpSpPr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008" y="1116620"/>
                <a:ext cx="7506563" cy="804626"/>
              </a:xfrm>
              <a:prstGeom prst="rect">
                <a:avLst/>
              </a:prstGeom>
            </p:spPr>
          </p:pic>
          <p:sp>
            <p:nvSpPr>
              <p:cNvPr id="43" name="矩形 9"/>
              <p:cNvSpPr/>
              <p:nvPr/>
            </p:nvSpPr>
            <p:spPr>
              <a:xfrm>
                <a:off x="962260" y="1142857"/>
                <a:ext cx="6595311" cy="1372683"/>
              </a:xfrm>
              <a:prstGeom prst="rect">
                <a:avLst/>
              </a:prstGeom>
              <a:solidFill>
                <a:srgbClr val="FD947F"/>
              </a:solidFill>
              <a:ln w="57150">
                <a:noFill/>
                <a:prstDash val="lgDashDotDot"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vi-VN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 bài trực tiếp và kết bài gián tiếp</a:t>
                </a:r>
                <a:endPara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343930" y="1122910"/>
              <a:ext cx="3855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666124" y="5505590"/>
            <a:ext cx="6207547" cy="1092266"/>
            <a:chOff x="0" y="1996888"/>
            <a:chExt cx="8053330" cy="1092266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2011937"/>
              <a:ext cx="8053330" cy="1077217"/>
              <a:chOff x="0" y="2011939"/>
              <a:chExt cx="8053330" cy="93839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013830"/>
                <a:ext cx="8053330" cy="615935"/>
              </a:xfrm>
              <a:prstGeom prst="rect">
                <a:avLst/>
              </a:prstGeom>
            </p:spPr>
          </p:pic>
          <p:sp>
            <p:nvSpPr>
              <p:cNvPr id="48" name="矩形 9"/>
              <p:cNvSpPr/>
              <p:nvPr/>
            </p:nvSpPr>
            <p:spPr>
              <a:xfrm>
                <a:off x="900802" y="2011939"/>
                <a:ext cx="7152528" cy="938392"/>
              </a:xfrm>
              <a:prstGeom prst="rect">
                <a:avLst/>
              </a:prstGeom>
              <a:solidFill>
                <a:srgbClr val="92D050"/>
              </a:solidFill>
              <a:ln w="57150">
                <a:noFill/>
                <a:prstDash val="lgDashDotDot"/>
              </a:ln>
            </p:spPr>
            <p:txBody>
              <a:bodyPr wrap="square">
                <a:spAutoFit/>
              </a:bodyPr>
              <a:lstStyle/>
              <a:p>
                <a:r>
                  <a:rPr lang="vi-VN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 bài trực tiếp và kết bài mở rộng</a:t>
                </a:r>
                <a:endPara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275248" y="1996888"/>
              <a:ext cx="3855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C</a:t>
              </a: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5FB6F802-EC32-4788-938A-03B8EE5668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169" y="3831363"/>
            <a:ext cx="1523181" cy="113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18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2073" y="-3317"/>
            <a:ext cx="7296727" cy="637875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373" y="3764620"/>
            <a:ext cx="5233255" cy="28992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01" y="915846"/>
            <a:ext cx="258750" cy="393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21" name="Rectangle 1">
            <a:extLst>
              <a:ext uri="{FF2B5EF4-FFF2-40B4-BE49-F238E27FC236}">
                <a16:creationId xmlns:a16="http://schemas.microsoft.com/office/drawing/2014/main" xmlns="" id="{37D96F08-2397-4C4F-BB93-43D1778C4F9D}"/>
              </a:ext>
            </a:extLst>
          </p:cNvPr>
          <p:cNvSpPr/>
          <p:nvPr/>
        </p:nvSpPr>
        <p:spPr>
          <a:xfrm>
            <a:off x="2291934" y="2238551"/>
            <a:ext cx="6743376" cy="1736646"/>
          </a:xfrm>
          <a:prstGeom prst="round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9600" b="1" cap="none" spc="0" dirty="0">
                <a:ln/>
                <a:solidFill>
                  <a:srgbClr val="C00000"/>
                </a:solidFill>
                <a:effectLst/>
                <a:latin typeface="UTM Bitsumishi Pro" panose="02040603050506020204" pitchFamily="18" charset="0"/>
              </a:rPr>
              <a:t>KHÁM PHÁ</a:t>
            </a:r>
            <a:endParaRPr lang="en-US" sz="9600" b="1" cap="none" spc="0" dirty="0">
              <a:ln/>
              <a:solidFill>
                <a:srgbClr val="C00000"/>
              </a:solidFill>
              <a:effectLst/>
              <a:latin typeface="UTM Bitsumishi Pr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15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1314436"/>
            <a:ext cx="12192000" cy="5543563"/>
            <a:chOff x="1249363" y="1343077"/>
            <a:chExt cx="9126536" cy="48783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矩形 12"/>
            <p:cNvSpPr/>
            <p:nvPr/>
          </p:nvSpPr>
          <p:spPr>
            <a:xfrm>
              <a:off x="1249363" y="1343077"/>
              <a:ext cx="9126536" cy="4878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386389" y="1509674"/>
              <a:ext cx="8861893" cy="454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512177" y="65552"/>
            <a:ext cx="7246368" cy="1248886"/>
            <a:chOff x="512177" y="65552"/>
            <a:chExt cx="7246368" cy="1248886"/>
          </a:xfrm>
        </p:grpSpPr>
        <p:sp>
          <p:nvSpPr>
            <p:cNvPr id="59" name="文本框 14"/>
            <p:cNvSpPr/>
            <p:nvPr/>
          </p:nvSpPr>
          <p:spPr>
            <a:xfrm>
              <a:off x="1254722" y="65552"/>
              <a:ext cx="6503823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400" dirty="0">
                  <a:solidFill>
                    <a:prstClr val="black"/>
                  </a:solidFill>
                  <a:latin typeface="方正卡通简体"/>
                  <a:cs typeface="+mn-ea"/>
                  <a:sym typeface="+mn-lt"/>
                </a:rPr>
                <a:t>Đọc đoạn văn sau và trả lời câu hỏi :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sp>
        <p:nvSpPr>
          <p:cNvPr id="41" name="TextBox 40"/>
          <p:cNvSpPr txBox="1"/>
          <p:nvPr/>
        </p:nvSpPr>
        <p:spPr>
          <a:xfrm>
            <a:off x="4146534" y="739729"/>
            <a:ext cx="4661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CHIM CÔNG MÚA</a:t>
            </a:r>
            <a:endParaRPr lang="en-US" sz="4000" dirty="0">
              <a:solidFill>
                <a:srgbClr val="C0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6" name="Rectangle 2"/>
          <p:cNvSpPr>
            <a:spLocks noChangeArrowheads="1"/>
          </p:cNvSpPr>
          <p:nvPr/>
        </p:nvSpPr>
        <p:spPr bwMode="auto">
          <a:xfrm>
            <a:off x="183051" y="2233172"/>
            <a:ext cx="11838467" cy="35394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   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thường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từng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đôi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nhẩn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kiếm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giữa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rừng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Chim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cũng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bới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như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gà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mối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kiến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sâu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bọ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như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VNI-Times" pitchFamily="2" charset="0"/>
              </a:rPr>
              <a:t>gaø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VNI-Times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VNI-Times" pitchFamily="2" charset="0"/>
              </a:rPr>
              <a:t>nhaø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kiếm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hay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nhởn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nhơ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dạo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xung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quanh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những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gốc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cây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cổ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thụ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hoặc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đậu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trên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cành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cao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đuôi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con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đực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lại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như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chiếc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quạt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giấy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khép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VNI-Times" pitchFamily="2" charset="0"/>
              </a:rPr>
              <a:t>hôø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Nhưng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con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mái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kêu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“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cút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cút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”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̀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lặp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tức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con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đực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cũng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lên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tiếng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“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ực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ực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”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đáp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lại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đồng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thời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xòe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bộ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đuôi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thành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một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chiếc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ô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rực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rỡ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che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rợp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̉ con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mái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Từng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đôi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suốt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ngày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kiếm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suốt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ngày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múa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vờn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bên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nhau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Chiếc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ô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màu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sắc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đẹp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đến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̀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ảo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xập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xòe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uốn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lượn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dưới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ánh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nắng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xuân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ấm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áp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48" name="Rectangle 3"/>
          <p:cNvSpPr>
            <a:spLocks noChangeArrowheads="1"/>
          </p:cNvSpPr>
          <p:nvPr/>
        </p:nvSpPr>
        <p:spPr bwMode="auto">
          <a:xfrm>
            <a:off x="183051" y="5624154"/>
            <a:ext cx="11838467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    Quả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ngoa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người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ta ví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chim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là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những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nghệ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sĩ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múa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của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rừng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xanh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61" name="Rectangle 4"/>
          <p:cNvSpPr>
            <a:spLocks noChangeArrowheads="1"/>
          </p:cNvSpPr>
          <p:nvPr/>
        </p:nvSpPr>
        <p:spPr bwMode="auto">
          <a:xfrm>
            <a:off x="183052" y="1419185"/>
            <a:ext cx="11838466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   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Mùa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xuân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trăm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hoa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đua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nở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ngàn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lá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khoe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sức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sống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mơn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mởn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Mùa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xuân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cũng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là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mùa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múa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739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6" grpId="0" build="p"/>
      <p:bldP spid="48" grpId="0" build="p"/>
      <p:bldP spid="6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49363" y="868048"/>
            <a:ext cx="9126536" cy="5353344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2841" y="913948"/>
            <a:ext cx="2992500" cy="60525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287" y="100440"/>
            <a:ext cx="1271250" cy="12037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5051" y="1236465"/>
            <a:ext cx="1080000" cy="990000"/>
          </a:xfrm>
          <a:prstGeom prst="rect">
            <a:avLst/>
          </a:prstGeom>
          <a:ln>
            <a:noFill/>
          </a:ln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9425" y="3623583"/>
            <a:ext cx="1080000" cy="990000"/>
          </a:xfrm>
          <a:prstGeom prst="rect">
            <a:avLst/>
          </a:prstGeom>
          <a:ln>
            <a:noFill/>
          </a:ln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2370" y="2277119"/>
            <a:ext cx="1080000" cy="990000"/>
          </a:xfrm>
          <a:prstGeom prst="rect">
            <a:avLst/>
          </a:prstGeom>
          <a:ln>
            <a:noFill/>
          </a:ln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13759"/>
            <a:ext cx="1216954" cy="97015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979" y="4450832"/>
            <a:ext cx="1720215" cy="2400300"/>
          </a:xfrm>
          <a:prstGeom prst="rect">
            <a:avLst/>
          </a:prstGeom>
        </p:spPr>
      </p:pic>
      <p:sp>
        <p:nvSpPr>
          <p:cNvPr id="33" name="Rectangle 3"/>
          <p:cNvSpPr>
            <a:spLocks noChangeArrowheads="1"/>
          </p:cNvSpPr>
          <p:nvPr/>
        </p:nvSpPr>
        <p:spPr bwMode="auto">
          <a:xfrm>
            <a:off x="5042438" y="1627879"/>
            <a:ext cx="5090913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a) Tìm đoạn mở bài và kết bài.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34" name="Rectangle 3"/>
          <p:cNvSpPr>
            <a:spLocks noChangeArrowheads="1"/>
          </p:cNvSpPr>
          <p:nvPr/>
        </p:nvSpPr>
        <p:spPr bwMode="auto">
          <a:xfrm>
            <a:off x="3934691" y="2503478"/>
            <a:ext cx="6016906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b) Các đoạn trên giống những cách mở bài, kết bài nào mà em đã học?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35" name="Rectangle 3"/>
          <p:cNvSpPr>
            <a:spLocks noChangeArrowheads="1"/>
          </p:cNvSpPr>
          <p:nvPr/>
        </p:nvSpPr>
        <p:spPr bwMode="auto">
          <a:xfrm>
            <a:off x="2792765" y="3782393"/>
            <a:ext cx="7064771" cy="22467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c) Em có thể chọn những câu nào trong bài văn trên để:</a:t>
            </a:r>
          </a:p>
          <a:p>
            <a:pPr marL="457200" indent="-457200" algn="just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Mở bài theo cách trực tiếp?</a:t>
            </a:r>
          </a:p>
          <a:p>
            <a:pPr marL="457200" indent="-457200" algn="just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Kết bài theo cách không mở rộng?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910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1314436"/>
            <a:ext cx="12192000" cy="5543563"/>
            <a:chOff x="1249363" y="1343077"/>
            <a:chExt cx="9126536" cy="48783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矩形 12"/>
            <p:cNvSpPr/>
            <p:nvPr/>
          </p:nvSpPr>
          <p:spPr>
            <a:xfrm>
              <a:off x="1249363" y="1343077"/>
              <a:ext cx="9126536" cy="4878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386389" y="1509674"/>
              <a:ext cx="8861893" cy="454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pic>
        <p:nvPicPr>
          <p:cNvPr id="60" name="图片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3915625" y="385786"/>
            <a:ext cx="4661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CHIM CÔNG MÚA</a:t>
            </a:r>
            <a:endParaRPr lang="en-US" sz="4000" dirty="0">
              <a:solidFill>
                <a:srgbClr val="C0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6" name="Rectangle 2"/>
          <p:cNvSpPr>
            <a:spLocks noChangeArrowheads="1"/>
          </p:cNvSpPr>
          <p:nvPr/>
        </p:nvSpPr>
        <p:spPr bwMode="auto">
          <a:xfrm>
            <a:off x="183051" y="2233172"/>
            <a:ext cx="11838467" cy="35394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   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thường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từng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đôi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nhẩn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kiếm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giữa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rừng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Chim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cũng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bới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như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gà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mối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kiến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sâu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bọ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như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VNI-Times" pitchFamily="2" charset="0"/>
              </a:rPr>
              <a:t>gaø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VNI-Times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VNI-Times" pitchFamily="2" charset="0"/>
              </a:rPr>
              <a:t>nhaø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kiếm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hay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nhởn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nhơ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dạo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xung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quanh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những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gốc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cây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cổ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thụ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hoặc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đậu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trên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cành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cao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đuôi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con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đực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lại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như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chiếc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quạt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giấy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khép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VNI-Times" pitchFamily="2" charset="0"/>
              </a:rPr>
              <a:t>hôø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Nhưng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con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mái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kêu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“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cút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cút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”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̀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lặp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tức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con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đực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cũng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lên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tiếng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“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ực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ực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”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đáp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lại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đồng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thời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xòe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bộ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đuôi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thành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một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chiếc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ô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rực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rỡ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che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rợp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̉ con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mái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Từng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đôi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suốt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ngày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kiếm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suốt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ngày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múa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vờn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bên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nhau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Chiếc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ô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màu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sắc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đẹp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đến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̀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ảo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xập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xòe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uốn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lượn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dưới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ánh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nắng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xuân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ấm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áp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48" name="Rectangle 3"/>
          <p:cNvSpPr>
            <a:spLocks noChangeArrowheads="1"/>
          </p:cNvSpPr>
          <p:nvPr/>
        </p:nvSpPr>
        <p:spPr bwMode="auto">
          <a:xfrm>
            <a:off x="183051" y="5624154"/>
            <a:ext cx="11838467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    Quả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ngoa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người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ta ví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chim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là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những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nghệ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sĩ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múa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của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rừng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xanh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61" name="Rectangle 4"/>
          <p:cNvSpPr>
            <a:spLocks noChangeArrowheads="1"/>
          </p:cNvSpPr>
          <p:nvPr/>
        </p:nvSpPr>
        <p:spPr bwMode="auto">
          <a:xfrm>
            <a:off x="183052" y="1419185"/>
            <a:ext cx="11838466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   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Mùa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xuân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trăm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hoa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đua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nở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ngàn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lá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khoe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sức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sống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mơn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mởn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Mùa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xuân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cũng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là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mùa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múa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183051" y="1503752"/>
            <a:ext cx="11838467" cy="796103"/>
          </a:xfrm>
          <a:prstGeom prst="rect">
            <a:avLst/>
          </a:prstGeom>
          <a:solidFill>
            <a:schemeClr val="accent2">
              <a:lumMod val="50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Terminator 2"/>
          <p:cNvSpPr/>
          <p:nvPr/>
        </p:nvSpPr>
        <p:spPr>
          <a:xfrm>
            <a:off x="7848796" y="970579"/>
            <a:ext cx="4257963" cy="490889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#9Slide03 AmpleSoft" panose="02000000000000000000" pitchFamily="2" charset="0"/>
              </a:rPr>
              <a:t>Mở bài gián tiếp</a:t>
            </a:r>
            <a:endParaRPr lang="en-US" sz="3600" dirty="0"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63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1314436"/>
            <a:ext cx="12192000" cy="5543563"/>
            <a:chOff x="1249363" y="1343077"/>
            <a:chExt cx="9126536" cy="48783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矩形 12"/>
            <p:cNvSpPr/>
            <p:nvPr/>
          </p:nvSpPr>
          <p:spPr>
            <a:xfrm>
              <a:off x="1249363" y="1343077"/>
              <a:ext cx="9126536" cy="4878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386389" y="1509674"/>
              <a:ext cx="8861893" cy="454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pic>
        <p:nvPicPr>
          <p:cNvPr id="60" name="图片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3915625" y="385786"/>
            <a:ext cx="4661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CHIM CÔNG MÚA</a:t>
            </a:r>
            <a:endParaRPr lang="en-US" sz="4000" dirty="0">
              <a:solidFill>
                <a:srgbClr val="C0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6" name="Rectangle 2"/>
          <p:cNvSpPr>
            <a:spLocks noChangeArrowheads="1"/>
          </p:cNvSpPr>
          <p:nvPr/>
        </p:nvSpPr>
        <p:spPr bwMode="auto">
          <a:xfrm>
            <a:off x="183051" y="2233172"/>
            <a:ext cx="11838467" cy="35394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   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thường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từng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đôi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nhẩn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kiếm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giữa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rừng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Chim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cũng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bới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như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gà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mối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kiến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sâu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bọ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như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VNI-Times" pitchFamily="2" charset="0"/>
              </a:rPr>
              <a:t>gaø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VNI-Times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VNI-Times" pitchFamily="2" charset="0"/>
              </a:rPr>
              <a:t>nhaø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kiếm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hay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nhởn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nhơ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dạo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xung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quanh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những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gốc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cây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cổ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thụ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hoặc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đậu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trên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cành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cao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đuôi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con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đực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lại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như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chiếc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quạt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giấy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khép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VNI-Times" pitchFamily="2" charset="0"/>
              </a:rPr>
              <a:t>hôø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Nhưng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con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mái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kêu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“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cút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cút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”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̀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lặp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tức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con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đực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cũng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lên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tiếng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“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ực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ực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”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đáp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lại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đồng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thời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xòe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bộ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đuôi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thành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một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chiếc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ô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rực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rỡ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che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rợp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̉ con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mái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Từng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đôi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suốt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ngày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kiếm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suốt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ngày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múa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vờn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bên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nhau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Chiếc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ô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màu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sắc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đẹp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đến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̀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ảo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xập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xòe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uốn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lượn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dưới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ánh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nắng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xuân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ấm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áp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48" name="Rectangle 3"/>
          <p:cNvSpPr>
            <a:spLocks noChangeArrowheads="1"/>
          </p:cNvSpPr>
          <p:nvPr/>
        </p:nvSpPr>
        <p:spPr bwMode="auto">
          <a:xfrm>
            <a:off x="183051" y="5624154"/>
            <a:ext cx="11838467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    Quả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ngoa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người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ta ví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chim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là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những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nghệ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sĩ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múa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của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rừng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xanh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61" name="Rectangle 4"/>
          <p:cNvSpPr>
            <a:spLocks noChangeArrowheads="1"/>
          </p:cNvSpPr>
          <p:nvPr/>
        </p:nvSpPr>
        <p:spPr bwMode="auto">
          <a:xfrm>
            <a:off x="183052" y="1419185"/>
            <a:ext cx="11838466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   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Mùa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xuân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trăm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hoa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đua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nở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ngàn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lá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khoe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sức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sống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mơn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mởn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Mùa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xuân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cũng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là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mùa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múa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183051" y="5758699"/>
            <a:ext cx="11838467" cy="796103"/>
          </a:xfrm>
          <a:prstGeom prst="rect">
            <a:avLst/>
          </a:prstGeom>
          <a:solidFill>
            <a:srgbClr val="FFC0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Terminator 2"/>
          <p:cNvSpPr/>
          <p:nvPr/>
        </p:nvSpPr>
        <p:spPr>
          <a:xfrm>
            <a:off x="7608650" y="6216520"/>
            <a:ext cx="4257963" cy="490889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#9Slide03 AmpleSoft" panose="02000000000000000000" pitchFamily="2" charset="0"/>
              </a:rPr>
              <a:t>Kết bài mở rộng</a:t>
            </a:r>
            <a:endParaRPr lang="en-US" sz="3600" dirty="0"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61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nr22tw">
      <a:majorFont>
        <a:latin typeface="方正卡通简体"/>
        <a:ea typeface="方正卡通简体"/>
        <a:cs typeface=""/>
      </a:majorFont>
      <a:minorFont>
        <a:latin typeface="方正卡通简体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1424</Words>
  <Application>Microsoft Office PowerPoint</Application>
  <PresentationFormat>Custom</PresentationFormat>
  <Paragraphs>78</Paragraphs>
  <Slides>23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51" baseType="lpstr">
      <vt:lpstr>Arial</vt:lpstr>
      <vt:lpstr>宋体</vt:lpstr>
      <vt:lpstr>微软雅黑</vt:lpstr>
      <vt:lpstr>#9Slide03 Arima Madurai ExtraBo</vt:lpstr>
      <vt:lpstr>#9Slide07 Altus</vt:lpstr>
      <vt:lpstr>#9Slide05 Angelline</vt:lpstr>
      <vt:lpstr>SVN-Newton</vt:lpstr>
      <vt:lpstr>字魂59号-创粗黑</vt:lpstr>
      <vt:lpstr>#9Slide03 Nanami Rounded Light</vt:lpstr>
      <vt:lpstr>#9Slide05 IcielSanelma</vt:lpstr>
      <vt:lpstr>方正卡通简体</vt:lpstr>
      <vt:lpstr>等线</vt:lpstr>
      <vt:lpstr>#9Slide03 Jura Light</vt:lpstr>
      <vt:lpstr>Times New Roman</vt:lpstr>
      <vt:lpstr>UTM Aquarelle</vt:lpstr>
      <vt:lpstr>UTM Avo</vt:lpstr>
      <vt:lpstr>#9Slide03 Comfortaa Light</vt:lpstr>
      <vt:lpstr>#9Slide03 AmpleSoft</vt:lpstr>
      <vt:lpstr>Ebrima</vt:lpstr>
      <vt:lpstr>UTM Bitsumishi Pro</vt:lpstr>
      <vt:lpstr>幼圆</vt:lpstr>
      <vt:lpstr>VNI-Times</vt:lpstr>
      <vt:lpstr>UTM Omni</vt:lpstr>
      <vt:lpstr>字魂58号-创中黑</vt:lpstr>
      <vt:lpstr>#9Slide07 HoneyCream</vt:lpstr>
      <vt:lpstr>#9Slide03 Arima Madurai Black</vt:lpstr>
      <vt:lpstr>Calibri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MangnonTeam</cp:keywords>
  <cp:lastModifiedBy>A</cp:lastModifiedBy>
  <cp:revision>21</cp:revision>
  <dcterms:created xsi:type="dcterms:W3CDTF">2022-04-01T13:47:03Z</dcterms:created>
  <dcterms:modified xsi:type="dcterms:W3CDTF">2023-05-29T09:45:38Z</dcterms:modified>
</cp:coreProperties>
</file>