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3180" r:id="rId5"/>
    <p:sldId id="3202" r:id="rId6"/>
    <p:sldId id="3181" r:id="rId7"/>
    <p:sldId id="3203" r:id="rId8"/>
    <p:sldId id="3204" r:id="rId9"/>
    <p:sldId id="3205" r:id="rId10"/>
    <p:sldId id="3201" r:id="rId11"/>
    <p:sldId id="3208" r:id="rId12"/>
    <p:sldId id="3209" r:id="rId13"/>
    <p:sldId id="3210" r:id="rId14"/>
    <p:sldId id="3207" r:id="rId15"/>
    <p:sldId id="3193" r:id="rId16"/>
    <p:sldId id="3211" r:id="rId17"/>
    <p:sldId id="3196" r:id="rId18"/>
    <p:sldId id="3187" r:id="rId19"/>
    <p:sldId id="3206" r:id="rId20"/>
    <p:sldId id="3200" r:id="rId21"/>
    <p:sldId id="3197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3 SVNNeutraface 2" panose="02000600040000020004" charset="0"/>
      <p:bold r:id="rId26"/>
    </p:embeddedFont>
    <p:embeddedFont>
      <p:font typeface="#9Slide05 Brannboll Ny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98">
          <p15:clr>
            <a:srgbClr val="A4A3A4"/>
          </p15:clr>
        </p15:guide>
        <p15:guide id="3" pos="3840">
          <p15:clr>
            <a:srgbClr val="A4A3A4"/>
          </p15:clr>
        </p15:guide>
        <p15:guide id="4" pos="7680">
          <p15:clr>
            <a:srgbClr val="A4A3A4"/>
          </p15:clr>
        </p15:guide>
        <p15:guide id="5" pos="526">
          <p15:clr>
            <a:srgbClr val="A4A3A4"/>
          </p15:clr>
        </p15:guide>
        <p15:guide id="6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483"/>
    <a:srgbClr val="FF6600"/>
    <a:srgbClr val="FF3300"/>
    <a:srgbClr val="A0CC3F"/>
    <a:srgbClr val="5F7700"/>
    <a:srgbClr val="FFFFFF"/>
    <a:srgbClr val="FDFADE"/>
    <a:srgbClr val="79DBFE"/>
    <a:srgbClr val="BAECFE"/>
    <a:srgbClr val="759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D5E6E4-F9FB-4125-A47F-F4309C828F9E}" v="75" dt="2022-02-12T01:57:43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6531" autoAdjust="0"/>
  </p:normalViewPr>
  <p:slideViewPr>
    <p:cSldViewPr snapToGrid="0" showGuides="1">
      <p:cViewPr varScale="1">
        <p:scale>
          <a:sx n="63" d="100"/>
          <a:sy n="63" d="100"/>
        </p:scale>
        <p:origin x="756" y="12"/>
      </p:cViewPr>
      <p:guideLst>
        <p:guide orient="horz" pos="2160"/>
        <p:guide orient="horz" pos="1098"/>
        <p:guide pos="3840"/>
        <p:guide pos="7680"/>
        <p:guide pos="526"/>
        <p:guide pos="7129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V Trần Thị Ngọc" userId="S::ngochiensp2@everestschool.edu.vn::a051365f-6187-4067-a045-7fff372ed48c" providerId="AD" clId="Web-{FCD5E6E4-F9FB-4125-A47F-F4309C828F9E}"/>
    <pc:docChg chg="modSld">
      <pc:chgData name="GV Trần Thị Ngọc" userId="S::ngochiensp2@everestschool.edu.vn::a051365f-6187-4067-a045-7fff372ed48c" providerId="AD" clId="Web-{FCD5E6E4-F9FB-4125-A47F-F4309C828F9E}" dt="2022-02-12T01:57:43.209" v="35" actId="14100"/>
      <pc:docMkLst>
        <pc:docMk/>
      </pc:docMkLst>
      <pc:sldChg chg="modSp">
        <pc:chgData name="GV Trần Thị Ngọc" userId="S::ngochiensp2@everestschool.edu.vn::a051365f-6187-4067-a045-7fff372ed48c" providerId="AD" clId="Web-{FCD5E6E4-F9FB-4125-A47F-F4309C828F9E}" dt="2022-02-12T01:57:43.209" v="35" actId="14100"/>
        <pc:sldMkLst>
          <pc:docMk/>
          <pc:sldMk cId="0" sldId="3187"/>
        </pc:sldMkLst>
        <pc:spChg chg="mod">
          <ac:chgData name="GV Trần Thị Ngọc" userId="S::ngochiensp2@everestschool.edu.vn::a051365f-6187-4067-a045-7fff372ed48c" providerId="AD" clId="Web-{FCD5E6E4-F9FB-4125-A47F-F4309C828F9E}" dt="2022-02-12T01:57:43.209" v="35" actId="14100"/>
          <ac:spMkLst>
            <pc:docMk/>
            <pc:sldMk cId="0" sldId="3187"/>
            <ac:spMk id="17" creationId="{2112964B-E52B-4A16-8D74-35735F25F7E3}"/>
          </ac:spMkLst>
        </pc:spChg>
      </pc:sldChg>
      <pc:sldChg chg="modSp">
        <pc:chgData name="GV Trần Thị Ngọc" userId="S::ngochiensp2@everestschool.edu.vn::a051365f-6187-4067-a045-7fff372ed48c" providerId="AD" clId="Web-{FCD5E6E4-F9FB-4125-A47F-F4309C828F9E}" dt="2022-02-12T01:53:42.498" v="3" actId="20577"/>
        <pc:sldMkLst>
          <pc:docMk/>
          <pc:sldMk cId="1876428664" sldId="3204"/>
        </pc:sldMkLst>
        <pc:spChg chg="mod">
          <ac:chgData name="GV Trần Thị Ngọc" userId="S::ngochiensp2@everestschool.edu.vn::a051365f-6187-4067-a045-7fff372ed48c" providerId="AD" clId="Web-{FCD5E6E4-F9FB-4125-A47F-F4309C828F9E}" dt="2022-02-12T01:53:42.498" v="3" actId="20577"/>
          <ac:spMkLst>
            <pc:docMk/>
            <pc:sldMk cId="1876428664" sldId="3204"/>
            <ac:spMk id="23" creationId="{00000000-0000-0000-0000-000000000000}"/>
          </ac:spMkLst>
        </pc:spChg>
      </pc:sldChg>
      <pc:sldChg chg="modSp">
        <pc:chgData name="GV Trần Thị Ngọc" userId="S::ngochiensp2@everestschool.edu.vn::a051365f-6187-4067-a045-7fff372ed48c" providerId="AD" clId="Web-{FCD5E6E4-F9FB-4125-A47F-F4309C828F9E}" dt="2022-02-12T01:53:47.654" v="7" actId="20577"/>
        <pc:sldMkLst>
          <pc:docMk/>
          <pc:sldMk cId="1220156479" sldId="3205"/>
        </pc:sldMkLst>
        <pc:spChg chg="mod">
          <ac:chgData name="GV Trần Thị Ngọc" userId="S::ngochiensp2@everestschool.edu.vn::a051365f-6187-4067-a045-7fff372ed48c" providerId="AD" clId="Web-{FCD5E6E4-F9FB-4125-A47F-F4309C828F9E}" dt="2022-02-12T01:53:47.654" v="7" actId="20577"/>
          <ac:spMkLst>
            <pc:docMk/>
            <pc:sldMk cId="1220156479" sldId="3205"/>
            <ac:spMk id="17" creationId="{00000000-0000-0000-0000-000000000000}"/>
          </ac:spMkLst>
        </pc:spChg>
      </pc:sldChg>
      <pc:sldChg chg="modSp">
        <pc:chgData name="GV Trần Thị Ngọc" userId="S::ngochiensp2@everestschool.edu.vn::a051365f-6187-4067-a045-7fff372ed48c" providerId="AD" clId="Web-{FCD5E6E4-F9FB-4125-A47F-F4309C828F9E}" dt="2022-02-12T01:55:04.469" v="14" actId="20577"/>
        <pc:sldMkLst>
          <pc:docMk/>
          <pc:sldMk cId="995228439" sldId="3209"/>
        </pc:sldMkLst>
        <pc:spChg chg="mod">
          <ac:chgData name="GV Trần Thị Ngọc" userId="S::ngochiensp2@everestschool.edu.vn::a051365f-6187-4067-a045-7fff372ed48c" providerId="AD" clId="Web-{FCD5E6E4-F9FB-4125-A47F-F4309C828F9E}" dt="2022-02-12T01:55:04.469" v="14" actId="20577"/>
          <ac:spMkLst>
            <pc:docMk/>
            <pc:sldMk cId="995228439" sldId="3209"/>
            <ac:spMk id="8" creationId="{00000000-0000-0000-0000-000000000000}"/>
          </ac:spMkLst>
        </pc:spChg>
      </pc:sldChg>
      <pc:sldChg chg="modSp">
        <pc:chgData name="GV Trần Thị Ngọc" userId="S::ngochiensp2@everestschool.edu.vn::a051365f-6187-4067-a045-7fff372ed48c" providerId="AD" clId="Web-{FCD5E6E4-F9FB-4125-A47F-F4309C828F9E}" dt="2022-02-12T01:56:11.848" v="19" actId="20577"/>
        <pc:sldMkLst>
          <pc:docMk/>
          <pc:sldMk cId="1487936613" sldId="3211"/>
        </pc:sldMkLst>
        <pc:spChg chg="mod">
          <ac:chgData name="GV Trần Thị Ngọc" userId="S::ngochiensp2@everestschool.edu.vn::a051365f-6187-4067-a045-7fff372ed48c" providerId="AD" clId="Web-{FCD5E6E4-F9FB-4125-A47F-F4309C828F9E}" dt="2022-02-12T01:56:11.848" v="19" actId="20577"/>
          <ac:spMkLst>
            <pc:docMk/>
            <pc:sldMk cId="1487936613" sldId="3211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9D6B-3B0B-46FE-B8BE-0F0A56ED4D23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15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78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900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0005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6718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9970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1000" dirty="0" err="1">
                <a:ea typeface="宋体" panose="02010600030101010101" pitchFamily="2" charset="-122"/>
              </a:rPr>
              <a:t>Đồng</a:t>
            </a: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err="1">
                <a:ea typeface="宋体" panose="02010600030101010101" pitchFamily="2" charset="-122"/>
              </a:rPr>
              <a:t>hồ</a:t>
            </a: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err="1">
                <a:ea typeface="宋体" panose="02010600030101010101" pitchFamily="2" charset="-122"/>
              </a:rPr>
              <a:t>cát</a:t>
            </a:r>
            <a:r>
              <a:rPr lang="en-US" altLang="zh-CN" sz="1000" dirty="0">
                <a:ea typeface="宋体" panose="02010600030101010101" pitchFamily="2" charset="-122"/>
              </a:rPr>
              <a:t> ~ 2 </a:t>
            </a:r>
            <a:r>
              <a:rPr lang="en-US" altLang="zh-CN" sz="1000" dirty="0" err="1">
                <a:ea typeface="宋体" panose="02010600030101010101" pitchFamily="2" charset="-122"/>
              </a:rPr>
              <a:t>phút</a:t>
            </a:r>
            <a:br>
              <a:rPr lang="en-US" altLang="zh-CN" sz="1000" dirty="0">
                <a:ea typeface="宋体" panose="02010600030101010101" pitchFamily="2" charset="-122"/>
              </a:rPr>
            </a:br>
            <a:r>
              <a:rPr lang="en-US" altLang="zh-CN" sz="1000" dirty="0" err="1">
                <a:ea typeface="宋体" panose="02010600030101010101" pitchFamily="2" charset="-122"/>
              </a:rPr>
              <a:t>Nguồn</a:t>
            </a:r>
            <a:r>
              <a:rPr lang="en-US" altLang="zh-CN" sz="1000" dirty="0">
                <a:ea typeface="宋体" panose="02010600030101010101" pitchFamily="2" charset="-122"/>
              </a:rPr>
              <a:t>: PPT</a:t>
            </a:r>
            <a:br>
              <a:rPr lang="en-US" altLang="zh-CN" sz="1000" dirty="0">
                <a:ea typeface="宋体" panose="02010600030101010101" pitchFamily="2" charset="-122"/>
              </a:rPr>
            </a:br>
            <a:r>
              <a:rPr lang="en-US" altLang="zh-CN" sz="1000" dirty="0">
                <a:ea typeface="宋体" panose="02010600030101010101" pitchFamily="2" charset="-122"/>
              </a:rPr>
              <a:t>Edit: </a:t>
            </a:r>
            <a:r>
              <a:rPr lang="en-US" altLang="zh-CN" sz="1000" dirty="0" err="1">
                <a:ea typeface="宋体" panose="02010600030101010101" pitchFamily="2" charset="-122"/>
              </a:rPr>
              <a:t>Trợ</a:t>
            </a: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err="1">
                <a:ea typeface="宋体" panose="02010600030101010101" pitchFamily="2" charset="-122"/>
              </a:rPr>
              <a:t>giảng</a:t>
            </a:r>
            <a:r>
              <a:rPr lang="en-US" altLang="zh-CN" sz="1000" dirty="0">
                <a:ea typeface="宋体" panose="02010600030101010101" pitchFamily="2" charset="-122"/>
              </a:rPr>
              <a:t> (https://www.youtube.com/watch?v=oAE2XT9UPEk)</a:t>
            </a:r>
            <a:endParaRPr lang="zh-CN" altLang="en-US" sz="1000" dirty="0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71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64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3657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627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6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16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83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574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9027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560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8123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7771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342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DE82B4-8263-4987-8F0A-A54D0A7C89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1449" y="-170798"/>
            <a:ext cx="12534898" cy="7199596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93C07E-4F5D-4439-ADF0-315B6B50DC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94374D-D2A0-4938-84C9-26E40ACBC4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CEB5DA-A5CA-45E0-9F05-7A84B91FF5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D14E7-DE62-496C-A292-8BB717297F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216346" y="619516"/>
            <a:ext cx="4338320" cy="630942"/>
            <a:chOff x="4394518" y="1488099"/>
            <a:chExt cx="4338320" cy="63094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5228346" y="1488099"/>
              <a:ext cx="2717580" cy="630942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3500" b="1" noProof="1">
                  <a:solidFill>
                    <a:srgbClr val="FF3300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KỂ CHUYỆN</a:t>
              </a:r>
              <a:endParaRPr lang="zh-CN" altLang="en-US" sz="3500" b="1" noProof="1">
                <a:solidFill>
                  <a:srgbClr val="FF3300"/>
                </a:solidFill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</p:grp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20172435">
            <a:off x="318482" y="-35728"/>
            <a:ext cx="1908602" cy="1908602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53EE0B5A-5A6F-4016-BAC2-08C0EC41EA39}"/>
              </a:ext>
            </a:extLst>
          </p:cNvPr>
          <p:cNvSpPr txBox="1"/>
          <p:nvPr/>
        </p:nvSpPr>
        <p:spPr>
          <a:xfrm>
            <a:off x="3005628" y="603103"/>
            <a:ext cx="2717580" cy="6309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3500" b="1" noProof="1">
                <a:solidFill>
                  <a:srgbClr val="FFC000"/>
                </a:solidFill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KỂ CHUYỆN</a:t>
            </a:r>
            <a:endParaRPr lang="zh-CN" altLang="en-US" sz="3500" b="1" noProof="1">
              <a:solidFill>
                <a:srgbClr val="FFC000"/>
              </a:solidFill>
              <a:latin typeface="#9Slide03 SVNNeutraface 2" panose="02000600040000020004" pitchFamily="2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874" y="1039549"/>
            <a:ext cx="5785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7200" b="1" spc="-300" noProof="1">
                <a:solidFill>
                  <a:schemeClr val="accent6">
                    <a:lumMod val="75000"/>
                  </a:schemeClr>
                </a:solidFill>
                <a:latin typeface="#9Slide05 Brannboll Ny" panose="02000000000000000000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Con vịt xấu xí</a:t>
            </a:r>
            <a:endParaRPr lang="zh-CN" altLang="en-US" sz="7200" b="1" spc="-300" noProof="1">
              <a:solidFill>
                <a:schemeClr val="accent6">
                  <a:lumMod val="75000"/>
                </a:schemeClr>
              </a:solidFill>
              <a:latin typeface="#9Slide05 Brannboll Ny" panose="02000000000000000000" pitchFamily="2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pic>
        <p:nvPicPr>
          <p:cNvPr id="11" name="Picture 2" descr="Truyện Vịt Con Xấu Xí Có Kèm VIDEO - Truyện Cổ Tích Việt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51" y="2629623"/>
            <a:ext cx="3899603" cy="22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 22">
            <a:extLst>
              <a:ext uri="{FF2B5EF4-FFF2-40B4-BE49-F238E27FC236}">
                <a16:creationId xmlns:a16="http://schemas.microsoft.com/office/drawing/2014/main" id="{CFFB28DB-B778-403A-B4B1-35F243ABEB5A}"/>
              </a:ext>
            </a:extLst>
          </p:cNvPr>
          <p:cNvSpPr/>
          <p:nvPr/>
        </p:nvSpPr>
        <p:spPr>
          <a:xfrm>
            <a:off x="2361928" y="1986825"/>
            <a:ext cx="4615815" cy="7696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defRPr/>
            </a:pPr>
            <a:r>
              <a:rPr lang="en-US" altLang="zh-CN" sz="3200" b="1" spc="-300">
                <a:solidFill>
                  <a:srgbClr val="A0CC3F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Light" pitchFamily="34" charset="0"/>
                <a:sym typeface="+mn-lt"/>
              </a:rPr>
              <a:t>      An-đéc-xen</a:t>
            </a:r>
            <a:endParaRPr lang="zh-CN" altLang="en-US" sz="3200" b="1" spc="-300" dirty="0">
              <a:solidFill>
                <a:srgbClr val="A0CC3F"/>
              </a:solidFill>
              <a:effectLst/>
              <a:latin typeface="Cambria" panose="02040503050406030204" pitchFamily="18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3754" y="56692"/>
            <a:ext cx="11956731" cy="6687007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E7312F2D-B971-49BF-935F-A319A011B989}"/>
              </a:ext>
            </a:extLst>
          </p:cNvPr>
          <p:cNvGrpSpPr/>
          <p:nvPr/>
        </p:nvGrpSpPr>
        <p:grpSpPr>
          <a:xfrm>
            <a:off x="-379253" y="-284963"/>
            <a:ext cx="6816143" cy="2273935"/>
            <a:chOff x="170" y="448"/>
            <a:chExt cx="6246" cy="3581"/>
          </a:xfrm>
        </p:grpSpPr>
        <p:sp>
          <p:nvSpPr>
            <p:cNvPr id="28" name="圆角矩形 21">
              <a:extLst>
                <a:ext uri="{FF2B5EF4-FFF2-40B4-BE49-F238E27FC236}">
                  <a16:creationId xmlns:a16="http://schemas.microsoft.com/office/drawing/2014/main" id="{1F3FC915-474A-4FFD-BB6D-69DED41F8EC6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9" name="圆角矩形 22">
              <a:extLst>
                <a:ext uri="{FF2B5EF4-FFF2-40B4-BE49-F238E27FC236}">
                  <a16:creationId xmlns:a16="http://schemas.microsoft.com/office/drawing/2014/main" id="{626F2BEA-81FD-41C9-AE4F-B9705CBA284E}"/>
                </a:ext>
              </a:extLst>
            </p:cNvPr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 cùng nghe kể lại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A96D997B-153F-4456-BA7D-1FF47C9F189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170" y="448"/>
              <a:ext cx="2174" cy="3581"/>
            </a:xfrm>
            <a:prstGeom prst="rect">
              <a:avLst/>
            </a:prstGeom>
          </p:spPr>
        </p:pic>
      </p:grpSp>
      <p:pic>
        <p:nvPicPr>
          <p:cNvPr id="33" name="Picture 6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8" y="1831988"/>
            <a:ext cx="5593411" cy="416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2"/>
          <p:cNvSpPr txBox="1"/>
          <p:nvPr/>
        </p:nvSpPr>
        <p:spPr>
          <a:xfrm>
            <a:off x="6669266" y="2667041"/>
            <a:ext cx="57360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Hai vợ chồng thiên nga quay lại đón con và cảm ơn vịt mẹ cùng đàn con </a:t>
            </a:r>
            <a:endParaRPr lang="zh-CN" altLang="en-US" sz="2500" dirty="0">
              <a:solidFill>
                <a:schemeClr val="tx1"/>
              </a:solidFill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13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3754" y="56692"/>
            <a:ext cx="11956731" cy="6687007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E7312F2D-B971-49BF-935F-A319A011B989}"/>
              </a:ext>
            </a:extLst>
          </p:cNvPr>
          <p:cNvGrpSpPr/>
          <p:nvPr/>
        </p:nvGrpSpPr>
        <p:grpSpPr>
          <a:xfrm>
            <a:off x="-379253" y="-284963"/>
            <a:ext cx="6816143" cy="2273935"/>
            <a:chOff x="170" y="448"/>
            <a:chExt cx="6246" cy="3581"/>
          </a:xfrm>
        </p:grpSpPr>
        <p:sp>
          <p:nvSpPr>
            <p:cNvPr id="28" name="圆角矩形 21">
              <a:extLst>
                <a:ext uri="{FF2B5EF4-FFF2-40B4-BE49-F238E27FC236}">
                  <a16:creationId xmlns:a16="http://schemas.microsoft.com/office/drawing/2014/main" id="{1F3FC915-474A-4FFD-BB6D-69DED41F8EC6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9" name="圆角矩形 22">
              <a:extLst>
                <a:ext uri="{FF2B5EF4-FFF2-40B4-BE49-F238E27FC236}">
                  <a16:creationId xmlns:a16="http://schemas.microsoft.com/office/drawing/2014/main" id="{626F2BEA-81FD-41C9-AE4F-B9705CBA284E}"/>
                </a:ext>
              </a:extLst>
            </p:cNvPr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 cùng nghe kể lại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A96D997B-153F-4456-BA7D-1FF47C9F189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170" y="448"/>
              <a:ext cx="2174" cy="3581"/>
            </a:xfrm>
            <a:prstGeom prst="rect">
              <a:avLst/>
            </a:prstGeom>
          </p:spPr>
        </p:pic>
      </p:grpSp>
      <p:pic>
        <p:nvPicPr>
          <p:cNvPr id="34" name="Picture 8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46" y="1831988"/>
            <a:ext cx="5751977" cy="40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2"/>
          <p:cNvSpPr txBox="1"/>
          <p:nvPr/>
        </p:nvSpPr>
        <p:spPr>
          <a:xfrm>
            <a:off x="625585" y="2716342"/>
            <a:ext cx="479985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Thiên nga bay đi cùng bố mẹ. Đàn vịt con ân hận vì đã đối xử không tốt với thiên nga</a:t>
            </a:r>
            <a:endParaRPr lang="zh-CN" altLang="en-US" sz="2500" dirty="0">
              <a:solidFill>
                <a:schemeClr val="tx1"/>
              </a:solidFill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23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321638" y="-155501"/>
            <a:ext cx="4610549" cy="2273935"/>
            <a:chOff x="84" y="327"/>
            <a:chExt cx="6332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Thử thách</a:t>
              </a:r>
              <a:endParaRPr lang="zh-CN" altLang="en-US" sz="4000" b="1" spc="-300" dirty="0">
                <a:solidFill>
                  <a:srgbClr val="5F7700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84" y="327"/>
              <a:ext cx="2777" cy="358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29895" y="1357785"/>
            <a:ext cx="10747648" cy="5679830"/>
            <a:chOff x="678" y="2328"/>
            <a:chExt cx="14704" cy="10149"/>
          </a:xfrm>
        </p:grpSpPr>
        <p:grpSp>
          <p:nvGrpSpPr>
            <p:cNvPr id="16" name="组合 15"/>
            <p:cNvGrpSpPr/>
            <p:nvPr/>
          </p:nvGrpSpPr>
          <p:grpSpPr>
            <a:xfrm>
              <a:off x="678" y="2328"/>
              <a:ext cx="14704" cy="8316"/>
              <a:chOff x="1020" y="2328"/>
              <a:chExt cx="11012" cy="7804"/>
            </a:xfrm>
          </p:grpSpPr>
          <p:sp>
            <p:nvSpPr>
              <p:cNvPr id="15" name="云形 14"/>
              <p:cNvSpPr/>
              <p:nvPr/>
            </p:nvSpPr>
            <p:spPr>
              <a:xfrm>
                <a:off x="1220" y="2528"/>
                <a:ext cx="10812" cy="7604"/>
              </a:xfrm>
              <a:prstGeom prst="cloud">
                <a:avLst/>
              </a:prstGeom>
              <a:solidFill>
                <a:srgbClr val="5F77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2" name="云形 11"/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2146" y="3549"/>
              <a:ext cx="12568" cy="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fontAlgn="auto">
                <a:lnSpc>
                  <a:spcPct val="150000"/>
                </a:lnSpc>
                <a:buFontTx/>
                <a:buChar char="-"/>
                <a:defRPr/>
              </a:pP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Thiên nga ở cùng đàn vịt trong hoàn cảnh nào?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fontAlgn="auto">
                <a:lnSpc>
                  <a:spcPct val="150000"/>
                </a:lnSpc>
                <a:buFontTx/>
                <a:buChar char="-"/>
                <a:defRPr/>
              </a:pP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Thiên nga cảm thấy như thế nào khi ở cùng đàn vịt?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fontAlgn="auto">
                <a:lnSpc>
                  <a:spcPct val="150000"/>
                </a:lnSpc>
                <a:buFontTx/>
                <a:buChar char="-"/>
                <a:defRPr/>
              </a:pP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Vì sao nó lại cảm thấy như vậy?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fontAlgn="auto">
                <a:lnSpc>
                  <a:spcPct val="150000"/>
                </a:lnSpc>
                <a:buFontTx/>
                <a:buChar char="-"/>
                <a:defRPr/>
              </a:pP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Thái độ của thiên nga như thế nào khi được bố mẹ đến đón?</a:t>
              </a:r>
            </a:p>
            <a:p>
              <a:pPr marL="342900" indent="-342900" fontAlgn="auto">
                <a:lnSpc>
                  <a:spcPct val="150000"/>
                </a:lnSpc>
                <a:buFontTx/>
                <a:buChar char="-"/>
                <a:defRPr/>
              </a:pPr>
              <a:r>
                <a:rPr lang="en-US" altLang="zh-CN" sz="2500">
                  <a:solidFill>
                    <a:schemeClr val="tx1"/>
                  </a:solidFill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rPr>
                <a:t>Câu chuyện kết thúc ra sao?</a:t>
              </a:r>
              <a:endParaRPr lang="zh-CN" altLang="en-US" sz="2500" dirty="0">
                <a:solidFill>
                  <a:schemeClr val="tx1"/>
                </a:solidFill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08756">
            <a:off x="9952120" y="457533"/>
            <a:ext cx="1849304" cy="1849304"/>
          </a:xfrm>
          <a:prstGeom prst="rect">
            <a:avLst/>
          </a:prstGeom>
        </p:spPr>
      </p:pic>
      <p:pic>
        <p:nvPicPr>
          <p:cNvPr id="24" name="图片 23" descr="微信截图_202110091340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6830" y="2291473"/>
            <a:ext cx="2419350" cy="395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3754" y="56692"/>
            <a:ext cx="11956731" cy="6687007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4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7" y="211927"/>
            <a:ext cx="3096569" cy="23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Ý nghĩa câu chuyện Con vịt xấu xí? Xem câu chuyện CON V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69" y="190139"/>
            <a:ext cx="3226409" cy="238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7" y="3446455"/>
            <a:ext cx="3271385" cy="24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51" y="3387231"/>
            <a:ext cx="3466582" cy="24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2"/>
          <p:cNvSpPr txBox="1"/>
          <p:nvPr/>
        </p:nvSpPr>
        <p:spPr>
          <a:xfrm>
            <a:off x="1476079" y="2615053"/>
            <a:ext cx="421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defRPr/>
            </a:pP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Vợ chồng thiên nga nhờ cô vịt chăm sóc con.</a:t>
            </a:r>
            <a:endParaRPr lang="zh-CN" altLang="en-US" sz="2000" b="1" dirty="0">
              <a:solidFill>
                <a:schemeClr val="tx1"/>
              </a:solidFill>
              <a:latin typeface="Cambria" panose="02040503050406030204" pitchFamily="18" charset="0"/>
              <a:ea typeface="思源黑体 CN Light" panose="020B03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12"/>
          <p:cNvSpPr txBox="1"/>
          <p:nvPr/>
        </p:nvSpPr>
        <p:spPr>
          <a:xfrm>
            <a:off x="6903436" y="2608826"/>
            <a:ext cx="36066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Cambria"/>
                <a:ea typeface="Cambria"/>
                <a:cs typeface="Arial"/>
              </a:rPr>
              <a:t>Thiên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nga</a:t>
            </a:r>
            <a:r>
              <a:rPr lang="en-US" sz="2000" b="1" dirty="0">
                <a:latin typeface="Cambria"/>
                <a:ea typeface="Cambria"/>
                <a:cs typeface="Arial"/>
              </a:rPr>
              <a:t> con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bị</a:t>
            </a:r>
            <a:r>
              <a:rPr lang="en-US" sz="2000" b="1" dirty="0">
                <a:latin typeface="Cambria"/>
                <a:ea typeface="Cambria"/>
                <a:cs typeface="Arial"/>
              </a:rPr>
              <a:t>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đàn</a:t>
            </a:r>
            <a:r>
              <a:rPr lang="en-US" sz="2000" b="1" dirty="0">
                <a:latin typeface="Cambria"/>
                <a:ea typeface="Cambria"/>
                <a:cs typeface="Arial"/>
              </a:rPr>
              <a:t>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vịt</a:t>
            </a:r>
            <a:r>
              <a:rPr lang="en-US" sz="2000" b="1" dirty="0">
                <a:latin typeface="Cambria"/>
                <a:ea typeface="Cambria"/>
                <a:cs typeface="Arial"/>
              </a:rPr>
              <a:t>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chành</a:t>
            </a:r>
            <a:r>
              <a:rPr lang="en-US" sz="2000" b="1" dirty="0">
                <a:latin typeface="Cambria"/>
                <a:ea typeface="Cambria"/>
                <a:cs typeface="Arial"/>
              </a:rPr>
              <a:t>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choẹ</a:t>
            </a:r>
            <a:r>
              <a:rPr lang="en-US" sz="2000" b="1" dirty="0">
                <a:latin typeface="Cambria"/>
                <a:ea typeface="Cambria"/>
                <a:cs typeface="Arial"/>
              </a:rPr>
              <a:t>,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hắt</a:t>
            </a:r>
            <a:r>
              <a:rPr lang="en-US" sz="2000" b="1" dirty="0">
                <a:latin typeface="Cambria"/>
                <a:ea typeface="Cambria"/>
                <a:cs typeface="Arial"/>
              </a:rPr>
              <a:t> </a:t>
            </a:r>
            <a:r>
              <a:rPr lang="en-US" sz="2000" b="1" dirty="0" err="1">
                <a:latin typeface="Cambria"/>
                <a:ea typeface="Cambria"/>
                <a:cs typeface="Arial"/>
              </a:rPr>
              <a:t>hủi</a:t>
            </a:r>
            <a:r>
              <a:rPr lang="en-US" sz="2000" b="1" dirty="0">
                <a:latin typeface="Cambria"/>
                <a:ea typeface="Cambria"/>
                <a:cs typeface="Arial"/>
              </a:rPr>
              <a:t>.</a:t>
            </a:r>
            <a:endParaRPr lang="zh-CN" altLang="en-US" sz="2000" b="1" dirty="0">
              <a:solidFill>
                <a:schemeClr val="tx1"/>
              </a:solidFill>
              <a:latin typeface="Cambria"/>
              <a:ea typeface="思源黑体 CN Light" panose="020B0300000000000000" charset="-122"/>
              <a:cs typeface="Arial"/>
              <a:sym typeface="+mn-ea"/>
            </a:endParaRPr>
          </a:p>
        </p:txBody>
      </p:sp>
      <p:sp>
        <p:nvSpPr>
          <p:cNvPr id="9" name="文本框 12"/>
          <p:cNvSpPr txBox="1"/>
          <p:nvPr/>
        </p:nvSpPr>
        <p:spPr>
          <a:xfrm>
            <a:off x="1476079" y="5881300"/>
            <a:ext cx="4346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defRPr/>
            </a:pP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Vợ chồng thiên nga quay lại đón con và cảm ơn vịt mẹ cùng đàn con </a:t>
            </a:r>
            <a:endParaRPr lang="zh-CN" altLang="en-US" sz="2000" b="1" dirty="0">
              <a:solidFill>
                <a:schemeClr val="tx1"/>
              </a:solidFill>
              <a:latin typeface="Cambria" panose="02040503050406030204" pitchFamily="18" charset="0"/>
              <a:ea typeface="思源黑体 CN Light" panose="020B03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6335337" y="5881300"/>
            <a:ext cx="520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defRPr/>
            </a:pP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 nga bay đi cùng bố mẹ. Đàn vịt con ân hận vì đã đối xử không tốt với thiên nga</a:t>
            </a:r>
            <a:endParaRPr lang="zh-CN" altLang="en-US" sz="2000" b="1" dirty="0">
              <a:solidFill>
                <a:schemeClr val="tx1"/>
              </a:solidFill>
              <a:latin typeface="Cambria" panose="02040503050406030204" pitchFamily="18" charset="0"/>
              <a:ea typeface="思源黑体 CN Light" panose="020B0300000000000000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79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F54BF0-6622-4832-8B29-E4BE823D6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34" y="875319"/>
            <a:ext cx="4930633" cy="5849331"/>
          </a:xfrm>
          <a:prstGeom prst="rect">
            <a:avLst/>
          </a:prstGeom>
        </p:spPr>
      </p:pic>
      <p:grpSp>
        <p:nvGrpSpPr>
          <p:cNvPr id="17" name="组合 20">
            <a:extLst>
              <a:ext uri="{FF2B5EF4-FFF2-40B4-BE49-F238E27FC236}">
                <a16:creationId xmlns:a16="http://schemas.microsoft.com/office/drawing/2014/main" id="{82F8D2D1-83CD-4B38-BFB0-1096B0B5EA6B}"/>
              </a:ext>
            </a:extLst>
          </p:cNvPr>
          <p:cNvGrpSpPr/>
          <p:nvPr/>
        </p:nvGrpSpPr>
        <p:grpSpPr>
          <a:xfrm>
            <a:off x="-436245" y="-175260"/>
            <a:ext cx="5674995" cy="2273935"/>
            <a:chOff x="-213" y="0"/>
            <a:chExt cx="8937" cy="3581"/>
          </a:xfrm>
        </p:grpSpPr>
        <p:sp>
          <p:nvSpPr>
            <p:cNvPr id="18" name="圆角矩形 21">
              <a:extLst>
                <a:ext uri="{FF2B5EF4-FFF2-40B4-BE49-F238E27FC236}">
                  <a16:creationId xmlns:a16="http://schemas.microsoft.com/office/drawing/2014/main" id="{95700631-21D4-4AFB-BFCB-D137CF87C7D1}"/>
                </a:ext>
              </a:extLst>
            </p:cNvPr>
            <p:cNvSpPr/>
            <p:nvPr/>
          </p:nvSpPr>
          <p:spPr>
            <a:xfrm>
              <a:off x="1473" y="1633"/>
              <a:ext cx="7251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A0CC3F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19" name="圆角矩形 22">
              <a:extLst>
                <a:ext uri="{FF2B5EF4-FFF2-40B4-BE49-F238E27FC236}">
                  <a16:creationId xmlns:a16="http://schemas.microsoft.com/office/drawing/2014/main" id="{CFFB28DB-B778-403A-B4B1-35F243ABEB5A}"/>
                </a:ext>
              </a:extLst>
            </p:cNvPr>
            <p:cNvSpPr/>
            <p:nvPr/>
          </p:nvSpPr>
          <p:spPr>
            <a:xfrm>
              <a:off x="1365" y="1525"/>
              <a:ext cx="7269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 dirty="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</a:t>
              </a:r>
              <a:r>
                <a:rPr lang="en-US" altLang="zh-CN" sz="4000" b="1" spc="-300" dirty="0" err="1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kể</a:t>
              </a:r>
              <a:r>
                <a:rPr lang="en-US" altLang="zh-CN" sz="4000" b="1" spc="-300" dirty="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4000" b="1" spc="-300" dirty="0" err="1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trong</a:t>
              </a:r>
              <a:r>
                <a:rPr lang="en-US" altLang="zh-CN" sz="4000" b="1" spc="-300" dirty="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4000" b="1" spc="-300" dirty="0" err="1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nhóm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9FBBEC8A-FF9F-4229-A897-D3F4D9A85B2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sp>
        <p:nvSpPr>
          <p:cNvPr id="27" name="Hình tự động 3">
            <a:extLst>
              <a:ext uri="{FF2B5EF4-FFF2-40B4-BE49-F238E27FC236}">
                <a16:creationId xmlns:a16="http://schemas.microsoft.com/office/drawing/2014/main" id="{74D6963C-DC5D-4251-A48C-896369C1247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931253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28" name="Hình tự do 3">
            <a:extLst>
              <a:ext uri="{FF2B5EF4-FFF2-40B4-BE49-F238E27FC236}">
                <a16:creationId xmlns:a16="http://schemas.microsoft.com/office/drawing/2014/main" id="{F926709E-76BD-4C21-B5DF-C979E4CAD745}"/>
              </a:ext>
            </a:extLst>
          </p:cNvPr>
          <p:cNvSpPr>
            <a:spLocks/>
          </p:cNvSpPr>
          <p:nvPr/>
        </p:nvSpPr>
        <p:spPr bwMode="auto">
          <a:xfrm>
            <a:off x="8128103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29" name="Hình tự do 4">
            <a:extLst>
              <a:ext uri="{FF2B5EF4-FFF2-40B4-BE49-F238E27FC236}">
                <a16:creationId xmlns:a16="http://schemas.microsoft.com/office/drawing/2014/main" id="{8E01A541-9E81-4A65-80E0-23DE56513F7F}"/>
              </a:ext>
            </a:extLst>
          </p:cNvPr>
          <p:cNvSpPr>
            <a:spLocks/>
          </p:cNvSpPr>
          <p:nvPr/>
        </p:nvSpPr>
        <p:spPr bwMode="auto">
          <a:xfrm>
            <a:off x="7932841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ình tự do 5">
            <a:extLst>
              <a:ext uri="{FF2B5EF4-FFF2-40B4-BE49-F238E27FC236}">
                <a16:creationId xmlns:a16="http://schemas.microsoft.com/office/drawing/2014/main" id="{1FDDD848-88D2-43AB-8990-3604A2529951}"/>
              </a:ext>
            </a:extLst>
          </p:cNvPr>
          <p:cNvSpPr>
            <a:spLocks/>
          </p:cNvSpPr>
          <p:nvPr/>
        </p:nvSpPr>
        <p:spPr bwMode="auto">
          <a:xfrm>
            <a:off x="7932841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31" name="Hình tự do 6">
            <a:extLst>
              <a:ext uri="{FF2B5EF4-FFF2-40B4-BE49-F238E27FC236}">
                <a16:creationId xmlns:a16="http://schemas.microsoft.com/office/drawing/2014/main" id="{F374B4A7-80FD-40C7-B9F9-4378153D9EAD}"/>
              </a:ext>
            </a:extLst>
          </p:cNvPr>
          <p:cNvSpPr>
            <a:spLocks/>
          </p:cNvSpPr>
          <p:nvPr/>
        </p:nvSpPr>
        <p:spPr bwMode="auto">
          <a:xfrm>
            <a:off x="7932841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32" name="cát ở trên">
            <a:extLst>
              <a:ext uri="{FF2B5EF4-FFF2-40B4-BE49-F238E27FC236}">
                <a16:creationId xmlns:a16="http://schemas.microsoft.com/office/drawing/2014/main" id="{E66115D4-17A7-4B02-83D3-5A0C5B325BE8}"/>
              </a:ext>
            </a:extLst>
          </p:cNvPr>
          <p:cNvSpPr>
            <a:spLocks/>
          </p:cNvSpPr>
          <p:nvPr/>
        </p:nvSpPr>
        <p:spPr bwMode="auto">
          <a:xfrm>
            <a:off x="8243741" y="241586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33" name="cát ở dưới">
            <a:extLst>
              <a:ext uri="{FF2B5EF4-FFF2-40B4-BE49-F238E27FC236}">
                <a16:creationId xmlns:a16="http://schemas.microsoft.com/office/drawing/2014/main" id="{847ABAF4-2006-40E2-B599-F1F16198098F}"/>
              </a:ext>
            </a:extLst>
          </p:cNvPr>
          <p:cNvSpPr>
            <a:spLocks/>
          </p:cNvSpPr>
          <p:nvPr/>
        </p:nvSpPr>
        <p:spPr bwMode="auto">
          <a:xfrm>
            <a:off x="8232878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34" name="đường nối thẳng">
            <a:extLst>
              <a:ext uri="{FF2B5EF4-FFF2-40B4-BE49-F238E27FC236}">
                <a16:creationId xmlns:a16="http://schemas.microsoft.com/office/drawing/2014/main" id="{46057850-7D55-4CDD-BFB4-1CAE1460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9691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grpSp>
        <p:nvGrpSpPr>
          <p:cNvPr id="35" name="nút: bắt đầu tính giờ">
            <a:extLst>
              <a:ext uri="{FF2B5EF4-FFF2-40B4-BE49-F238E27FC236}">
                <a16:creationId xmlns:a16="http://schemas.microsoft.com/office/drawing/2014/main" id="{416E697E-5964-4F71-879D-723C574A21D7}"/>
              </a:ext>
            </a:extLst>
          </p:cNvPr>
          <p:cNvGrpSpPr/>
          <p:nvPr/>
        </p:nvGrpSpPr>
        <p:grpSpPr>
          <a:xfrm>
            <a:off x="8119278" y="185859"/>
            <a:ext cx="2636838" cy="799962"/>
            <a:chOff x="1332706" y="185859"/>
            <a:chExt cx="2636838" cy="799962"/>
          </a:xfrm>
        </p:grpSpPr>
        <p:sp>
          <p:nvSpPr>
            <p:cNvPr id="36" name="Hình chữ nhật Góc tròn 12">
              <a:extLst>
                <a:ext uri="{FF2B5EF4-FFF2-40B4-BE49-F238E27FC236}">
                  <a16:creationId xmlns:a16="http://schemas.microsoft.com/office/drawing/2014/main" id="{4236464F-94DE-448B-8BAA-66966CBC4951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Hình chữ nhật Góc tròn 13">
              <a:extLst>
                <a:ext uri="{FF2B5EF4-FFF2-40B4-BE49-F238E27FC236}">
                  <a16:creationId xmlns:a16="http://schemas.microsoft.com/office/drawing/2014/main" id="{581AE6D9-8AEE-4BAF-84A6-8D2F5169C544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BẮT ĐẦU TÍNH GIỜ</a:t>
              </a:r>
            </a:p>
          </p:txBody>
        </p:sp>
      </p:grpSp>
      <p:grpSp>
        <p:nvGrpSpPr>
          <p:cNvPr id="38" name="hết giờ">
            <a:extLst>
              <a:ext uri="{FF2B5EF4-FFF2-40B4-BE49-F238E27FC236}">
                <a16:creationId xmlns:a16="http://schemas.microsoft.com/office/drawing/2014/main" id="{34CF8A65-C4FC-4C56-A9BE-51250F898122}"/>
              </a:ext>
            </a:extLst>
          </p:cNvPr>
          <p:cNvGrpSpPr/>
          <p:nvPr/>
        </p:nvGrpSpPr>
        <p:grpSpPr>
          <a:xfrm>
            <a:off x="8119278" y="187200"/>
            <a:ext cx="2636838" cy="799962"/>
            <a:chOff x="4321176" y="185859"/>
            <a:chExt cx="2636838" cy="799962"/>
          </a:xfrm>
        </p:grpSpPr>
        <p:sp>
          <p:nvSpPr>
            <p:cNvPr id="39" name="Hình chữ nhật Góc tròn 15">
              <a:extLst>
                <a:ext uri="{FF2B5EF4-FFF2-40B4-BE49-F238E27FC236}">
                  <a16:creationId xmlns:a16="http://schemas.microsoft.com/office/drawing/2014/main" id="{3A8B35ED-8B7B-4EEA-8FF5-D94DEAF38BA7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Hình chữ nhật Góc tròn 16">
              <a:extLst>
                <a:ext uri="{FF2B5EF4-FFF2-40B4-BE49-F238E27FC236}">
                  <a16:creationId xmlns:a16="http://schemas.microsoft.com/office/drawing/2014/main" id="{02D8B6D4-A7B8-4E5B-A253-DB0845DED6E7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HẾT GIỜ!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264886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138153-B6B5-429B-9346-B74EB940CC4E}"/>
              </a:ext>
            </a:extLst>
          </p:cNvPr>
          <p:cNvGrpSpPr/>
          <p:nvPr/>
        </p:nvGrpSpPr>
        <p:grpSpPr>
          <a:xfrm>
            <a:off x="-237899" y="-121164"/>
            <a:ext cx="5259842" cy="2004203"/>
            <a:chOff x="-78242" y="212665"/>
            <a:chExt cx="5259842" cy="2004203"/>
          </a:xfrm>
        </p:grpSpPr>
        <p:sp>
          <p:nvSpPr>
            <p:cNvPr id="8" name="圆角矩形 7"/>
            <p:cNvSpPr/>
            <p:nvPr/>
          </p:nvSpPr>
          <p:spPr>
            <a:xfrm>
              <a:off x="904875" y="946150"/>
              <a:ext cx="4276725" cy="769620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6295" y="877570"/>
              <a:ext cx="4307205" cy="769620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3200" b="1" spc="-300" dirty="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</a:t>
              </a:r>
              <a:r>
                <a:rPr lang="en-US" altLang="zh-CN" sz="3200" b="1" spc="-300" dirty="0" err="1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Thi</a:t>
              </a:r>
              <a:r>
                <a:rPr lang="en-US" altLang="zh-CN" sz="3200" b="1" spc="-300" dirty="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3200" b="1" spc="-300" dirty="0" err="1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đua</a:t>
              </a:r>
              <a:r>
                <a:rPr lang="en-US" altLang="zh-CN" sz="3200" b="1" spc="-300" dirty="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3200" b="1" spc="-300" dirty="0" err="1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kể</a:t>
              </a:r>
              <a:r>
                <a:rPr lang="en-US" altLang="zh-CN" sz="3200" b="1" spc="-300" dirty="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3200" b="1" spc="-300" dirty="0" err="1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chuyện</a:t>
              </a:r>
              <a:endParaRPr lang="zh-CN" altLang="en-US" sz="3200" b="1" spc="-300" dirty="0">
                <a:solidFill>
                  <a:srgbClr val="5F7700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78242" y="212665"/>
              <a:ext cx="2004203" cy="2004203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936059" y="1314087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20" y="2328"/>
              <a:ext cx="10812" cy="7604"/>
              <a:chOff x="1020" y="2328"/>
              <a:chExt cx="10812" cy="7604"/>
            </a:xfrm>
          </p:grpSpPr>
          <p:sp>
            <p:nvSpPr>
              <p:cNvPr id="11" name="云形 10"/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3376" y="2665"/>
                <a:ext cx="8079" cy="1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altLang="zh-CN" sz="3500" dirty="0" err="1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Tiêu</a:t>
                </a:r>
                <a:r>
                  <a:rPr lang="en-US" altLang="zh-CN" sz="3500" dirty="0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3500" dirty="0" err="1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chí</a:t>
                </a:r>
                <a:r>
                  <a:rPr lang="en-US" altLang="zh-CN" sz="3500" dirty="0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3500" dirty="0" err="1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đánh</a:t>
                </a:r>
                <a:r>
                  <a:rPr lang="en-US" altLang="zh-CN" sz="3500" dirty="0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3500" dirty="0" err="1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giá</a:t>
                </a:r>
                <a:r>
                  <a:rPr lang="en-US" altLang="zh-CN" sz="3500" dirty="0">
                    <a:solidFill>
                      <a:srgbClr val="FF33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:</a:t>
                </a:r>
                <a:endParaRPr lang="zh-CN" altLang="en-US" sz="3500" noProof="1">
                  <a:solidFill>
                    <a:srgbClr val="FF3300"/>
                  </a:solidFill>
                  <a:latin typeface="#9Slide05 Brannboll Ny" panose="02000000000000000000" pitchFamily="2" charset="0"/>
                  <a:ea typeface="思源黑体 CN Light" panose="020B0300000000000000" charset="-122"/>
                  <a:sym typeface="+mn-ea"/>
                </a:endParaRPr>
              </a:p>
            </p:txBody>
          </p:sp>
          <p:sp>
            <p:nvSpPr>
              <p:cNvPr id="17" name="文本框 9">
                <a:extLst>
                  <a:ext uri="{FF2B5EF4-FFF2-40B4-BE49-F238E27FC236}">
                    <a16:creationId xmlns:a16="http://schemas.microsoft.com/office/drawing/2014/main" id="{2112964B-E52B-4A16-8D74-35735F25F7E3}"/>
                  </a:ext>
                </a:extLst>
              </p:cNvPr>
              <p:cNvSpPr txBox="1"/>
              <p:nvPr/>
            </p:nvSpPr>
            <p:spPr>
              <a:xfrm>
                <a:off x="2256" y="4150"/>
                <a:ext cx="7784" cy="46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457200" indent="-457200">
                  <a:lnSpc>
                    <a:spcPct val="125000"/>
                  </a:lnSpc>
                  <a:buFontTx/>
                  <a:buChar char="-"/>
                  <a:defRPr/>
                </a:pPr>
                <a:r>
                  <a:rPr lang="en-US" altLang="zh-CN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Đúng</a:t>
                </a:r>
                <a:r>
                  <a:rPr lang="en-US" altLang="zh-CN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 </a:t>
                </a:r>
                <a:r>
                  <a:rPr lang="en-US" altLang="zh-CN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nội</a:t>
                </a:r>
                <a:r>
                  <a:rPr lang="en-US" altLang="zh-CN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 dung.</a:t>
                </a:r>
              </a:p>
              <a:p>
                <a:pPr marL="457200" indent="-457200" fontAlgn="auto">
                  <a:lnSpc>
                    <a:spcPct val="125000"/>
                  </a:lnSpc>
                  <a:buFontTx/>
                  <a:buChar char="-"/>
                  <a:defRPr/>
                </a:pPr>
                <a:r>
                  <a:rPr lang="en-US" altLang="zh-CN" sz="3000" noProof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Giọng kể lôi cuốn.</a:t>
                </a:r>
                <a:endParaRPr lang="en-US" altLang="zh-CN" sz="30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ea typeface="思源黑体 CN Light"/>
                  <a:cs typeface="Arial"/>
                </a:endParaRPr>
              </a:p>
              <a:p>
                <a:pPr marL="457200" indent="-457200" fontAlgn="auto">
                  <a:lnSpc>
                    <a:spcPct val="125000"/>
                  </a:lnSpc>
                  <a:buFontTx/>
                  <a:buChar char="-"/>
                  <a:defRPr/>
                </a:pPr>
                <a:r>
                  <a:rPr lang="en-US" altLang="zh-CN" sz="3000" noProof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Kết hợp cử chỉ, điệu bộ.</a:t>
                </a:r>
                <a:endParaRPr lang="en-US" altLang="zh-CN" sz="30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ea typeface="思源黑体 CN Light"/>
                  <a:cs typeface="Arial"/>
                </a:endParaRPr>
              </a:p>
              <a:p>
                <a:pPr marL="457200" indent="-457200" fontAlgn="auto">
                  <a:lnSpc>
                    <a:spcPct val="125000"/>
                  </a:lnSpc>
                  <a:buFontTx/>
                  <a:buChar char="-"/>
                  <a:defRPr/>
                </a:pPr>
                <a:r>
                  <a:rPr lang="en-US" altLang="zh-CN" sz="3000" noProof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/>
                    <a:ea typeface="思源黑体 CN Light"/>
                    <a:cs typeface="Arial"/>
                    <a:sym typeface="+mn-ea"/>
                  </a:rPr>
                  <a:t>Nêu được ý nghĩa câu chuyện.</a:t>
                </a:r>
                <a:endParaRPr lang="zh-CN" altLang="en-US" sz="30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ea typeface="思源黑体 CN Light"/>
                  <a:cs typeface="Arial"/>
                  <a:sym typeface="+mn-ea"/>
                </a:endParaRPr>
              </a:p>
            </p:txBody>
          </p:sp>
        </p:grpSp>
      </p:grpSp>
      <p:pic>
        <p:nvPicPr>
          <p:cNvPr id="2" name="图片 1" descr="微信截图_202110091129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30" y="2388381"/>
            <a:ext cx="3589656" cy="3800057"/>
          </a:xfrm>
          <a:prstGeom prst="rect">
            <a:avLst/>
          </a:prstGeom>
        </p:spPr>
      </p:pic>
      <p:pic>
        <p:nvPicPr>
          <p:cNvPr id="3" name="图片 2" descr="微信截图_20211009113133"/>
          <p:cNvPicPr>
            <a:picLocks noChangeAspect="1"/>
          </p:cNvPicPr>
          <p:nvPr/>
        </p:nvPicPr>
        <p:blipFill rotWithShape="1">
          <a:blip r:embed="rId7"/>
          <a:srcRect b="23435"/>
          <a:stretch/>
        </p:blipFill>
        <p:spPr>
          <a:xfrm>
            <a:off x="8706031" y="2341185"/>
            <a:ext cx="2890883" cy="3275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包含 徽标&#10;&#10;描述已自动生成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66800" y="1560612"/>
            <a:ext cx="3483475" cy="24600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FDC648-3E29-4EBA-B3EC-4C00C42C47F6}"/>
              </a:ext>
            </a:extLst>
          </p:cNvPr>
          <p:cNvGrpSpPr/>
          <p:nvPr/>
        </p:nvGrpSpPr>
        <p:grpSpPr>
          <a:xfrm>
            <a:off x="4457700" y="814705"/>
            <a:ext cx="7010400" cy="2270919"/>
            <a:chOff x="4457700" y="814705"/>
            <a:chExt cx="7010400" cy="2270919"/>
          </a:xfrm>
        </p:grpSpPr>
        <p:grpSp>
          <p:nvGrpSpPr>
            <p:cNvPr id="18" name="组合 10">
              <a:extLst>
                <a:ext uri="{FF2B5EF4-FFF2-40B4-BE49-F238E27FC236}">
                  <a16:creationId xmlns:a16="http://schemas.microsoft.com/office/drawing/2014/main" id="{C41889E3-EAF4-4963-858C-BAF168FF246D}"/>
                </a:ext>
              </a:extLst>
            </p:cNvPr>
            <p:cNvGrpSpPr/>
            <p:nvPr/>
          </p:nvGrpSpPr>
          <p:grpSpPr>
            <a:xfrm>
              <a:off x="4457700" y="814705"/>
              <a:ext cx="7010400" cy="2270919"/>
              <a:chOff x="1317" y="3053"/>
              <a:chExt cx="16681" cy="3084"/>
            </a:xfrm>
          </p:grpSpPr>
          <p:grpSp>
            <p:nvGrpSpPr>
              <p:cNvPr id="19" name="组合 11">
                <a:extLst>
                  <a:ext uri="{FF2B5EF4-FFF2-40B4-BE49-F238E27FC236}">
                    <a16:creationId xmlns:a16="http://schemas.microsoft.com/office/drawing/2014/main" id="{2BB6FD45-4F2D-4C00-945D-C01BBFA0F29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084"/>
                <a:chOff x="1020" y="2328"/>
                <a:chExt cx="11012" cy="6353"/>
              </a:xfrm>
            </p:grpSpPr>
            <p:sp>
              <p:nvSpPr>
                <p:cNvPr id="21" name="圆角矩形 12">
                  <a:extLst>
                    <a:ext uri="{FF2B5EF4-FFF2-40B4-BE49-F238E27FC236}">
                      <a16:creationId xmlns:a16="http://schemas.microsoft.com/office/drawing/2014/main" id="{AF6DFE57-426B-42A3-8A42-20E2326DFC10}"/>
                    </a:ext>
                  </a:extLst>
                </p:cNvPr>
                <p:cNvSpPr/>
                <p:nvPr/>
              </p:nvSpPr>
              <p:spPr>
                <a:xfrm>
                  <a:off x="1220" y="2480"/>
                  <a:ext cx="10812" cy="6201"/>
                </a:xfrm>
                <a:prstGeom prst="roundRect">
                  <a:avLst/>
                </a:prstGeom>
                <a:solidFill>
                  <a:srgbClr val="A0CC3F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22" name="圆角矩形 16">
                  <a:extLst>
                    <a:ext uri="{FF2B5EF4-FFF2-40B4-BE49-F238E27FC236}">
                      <a16:creationId xmlns:a16="http://schemas.microsoft.com/office/drawing/2014/main" id="{E494F982-BC92-484D-AB22-10CFDF51793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5801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343F719-081C-4235-AB07-2BBB725B7C1A}"/>
                  </a:ext>
                </a:extLst>
              </p:cNvPr>
              <p:cNvSpPr txBox="1"/>
              <p:nvPr/>
            </p:nvSpPr>
            <p:spPr>
              <a:xfrm>
                <a:off x="3451" y="3393"/>
                <a:ext cx="13849" cy="2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just" fontAlgn="auto">
                  <a:lnSpc>
                    <a:spcPct val="125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altLang="zh-CN" sz="25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Thử tưởng tượng con là một chú vịt con trong đàn, nếu một ngày gặp lại thiên nga, con sẽ nói gì với bạn?</a:t>
                </a:r>
                <a:endParaRPr lang="zh-CN" alt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DA9D86-9683-4FBD-A3E3-70E1CFDC7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5" t="5000" r="61042" b="51667"/>
            <a:stretch/>
          </p:blipFill>
          <p:spPr>
            <a:xfrm>
              <a:off x="4610100" y="1524000"/>
              <a:ext cx="835269" cy="11430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C3CEC5-4E3F-4075-BD7F-D95E357DE566}"/>
              </a:ext>
            </a:extLst>
          </p:cNvPr>
          <p:cNvGrpSpPr/>
          <p:nvPr/>
        </p:nvGrpSpPr>
        <p:grpSpPr>
          <a:xfrm>
            <a:off x="812110" y="3386455"/>
            <a:ext cx="8122341" cy="2785295"/>
            <a:chOff x="4451618" y="814705"/>
            <a:chExt cx="7016482" cy="2188447"/>
          </a:xfrm>
        </p:grpSpPr>
        <p:grpSp>
          <p:nvGrpSpPr>
            <p:cNvPr id="24" name="组合 10">
              <a:extLst>
                <a:ext uri="{FF2B5EF4-FFF2-40B4-BE49-F238E27FC236}">
                  <a16:creationId xmlns:a16="http://schemas.microsoft.com/office/drawing/2014/main" id="{9A792785-4252-4603-B19C-BB79856496B3}"/>
                </a:ext>
              </a:extLst>
            </p:cNvPr>
            <p:cNvGrpSpPr/>
            <p:nvPr/>
          </p:nvGrpSpPr>
          <p:grpSpPr>
            <a:xfrm>
              <a:off x="4457700" y="814705"/>
              <a:ext cx="7010400" cy="2188447"/>
              <a:chOff x="1317" y="3053"/>
              <a:chExt cx="16681" cy="2972"/>
            </a:xfrm>
          </p:grpSpPr>
          <p:grpSp>
            <p:nvGrpSpPr>
              <p:cNvPr id="27" name="组合 11">
                <a:extLst>
                  <a:ext uri="{FF2B5EF4-FFF2-40B4-BE49-F238E27FC236}">
                    <a16:creationId xmlns:a16="http://schemas.microsoft.com/office/drawing/2014/main" id="{B17B7E7F-14C4-4F4C-A13F-EB5638B6E0B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2972"/>
                <a:chOff x="1020" y="2328"/>
                <a:chExt cx="11012" cy="6123"/>
              </a:xfrm>
            </p:grpSpPr>
            <p:sp>
              <p:nvSpPr>
                <p:cNvPr id="29" name="圆角矩形 12">
                  <a:extLst>
                    <a:ext uri="{FF2B5EF4-FFF2-40B4-BE49-F238E27FC236}">
                      <a16:creationId xmlns:a16="http://schemas.microsoft.com/office/drawing/2014/main" id="{A1E15505-CE34-40E9-8F3F-F5DE1A9FEEC5}"/>
                    </a:ext>
                  </a:extLst>
                </p:cNvPr>
                <p:cNvSpPr/>
                <p:nvPr/>
              </p:nvSpPr>
              <p:spPr>
                <a:xfrm>
                  <a:off x="1220" y="2480"/>
                  <a:ext cx="10812" cy="5971"/>
                </a:xfrm>
                <a:prstGeom prst="roundRect">
                  <a:avLst/>
                </a:prstGeom>
                <a:solidFill>
                  <a:srgbClr val="A0CC3F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30" name="圆角矩形 16">
                  <a:extLst>
                    <a:ext uri="{FF2B5EF4-FFF2-40B4-BE49-F238E27FC236}">
                      <a16:creationId xmlns:a16="http://schemas.microsoft.com/office/drawing/2014/main" id="{F52FBD36-2AAA-403E-B972-27F09CE7FA8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580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28" name="文本框 19">
                <a:extLst>
                  <a:ext uri="{FF2B5EF4-FFF2-40B4-BE49-F238E27FC236}">
                    <a16:creationId xmlns:a16="http://schemas.microsoft.com/office/drawing/2014/main" id="{2C64FFC8-DB74-46BB-A00A-255434E58029}"/>
                  </a:ext>
                </a:extLst>
              </p:cNvPr>
              <p:cNvSpPr txBox="1"/>
              <p:nvPr/>
            </p:nvSpPr>
            <p:spPr>
              <a:xfrm>
                <a:off x="3273" y="3394"/>
                <a:ext cx="14045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just" fontAlgn="auto">
                  <a:lnSpc>
                    <a:spcPct val="125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altLang="zh-CN" sz="25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Con đã từng nghe/ chứng kiến trong cuộc sống có ai bị người khác đối xử giống chú thiên nga nhỏ chưa? Nếu gặp trường hợp đó, con sẽ làm gì? </a:t>
                </a:r>
                <a:endParaRPr lang="en-US" altLang="zh-CN" sz="2500" dirty="0"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0A0DDC3-25E7-4051-BA2A-3286DE44E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7" t="5000" r="46542" b="51667"/>
            <a:stretch/>
          </p:blipFill>
          <p:spPr>
            <a:xfrm>
              <a:off x="4451618" y="1608365"/>
              <a:ext cx="876300" cy="91616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AC16D3A-FF83-4B28-9C43-FDE578F74D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00" l="10000" r="90000">
                        <a14:foregroundMark x1="65950" y1="84300" x2="25650" y2="86400"/>
                        <a14:foregroundMark x1="78000" y1="95800" x2="31000" y2="91000"/>
                        <a14:foregroundMark x1="31000" y1="91000" x2="22000" y2="95800"/>
                        <a14:foregroundMark x1="48150" y1="59700" x2="52900" y2="71200"/>
                        <a14:foregroundMark x1="41900" y1="98450" x2="40300" y2="99500"/>
                        <a14:foregroundMark x1="39250" y1="99500" x2="33000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1950" y="2247900"/>
            <a:ext cx="4610100" cy="4610100"/>
          </a:xfrm>
          <a:prstGeom prst="rect">
            <a:avLst/>
          </a:prstGeom>
        </p:spPr>
      </p:pic>
      <p:grpSp>
        <p:nvGrpSpPr>
          <p:cNvPr id="31" name="组合 20">
            <a:extLst>
              <a:ext uri="{FF2B5EF4-FFF2-40B4-BE49-F238E27FC236}">
                <a16:creationId xmlns:a16="http://schemas.microsoft.com/office/drawing/2014/main" id="{E7312F2D-B971-49BF-935F-A319A011B989}"/>
              </a:ext>
            </a:extLst>
          </p:cNvPr>
          <p:cNvGrpSpPr/>
          <p:nvPr/>
        </p:nvGrpSpPr>
        <p:grpSpPr>
          <a:xfrm>
            <a:off x="-61870" y="-10795"/>
            <a:ext cx="4459876" cy="1782445"/>
            <a:chOff x="264" y="499"/>
            <a:chExt cx="6152" cy="2807"/>
          </a:xfrm>
        </p:grpSpPr>
        <p:sp>
          <p:nvSpPr>
            <p:cNvPr id="32" name="圆角矩形 21">
              <a:extLst>
                <a:ext uri="{FF2B5EF4-FFF2-40B4-BE49-F238E27FC236}">
                  <a16:creationId xmlns:a16="http://schemas.microsoft.com/office/drawing/2014/main" id="{1F3FC915-474A-4FFD-BB6D-69DED41F8EC6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33" name="圆角矩形 22">
              <a:extLst>
                <a:ext uri="{FF2B5EF4-FFF2-40B4-BE49-F238E27FC236}">
                  <a16:creationId xmlns:a16="http://schemas.microsoft.com/office/drawing/2014/main" id="{626F2BEA-81FD-41C9-AE4F-B9705CBA284E}"/>
                </a:ext>
              </a:extLst>
            </p:cNvPr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 Suy ngẫm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4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A96D997B-153F-4456-BA7D-1FF47C9F189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840000">
              <a:off x="264" y="499"/>
              <a:ext cx="2477" cy="2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82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216346" y="647921"/>
            <a:ext cx="4338320" cy="630942"/>
            <a:chOff x="4394518" y="1516504"/>
            <a:chExt cx="4338320" cy="63094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4978172" y="1516504"/>
              <a:ext cx="3171012" cy="630942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3500" b="1" noProof="1">
                  <a:solidFill>
                    <a:srgbClr val="FF3300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Lời khuyên</a:t>
              </a:r>
              <a:endParaRPr lang="zh-CN" altLang="en-US" sz="3500" b="1" noProof="1">
                <a:solidFill>
                  <a:srgbClr val="FF3300"/>
                </a:solidFill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60663" y="1594334"/>
            <a:ext cx="5649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Câu chuyện khuyên ta phải biết yêu thương người khác, không lấy mình làm chuẩn để đánh giá mọi người vì mỗi người có vẻ đẹp riêng.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25260" y="5617029"/>
            <a:ext cx="6720491" cy="1110343"/>
            <a:chOff x="930729" y="5551714"/>
            <a:chExt cx="6720491" cy="1110343"/>
          </a:xfrm>
        </p:grpSpPr>
        <p:sp>
          <p:nvSpPr>
            <p:cNvPr id="5" name="Rounded Rectangle 4"/>
            <p:cNvSpPr/>
            <p:nvPr/>
          </p:nvSpPr>
          <p:spPr>
            <a:xfrm>
              <a:off x="930729" y="5551714"/>
              <a:ext cx="6720491" cy="11103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5057" y="5629831"/>
              <a:ext cx="6531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>
                  <a:latin typeface="Cambria" panose="02040503050406030204" pitchFamily="18" charset="0"/>
                  <a:ea typeface="Cambria" panose="02040503050406030204" pitchFamily="18" charset="0"/>
                </a:rPr>
                <a:t>“Hãy tôn trọng sự khác biệt của mỗi người. Vì nó giúp ta trở thành duy nhất.”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87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65735" y="-90805"/>
            <a:ext cx="4208780" cy="2273300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 dirty="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</a:t>
              </a:r>
              <a:r>
                <a:rPr lang="en-US" altLang="zh-CN" sz="4000" b="1" spc="-300" dirty="0" err="1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Dặn</a:t>
              </a:r>
              <a:r>
                <a:rPr lang="en-US" altLang="zh-CN" sz="4000" b="1" spc="-300" dirty="0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</a:t>
              </a:r>
              <a:r>
                <a:rPr lang="en-US" altLang="zh-CN" sz="4000" b="1" spc="-300" dirty="0" err="1">
                  <a:solidFill>
                    <a:srgbClr val="5F7700"/>
                  </a:solidFill>
                  <a:effectLst/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dò</a:t>
              </a:r>
              <a:endParaRPr lang="zh-CN" altLang="en-US" sz="4000" b="1" spc="-300" dirty="0">
                <a:solidFill>
                  <a:srgbClr val="5F7700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390650" y="1793875"/>
            <a:ext cx="8572500" cy="3788410"/>
            <a:chOff x="766" y="3030"/>
            <a:chExt cx="13500" cy="5966"/>
          </a:xfrm>
        </p:grpSpPr>
        <p:grpSp>
          <p:nvGrpSpPr>
            <p:cNvPr id="21" name="组合 20"/>
            <p:cNvGrpSpPr/>
            <p:nvPr/>
          </p:nvGrpSpPr>
          <p:grpSpPr>
            <a:xfrm>
              <a:off x="766" y="3075"/>
              <a:ext cx="8790" cy="5921"/>
              <a:chOff x="766" y="3075"/>
              <a:chExt cx="8790" cy="592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373" y="3268"/>
                <a:ext cx="5819" cy="5728"/>
              </a:xfrm>
              <a:prstGeom prst="ellipse">
                <a:avLst/>
              </a:prstGeom>
              <a:solidFill>
                <a:srgbClr val="5F77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66" y="3075"/>
                <a:ext cx="8790" cy="5472"/>
              </a:xfrm>
              <a:prstGeom prst="ellipse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zh-CN" altLang="en-US" sz="5400" dirty="0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 </a:t>
                </a:r>
                <a:r>
                  <a:rPr lang="en-US" altLang="zh-CN" sz="5400" dirty="0" err="1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Tập</a:t>
                </a:r>
                <a:r>
                  <a:rPr lang="en-US" altLang="zh-CN" sz="5400" dirty="0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dirty="0" err="1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kể</a:t>
                </a:r>
                <a:r>
                  <a:rPr lang="en-US" altLang="zh-CN" sz="5400" dirty="0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dirty="0" err="1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lại</a:t>
                </a:r>
                <a:r>
                  <a:rPr lang="en-US" altLang="zh-CN" sz="5400" dirty="0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dirty="0" err="1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câu</a:t>
                </a:r>
                <a:r>
                  <a:rPr lang="en-US" altLang="zh-CN" sz="5400" dirty="0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dirty="0" err="1">
                    <a:solidFill>
                      <a:schemeClr val="bg1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chuyện</a:t>
                </a:r>
                <a:endParaRPr lang="zh-CN" altLang="en-US" sz="5400" dirty="0">
                  <a:solidFill>
                    <a:schemeClr val="bg1"/>
                  </a:solidFill>
                  <a:latin typeface="#9Slide05 Brannboll Ny" panose="02000000000000000000" pitchFamily="2" charset="0"/>
                  <a:ea typeface="思源黑体 CN Light" panose="020B0300000000000000" charset="-122"/>
                  <a:sym typeface="+mn-ea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7096" y="3030"/>
              <a:ext cx="7170" cy="5966"/>
              <a:chOff x="1631" y="3030"/>
              <a:chExt cx="7170" cy="596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2373" y="3268"/>
                <a:ext cx="5819" cy="5728"/>
              </a:xfrm>
              <a:prstGeom prst="ellipse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631" y="3030"/>
                <a:ext cx="7170" cy="5472"/>
              </a:xfrm>
              <a:prstGeom prst="ellipse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zh-CN" altLang="en-US" sz="5400" b="1" dirty="0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b="1" dirty="0" err="1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Xem</a:t>
                </a:r>
                <a:r>
                  <a:rPr lang="en-US" altLang="zh-CN" sz="5400" b="1" dirty="0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b="1" dirty="0" err="1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bài</a:t>
                </a:r>
                <a:r>
                  <a:rPr lang="en-US" altLang="zh-CN" sz="5400" b="1" dirty="0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b="1" dirty="0" err="1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tiếp</a:t>
                </a:r>
                <a:r>
                  <a:rPr lang="en-US" altLang="zh-CN" sz="5400" b="1" dirty="0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 </a:t>
                </a:r>
                <a:r>
                  <a:rPr lang="en-US" altLang="zh-CN" sz="5400" b="1" dirty="0" err="1">
                    <a:solidFill>
                      <a:srgbClr val="5F7700"/>
                    </a:solidFill>
                    <a:latin typeface="#9Slide05 Brannboll Ny" panose="02000000000000000000" pitchFamily="2" charset="0"/>
                    <a:ea typeface="思源黑体 CN Light" panose="020B0300000000000000" charset="-122"/>
                    <a:sym typeface="+mn-ea"/>
                  </a:rPr>
                  <a:t>theo</a:t>
                </a:r>
                <a:endParaRPr lang="zh-CN" altLang="en-US" sz="5400" b="1" dirty="0">
                  <a:solidFill>
                    <a:srgbClr val="5F7700"/>
                  </a:solidFill>
                  <a:latin typeface="#9Slide05 Brannboll Ny" panose="02000000000000000000" pitchFamily="2" charset="0"/>
                  <a:ea typeface="思源黑体 CN Light" panose="020B0300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56" name="Picture 8" descr="Top 10 Truyện cổ tích hay nhất của Andersen - Toplist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552">
            <a:off x="9380073" y="3422945"/>
            <a:ext cx="1922855" cy="26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20">
            <a:extLst>
              <a:ext uri="{FF2B5EF4-FFF2-40B4-BE49-F238E27FC236}">
                <a16:creationId xmlns:a16="http://schemas.microsoft.com/office/drawing/2014/main" id="{82F8D2D1-83CD-4B38-BFB0-1096B0B5EA6B}"/>
              </a:ext>
            </a:extLst>
          </p:cNvPr>
          <p:cNvGrpSpPr/>
          <p:nvPr/>
        </p:nvGrpSpPr>
        <p:grpSpPr>
          <a:xfrm>
            <a:off x="-390525" y="-274955"/>
            <a:ext cx="5629275" cy="2273935"/>
            <a:chOff x="-141" y="-157"/>
            <a:chExt cx="8865" cy="3581"/>
          </a:xfrm>
        </p:grpSpPr>
        <p:sp>
          <p:nvSpPr>
            <p:cNvPr id="18" name="圆角矩形 21">
              <a:extLst>
                <a:ext uri="{FF2B5EF4-FFF2-40B4-BE49-F238E27FC236}">
                  <a16:creationId xmlns:a16="http://schemas.microsoft.com/office/drawing/2014/main" id="{95700631-21D4-4AFB-BFCB-D137CF87C7D1}"/>
                </a:ext>
              </a:extLst>
            </p:cNvPr>
            <p:cNvSpPr/>
            <p:nvPr/>
          </p:nvSpPr>
          <p:spPr>
            <a:xfrm>
              <a:off x="1473" y="1633"/>
              <a:ext cx="7251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A0CC3F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19" name="圆角矩形 22">
              <a:extLst>
                <a:ext uri="{FF2B5EF4-FFF2-40B4-BE49-F238E27FC236}">
                  <a16:creationId xmlns:a16="http://schemas.microsoft.com/office/drawing/2014/main" id="{CFFB28DB-B778-403A-B4B1-35F243ABEB5A}"/>
                </a:ext>
              </a:extLst>
            </p:cNvPr>
            <p:cNvSpPr/>
            <p:nvPr/>
          </p:nvSpPr>
          <p:spPr>
            <a:xfrm>
              <a:off x="1365" y="1525"/>
              <a:ext cx="7269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An-đéc-xen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9FBBEC8A-FF9F-4229-A897-D3F4D9A85B2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840000">
              <a:off x="-141" y="-157"/>
              <a:ext cx="3581" cy="3581"/>
            </a:xfrm>
            <a:prstGeom prst="rect">
              <a:avLst/>
            </a:prstGeom>
          </p:spPr>
        </p:pic>
      </p:grpSp>
      <p:pic>
        <p:nvPicPr>
          <p:cNvPr id="2050" name="Picture 2" descr="Hans Christian Andersen – Wikipedia tiếng Vi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14" y="1912410"/>
            <a:ext cx="3263486" cy="428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277" y="100446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Hans Christian Andersen </a:t>
            </a: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là nhà văn người Đan Mạch chuyên viết truyện cổ tích cho thiếu nhi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 và đã từng đạt nhiều giải thưởng danh giá.</a:t>
            </a:r>
          </a:p>
        </p:txBody>
      </p:sp>
      <p:pic>
        <p:nvPicPr>
          <p:cNvPr id="2052" name="Picture 4" descr="Nàng Tiên Cá - Hans Christian Andersen # mobi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08" y="2970292"/>
            <a:ext cx="1999937" cy="27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ô Bé Bán Diêm - Dân gian ~ Chương cover # mobi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6454">
            <a:off x="5515812" y="3410045"/>
            <a:ext cx="1763882" cy="28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9614" y="380999"/>
            <a:ext cx="11870872" cy="6330043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Ý nghĩa câu chuyện Con vịt xấu xí? Xem câu chuyện CON V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02" y="2541064"/>
            <a:ext cx="5410428" cy="400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2461041" y="562127"/>
            <a:ext cx="76953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7200" b="1" spc="-300" noProof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Light" pitchFamily="34" charset="0"/>
                <a:sym typeface="+mn-lt"/>
              </a:rPr>
              <a:t>Con vịt xấu xí</a:t>
            </a:r>
            <a:endParaRPr lang="zh-CN" altLang="en-US" sz="7200" b="1" spc="-300" noProof="1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sp>
        <p:nvSpPr>
          <p:cNvPr id="24" name="圆角矩形 22">
            <a:extLst>
              <a:ext uri="{FF2B5EF4-FFF2-40B4-BE49-F238E27FC236}">
                <a16:creationId xmlns:a16="http://schemas.microsoft.com/office/drawing/2014/main" id="{CFFB28DB-B778-403A-B4B1-35F243ABEB5A}"/>
              </a:ext>
            </a:extLst>
          </p:cNvPr>
          <p:cNvSpPr/>
          <p:nvPr/>
        </p:nvSpPr>
        <p:spPr>
          <a:xfrm>
            <a:off x="5935436" y="1762456"/>
            <a:ext cx="4615815" cy="7696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defRPr/>
            </a:pPr>
            <a:r>
              <a:rPr lang="en-US" altLang="zh-CN" sz="4000" b="1" spc="-300">
                <a:solidFill>
                  <a:srgbClr val="A0CC3F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Light" pitchFamily="34" charset="0"/>
                <a:sym typeface="+mn-lt"/>
              </a:rPr>
              <a:t>      An-đéc-xen</a:t>
            </a:r>
            <a:endParaRPr lang="zh-CN" altLang="en-US" sz="4000" b="1" spc="-300" dirty="0">
              <a:solidFill>
                <a:srgbClr val="A0CC3F"/>
              </a:solidFill>
              <a:effectLst/>
              <a:latin typeface="Cambria" panose="02040503050406030204" pitchFamily="18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- CON VỊT XẤU X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9614" y="380999"/>
            <a:ext cx="11870872" cy="6330043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Ý nghĩa câu chuyện Con vịt xấu xí? Xem câu chuyện CON V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2" y="623449"/>
            <a:ext cx="3573916" cy="26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3" y="811744"/>
            <a:ext cx="3461659" cy="26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2" y="3660570"/>
            <a:ext cx="3573916" cy="26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317" y="3889152"/>
            <a:ext cx="3466582" cy="24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uck cartoon Royalty Free Vector Image - Vector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5"/>
          <a:stretch/>
        </p:blipFill>
        <p:spPr bwMode="auto">
          <a:xfrm>
            <a:off x="6242677" y="4677510"/>
            <a:ext cx="1342647" cy="19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00679" y="2334986"/>
            <a:ext cx="3356803" cy="2655591"/>
            <a:chOff x="4600679" y="2334986"/>
            <a:chExt cx="3356803" cy="2655591"/>
          </a:xfrm>
        </p:grpSpPr>
        <p:sp>
          <p:nvSpPr>
            <p:cNvPr id="2" name="Rounded Rectangle 1"/>
            <p:cNvSpPr/>
            <p:nvPr/>
          </p:nvSpPr>
          <p:spPr>
            <a:xfrm>
              <a:off x="4665556" y="2334986"/>
              <a:ext cx="3206420" cy="197575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文本框 1"/>
            <p:cNvSpPr txBox="1"/>
            <p:nvPr/>
          </p:nvSpPr>
          <p:spPr>
            <a:xfrm>
              <a:off x="4600679" y="2414923"/>
              <a:ext cx="3356803" cy="224676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defRPr/>
              </a:pPr>
              <a:r>
                <a:rPr lang="en-US" altLang="zh-CN" sz="2800" noProof="1">
                  <a:latin typeface="Cambria"/>
                  <a:ea typeface="Cambria"/>
                  <a:sym typeface="+mn-lt"/>
                </a:rPr>
                <a:t>Sắp xếp thứ tự bốn bức tranh sau cho đúng nội dung </a:t>
              </a:r>
              <a:endParaRPr lang="en-US" altLang="zh-CN" sz="2800" noProof="1"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  <a:p>
              <a:pPr algn="ctr">
                <a:defRPr/>
              </a:pPr>
              <a:r>
                <a:rPr lang="en-US" altLang="zh-CN" sz="2800" b="1" i="1" noProof="1">
                  <a:latin typeface="Cambria"/>
                  <a:ea typeface="Cambria"/>
                  <a:sym typeface="+mn-lt"/>
                </a:rPr>
                <a:t>cốt truyện:</a:t>
              </a:r>
              <a:endParaRPr lang="zh-CN" altLang="en-US" sz="2800" b="1" i="1" noProof="1">
                <a:latin typeface="Cambria"/>
                <a:sym typeface="+mn-lt"/>
              </a:endParaRPr>
            </a:p>
            <a:p>
              <a:pPr algn="ctr" fontAlgn="auto">
                <a:defRPr/>
              </a:pPr>
              <a:endParaRPr lang="zh-CN" altLang="en-US" sz="2800" b="1" i="1" noProof="1">
                <a:latin typeface="Cambria" panose="02040503050406030204" pitchFamily="18" charset="0"/>
                <a:sym typeface="+mn-lt"/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 rot="10800000">
              <a:off x="5374507" y="4310743"/>
              <a:ext cx="584999" cy="67983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64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46958" y="114300"/>
            <a:ext cx="11919857" cy="6743699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Ý nghĩa câu chuyện Con vịt xấu xí? Xem câu chuyện CON V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0" y="656107"/>
            <a:ext cx="3573916" cy="26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81" y="693283"/>
            <a:ext cx="3627070" cy="26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0" y="3578678"/>
            <a:ext cx="3573916" cy="26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19" y="3692968"/>
            <a:ext cx="3629532" cy="254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uck cartoon Royalty Free Vector Image - Vector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5"/>
          <a:stretch/>
        </p:blipFill>
        <p:spPr bwMode="auto">
          <a:xfrm>
            <a:off x="10562252" y="4605370"/>
            <a:ext cx="1342647" cy="19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uong Phan (phanduong697) - Hồ sơ | Pintere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4205">
            <a:off x="3702488" y="-351872"/>
            <a:ext cx="1014656" cy="14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uong Phan (phanduong697) - Hồ sơ | Pintere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79116">
            <a:off x="8308496" y="2704903"/>
            <a:ext cx="1014656" cy="14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uong Phan (phanduong697) - Hồ sơ | Pintere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7162">
            <a:off x="3879259" y="5578270"/>
            <a:ext cx="1014656" cy="14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9365440" y="1514436"/>
            <a:ext cx="2539459" cy="3255031"/>
            <a:chOff x="4560529" y="2334986"/>
            <a:chExt cx="3356803" cy="2416781"/>
          </a:xfrm>
        </p:grpSpPr>
        <p:sp>
          <p:nvSpPr>
            <p:cNvPr id="16" name="Rounded Rectangle 15"/>
            <p:cNvSpPr/>
            <p:nvPr/>
          </p:nvSpPr>
          <p:spPr>
            <a:xfrm>
              <a:off x="4665556" y="2334986"/>
              <a:ext cx="3206420" cy="197575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"/>
            <p:cNvSpPr txBox="1"/>
            <p:nvPr/>
          </p:nvSpPr>
          <p:spPr>
            <a:xfrm>
              <a:off x="4560529" y="2487373"/>
              <a:ext cx="3356803" cy="198809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defRPr/>
              </a:pPr>
              <a:r>
                <a:rPr lang="en-US" altLang="zh-CN" sz="2800" noProof="1">
                  <a:latin typeface="Cambria"/>
                  <a:ea typeface="Cambria"/>
                  <a:sym typeface="+mn-lt"/>
                </a:rPr>
                <a:t>Sắp xếp thứ tự bốn bức tranh sau cho đúng nội dung </a:t>
              </a:r>
              <a:endParaRPr lang="en-US" altLang="zh-CN" sz="2800" noProof="1"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  <a:p>
              <a:pPr algn="ctr">
                <a:defRPr/>
              </a:pPr>
              <a:r>
                <a:rPr lang="en-US" altLang="zh-CN" sz="2800" b="1" i="1" noProof="1">
                  <a:latin typeface="Cambria"/>
                  <a:ea typeface="Cambria"/>
                  <a:sym typeface="+mn-lt"/>
                </a:rPr>
                <a:t>cốt truyện:</a:t>
              </a:r>
              <a:endParaRPr lang="zh-CN" altLang="en-US" sz="2800" b="1" i="1" noProof="1">
                <a:latin typeface="Cambria"/>
                <a:sym typeface="+mn-lt"/>
              </a:endParaRPr>
            </a:p>
            <a:p>
              <a:pPr algn="ctr" fontAlgn="auto">
                <a:defRPr/>
              </a:pPr>
              <a:endParaRPr lang="zh-CN" altLang="en-US" sz="2800" b="1" i="1" noProof="1">
                <a:latin typeface="Cambria" panose="02040503050406030204" pitchFamily="18" charset="0"/>
                <a:sym typeface="+mn-lt"/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5505029" y="4217728"/>
              <a:ext cx="637512" cy="53403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01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34153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34609 0.005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3754" y="56692"/>
            <a:ext cx="11956731" cy="6687007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E7312F2D-B971-49BF-935F-A319A011B989}"/>
              </a:ext>
            </a:extLst>
          </p:cNvPr>
          <p:cNvGrpSpPr/>
          <p:nvPr/>
        </p:nvGrpSpPr>
        <p:grpSpPr>
          <a:xfrm>
            <a:off x="-379253" y="-284963"/>
            <a:ext cx="6816143" cy="2273935"/>
            <a:chOff x="170" y="448"/>
            <a:chExt cx="6246" cy="3581"/>
          </a:xfrm>
        </p:grpSpPr>
        <p:sp>
          <p:nvSpPr>
            <p:cNvPr id="28" name="圆角矩形 21">
              <a:extLst>
                <a:ext uri="{FF2B5EF4-FFF2-40B4-BE49-F238E27FC236}">
                  <a16:creationId xmlns:a16="http://schemas.microsoft.com/office/drawing/2014/main" id="{1F3FC915-474A-4FFD-BB6D-69DED41F8EC6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9" name="圆角矩形 22">
              <a:extLst>
                <a:ext uri="{FF2B5EF4-FFF2-40B4-BE49-F238E27FC236}">
                  <a16:creationId xmlns:a16="http://schemas.microsoft.com/office/drawing/2014/main" id="{626F2BEA-81FD-41C9-AE4F-B9705CBA284E}"/>
                </a:ext>
              </a:extLst>
            </p:cNvPr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 cùng nghe kể lại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A96D997B-153F-4456-BA7D-1FF47C9F189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170" y="448"/>
              <a:ext cx="2174" cy="3581"/>
            </a:xfrm>
            <a:prstGeom prst="rect">
              <a:avLst/>
            </a:prstGeom>
          </p:spPr>
        </p:pic>
      </p:grpSp>
      <p:pic>
        <p:nvPicPr>
          <p:cNvPr id="31" name="Picture 4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36" y="1469228"/>
            <a:ext cx="3096569" cy="23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Ý nghĩa câu chuyện Con vịt xấu xí? Xem câu chuyện CON V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33" y="1269581"/>
            <a:ext cx="3466582" cy="256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9" y="4056314"/>
            <a:ext cx="3271385" cy="24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33" y="4056314"/>
            <a:ext cx="3466582" cy="24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4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3754" y="56692"/>
            <a:ext cx="11956731" cy="6687007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E7312F2D-B971-49BF-935F-A319A011B989}"/>
              </a:ext>
            </a:extLst>
          </p:cNvPr>
          <p:cNvGrpSpPr/>
          <p:nvPr/>
        </p:nvGrpSpPr>
        <p:grpSpPr>
          <a:xfrm>
            <a:off x="-379253" y="-284963"/>
            <a:ext cx="6816143" cy="2273935"/>
            <a:chOff x="170" y="448"/>
            <a:chExt cx="6246" cy="3581"/>
          </a:xfrm>
        </p:grpSpPr>
        <p:sp>
          <p:nvSpPr>
            <p:cNvPr id="28" name="圆角矩形 21">
              <a:extLst>
                <a:ext uri="{FF2B5EF4-FFF2-40B4-BE49-F238E27FC236}">
                  <a16:creationId xmlns:a16="http://schemas.microsoft.com/office/drawing/2014/main" id="{1F3FC915-474A-4FFD-BB6D-69DED41F8EC6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9" name="圆角矩形 22">
              <a:extLst>
                <a:ext uri="{FF2B5EF4-FFF2-40B4-BE49-F238E27FC236}">
                  <a16:creationId xmlns:a16="http://schemas.microsoft.com/office/drawing/2014/main" id="{626F2BEA-81FD-41C9-AE4F-B9705CBA284E}"/>
                </a:ext>
              </a:extLst>
            </p:cNvPr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 cùng nghe kể lại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A96D997B-153F-4456-BA7D-1FF47C9F189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170" y="448"/>
              <a:ext cx="2174" cy="3581"/>
            </a:xfrm>
            <a:prstGeom prst="rect">
              <a:avLst/>
            </a:prstGeom>
          </p:spPr>
        </p:pic>
      </p:grpSp>
      <p:pic>
        <p:nvPicPr>
          <p:cNvPr id="31" name="Picture 4" descr="Con vịt xấu xí - Tập đọc 4 - Trương Hoàng Anh - Thư viện Tư liệu giáo dụ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01" y="1831988"/>
            <a:ext cx="5121430" cy="391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2"/>
          <p:cNvSpPr txBox="1"/>
          <p:nvPr/>
        </p:nvSpPr>
        <p:spPr>
          <a:xfrm>
            <a:off x="6684506" y="2614564"/>
            <a:ext cx="5736094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Hai vợ chồng thiên nga nhờ cô vịt chăm sóc thiên nga con </a:t>
            </a:r>
            <a:endParaRPr lang="zh-CN" altLang="en-US" sz="2500" dirty="0">
              <a:solidFill>
                <a:schemeClr val="tx1"/>
              </a:solidFill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08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3754" y="56692"/>
            <a:ext cx="11956731" cy="6687007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E7312F2D-B971-49BF-935F-A319A011B989}"/>
              </a:ext>
            </a:extLst>
          </p:cNvPr>
          <p:cNvGrpSpPr/>
          <p:nvPr/>
        </p:nvGrpSpPr>
        <p:grpSpPr>
          <a:xfrm>
            <a:off x="-379253" y="-284963"/>
            <a:ext cx="6816143" cy="2273935"/>
            <a:chOff x="170" y="448"/>
            <a:chExt cx="6246" cy="3581"/>
          </a:xfrm>
        </p:grpSpPr>
        <p:sp>
          <p:nvSpPr>
            <p:cNvPr id="28" name="圆角矩形 21">
              <a:extLst>
                <a:ext uri="{FF2B5EF4-FFF2-40B4-BE49-F238E27FC236}">
                  <a16:creationId xmlns:a16="http://schemas.microsoft.com/office/drawing/2014/main" id="{1F3FC915-474A-4FFD-BB6D-69DED41F8EC6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A0CC3F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9" name="圆角矩形 22">
              <a:extLst>
                <a:ext uri="{FF2B5EF4-FFF2-40B4-BE49-F238E27FC236}">
                  <a16:creationId xmlns:a16="http://schemas.microsoft.com/office/drawing/2014/main" id="{626F2BEA-81FD-41C9-AE4F-B9705CBA284E}"/>
                </a:ext>
              </a:extLst>
            </p:cNvPr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A0CC3F"/>
                  </a:solidFill>
                  <a:latin typeface="#9Slide03 SVNNeutraface 2" panose="02000600040000020004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       cùng nghe kể lại</a:t>
              </a:r>
              <a:endParaRPr lang="zh-CN" altLang="en-US" sz="4000" b="1" spc="-300" dirty="0">
                <a:solidFill>
                  <a:srgbClr val="A0CC3F"/>
                </a:solidFill>
                <a:effectLst/>
                <a:latin typeface="#9Slide03 SVNNeutraface 2" panose="02000600040000020004" pitchFamily="2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0" name="图片 23" descr="卡通人物&#10;&#10;中度可信度描述已自动生成">
              <a:extLst>
                <a:ext uri="{FF2B5EF4-FFF2-40B4-BE49-F238E27FC236}">
                  <a16:creationId xmlns:a16="http://schemas.microsoft.com/office/drawing/2014/main" id="{A96D997B-153F-4456-BA7D-1FF47C9F189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170" y="448"/>
              <a:ext cx="2174" cy="3581"/>
            </a:xfrm>
            <a:prstGeom prst="rect">
              <a:avLst/>
            </a:prstGeom>
          </p:spPr>
        </p:pic>
      </p:grpSp>
      <p:pic>
        <p:nvPicPr>
          <p:cNvPr id="32" name="Picture 2" descr="Ý nghĩa câu chuyện Con vịt xấu xí? Xem câu chuyện CON V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16" y="1831988"/>
            <a:ext cx="5331612" cy="39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2"/>
          <p:cNvSpPr txBox="1"/>
          <p:nvPr/>
        </p:nvSpPr>
        <p:spPr>
          <a:xfrm>
            <a:off x="591382" y="2584413"/>
            <a:ext cx="5268234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500" dirty="0" err="1">
                <a:latin typeface="Arial"/>
                <a:cs typeface="Arial"/>
              </a:rPr>
              <a:t>Vịt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mẹ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bận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rộn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chăn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dắt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cả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đàn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vịt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và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thiên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nga</a:t>
            </a:r>
            <a:r>
              <a:rPr lang="en-US" sz="2500" dirty="0">
                <a:latin typeface="Arial"/>
                <a:cs typeface="Arial"/>
              </a:rPr>
              <a:t> con. Thiên </a:t>
            </a:r>
            <a:r>
              <a:rPr lang="en-US" sz="2500" dirty="0" err="1">
                <a:latin typeface="Arial"/>
                <a:cs typeface="Arial"/>
              </a:rPr>
              <a:t>nga</a:t>
            </a:r>
            <a:r>
              <a:rPr lang="en-US" sz="2500" dirty="0">
                <a:latin typeface="Arial"/>
                <a:cs typeface="Arial"/>
              </a:rPr>
              <a:t> con </a:t>
            </a:r>
            <a:r>
              <a:rPr lang="en-US" sz="2500" dirty="0" err="1">
                <a:latin typeface="Arial"/>
                <a:cs typeface="Arial"/>
              </a:rPr>
              <a:t>bị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đàn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vịt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chành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choẹ</a:t>
            </a:r>
            <a:r>
              <a:rPr lang="en-US" sz="2500" dirty="0">
                <a:latin typeface="Arial"/>
                <a:cs typeface="Arial"/>
              </a:rPr>
              <a:t>, </a:t>
            </a:r>
            <a:r>
              <a:rPr lang="en-US" sz="2500" dirty="0" err="1">
                <a:latin typeface="Arial"/>
                <a:cs typeface="Arial"/>
              </a:rPr>
              <a:t>hắt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hủi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vì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vẻ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ngoài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khác</a:t>
            </a:r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err="1">
                <a:latin typeface="Arial"/>
                <a:cs typeface="Arial"/>
              </a:rPr>
              <a:t>lạ</a:t>
            </a:r>
            <a:r>
              <a:rPr lang="en-US" sz="2500" dirty="0">
                <a:latin typeface="Arial"/>
                <a:cs typeface="Arial"/>
              </a:rPr>
              <a:t>.</a:t>
            </a:r>
            <a:endParaRPr lang="zh-CN" altLang="en-US" sz="2500" dirty="0">
              <a:solidFill>
                <a:schemeClr val="tx1"/>
              </a:solidFill>
              <a:latin typeface="Arial"/>
              <a:ea typeface="思源黑体 CN Light" panose="020B0300000000000000" charset="-122"/>
              <a:cs typeface="Arial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52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9D03E857A24738439EBDBCE221308454" ma:contentTypeVersion="10" ma:contentTypeDescription="Tạo tài liệu mới." ma:contentTypeScope="" ma:versionID="59326c5e3d33be258467e6daea668a3e">
  <xsd:schema xmlns:xsd="http://www.w3.org/2001/XMLSchema" xmlns:xs="http://www.w3.org/2001/XMLSchema" xmlns:p="http://schemas.microsoft.com/office/2006/metadata/properties" xmlns:ns2="1267bf89-3ccd-4dc2-a1f6-827ca4b6dee3" targetNamespace="http://schemas.microsoft.com/office/2006/metadata/properties" ma:root="true" ma:fieldsID="bc8d7cbef41f26f424a4b42f5eba5c3c" ns2:_="">
    <xsd:import namespace="1267bf89-3ccd-4dc2-a1f6-827ca4b6de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7bf89-3ccd-4dc2-a1f6-827ca4b6d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DC5584-0D0F-4C74-8BFC-9230C84A69D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B28884D-0F7F-42A1-8141-DCB6BCA274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C9D44F-0A26-4442-8B0F-78E6442CDC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7bf89-3ccd-4dc2-a1f6-827ca4b6de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520</Words>
  <Application>Microsoft Office PowerPoint</Application>
  <PresentationFormat>Màn hình rộng</PresentationFormat>
  <Paragraphs>77</Paragraphs>
  <Slides>18</Slides>
  <Notes>18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19" baseType="lpstr"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Nguyen PhuongThao</cp:lastModifiedBy>
  <cp:revision>29</cp:revision>
  <dcterms:created xsi:type="dcterms:W3CDTF">2021-10-09T06:26:30Z</dcterms:created>
  <dcterms:modified xsi:type="dcterms:W3CDTF">2022-02-12T01:57:44Z</dcterms:modified>
  <cp:version>B04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2CBB1D6B750747668D00D161BE7D6652</vt:lpwstr>
  </property>
  <property fmtid="{D5CDD505-2E9C-101B-9397-08002B2CF9AE}" pid="3" name="KSOProductBuildVer">
    <vt:lpwstr>2052-11.1.0.10700</vt:lpwstr>
  </property>
  <property fmtid="{D5CDD505-2E9C-101B-9397-08002B2CF9AE}" pid="4" name="ContentTypeId">
    <vt:lpwstr>0x0101009D03E857A24738439EBDBCE221308454</vt:lpwstr>
  </property>
</Properties>
</file>