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9" r:id="rId3"/>
    <p:sldId id="258" r:id="rId4"/>
    <p:sldId id="282" r:id="rId5"/>
    <p:sldId id="283" r:id="rId6"/>
    <p:sldId id="290" r:id="rId7"/>
    <p:sldId id="263" r:id="rId8"/>
    <p:sldId id="284" r:id="rId9"/>
    <p:sldId id="285" r:id="rId10"/>
    <p:sldId id="265" r:id="rId11"/>
    <p:sldId id="286" r:id="rId12"/>
    <p:sldId id="287" r:id="rId13"/>
    <p:sldId id="288" r:id="rId14"/>
    <p:sldId id="289" r:id="rId15"/>
    <p:sldId id="257" r:id="rId16"/>
    <p:sldId id="281" r:id="rId17"/>
  </p:sldIdLst>
  <p:sldSz cx="9144000" cy="5143500" type="screen16x9"/>
  <p:notesSz cx="6858000" cy="9144000"/>
  <p:embeddedFontLst>
    <p:embeddedFont>
      <p:font typeface="Ebrima" panose="02000000000000000000" pitchFamily="2" charset="0"/>
      <p:regular r:id="rId19"/>
      <p:bold r:id="rId20"/>
    </p:embeddedFont>
    <p:embeddedFont>
      <p:font typeface="UTM Colossalis" panose="02040603050506020204" pitchFamily="18" charset="0"/>
      <p:regular r:id="rId21"/>
    </p:embeddedFont>
    <p:embeddedFont>
      <p:font typeface="UTM Kabel KT" panose="02040603050506020204" pitchFamily="18" charset="0"/>
      <p:regular r:id="rId22"/>
    </p:embeddedFont>
    <p:embeddedFont>
      <p:font typeface="Calibri" panose="020F0502020204030204" pitchFamily="34" charset="0"/>
      <p:regular r:id="rId23"/>
      <p:bold r:id="rId24"/>
      <p:italic r:id="rId25"/>
      <p:boldItalic r:id="rId26"/>
    </p:embeddedFont>
    <p:embeddedFont>
      <p:font typeface="宋体" panose="02010600030101010101" pitchFamily="2" charset="-122"/>
      <p:regular r:id="rId27"/>
    </p:embeddedFont>
    <p:embeddedFont>
      <p:font typeface="UTM Avo" panose="02040603050506020204" pitchFamily="18" charset="0"/>
      <p:regular r:id="rId28"/>
      <p:bold r:id="rId29"/>
      <p:italic r:id="rId30"/>
      <p:boldItalic r:id="rId31"/>
    </p:embeddedFont>
    <p:embeddedFont>
      <p:font typeface="UTM Aquarelle" panose="02040603050506020204" pitchFamily="18" charset="0"/>
      <p:regular r:id="rId32"/>
    </p:embeddedFont>
    <p:embeddedFont>
      <p:font typeface="等线" panose="020B0604020202020204" charset="-122"/>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64" autoAdjust="0"/>
  </p:normalViewPr>
  <p:slideViewPr>
    <p:cSldViewPr showGuides="1">
      <p:cViewPr varScale="1">
        <p:scale>
          <a:sx n="83" d="100"/>
          <a:sy n="83" d="100"/>
        </p:scale>
        <p:origin x="96" y="21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2023/3/27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2023/3/27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2023/3/27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xmlns=""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xmlns=""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xmlns=""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78525" y="1745402"/>
            <a:ext cx="8568952" cy="430887"/>
          </a:xfrm>
          <a:prstGeom prst="rect">
            <a:avLst/>
          </a:prstGeom>
          <a:noFill/>
        </p:spPr>
        <p:txBody>
          <a:bodyPr wrap="square" rtlCol="0">
            <a:spAutoFit/>
          </a:bodyPr>
          <a:lstStyle/>
          <a:p>
            <a:pPr algn="just"/>
            <a:r>
              <a:rPr lang="en-US" sz="2200" b="1" dirty="0" err="1">
                <a:solidFill>
                  <a:srgbClr val="F6695D"/>
                </a:solidFill>
                <a:latin typeface="UTM Avo" panose="02040603050506020204" pitchFamily="18" charset="0"/>
              </a:rPr>
              <a:t>Chọn</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cách</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mở</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bài</a:t>
            </a:r>
            <a:r>
              <a:rPr lang="en-US" sz="2200" b="1" dirty="0">
                <a:solidFill>
                  <a:srgbClr val="F6695D"/>
                </a:solidFill>
                <a:latin typeface="UTM Avo" panose="02040603050506020204" pitchFamily="18" charset="0"/>
              </a:rPr>
              <a:t>:</a:t>
            </a:r>
          </a:p>
        </p:txBody>
      </p:sp>
      <p:sp>
        <p:nvSpPr>
          <p:cNvPr id="37" name="TextBox 36"/>
          <p:cNvSpPr txBox="1"/>
          <p:nvPr/>
        </p:nvSpPr>
        <p:spPr>
          <a:xfrm>
            <a:off x="678525" y="2252250"/>
            <a:ext cx="7845608" cy="2462213"/>
          </a:xfrm>
          <a:prstGeom prst="rect">
            <a:avLst/>
          </a:prstGeom>
          <a:noFill/>
        </p:spPr>
        <p:txBody>
          <a:bodyPr wrap="square" rtlCol="0">
            <a:spAutoFit/>
          </a:bodyPr>
          <a:lstStyle/>
          <a:p>
            <a:pPr marL="457200" indent="-457200" algn="just">
              <a:buAutoNum type="alphaLcParenR"/>
            </a:pPr>
            <a:r>
              <a:rPr lang="en-US" sz="2200" b="1" dirty="0" err="1">
                <a:solidFill>
                  <a:srgbClr val="002060"/>
                </a:solidFill>
                <a:latin typeface="UTM Avo" panose="02040603050506020204" pitchFamily="18" charset="0"/>
              </a:rPr>
              <a:t>Mở</a:t>
            </a:r>
            <a:r>
              <a:rPr lang="en-US" sz="2200" b="1" dirty="0">
                <a:solidFill>
                  <a:srgbClr val="002060"/>
                </a:solidFill>
                <a:latin typeface="UTM Avo" panose="02040603050506020204" pitchFamily="18" charset="0"/>
              </a:rPr>
              <a:t> </a:t>
            </a:r>
            <a:r>
              <a:rPr lang="en-US" sz="2200" b="1" dirty="0" err="1">
                <a:solidFill>
                  <a:srgbClr val="002060"/>
                </a:solidFill>
                <a:latin typeface="UTM Avo" panose="02040603050506020204" pitchFamily="18" charset="0"/>
              </a:rPr>
              <a:t>bài</a:t>
            </a:r>
            <a:r>
              <a:rPr lang="en-US" sz="2200" b="1" dirty="0">
                <a:solidFill>
                  <a:srgbClr val="002060"/>
                </a:solidFill>
                <a:latin typeface="UTM Avo" panose="02040603050506020204" pitchFamily="18" charset="0"/>
              </a:rPr>
              <a:t> </a:t>
            </a:r>
            <a:r>
              <a:rPr lang="en-US" sz="2200" b="1" dirty="0" err="1">
                <a:solidFill>
                  <a:srgbClr val="002060"/>
                </a:solidFill>
                <a:latin typeface="UTM Avo" panose="02040603050506020204" pitchFamily="18" charset="0"/>
              </a:rPr>
              <a:t>trực</a:t>
            </a:r>
            <a:r>
              <a:rPr lang="en-US" sz="2200" b="1" dirty="0">
                <a:solidFill>
                  <a:srgbClr val="002060"/>
                </a:solidFill>
                <a:latin typeface="UTM Avo" panose="02040603050506020204" pitchFamily="18" charset="0"/>
              </a:rPr>
              <a:t> </a:t>
            </a:r>
            <a:r>
              <a:rPr lang="en-US" sz="2200" b="1" dirty="0" err="1">
                <a:solidFill>
                  <a:srgbClr val="002060"/>
                </a:solidFill>
                <a:latin typeface="UTM Avo" panose="02040603050506020204" pitchFamily="18" charset="0"/>
              </a:rPr>
              <a:t>tiếp</a:t>
            </a:r>
            <a:r>
              <a:rPr lang="en-US" sz="2200" b="1" dirty="0">
                <a:solidFill>
                  <a:srgbClr val="002060"/>
                </a:solidFill>
                <a:latin typeface="UTM Avo" panose="02040603050506020204" pitchFamily="18" charset="0"/>
              </a:rPr>
              <a:t>: </a:t>
            </a:r>
          </a:p>
          <a:p>
            <a:pPr algn="just"/>
            <a:r>
              <a:rPr lang="en-US" sz="2200" b="1" dirty="0">
                <a:solidFill>
                  <a:srgbClr val="FF0000"/>
                </a:solidFill>
                <a:latin typeface="UTM Avo" panose="02040603050506020204" pitchFamily="18" charset="0"/>
              </a:rPr>
              <a:t>	M: </a:t>
            </a:r>
            <a:r>
              <a:rPr lang="en-US" sz="2200" dirty="0" err="1">
                <a:solidFill>
                  <a:srgbClr val="002060"/>
                </a:solidFill>
                <a:latin typeface="UTM Avo" panose="02040603050506020204" pitchFamily="18" charset="0"/>
              </a:rPr>
              <a:t>Trước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nhà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em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trồng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một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tứ</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quý</a:t>
            </a:r>
            <a:r>
              <a:rPr lang="en-US" sz="2200" dirty="0">
                <a:solidFill>
                  <a:srgbClr val="002060"/>
                </a:solidFill>
                <a:latin typeface="UTM Avo" panose="02040603050506020204" pitchFamily="18" charset="0"/>
              </a:rPr>
              <a:t>. </a:t>
            </a:r>
          </a:p>
          <a:p>
            <a:pPr algn="just"/>
            <a:r>
              <a:rPr lang="en-US" sz="2200" b="1" dirty="0">
                <a:solidFill>
                  <a:srgbClr val="002060"/>
                </a:solidFill>
                <a:latin typeface="UTM Avo" panose="02040603050506020204" pitchFamily="18" charset="0"/>
              </a:rPr>
              <a:t>b) </a:t>
            </a:r>
            <a:r>
              <a:rPr lang="en-US" sz="2200" b="1" dirty="0" err="1">
                <a:solidFill>
                  <a:srgbClr val="002060"/>
                </a:solidFill>
                <a:latin typeface="UTM Avo" panose="02040603050506020204" pitchFamily="18" charset="0"/>
              </a:rPr>
              <a:t>Mở</a:t>
            </a:r>
            <a:r>
              <a:rPr lang="en-US" sz="2200" b="1" dirty="0">
                <a:solidFill>
                  <a:srgbClr val="002060"/>
                </a:solidFill>
                <a:latin typeface="UTM Avo" panose="02040603050506020204" pitchFamily="18" charset="0"/>
              </a:rPr>
              <a:t> </a:t>
            </a:r>
            <a:r>
              <a:rPr lang="en-US" sz="2200" b="1" dirty="0" err="1">
                <a:solidFill>
                  <a:srgbClr val="002060"/>
                </a:solidFill>
                <a:latin typeface="UTM Avo" panose="02040603050506020204" pitchFamily="18" charset="0"/>
              </a:rPr>
              <a:t>bài</a:t>
            </a:r>
            <a:r>
              <a:rPr lang="en-US" sz="2200" b="1" dirty="0">
                <a:solidFill>
                  <a:srgbClr val="002060"/>
                </a:solidFill>
                <a:latin typeface="UTM Avo" panose="02040603050506020204" pitchFamily="18" charset="0"/>
              </a:rPr>
              <a:t> </a:t>
            </a:r>
            <a:r>
              <a:rPr lang="en-US" sz="2200" b="1" dirty="0" err="1">
                <a:solidFill>
                  <a:srgbClr val="002060"/>
                </a:solidFill>
                <a:latin typeface="UTM Avo" panose="02040603050506020204" pitchFamily="18" charset="0"/>
              </a:rPr>
              <a:t>gián</a:t>
            </a:r>
            <a:r>
              <a:rPr lang="en-US" sz="2200" b="1" dirty="0">
                <a:solidFill>
                  <a:srgbClr val="002060"/>
                </a:solidFill>
                <a:latin typeface="UTM Avo" panose="02040603050506020204" pitchFamily="18" charset="0"/>
              </a:rPr>
              <a:t> </a:t>
            </a:r>
            <a:r>
              <a:rPr lang="en-US" sz="2200" b="1" dirty="0" err="1">
                <a:solidFill>
                  <a:srgbClr val="002060"/>
                </a:solidFill>
                <a:latin typeface="UTM Avo" panose="02040603050506020204" pitchFamily="18" charset="0"/>
              </a:rPr>
              <a:t>tiếp</a:t>
            </a:r>
            <a:r>
              <a:rPr lang="en-US" sz="2200" b="1" dirty="0">
                <a:solidFill>
                  <a:srgbClr val="002060"/>
                </a:solidFill>
                <a:latin typeface="UTM Avo" panose="02040603050506020204" pitchFamily="18" charset="0"/>
              </a:rPr>
              <a:t>: </a:t>
            </a:r>
          </a:p>
          <a:p>
            <a:pPr algn="just"/>
            <a:r>
              <a:rPr lang="en-US" sz="2200" b="1" dirty="0">
                <a:solidFill>
                  <a:srgbClr val="FF0000"/>
                </a:solidFill>
                <a:latin typeface="UTM Avo" panose="02040603050506020204" pitchFamily="18" charset="0"/>
              </a:rPr>
              <a:t>	M: </a:t>
            </a:r>
            <a:r>
              <a:rPr lang="vi-VN" sz="2200" dirty="0">
                <a:solidFill>
                  <a:srgbClr val="002060"/>
                </a:solidFill>
                <a:latin typeface="UTM Avo" panose="02040603050506020204" pitchFamily="18" charset="0"/>
              </a:rPr>
              <a:t>Xuân đến, nắng xuân ấm áp lấp lánh ánh vàng</a:t>
            </a:r>
            <a:r>
              <a:rPr lang="en-US" sz="2200" dirty="0">
                <a:solidFill>
                  <a:srgbClr val="002060"/>
                </a:solidFill>
                <a:latin typeface="UTM Avo" panose="02040603050506020204" pitchFamily="18" charset="0"/>
              </a:rPr>
              <a:t>.</a:t>
            </a:r>
            <a:r>
              <a:rPr lang="vi-VN" sz="2200" dirty="0">
                <a:solidFill>
                  <a:srgbClr val="002060"/>
                </a:solidFill>
                <a:latin typeface="UTM Avo" panose="02040603050506020204" pitchFamily="18" charset="0"/>
              </a:rPr>
              <a:t> </a:t>
            </a:r>
            <a:r>
              <a:rPr lang="en-US" sz="2200" dirty="0">
                <a:solidFill>
                  <a:srgbClr val="002060"/>
                </a:solidFill>
                <a:latin typeface="UTM Avo" panose="02040603050506020204" pitchFamily="18" charset="0"/>
              </a:rPr>
              <a:t>C</a:t>
            </a:r>
            <a:r>
              <a:rPr lang="vi-VN" sz="22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2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2730" y="1834180"/>
            <a:ext cx="8568952" cy="430887"/>
          </a:xfrm>
          <a:prstGeom prst="rect">
            <a:avLst/>
          </a:prstGeom>
          <a:noFill/>
        </p:spPr>
        <p:txBody>
          <a:bodyPr wrap="square" rtlCol="0">
            <a:spAutoFit/>
          </a:bodyPr>
          <a:lstStyle/>
          <a:p>
            <a:pPr algn="just"/>
            <a:r>
              <a:rPr lang="en-US" sz="2200" b="1" dirty="0" err="1">
                <a:solidFill>
                  <a:srgbClr val="F6695D"/>
                </a:solidFill>
                <a:latin typeface="UTM Avo" panose="02040603050506020204" pitchFamily="18" charset="0"/>
              </a:rPr>
              <a:t>Viết</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từng</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đoạn</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thân</a:t>
            </a:r>
            <a:r>
              <a:rPr lang="en-US" sz="2200" b="1" dirty="0">
                <a:solidFill>
                  <a:srgbClr val="F6695D"/>
                </a:solidFill>
                <a:latin typeface="UTM Avo" panose="02040603050506020204" pitchFamily="18" charset="0"/>
              </a:rPr>
              <a:t> </a:t>
            </a:r>
            <a:r>
              <a:rPr lang="en-US" sz="2200" b="1" dirty="0" err="1">
                <a:solidFill>
                  <a:srgbClr val="F6695D"/>
                </a:solidFill>
                <a:latin typeface="UTM Avo" panose="02040603050506020204" pitchFamily="18" charset="0"/>
              </a:rPr>
              <a:t>bài</a:t>
            </a:r>
            <a:r>
              <a:rPr lang="en-US" sz="2200" b="1" dirty="0">
                <a:solidFill>
                  <a:srgbClr val="F6695D"/>
                </a:solidFill>
                <a:latin typeface="UTM Avo" panose="02040603050506020204" pitchFamily="18" charset="0"/>
              </a:rPr>
              <a:t>:</a:t>
            </a:r>
          </a:p>
        </p:txBody>
      </p:sp>
      <p:sp>
        <p:nvSpPr>
          <p:cNvPr id="37" name="TextBox 36"/>
          <p:cNvSpPr txBox="1"/>
          <p:nvPr/>
        </p:nvSpPr>
        <p:spPr>
          <a:xfrm>
            <a:off x="642730" y="2398918"/>
            <a:ext cx="7845608" cy="2123658"/>
          </a:xfrm>
          <a:prstGeom prst="rect">
            <a:avLst/>
          </a:prstGeom>
          <a:noFill/>
        </p:spPr>
        <p:txBody>
          <a:bodyPr wrap="square" rtlCol="0">
            <a:spAutoFit/>
          </a:bodyPr>
          <a:lstStyle/>
          <a:p>
            <a:pPr algn="just"/>
            <a:r>
              <a:rPr lang="en-US" sz="2200" b="1" dirty="0">
                <a:solidFill>
                  <a:srgbClr val="FF0000"/>
                </a:solidFill>
                <a:latin typeface="UTM Avo" panose="02040603050506020204" pitchFamily="18" charset="0"/>
              </a:rPr>
              <a:t>M: </a:t>
            </a:r>
            <a:r>
              <a:rPr lang="vi-VN" sz="22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a:t>
            </a:r>
            <a:r>
              <a:rPr lang="vi-VN" sz="2200" dirty="0" err="1">
                <a:solidFill>
                  <a:srgbClr val="002060"/>
                </a:solidFill>
                <a:latin typeface="UTM Avo" panose="02040603050506020204" pitchFamily="18" charset="0"/>
              </a:rPr>
              <a:t>ngoằn</a:t>
            </a:r>
            <a:r>
              <a:rPr lang="vi-VN" sz="2200" dirty="0">
                <a:solidFill>
                  <a:srgbClr val="002060"/>
                </a:solidFill>
                <a:latin typeface="UTM Avo" panose="02040603050506020204" pitchFamily="18" charset="0"/>
              </a:rPr>
              <a:t> </a:t>
            </a:r>
            <a:r>
              <a:rPr lang="vi-VN" sz="2200" dirty="0" err="1">
                <a:solidFill>
                  <a:srgbClr val="002060"/>
                </a:solidFill>
                <a:latin typeface="UTM Avo" panose="02040603050506020204" pitchFamily="18" charset="0"/>
              </a:rPr>
              <a:t>ng</a:t>
            </a:r>
            <a:r>
              <a:rPr lang="en-US" sz="2200" dirty="0">
                <a:solidFill>
                  <a:srgbClr val="002060"/>
                </a:solidFill>
                <a:latin typeface="UTM Avo" panose="02040603050506020204" pitchFamily="18" charset="0"/>
              </a:rPr>
              <a:t>o</a:t>
            </a:r>
            <a:r>
              <a:rPr lang="vi-VN" sz="2200" dirty="0" err="1">
                <a:solidFill>
                  <a:srgbClr val="002060"/>
                </a:solidFill>
                <a:latin typeface="UTM Avo" panose="02040603050506020204" pitchFamily="18" charset="0"/>
              </a:rPr>
              <a:t>èo</a:t>
            </a:r>
            <a:r>
              <a:rPr lang="vi-VN" sz="2200" dirty="0">
                <a:solidFill>
                  <a:srgbClr val="002060"/>
                </a:solidFill>
                <a:latin typeface="UTM Avo" panose="02040603050506020204" pitchFamily="18" charset="0"/>
              </a:rPr>
              <a:t> như những con giun </a:t>
            </a:r>
            <a:r>
              <a:rPr lang="vi-VN" sz="2200" dirty="0" err="1">
                <a:solidFill>
                  <a:srgbClr val="002060"/>
                </a:solidFill>
                <a:latin typeface="UTM Avo" panose="02040603050506020204" pitchFamily="18" charset="0"/>
              </a:rPr>
              <a:t>khổng</a:t>
            </a:r>
            <a:r>
              <a:rPr lang="vi-VN" sz="2200" dirty="0">
                <a:solidFill>
                  <a:srgbClr val="002060"/>
                </a:solidFill>
                <a:latin typeface="UTM Avo" panose="02040603050506020204" pitchFamily="18" charset="0"/>
              </a:rPr>
              <a:t> </a:t>
            </a:r>
            <a:r>
              <a:rPr lang="vi-VN" sz="2200" dirty="0" err="1">
                <a:solidFill>
                  <a:srgbClr val="002060"/>
                </a:solidFill>
                <a:latin typeface="UTM Avo" panose="02040603050506020204" pitchFamily="18" charset="0"/>
              </a:rPr>
              <a:t>lồ</a:t>
            </a:r>
            <a:r>
              <a:rPr lang="vi-VN" sz="2200" dirty="0">
                <a:solidFill>
                  <a:srgbClr val="002060"/>
                </a:solidFill>
                <a:latin typeface="UTM Avo" panose="02040603050506020204" pitchFamily="18" charset="0"/>
              </a:rPr>
              <a:t> </a:t>
            </a:r>
            <a:r>
              <a:rPr lang="vi-VN" sz="2200" dirty="0" err="1">
                <a:solidFill>
                  <a:srgbClr val="002060"/>
                </a:solidFill>
                <a:latin typeface="UTM Avo" panose="02040603050506020204" pitchFamily="18" charset="0"/>
              </a:rPr>
              <a:t>bò</a:t>
            </a:r>
            <a:r>
              <a:rPr lang="vi-VN" sz="2200" dirty="0">
                <a:solidFill>
                  <a:srgbClr val="002060"/>
                </a:solidFill>
                <a:latin typeface="UTM Avo" panose="02040603050506020204" pitchFamily="18" charset="0"/>
              </a:rPr>
              <a:t> lổm ngổm. Nó có những chiếc rễ to ráp. Cây có </a:t>
            </a:r>
            <a:r>
              <a:rPr lang="vi-VN" sz="2200" dirty="0" err="1">
                <a:solidFill>
                  <a:srgbClr val="002060"/>
                </a:solidFill>
                <a:latin typeface="UTM Avo" panose="02040603050506020204" pitchFamily="18" charset="0"/>
              </a:rPr>
              <a:t>hàng</a:t>
            </a:r>
            <a:r>
              <a:rPr lang="vi-VN" sz="2200" dirty="0">
                <a:solidFill>
                  <a:srgbClr val="002060"/>
                </a:solidFill>
                <a:latin typeface="UTM Avo" panose="02040603050506020204" pitchFamily="18" charset="0"/>
              </a:rPr>
              <a:t> </a:t>
            </a:r>
            <a:r>
              <a:rPr lang="vi-VN" sz="2200" dirty="0" err="1">
                <a:solidFill>
                  <a:srgbClr val="002060"/>
                </a:solidFill>
                <a:latin typeface="UTM Avo" panose="02040603050506020204" pitchFamily="18" charset="0"/>
              </a:rPr>
              <a:t>chục</a:t>
            </a:r>
            <a:r>
              <a:rPr lang="vi-VN" sz="2200" dirty="0">
                <a:solidFill>
                  <a:srgbClr val="002060"/>
                </a:solidFill>
                <a:latin typeface="UTM Avo" panose="02040603050506020204" pitchFamily="18" charset="0"/>
              </a:rPr>
              <a:t> tán lá to như những cánh tay vừa vươn rộng, vừa vươn cao để đón ánh nắng mặt trời. Từ những tán lá to mọc ra nhiều cành nhỏ chi chít lá. </a:t>
            </a:r>
            <a:endParaRPr lang="en-US" sz="22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483517"/>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2124559"/>
            <a:ext cx="11274937"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kết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1187624" y="2825294"/>
            <a:ext cx="5400600" cy="830997"/>
          </a:xfrm>
          <a:prstGeom prst="rect">
            <a:avLst/>
          </a:prstGeom>
          <a:noFill/>
        </p:spPr>
        <p:txBody>
          <a:bodyPr wrap="square" rtlCol="0">
            <a:spAutoFit/>
          </a:bodyPr>
          <a:lstStyle/>
          <a:p>
            <a:pPr marL="342900" indent="-342900" algn="just">
              <a:buFontTx/>
              <a:buChar char="-"/>
            </a:pPr>
            <a:r>
              <a:rPr lang="en-US" sz="2400" dirty="0" err="1">
                <a:solidFill>
                  <a:srgbClr val="002060"/>
                </a:solidFill>
                <a:latin typeface="UTM Avo" panose="02040603050506020204" pitchFamily="18" charset="0"/>
              </a:rPr>
              <a:t>Kết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mở</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rộng</a:t>
            </a:r>
            <a:endParaRPr lang="en-US" sz="2400" dirty="0">
              <a:solidFill>
                <a:srgbClr val="002060"/>
              </a:solidFill>
              <a:latin typeface="UTM Avo" panose="02040603050506020204" pitchFamily="18" charset="0"/>
            </a:endParaRPr>
          </a:p>
          <a:p>
            <a:pPr marL="342900" indent="-342900" algn="just">
              <a:buFontTx/>
              <a:buChar char="-"/>
            </a:pPr>
            <a:r>
              <a:rPr lang="en-US" sz="2400" dirty="0" err="1">
                <a:solidFill>
                  <a:srgbClr val="002060"/>
                </a:solidFill>
                <a:latin typeface="UTM Avo" panose="02040603050506020204" pitchFamily="18" charset="0"/>
              </a:rPr>
              <a:t>Kết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không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mở</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rộng</a:t>
            </a:r>
            <a:endParaRPr lang="en-US" sz="24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2627784" y="3586652"/>
            <a:ext cx="4248472" cy="1210989"/>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402969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xmlns=""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885900" y="1131590"/>
            <a:ext cx="7344816" cy="4493538"/>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843808" y="699542"/>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5632200" cy="1323440"/>
            <a:chOff x="2756225" y="384214"/>
            <a:chExt cx="5632200" cy="1323440"/>
          </a:xfrm>
        </p:grpSpPr>
        <p:sp>
          <p:nvSpPr>
            <p:cNvPr id="15" name="文本框 14">
              <a:extLst>
                <a:ext uri="{FF2B5EF4-FFF2-40B4-BE49-F238E27FC236}">
                  <a16:creationId xmlns:a16="http://schemas.microsoft.com/office/drawing/2014/main" xmlns="" id="{1BAAB441-16F4-4E52-B4B7-42B9F2806C31}"/>
                </a:ext>
              </a:extLst>
            </p:cNvPr>
            <p:cNvSpPr txBox="1"/>
            <p:nvPr/>
          </p:nvSpPr>
          <p:spPr>
            <a:xfrm>
              <a:off x="2756225" y="384214"/>
              <a:ext cx="553068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530681"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384214"/>
            <a:ext cx="5710806" cy="1323440"/>
            <a:chOff x="2756225" y="384214"/>
            <a:chExt cx="5710806" cy="1323440"/>
          </a:xfrm>
        </p:grpSpPr>
        <p:sp>
          <p:nvSpPr>
            <p:cNvPr id="15" name="文本框 14">
              <a:extLst>
                <a:ext uri="{FF2B5EF4-FFF2-40B4-BE49-F238E27FC236}">
                  <a16:creationId xmlns:a16="http://schemas.microsoft.com/office/drawing/2014/main" xmlns="" id="{1BAAB441-16F4-4E52-B4B7-42B9F2806C31}"/>
                </a:ext>
              </a:extLst>
            </p:cNvPr>
            <p:cNvSpPr txBox="1"/>
            <p:nvPr/>
          </p:nvSpPr>
          <p:spPr>
            <a:xfrm>
              <a:off x="2756225" y="384214"/>
              <a:ext cx="5607625"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607625" cy="132343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spTree>
    <p:custDataLst>
      <p:tags r:id="rId1"/>
    </p:custDataLst>
    <p:extLst>
      <p:ext uri="{BB962C8B-B14F-4D97-AF65-F5344CB8AC3E}">
        <p14:creationId xmlns:p14="http://schemas.microsoft.com/office/powerpoint/2010/main" val="379684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16185" y="1911844"/>
            <a:ext cx="763704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200" b="1" dirty="0" err="1">
                <a:solidFill>
                  <a:srgbClr val="FF473F"/>
                </a:solidFill>
                <a:latin typeface="UTM Avo" panose="02040603050506020204" pitchFamily="18" charset="0"/>
              </a:rPr>
              <a:t>Đề</a:t>
            </a:r>
            <a:r>
              <a:rPr lang="en-US" altLang="en-US" sz="2200" b="1" dirty="0">
                <a:solidFill>
                  <a:srgbClr val="FF473F"/>
                </a:solidFill>
                <a:latin typeface="UTM Avo" panose="02040603050506020204" pitchFamily="18" charset="0"/>
              </a:rPr>
              <a:t> </a:t>
            </a:r>
            <a:r>
              <a:rPr lang="en-US" altLang="en-US" sz="2200" b="1" dirty="0" err="1">
                <a:solidFill>
                  <a:srgbClr val="FF473F"/>
                </a:solidFill>
                <a:latin typeface="UTM Avo" panose="02040603050506020204" pitchFamily="18" charset="0"/>
              </a:rPr>
              <a:t>bài</a:t>
            </a:r>
            <a:r>
              <a:rPr lang="en-US" altLang="en-US" sz="2200" b="1"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Tả</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một</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cây</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có</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bóng</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mát</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hoặc</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cây</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ăn</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quả</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cây</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hoa</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mà</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em</a:t>
            </a:r>
            <a:r>
              <a:rPr lang="en-US" altLang="en-US" sz="2200" dirty="0">
                <a:solidFill>
                  <a:srgbClr val="FF473F"/>
                </a:solidFill>
                <a:latin typeface="UTM Avo" panose="02040603050506020204" pitchFamily="18" charset="0"/>
              </a:rPr>
              <a:t> </a:t>
            </a:r>
            <a:r>
              <a:rPr lang="en-US" altLang="en-US" sz="2200" dirty="0" err="1">
                <a:solidFill>
                  <a:srgbClr val="FF473F"/>
                </a:solidFill>
                <a:latin typeface="UTM Avo" panose="02040603050506020204" pitchFamily="18" charset="0"/>
              </a:rPr>
              <a:t>thích</a:t>
            </a:r>
            <a:r>
              <a:rPr lang="en-US" altLang="en-US" sz="22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99592" y="2742842"/>
            <a:ext cx="76962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Đề</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bài</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thuộc</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thể</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loại</a:t>
            </a:r>
            <a:r>
              <a:rPr lang="en-US" altLang="en-US" sz="2200" b="1" dirty="0">
                <a:solidFill>
                  <a:srgbClr val="002060"/>
                </a:solidFill>
                <a:latin typeface="UTM Avo" panose="02040603050506020204" pitchFamily="18" charset="0"/>
              </a:rPr>
              <a:t> : </a:t>
            </a:r>
            <a:r>
              <a:rPr lang="en-US" altLang="en-US" sz="2200" dirty="0" err="1">
                <a:solidFill>
                  <a:srgbClr val="002060"/>
                </a:solidFill>
                <a:latin typeface="UTM Avo" panose="02040603050506020204" pitchFamily="18" charset="0"/>
              </a:rPr>
              <a:t>văn</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miêu</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tả</a:t>
            </a:r>
            <a:endParaRPr lang="en-US" altLang="en-US" sz="22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200"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Kiểu</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bài</a:t>
            </a:r>
            <a:r>
              <a:rPr lang="en-US" altLang="en-US" sz="2200" b="1" dirty="0">
                <a:solidFill>
                  <a:srgbClr val="002060"/>
                </a:solidFill>
                <a:latin typeface="UTM Avo" panose="02040603050506020204" pitchFamily="18" charset="0"/>
              </a:rPr>
              <a:t> :</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tả</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cây</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cối</a:t>
            </a:r>
            <a:r>
              <a:rPr lang="en-US" altLang="en-US" sz="22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200"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Đối</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tượng</a:t>
            </a:r>
            <a:r>
              <a:rPr lang="en-US" altLang="en-US" sz="2200" b="1" dirty="0">
                <a:solidFill>
                  <a:srgbClr val="002060"/>
                </a:solidFill>
                <a:latin typeface="UTM Avo" panose="02040603050506020204" pitchFamily="18" charset="0"/>
              </a:rPr>
              <a:t> </a:t>
            </a:r>
            <a:r>
              <a:rPr lang="en-US" altLang="en-US" sz="2200" b="1" dirty="0" err="1">
                <a:solidFill>
                  <a:srgbClr val="002060"/>
                </a:solidFill>
                <a:latin typeface="UTM Avo" panose="02040603050506020204" pitchFamily="18" charset="0"/>
              </a:rPr>
              <a:t>tả</a:t>
            </a:r>
            <a:r>
              <a:rPr lang="en-US" altLang="en-US" sz="2200" b="1" dirty="0">
                <a:solidFill>
                  <a:srgbClr val="002060"/>
                </a:solidFill>
                <a:latin typeface="UTM Avo" panose="02040603050506020204" pitchFamily="18" charset="0"/>
              </a:rPr>
              <a:t> : </a:t>
            </a:r>
            <a:r>
              <a:rPr lang="en-US" altLang="en-US" sz="2200" dirty="0" err="1">
                <a:solidFill>
                  <a:srgbClr val="002060"/>
                </a:solidFill>
                <a:latin typeface="UTM Avo" panose="02040603050506020204" pitchFamily="18" charset="0"/>
              </a:rPr>
              <a:t>cây</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có</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bóng</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mát</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cây</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hoa</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cây</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ăn</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quả</a:t>
            </a:r>
            <a:r>
              <a:rPr lang="en-US" altLang="en-US" sz="22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Em</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tả</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cây</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đó</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để</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làm</a:t>
            </a:r>
            <a:r>
              <a:rPr lang="en-US" altLang="en-US" sz="2200" dirty="0">
                <a:solidFill>
                  <a:srgbClr val="002060"/>
                </a:solidFill>
                <a:latin typeface="UTM Avo" panose="02040603050506020204" pitchFamily="18" charset="0"/>
              </a:rPr>
              <a:t> </a:t>
            </a:r>
            <a:r>
              <a:rPr lang="en-US" altLang="en-US" sz="2200" dirty="0" err="1">
                <a:solidFill>
                  <a:srgbClr val="002060"/>
                </a:solidFill>
                <a:latin typeface="UTM Avo" panose="02040603050506020204" pitchFamily="18" charset="0"/>
              </a:rPr>
              <a:t>gì</a:t>
            </a:r>
            <a:r>
              <a:rPr lang="en-US" altLang="en-US" sz="22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3254376" y="1734725"/>
            <a:ext cx="4142184" cy="584775"/>
          </a:xfrm>
          <a:prstGeom prst="rect">
            <a:avLst/>
          </a:prstGeom>
          <a:noFill/>
          <a:ln w="9525">
            <a:noFill/>
            <a:miter lim="800000"/>
            <a:headEnd/>
            <a:tailEnd/>
          </a:ln>
        </p:spPr>
        <p:txBody>
          <a:bodyPr wrap="square">
            <a:spAutoFit/>
          </a:bodyPr>
          <a:lstStyle/>
          <a:p>
            <a:pPr>
              <a:spcBef>
                <a:spcPct val="50000"/>
              </a:spcBef>
            </a:pPr>
            <a:r>
              <a:rPr lang="en-US" sz="3200" b="1" dirty="0" err="1">
                <a:solidFill>
                  <a:srgbClr val="0070C0"/>
                </a:solidFill>
                <a:latin typeface="UTM Avo" panose="02040603050506020204" pitchFamily="18" charset="0"/>
              </a:rPr>
              <a:t>Cây</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bóng</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mát</a:t>
            </a:r>
            <a:endParaRPr lang="en-US" sz="32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19872" y="235572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26431" y="237250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17902" y="2338950"/>
            <a:ext cx="2651655" cy="1986875"/>
          </a:xfrm>
          <a:prstGeom prst="rect">
            <a:avLst/>
          </a:prstGeom>
          <a:ln>
            <a:noFill/>
          </a:ln>
          <a:effectLst>
            <a:softEdge rad="112500"/>
          </a:effectLst>
        </p:spPr>
      </p:pic>
      <p:sp>
        <p:nvSpPr>
          <p:cNvPr id="11" name="Text Box 11"/>
          <p:cNvSpPr txBox="1">
            <a:spLocks noChangeArrowheads="1"/>
          </p:cNvSpPr>
          <p:nvPr/>
        </p:nvSpPr>
        <p:spPr bwMode="auto">
          <a:xfrm>
            <a:off x="1029774" y="423227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19052" y="423097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164031" y="423097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493793" y="1707654"/>
            <a:ext cx="4142184" cy="1508105"/>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70C0"/>
                </a:solidFill>
                <a:latin typeface="UTM Avo" panose="02040603050506020204" pitchFamily="18" charset="0"/>
              </a:rPr>
              <a:t>Cây</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ăn</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quả</a:t>
            </a:r>
            <a:endParaRPr lang="en-US" sz="32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597344" y="2272122"/>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178472" y="2245566"/>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329487" y="2255690"/>
            <a:ext cx="2812474" cy="2241152"/>
          </a:xfrm>
          <a:prstGeom prst="rect">
            <a:avLst/>
          </a:prstGeom>
          <a:ln>
            <a:noFill/>
          </a:ln>
          <a:effectLst>
            <a:softEdge rad="112500"/>
          </a:effectLst>
        </p:spPr>
      </p:pic>
      <p:sp>
        <p:nvSpPr>
          <p:cNvPr id="17" name="Text Box 12"/>
          <p:cNvSpPr txBox="1">
            <a:spLocks noChangeArrowheads="1"/>
          </p:cNvSpPr>
          <p:nvPr/>
        </p:nvSpPr>
        <p:spPr bwMode="auto">
          <a:xfrm>
            <a:off x="1005712" y="4440266"/>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756469" y="4386572"/>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783224" y="4412450"/>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195486"/>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53389" y="1623461"/>
            <a:ext cx="4142184"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0070C0"/>
                </a:solidFill>
                <a:latin typeface="UTM Avo" panose="02040603050506020204" pitchFamily="18" charset="0"/>
              </a:rPr>
              <a:t>Cây</a:t>
            </a:r>
            <a:r>
              <a:rPr lang="en-US" sz="2800" b="1" dirty="0">
                <a:solidFill>
                  <a:srgbClr val="0070C0"/>
                </a:solidFill>
                <a:latin typeface="UTM Avo" panose="02040603050506020204" pitchFamily="18" charset="0"/>
              </a:rPr>
              <a:t> </a:t>
            </a:r>
            <a:r>
              <a:rPr lang="en-US" sz="2800" b="1" dirty="0" err="1">
                <a:solidFill>
                  <a:srgbClr val="0070C0"/>
                </a:solidFill>
                <a:latin typeface="UTM Avo" panose="02040603050506020204" pitchFamily="18" charset="0"/>
              </a:rPr>
              <a:t>hoa</a:t>
            </a:r>
            <a:endParaRPr lang="en-US" sz="28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30672" y="2338801"/>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53544" y="2346057"/>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9957" y="2346058"/>
            <a:ext cx="2470849" cy="1995686"/>
          </a:xfrm>
          <a:prstGeom prst="rect">
            <a:avLst/>
          </a:prstGeom>
          <a:ln>
            <a:noFill/>
          </a:ln>
          <a:effectLst>
            <a:softEdge rad="112500"/>
          </a:effectLst>
        </p:spPr>
      </p:pic>
      <p:sp>
        <p:nvSpPr>
          <p:cNvPr id="21" name="Text Box 7"/>
          <p:cNvSpPr txBox="1">
            <a:spLocks noChangeArrowheads="1"/>
          </p:cNvSpPr>
          <p:nvPr/>
        </p:nvSpPr>
        <p:spPr bwMode="auto">
          <a:xfrm>
            <a:off x="899592" y="4299942"/>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9614" y="4299942"/>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9002" y="4297485"/>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0.4|0.4"/>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0.8|0.6"/>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6|0.6"/>
</p:tagLst>
</file>

<file path=ppt/tags/tag16.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3|0.3"/>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428</Words>
  <Application>Microsoft Office PowerPoint</Application>
  <PresentationFormat>On-screen Show (16:9)</PresentationFormat>
  <Paragraphs>71</Paragraphs>
  <Slides>16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字魂59号-创粗黑</vt:lpstr>
      <vt:lpstr>Ebrima</vt:lpstr>
      <vt:lpstr>Arial</vt:lpstr>
      <vt:lpstr>UTM Colossalis</vt:lpstr>
      <vt:lpstr>字魂105号-简雅黑</vt:lpstr>
      <vt:lpstr>UTM Kabel KT</vt:lpstr>
      <vt:lpstr>Calibri</vt:lpstr>
      <vt:lpstr>Times New Roman</vt:lpstr>
      <vt:lpstr>宋体</vt:lpstr>
      <vt:lpstr>Wingdings</vt:lpstr>
      <vt:lpstr>字魂58号-创中黑</vt:lpstr>
      <vt:lpstr>UTM Avo</vt:lpstr>
      <vt:lpstr>UTM Aquarelle</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admin</cp:lastModifiedBy>
  <cp:revision>58</cp:revision>
  <dcterms:created xsi:type="dcterms:W3CDTF">2021-03-28T05:39:33Z</dcterms:created>
  <dcterms:modified xsi:type="dcterms:W3CDTF">2023-03-27T05:20:27Z</dcterms:modified>
  <cp:version>R38</cp:version>
</cp:coreProperties>
</file>