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2" r:id="rId4"/>
    <p:sldId id="266" r:id="rId5"/>
    <p:sldId id="263" r:id="rId6"/>
    <p:sldId id="267" r:id="rId7"/>
    <p:sldId id="268" r:id="rId8"/>
    <p:sldId id="270" r:id="rId9"/>
    <p:sldId id="273" r:id="rId10"/>
    <p:sldId id="264" r:id="rId11"/>
    <p:sldId id="269" r:id="rId12"/>
    <p:sldId id="265" r:id="rId13"/>
    <p:sldId id="274" r:id="rId14"/>
    <p:sldId id="261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>
        <p:scale>
          <a:sx n="25" d="100"/>
          <a:sy n="25" d="100"/>
        </p:scale>
        <p:origin x="1584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0BFC6A7D-3AB6-9CDC-0111-AFCF26FA6785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1F03D8-756E-9A9F-7D53-4845D1DF5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8F8E954-C1FF-8A60-6D28-0C3870214F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686C52A-C77E-E9F5-522A-4F067E782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/>
          <a:stretch/>
        </p:blipFill>
        <p:spPr>
          <a:xfrm>
            <a:off x="0" y="1700714"/>
            <a:ext cx="5029200" cy="51572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340B2D-102A-1B01-040B-851F0AB6DB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091"/>
            <a:ext cx="3200400" cy="120116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4A3AEB8-A3F5-9DE8-55A5-9D952114EA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8214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249EE47-F80A-B2EF-821E-087C987D2039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BD02B6-9F68-2E78-2D79-81E806A50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0B07818-33FA-8C5D-7140-94ACB28F0C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9A81714-B28D-375D-16E9-5BE7A7251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82FEAA-B0E8-4E32-3669-8FCDEDCE41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E122FB-49CA-E46A-0063-A85DD4983F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46" y="-16688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90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38B98AE-E978-09D8-BFD6-BA0EF5EC34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3FA06AA-1999-9CE2-50D1-074E51FB8A16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E6C3AFA-88EC-2A26-768D-A634F9C00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BC46533-9A33-9029-9FDC-DC205F22EC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6A88412D-0510-D44A-3B16-A2671B194C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941" y="128789"/>
            <a:ext cx="11797048" cy="658110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9086715-C783-CE57-2570-99204EE07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377"/>
          <a:stretch/>
        </p:blipFill>
        <p:spPr>
          <a:xfrm>
            <a:off x="0" y="4678805"/>
            <a:ext cx="2743200" cy="2179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AA0E1FF-8A7C-B9A2-B7E6-4BF6CBF22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823"/>
          <a:stretch/>
        </p:blipFill>
        <p:spPr>
          <a:xfrm>
            <a:off x="11190513" y="4678805"/>
            <a:ext cx="981529" cy="21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1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2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69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38" y="-196547"/>
            <a:ext cx="1752362" cy="17523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290" y="1664893"/>
            <a:ext cx="9553260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3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01" y="1291316"/>
            <a:ext cx="6565425" cy="40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3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070" y="0"/>
            <a:ext cx="9083040" cy="6075453"/>
          </a:xfrm>
          <a:prstGeom prst="rect">
            <a:avLst/>
          </a:prstGeom>
        </p:spPr>
      </p:pic>
      <p:sp>
        <p:nvSpPr>
          <p:cNvPr id="5" name="TextBox 12"/>
          <p:cNvSpPr txBox="1"/>
          <p:nvPr/>
        </p:nvSpPr>
        <p:spPr>
          <a:xfrm>
            <a:off x="3735978" y="5434148"/>
            <a:ext cx="7589519" cy="98488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thú </a:t>
            </a:r>
            <a:r>
              <a:rPr lang="en-US" sz="320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khác.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15"/>
          <p:cNvSpPr/>
          <p:nvPr/>
        </p:nvSpPr>
        <p:spPr>
          <a:xfrm>
            <a:off x="232585" y="2022237"/>
            <a:ext cx="2628741" cy="4251131"/>
          </a:xfrm>
          <a:custGeom>
            <a:avLst/>
            <a:gdLst/>
            <a:ahLst/>
            <a:cxnLst/>
            <a:rect l="l" t="t" r="r" b="b"/>
            <a:pathLst>
              <a:path w="5425420" h="6376697">
                <a:moveTo>
                  <a:pt x="0" y="0"/>
                </a:moveTo>
                <a:lnTo>
                  <a:pt x="5425420" y="0"/>
                </a:lnTo>
                <a:lnTo>
                  <a:pt x="5425420" y="6376697"/>
                </a:lnTo>
                <a:lnTo>
                  <a:pt x="0" y="6376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100963" t="-18387" r="-100071" b="-12966"/>
            </a:stretch>
          </a:blipFill>
        </p:spPr>
      </p:sp>
    </p:spTree>
    <p:extLst>
      <p:ext uri="{BB962C8B-B14F-4D97-AF65-F5344CB8AC3E}">
        <p14:creationId xmlns:p14="http://schemas.microsoft.com/office/powerpoint/2010/main" val="418934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65" y="1280160"/>
            <a:ext cx="7014617" cy="42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1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34" y="-806479"/>
            <a:ext cx="9573608" cy="7364602"/>
          </a:xfrm>
          <a:prstGeom prst="rect">
            <a:avLst/>
          </a:prstGeom>
        </p:spPr>
      </p:pic>
      <p:sp>
        <p:nvSpPr>
          <p:cNvPr id="3" name="Freeform 12"/>
          <p:cNvSpPr/>
          <p:nvPr/>
        </p:nvSpPr>
        <p:spPr>
          <a:xfrm>
            <a:off x="363020" y="3052923"/>
            <a:ext cx="4000422" cy="379476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14"/>
          <p:cNvSpPr txBox="1"/>
          <p:nvPr/>
        </p:nvSpPr>
        <p:spPr>
          <a:xfrm>
            <a:off x="3479304" y="1480510"/>
            <a:ext cx="641625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b="1" err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đọc thêm một số cuốn sách, truyện viết về nhà khoa học và chia sẻ những thông tin thú vị với người thân.</a:t>
            </a:r>
            <a:endParaRPr lang="en-US" sz="3600" b="1" dirty="0">
              <a:solidFill>
                <a:srgbClr val="CC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1AA90B01-BBF9-EF4E-6B35-5F1258E46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515582"/>
            <a:ext cx="48483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975" y="2847703"/>
            <a:ext cx="59301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Hoàn thành phiếu Đọc mở rộng.</a:t>
            </a:r>
          </a:p>
          <a:p>
            <a:pPr algn="just"/>
            <a:r>
              <a:rPr lang="en-US" altLang="zh-CN" sz="3200" b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Tìm thêm những câu chuyện về các nhà khoa học nổi tiếng trên thế giới và ở Việt Nam. </a:t>
            </a:r>
          </a:p>
          <a:p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501" y="980085"/>
            <a:ext cx="48528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7532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266" y="1726869"/>
            <a:ext cx="892531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6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7909" y="1242423"/>
            <a:ext cx="9888582" cy="498856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9"/>
          <p:cNvSpPr txBox="1"/>
          <p:nvPr/>
        </p:nvSpPr>
        <p:spPr>
          <a:xfrm>
            <a:off x="1449978" y="1623668"/>
            <a:ext cx="9457508" cy="43088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Tìm đọc được sách báo để có thêm những hiểu biết về các thành tựu khoa học, công nghệ.</a:t>
            </a:r>
          </a:p>
          <a:p>
            <a:pPr algn="just"/>
            <a:r>
              <a:rPr lang="en-US" sz="280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Viết được phiếu đọc sách theo mẫu.</a:t>
            </a:r>
            <a:endParaRPr lang="en-US" sz="2800" b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Năng lực ngôn ngữ, giao tiếp và hợp tác, tự học, tự giải quyết vấn đề và sáng tạo.</a:t>
            </a:r>
            <a:endParaRPr lang="en-US" sz="2800" b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609630"/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Biết tìm tòi, khám phá những điều mới lạ.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Đam mê nghiên cứu khoa học, tìm hiểu về các nhà khoa học.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521" y="386073"/>
            <a:ext cx="560880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0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406" y="1384662"/>
            <a:ext cx="6612353" cy="40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83" y="578732"/>
            <a:ext cx="7900636" cy="4653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5849" y="1751081"/>
            <a:ext cx="5544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800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được biết về nhà khoa học nổi tiếng nào? Qua câu chuyện gì?</a:t>
            </a:r>
            <a:endParaRPr lang="en-US" sz="6600" b="1" dirty="0">
              <a:solidFill>
                <a:srgbClr val="800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B2EACABF-D547-EF99-CC3E-8AEB8DE88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930" y="2481944"/>
            <a:ext cx="3557208" cy="35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8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64" y="1489166"/>
            <a:ext cx="6846942" cy="41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553" y="399792"/>
            <a:ext cx="10583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52" y="1321785"/>
            <a:ext cx="10191518" cy="3459221"/>
          </a:xfrm>
          <a:prstGeom prst="rect">
            <a:avLst/>
          </a:prstGeom>
        </p:spPr>
      </p:pic>
      <p:sp>
        <p:nvSpPr>
          <p:cNvPr id="4" name="TextBox 12"/>
          <p:cNvSpPr txBox="1"/>
          <p:nvPr/>
        </p:nvSpPr>
        <p:spPr>
          <a:xfrm>
            <a:off x="715965" y="5169881"/>
            <a:ext cx="1097529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b="1" i="1">
                <a:solidFill>
                  <a:srgbClr val="7030A0"/>
                </a:solidFill>
                <a:latin typeface="Cambria"/>
              </a:rPr>
              <a:t>(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câu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chuyện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trong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cuốn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sách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em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mang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đến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lớp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hoặc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mượn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từ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tủ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sách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của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lớp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,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thư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viện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của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trường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682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/>
          <p:cNvSpPr/>
          <p:nvPr/>
        </p:nvSpPr>
        <p:spPr>
          <a:xfrm flipH="1">
            <a:off x="589683" y="2873829"/>
            <a:ext cx="4583208" cy="3984171"/>
          </a:xfrm>
          <a:custGeom>
            <a:avLst/>
            <a:gdLst/>
            <a:ahLst/>
            <a:cxnLst/>
            <a:rect l="l" t="t" r="r" b="b"/>
            <a:pathLst>
              <a:path w="4541724" h="3595531">
                <a:moveTo>
                  <a:pt x="0" y="0"/>
                </a:moveTo>
                <a:lnTo>
                  <a:pt x="4541723" y="0"/>
                </a:lnTo>
                <a:lnTo>
                  <a:pt x="4541723" y="3595531"/>
                </a:lnTo>
                <a:lnTo>
                  <a:pt x="0" y="3595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199" y="996738"/>
            <a:ext cx="7050397" cy="37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4394" y="1797051"/>
            <a:ext cx="5222005" cy="52294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12" y="204470"/>
            <a:ext cx="11217612" cy="11827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159" y="955730"/>
            <a:ext cx="5779509" cy="1682642"/>
          </a:xfrm>
          <a:prstGeom prst="rect">
            <a:avLst/>
          </a:prstGeom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828970"/>
              </p:ext>
            </p:extLst>
          </p:nvPr>
        </p:nvGraphicFramePr>
        <p:xfrm>
          <a:off x="2821577" y="2839557"/>
          <a:ext cx="8699865" cy="347837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79223">
                  <a:extLst>
                    <a:ext uri="{9D8B030D-6E8A-4147-A177-3AD203B41FA5}">
                      <a16:colId xmlns:a16="http://schemas.microsoft.com/office/drawing/2014/main" val="3978263964"/>
                    </a:ext>
                  </a:extLst>
                </a:gridCol>
                <a:gridCol w="2534194">
                  <a:extLst>
                    <a:ext uri="{9D8B030D-6E8A-4147-A177-3AD203B41FA5}">
                      <a16:colId xmlns:a16="http://schemas.microsoft.com/office/drawing/2014/main" val="496916450"/>
                    </a:ext>
                  </a:extLst>
                </a:gridCol>
                <a:gridCol w="2586448">
                  <a:extLst>
                    <a:ext uri="{9D8B030D-6E8A-4147-A177-3AD203B41FA5}">
                      <a16:colId xmlns:a16="http://schemas.microsoft.com/office/drawing/2014/main" val="3145606923"/>
                    </a:ext>
                  </a:extLst>
                </a:gridCol>
              </a:tblGrid>
              <a:tr h="59597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PHIẾU</a:t>
                      </a:r>
                      <a:r>
                        <a:rPr lang="en-US" sz="3200" b="1" baseline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ĐỌC SÁCH</a:t>
                      </a:r>
                      <a:endParaRPr lang="en-US" sz="32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386688"/>
                  </a:ext>
                </a:extLst>
              </a:tr>
              <a:tr h="870717">
                <a:tc>
                  <a:txBody>
                    <a:bodyPr/>
                    <a:lstStyle/>
                    <a:p>
                      <a:r>
                        <a:rPr lang="en-US" sz="2800"/>
                        <a:t>Tên</a:t>
                      </a:r>
                      <a:r>
                        <a:rPr lang="en-US" sz="2800" baseline="0"/>
                        <a:t> câu chuyện: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Tác</a:t>
                      </a:r>
                      <a:r>
                        <a:rPr lang="en-US" sz="2800" baseline="0"/>
                        <a:t> giả: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Ngày</a:t>
                      </a:r>
                      <a:r>
                        <a:rPr lang="en-US" sz="2800" baseline="0"/>
                        <a:t> đọc: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48342"/>
                  </a:ext>
                </a:extLst>
              </a:tr>
              <a:tr h="1140963">
                <a:tc>
                  <a:txBody>
                    <a:bodyPr/>
                    <a:lstStyle/>
                    <a:p>
                      <a:r>
                        <a:rPr lang="en-US" sz="2800"/>
                        <a:t>Tên</a:t>
                      </a:r>
                      <a:r>
                        <a:rPr lang="en-US" sz="2800" baseline="0"/>
                        <a:t> nhà khoa học: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Phát</a:t>
                      </a:r>
                      <a:r>
                        <a:rPr lang="en-US" sz="2800" baseline="0"/>
                        <a:t> minh hoặc đóng góp của nhà khoa học: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174374"/>
                  </a:ext>
                </a:extLst>
              </a:tr>
              <a:tr h="870717">
                <a:tc gridSpan="3">
                  <a:txBody>
                    <a:bodyPr/>
                    <a:lstStyle/>
                    <a:p>
                      <a:r>
                        <a:rPr lang="en-US" sz="2800"/>
                        <a:t>Mức độ</a:t>
                      </a:r>
                      <a:r>
                        <a:rPr lang="en-US" sz="2800" baseline="0"/>
                        <a:t> yêu thích: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93325"/>
                  </a:ext>
                </a:extLst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134" y="3615563"/>
            <a:ext cx="766860" cy="5467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5384" y="3602500"/>
            <a:ext cx="766860" cy="5467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3899" y="3628301"/>
            <a:ext cx="766860" cy="5467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8067" y="4572142"/>
            <a:ext cx="766860" cy="5467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8814" y="4840951"/>
            <a:ext cx="766860" cy="54674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877114" y="5535756"/>
            <a:ext cx="2937282" cy="614881"/>
            <a:chOff x="5823678" y="5037015"/>
            <a:chExt cx="2937282" cy="614881"/>
          </a:xfrm>
        </p:grpSpPr>
        <p:sp>
          <p:nvSpPr>
            <p:cNvPr id="41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2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3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4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5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81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695" y="2488251"/>
            <a:ext cx="5249111" cy="5261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005" y="0"/>
            <a:ext cx="9400847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5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B6082"/>
      </a:accent1>
      <a:accent2>
        <a:srgbClr val="6B6082"/>
      </a:accent2>
      <a:accent3>
        <a:srgbClr val="6B6082"/>
      </a:accent3>
      <a:accent4>
        <a:srgbClr val="6B6082"/>
      </a:accent4>
      <a:accent5>
        <a:srgbClr val="6B608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259</Words>
  <Application>Microsoft Office PowerPoint</Application>
  <PresentationFormat>Widescreen</PresentationFormat>
  <Paragraphs>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等线</vt:lpstr>
      <vt:lpstr>#9Slide07 HoneyCream</vt:lpstr>
      <vt:lpstr>Arial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Administrator</cp:lastModifiedBy>
  <cp:revision>21</cp:revision>
  <dcterms:created xsi:type="dcterms:W3CDTF">2023-10-20T16:16:09Z</dcterms:created>
  <dcterms:modified xsi:type="dcterms:W3CDTF">2023-12-07T08:06:34Z</dcterms:modified>
</cp:coreProperties>
</file>