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</p:sldMasterIdLst>
  <p:notesMasterIdLst>
    <p:notesMasterId r:id="rId28"/>
  </p:notesMasterIdLst>
  <p:sldIdLst>
    <p:sldId id="258" r:id="rId4"/>
    <p:sldId id="259" r:id="rId5"/>
    <p:sldId id="257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66" r:id="rId18"/>
    <p:sldId id="273" r:id="rId19"/>
    <p:sldId id="274" r:id="rId20"/>
    <p:sldId id="276" r:id="rId21"/>
    <p:sldId id="275" r:id="rId22"/>
    <p:sldId id="277" r:id="rId23"/>
    <p:sldId id="272" r:id="rId24"/>
    <p:sldId id="279" r:id="rId25"/>
    <p:sldId id="280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D60093"/>
    <a:srgbClr val="FF66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1903" y="10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5164-9C88-4916-B7F7-6E3E2C6942A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F7DCB-D918-4930-AE5E-822FBB1F64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5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42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40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1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843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59A83F-0152-44FD-A53C-73EBD1E88A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7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2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47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2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3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0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487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757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076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940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720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2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306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053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547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456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89D570-4A3F-46CC-9D13-25300EF99BE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C9E07-19F6-40F6-9320-91A7D7E7A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75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71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11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61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802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28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713" r:id="rId3"/>
    <p:sldLayoutId id="2147483703" r:id="rId4"/>
    <p:sldLayoutId id="2147483704" r:id="rId5"/>
    <p:sldLayoutId id="214748370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>
            <a:extLst>
              <a:ext uri="{FF2B5EF4-FFF2-40B4-BE49-F238E27FC236}">
                <a16:creationId xmlns:a16="http://schemas.microsoft.com/office/drawing/2014/main" id="{B825CC2F-4BE0-49F1-9D31-48ACDEF1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6A4409F9-30B6-4ED9-8E30-F43BF18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01F6C76B-EB6C-4923-91D9-80EECEB1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1A69-4D13-4431-B48B-236FBE6050F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AA8406A9-F78B-4F3A-828A-CACBD6F5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D01557FF-AB6C-4FF0-93B8-D912DFFF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41BC9-6032-4250-B622-B854380AC1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63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>
            <a:extLst>
              <a:ext uri="{FF2B5EF4-FFF2-40B4-BE49-F238E27FC236}">
                <a16:creationId xmlns:a16="http://schemas.microsoft.com/office/drawing/2014/main" id="{B825CC2F-4BE0-49F1-9D31-48ACDEF17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6A4409F9-30B6-4ED9-8E30-F43BF18E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01F6C76B-EB6C-4923-91D9-80EECEB1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371A69-4D13-4431-B48B-236FBE6050F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页脚占位符 4">
            <a:extLst>
              <a:ext uri="{FF2B5EF4-FFF2-40B4-BE49-F238E27FC236}">
                <a16:creationId xmlns:a16="http://schemas.microsoft.com/office/drawing/2014/main" id="{AA8406A9-F78B-4F3A-828A-CACBD6F58F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D01557FF-AB6C-4FF0-93B8-D912DFFF6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441BC9-6032-4250-B622-B854380AC1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12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60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62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5" Type="http://schemas.openxmlformats.org/officeDocument/2006/relationships/image" Target="../media/image10.png"/><Relationship Id="rId15" Type="http://schemas.openxmlformats.org/officeDocument/2006/relationships/image" Target="../media/image34.sv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2.wdp"/><Relationship Id="rId18" Type="http://schemas.openxmlformats.org/officeDocument/2006/relationships/image" Target="../media/image46.png"/><Relationship Id="rId3" Type="http://schemas.openxmlformats.org/officeDocument/2006/relationships/image" Target="../media/image35.png"/><Relationship Id="rId21" Type="http://schemas.openxmlformats.org/officeDocument/2006/relationships/image" Target="../media/image49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microsoft.com/office/2007/relationships/hdphoto" Target="../media/hdphoto4.wdp"/><Relationship Id="rId2" Type="http://schemas.openxmlformats.org/officeDocument/2006/relationships/audio" Target="../media/audio2.wav"/><Relationship Id="rId16" Type="http://schemas.openxmlformats.org/officeDocument/2006/relationships/image" Target="../media/image45.pn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microsoft.com/office/2007/relationships/hdphoto" Target="../media/hdphoto1.wdp"/><Relationship Id="rId5" Type="http://schemas.openxmlformats.org/officeDocument/2006/relationships/image" Target="../media/image37.png"/><Relationship Id="rId15" Type="http://schemas.microsoft.com/office/2007/relationships/hdphoto" Target="../media/hdphoto3.wdp"/><Relationship Id="rId10" Type="http://schemas.openxmlformats.org/officeDocument/2006/relationships/image" Target="../media/image42.png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microsoft.com/office/2007/relationships/hdphoto" Target="../media/hdphoto2.wdp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microsoft.com/office/2007/relationships/hdphoto" Target="../media/hdphoto1.wdp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12" Type="http://schemas.microsoft.com/office/2007/relationships/hdphoto" Target="../media/hdphoto2.wdp"/><Relationship Id="rId17" Type="http://schemas.openxmlformats.org/officeDocument/2006/relationships/image" Target="../media/image28.png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microsoft.com/office/2007/relationships/hdphoto" Target="../media/hdphoto1.wdp"/><Relationship Id="rId19" Type="http://schemas.openxmlformats.org/officeDocument/2006/relationships/image" Target="../media/image47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0412" y="2949734"/>
            <a:ext cx="6028272" cy="53584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4" y="2464767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6360" y="0"/>
            <a:ext cx="4980864" cy="145707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042638" y="-1614743"/>
            <a:ext cx="10149362" cy="7539543"/>
            <a:chOff x="2042638" y="-1910577"/>
            <a:chExt cx="10149362" cy="753954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2638" y="-1910577"/>
              <a:ext cx="10149362" cy="753954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98367" y="1014568"/>
              <a:ext cx="7212193" cy="4109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365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2069" y="-36791"/>
            <a:ext cx="11131109" cy="1508188"/>
            <a:chOff x="74901" y="153554"/>
            <a:chExt cx="11131109" cy="15081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989409" y="451278"/>
              <a:ext cx="979685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 công dụng của </a:t>
              </a:r>
              <a:r>
                <a:rPr lang="vi-VN" b="1" i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 </a:t>
              </a: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sử dụng trong mỗi đoạn dưới đây: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4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9018770">
              <a:off x="10519155" y="774546"/>
              <a:ext cx="686855" cy="664531"/>
            </a:xfrm>
            <a:prstGeom prst="rect">
              <a:avLst/>
            </a:prstGeom>
          </p:spPr>
        </p:pic>
        <p:pic>
          <p:nvPicPr>
            <p:cNvPr id="8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77872" y="1595051"/>
            <a:ext cx="11697249" cy="5122271"/>
            <a:chOff x="277872" y="1595051"/>
            <a:chExt cx="11697249" cy="5122271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301" y="1644276"/>
              <a:ext cx="1115364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a. Ma-ri Quy-ri là nhà bác học người Pháp gốc Ba Lan. Bà đã giành được nhiều danh hiệu và giải thưởng:</a:t>
              </a:r>
            </a:p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- Giải thưởng Nô-ben Vật lí, Giải thưởng Nô-ben Hoá học</a:t>
              </a:r>
            </a:p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- Tiến sĩ khoa học Vật lí xuất sắc</a:t>
              </a:r>
            </a:p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- Huân chương Bắc đẩu bội tinh của Chính phủ Pháp</a:t>
              </a:r>
            </a:p>
            <a:p>
              <a:pPr algn="just"/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Viện sĩ Viện Hàn lâm Y học Pháp </a:t>
              </a:r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/>
              <a:r>
                <a:rPr lang="vi-VN" sz="2800" i="1">
                  <a:latin typeface="Cambria" panose="02040503050406030204" pitchFamily="18" charset="0"/>
                  <a:ea typeface="Cambria" panose="02040503050406030204" pitchFamily="18" charset="0"/>
                </a:rPr>
                <a:t>(Theo Ngọc Liên)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8300" y="4742228"/>
              <a:ext cx="1128164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b. Hội hữu nghị và hợp tác Việt – Pháp được thành lập ngày 02 tháng 7</a:t>
              </a:r>
              <a:r>
                <a:rPr lang="en-US" sz="280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>
                  <a:latin typeface="Cambria" panose="02040503050406030204" pitchFamily="18" charset="0"/>
                  <a:ea typeface="Cambria" panose="02040503050406030204" pitchFamily="18" charset="0"/>
                </a:rPr>
                <a:t>năm 1955. Hoạt động của Hội nhằm tăng cường đoàn kết, hữu nghị và hợp tác giữa nhân dân hai nước Việt Nam và Pháp.</a:t>
              </a:r>
            </a:p>
            <a:p>
              <a:pPr algn="r"/>
              <a:r>
                <a:rPr lang="vi-VN" sz="2800" i="1">
                  <a:latin typeface="Cambria" panose="02040503050406030204" pitchFamily="18" charset="0"/>
                  <a:ea typeface="Cambria" panose="02040503050406030204" pitchFamily="18" charset="0"/>
                </a:rPr>
                <a:t>(Hằng Phương tổng hợp)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381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2069" y="-36791"/>
            <a:ext cx="11131109" cy="1508188"/>
            <a:chOff x="74901" y="153554"/>
            <a:chExt cx="11131109" cy="15081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989409" y="451278"/>
              <a:ext cx="979685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 công dụng của </a:t>
              </a:r>
              <a:r>
                <a:rPr lang="vi-VN" b="1" i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 </a:t>
              </a: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sử dụng trong mỗi đoạn dưới đây: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4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9018770">
              <a:off x="10519155" y="774546"/>
              <a:ext cx="686855" cy="664531"/>
            </a:xfrm>
            <a:prstGeom prst="rect">
              <a:avLst/>
            </a:prstGeom>
          </p:spPr>
        </p:pic>
        <p:pic>
          <p:nvPicPr>
            <p:cNvPr id="8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77872" y="1595051"/>
            <a:ext cx="11697249" cy="5122271"/>
            <a:chOff x="277872" y="1595051"/>
            <a:chExt cx="11697249" cy="5122271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301" y="1661861"/>
              <a:ext cx="1115364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a. Ma-ri Quy-ri là nhà bác học người Pháp gốc Ba Lan. Bà đã giành được nhiều danh hiệu và giải thưởng:</a:t>
              </a:r>
            </a:p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- Giải thưởng Nô-ben Vật lí, Giải thưởng Nô-ben Hoá học</a:t>
              </a:r>
            </a:p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- Tiến sĩ khoa học Vật lí xuất sắc</a:t>
              </a:r>
            </a:p>
            <a:p>
              <a:pPr algn="just"/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- Huân chương Bắc đẩu bội tinh của Chính phủ Pháp</a:t>
              </a:r>
            </a:p>
            <a:p>
              <a:pPr algn="just"/>
              <a:r>
                <a:rPr lang="en-US" sz="360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3600">
                  <a:latin typeface="Cambria" panose="02040503050406030204" pitchFamily="18" charset="0"/>
                  <a:ea typeface="Cambria" panose="02040503050406030204" pitchFamily="18" charset="0"/>
                </a:rPr>
                <a:t>Viện sĩ Viện Hàn lâm Y học Pháp</a:t>
              </a:r>
              <a:r>
                <a:rPr lang="en-US" sz="360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>
                <a:lnSpc>
                  <a:spcPct val="85000"/>
                </a:lnSpc>
              </a:pPr>
              <a:r>
                <a:rPr lang="vi-VN" sz="3600" i="1">
                  <a:latin typeface="Cambria" panose="02040503050406030204" pitchFamily="18" charset="0"/>
                  <a:ea typeface="Cambria" panose="02040503050406030204" pitchFamily="18" charset="0"/>
                </a:rPr>
                <a:t>(Theo Ngọc Liên)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482069" y="2919047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3789" y="3475896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3789" y="4021018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76204" y="4548551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682282" y="5433647"/>
            <a:ext cx="10228081" cy="1278986"/>
            <a:chOff x="770021" y="2422358"/>
            <a:chExt cx="10908632" cy="1090863"/>
          </a:xfrm>
        </p:grpSpPr>
        <p:sp>
          <p:nvSpPr>
            <p:cNvPr id="21" name="Rounded Rectangle 20"/>
            <p:cNvSpPr/>
            <p:nvPr/>
          </p:nvSpPr>
          <p:spPr>
            <a:xfrm>
              <a:off x="770021" y="2422358"/>
              <a:ext cx="10908632" cy="1090863"/>
            </a:xfrm>
            <a:prstGeom prst="roundRect">
              <a:avLst/>
            </a:prstGeom>
            <a:solidFill>
              <a:srgbClr val="0070C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0442" y="2422358"/>
              <a:ext cx="10555704" cy="102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dùng để đánh dấu các ý trong một đoạn liệt kê.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07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2069" y="-36791"/>
            <a:ext cx="11131109" cy="1508188"/>
            <a:chOff x="74901" y="153554"/>
            <a:chExt cx="11131109" cy="15081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428227"/>
              <a:ext cx="10632867" cy="115581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989409" y="451278"/>
              <a:ext cx="9796854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 công dụng của </a:t>
              </a:r>
              <a:r>
                <a:rPr lang="vi-VN" b="1" i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 </a:t>
              </a:r>
              <a:r>
                <a:rPr lang="vi-VN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sử dụng trong mỗi đoạn dưới đây:</a:t>
              </a:r>
              <a:endParaRPr lang="en-US" alt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4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 rot="19018770">
              <a:off x="10519155" y="774546"/>
              <a:ext cx="686855" cy="664531"/>
            </a:xfrm>
            <a:prstGeom prst="rect">
              <a:avLst/>
            </a:prstGeom>
          </p:spPr>
        </p:pic>
        <p:pic>
          <p:nvPicPr>
            <p:cNvPr id="8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77872" y="1595051"/>
            <a:ext cx="11697249" cy="5122271"/>
            <a:chOff x="277872" y="1595051"/>
            <a:chExt cx="11697249" cy="5122271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5885" y="1882662"/>
              <a:ext cx="1128164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Hội hữu nghị và hợp tác Việt – Pháp được thành lập ngày 02 tháng 7</a:t>
              </a: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 1955. Hoạt động của Hội nhằm tăng cường đoàn kết, hữu nghị và hợp tác giữa nhân dân hai nước Việt Nam và Pháp.</a:t>
              </a:r>
            </a:p>
            <a:p>
              <a:pPr algn="r"/>
              <a:r>
                <a:rPr lang="vi-VN" sz="3600" b="1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(Hằng Phương tổng hợp)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7427993" y="2045757"/>
            <a:ext cx="432331" cy="3692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796769" y="5032595"/>
            <a:ext cx="10228081" cy="1278986"/>
            <a:chOff x="770021" y="2422358"/>
            <a:chExt cx="10908632" cy="1090863"/>
          </a:xfrm>
        </p:grpSpPr>
        <p:sp>
          <p:nvSpPr>
            <p:cNvPr id="15" name="Rounded Rectangle 14"/>
            <p:cNvSpPr/>
            <p:nvPr/>
          </p:nvSpPr>
          <p:spPr>
            <a:xfrm>
              <a:off x="770021" y="2422358"/>
              <a:ext cx="10908632" cy="1090863"/>
            </a:xfrm>
            <a:prstGeom prst="roundRect">
              <a:avLst/>
            </a:prstGeom>
            <a:solidFill>
              <a:srgbClr val="0070C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0442" y="2422358"/>
              <a:ext cx="10555704" cy="1023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dùng để nối các từ trong một liên danh.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27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3075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6714" y="1595051"/>
            <a:ext cx="11758407" cy="5205265"/>
            <a:chOff x="216714" y="1595051"/>
            <a:chExt cx="11758407" cy="5205265"/>
          </a:xfrm>
        </p:grpSpPr>
        <p:grpSp>
          <p:nvGrpSpPr>
            <p:cNvPr id="8" name="Group 7"/>
            <p:cNvGrpSpPr/>
            <p:nvPr/>
          </p:nvGrpSpPr>
          <p:grpSpPr>
            <a:xfrm>
              <a:off x="277872" y="1595051"/>
              <a:ext cx="11697249" cy="5205265"/>
              <a:chOff x="277872" y="1595051"/>
              <a:chExt cx="11697249" cy="5205265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277872" y="1595051"/>
                <a:ext cx="11697249" cy="5122271"/>
              </a:xfrm>
              <a:prstGeom prst="roundRect">
                <a:avLst/>
              </a:prstGeom>
              <a:solidFill>
                <a:schemeClr val="bg1">
                  <a:alpha val="9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76301" y="1644276"/>
                <a:ext cx="111536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D60093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Cậu học sinh mới</a:t>
                </a:r>
                <a:endParaRPr lang="vi-VN" sz="3200" b="1">
                  <a:solidFill>
                    <a:srgbClr val="D60093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01055" y="2122112"/>
                <a:ext cx="11281641" cy="467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Ông Giô-dép dắt con trai đến gặp thầy giáo để xin học. Thầy Rơ-nê đã già, mái tóc ngả màu xám. Thầy hỏi: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Con tên là gì?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Thưa thầy, con là Lu-i Pa-xtơ ạ! – Cậu bé lễ phép.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Đã muốn đi học chưa hay còn thích chơi.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Thưa thầy, con thích đi học ạ!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Thầy giáo gật gù: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 Thế thì được!</a:t>
                </a:r>
              </a:p>
              <a:p>
                <a:pPr algn="just"/>
                <a:r>
                  <a:rPr lang="en-US" sz="30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Thầy bằng lòng nhận cậu vào trường.</a:t>
                </a:r>
              </a:p>
              <a:p>
                <a:pPr algn="r"/>
                <a:r>
                  <a:rPr lang="en-US" sz="2800" i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(Theo Tiếng Việt 3. NXB Giáo dục, 1980)</a:t>
                </a:r>
                <a:endParaRPr lang="vi-VN" sz="2800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8290" y="3009123"/>
              <a:ext cx="590107" cy="56148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299" y="3524364"/>
              <a:ext cx="590107" cy="56148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317" y="4014016"/>
              <a:ext cx="590107" cy="56148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920" y="4478799"/>
              <a:ext cx="590107" cy="56148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714" y="5290131"/>
              <a:ext cx="590107" cy="5614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305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3075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2703" y="2034797"/>
            <a:ext cx="11697249" cy="3170249"/>
            <a:chOff x="277872" y="1735859"/>
            <a:chExt cx="11697249" cy="3170249"/>
          </a:xfrm>
        </p:grpSpPr>
        <p:grpSp>
          <p:nvGrpSpPr>
            <p:cNvPr id="19" name="Group 18"/>
            <p:cNvGrpSpPr/>
            <p:nvPr/>
          </p:nvGrpSpPr>
          <p:grpSpPr>
            <a:xfrm>
              <a:off x="277872" y="1735859"/>
              <a:ext cx="11697249" cy="3170249"/>
              <a:chOff x="277872" y="1735859"/>
              <a:chExt cx="11697249" cy="3170249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77872" y="1735859"/>
                <a:ext cx="11697249" cy="3170249"/>
                <a:chOff x="277872" y="1735859"/>
                <a:chExt cx="11697249" cy="3170249"/>
              </a:xfrm>
            </p:grpSpPr>
            <p:sp>
              <p:nvSpPr>
                <p:cNvPr id="9" name="Rounded Rectangle 8"/>
                <p:cNvSpPr/>
                <p:nvPr/>
              </p:nvSpPr>
              <p:spPr>
                <a:xfrm>
                  <a:off x="277872" y="1735859"/>
                  <a:ext cx="11697249" cy="3170249"/>
                </a:xfrm>
                <a:prstGeom prst="roundRect">
                  <a:avLst/>
                </a:prstGeom>
                <a:solidFill>
                  <a:schemeClr val="bg1">
                    <a:alpha val="9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01055" y="2122112"/>
                  <a:ext cx="11281641" cy="2554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32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b. Từ khi thành lập đến nay, Hội hữu nghị Việt – Pháp đã hỗ trợ làm cầu nối cho sự hợp tác kinh tế, thương mại, khoa học </a:t>
                  </a:r>
                  <a:r>
                    <a:rPr lang="en-US" sz="3200" b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–</a:t>
                  </a:r>
                  <a:r>
                    <a:rPr lang="en-US" sz="32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công nghệ, giáo dục </a:t>
                  </a:r>
                  <a:r>
                    <a:rPr lang="en-US" sz="3200" b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–</a:t>
                  </a:r>
                  <a:r>
                    <a:rPr lang="en-US" sz="32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đào tạo, văn hóa </a:t>
                  </a:r>
                  <a:r>
                    <a:rPr lang="en-US" sz="3200" b="1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–</a:t>
                  </a:r>
                  <a:r>
                    <a:rPr lang="en-US" sz="3200" b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thể thao,… giữa các tổ chức và cá nhân của Việt Nam với đối tác Pháp.</a:t>
                  </a:r>
                </a:p>
                <a:p>
                  <a:pPr algn="r"/>
                  <a:r>
                    <a:rPr lang="en-US" sz="3200" i="1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(Hằng Phương tổng hợp)</a:t>
                  </a:r>
                  <a:endParaRPr lang="vi-VN" sz="3200" i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3CF5ADD-F4AE-1565-2C46-7A019357E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1590" y="3178099"/>
                <a:ext cx="465132" cy="442569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29257" y="3211505"/>
              <a:ext cx="465132" cy="4425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CF5ADD-F4AE-1565-2C46-7A019357E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22131" y="3192154"/>
              <a:ext cx="465132" cy="442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99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7731"/>
          <a:stretch/>
        </p:blipFill>
        <p:spPr>
          <a:xfrm>
            <a:off x="1953846" y="1229539"/>
            <a:ext cx="8335108" cy="1364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6684" y="2391508"/>
            <a:ext cx="2477971" cy="32190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23" y="2313537"/>
            <a:ext cx="2477971" cy="32190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0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3075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7872" y="1595051"/>
            <a:ext cx="11697249" cy="5205265"/>
            <a:chOff x="277872" y="1595051"/>
            <a:chExt cx="11697249" cy="5205265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595051"/>
              <a:ext cx="11697249" cy="5122271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6301" y="1644276"/>
              <a:ext cx="11153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D60093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Cậu học sinh mới</a:t>
              </a:r>
              <a:endParaRPr lang="vi-VN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055" y="2122112"/>
              <a:ext cx="11281641" cy="4678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Ông Giô-dép dắt con trai đến gặp thầy giáo để xin học. Thầy Rơ-nê đã già, mái tóc ngả màu xám. Thầy hỏi: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Con tên là gì?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Thưa thầy, con là Lu-i Pa-xtơ ạ! – Cậu bé lễ phép.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Đã muốn đi học chưa hay còn thích chơi.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Thưa thầy, con thích đi học ạ!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Thầy giáo gật gù: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 Thế thì được!</a:t>
              </a:r>
            </a:p>
            <a:p>
              <a:pPr algn="just"/>
              <a:r>
                <a:rPr lang="en-US" sz="3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 bằng lòng nhận cậu vào trường.</a:t>
              </a:r>
            </a:p>
            <a:p>
              <a:pPr algn="r"/>
              <a:r>
                <a:rPr lang="en-US" sz="2800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(Theo Tiếng Việt 3. NXB Giáo dục, 1980)</a:t>
              </a:r>
              <a:endParaRPr lang="vi-VN" sz="2800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90" y="3009123"/>
            <a:ext cx="590107" cy="561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99" y="3524364"/>
            <a:ext cx="590107" cy="5614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317" y="4014016"/>
            <a:ext cx="590107" cy="561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20" y="4478799"/>
            <a:ext cx="590107" cy="5614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299" y="5290131"/>
            <a:ext cx="590107" cy="56148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3319" y="3675857"/>
            <a:ext cx="2485245" cy="32285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1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62446" y="2945107"/>
            <a:ext cx="3067275" cy="2423867"/>
          </a:xfrm>
          <a:custGeom>
            <a:avLst/>
            <a:gdLst>
              <a:gd name="connsiteX0" fmla="*/ 3293517 w 3067275"/>
              <a:gd name="connsiteY0" fmla="*/ 1815379 h 2423867"/>
              <a:gd name="connsiteX1" fmla="*/ 2798208 w 3067275"/>
              <a:gd name="connsiteY1" fmla="*/ 1897621 h 2423867"/>
              <a:gd name="connsiteX2" fmla="*/ 1028329 w 3067275"/>
              <a:gd name="connsiteY2" fmla="*/ 2356194 h 2423867"/>
              <a:gd name="connsiteX3" fmla="*/ 130032 w 3067275"/>
              <a:gd name="connsiteY3" fmla="*/ 723561 h 2423867"/>
              <a:gd name="connsiteX4" fmla="*/ 1841639 w 3067275"/>
              <a:gd name="connsiteY4" fmla="*/ 24691 h 2423867"/>
              <a:gd name="connsiteX5" fmla="*/ 3031175 w 3067275"/>
              <a:gd name="connsiteY5" fmla="*/ 1473345 h 2423867"/>
              <a:gd name="connsiteX6" fmla="*/ 3293517 w 3067275"/>
              <a:gd name="connsiteY6" fmla="*/ 1815379 h 242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275" h="2423867" fill="none" extrusionOk="0">
                <a:moveTo>
                  <a:pt x="3293517" y="1815379"/>
                </a:moveTo>
                <a:cubicBezTo>
                  <a:pt x="3140015" y="1839661"/>
                  <a:pt x="2946776" y="1914025"/>
                  <a:pt x="2798208" y="1897621"/>
                </a:cubicBezTo>
                <a:cubicBezTo>
                  <a:pt x="2345714" y="2288553"/>
                  <a:pt x="1707693" y="2566448"/>
                  <a:pt x="1028329" y="2356194"/>
                </a:cubicBezTo>
                <a:cubicBezTo>
                  <a:pt x="204214" y="2097555"/>
                  <a:pt x="-333315" y="1362941"/>
                  <a:pt x="130032" y="723561"/>
                </a:cubicBezTo>
                <a:cubicBezTo>
                  <a:pt x="419198" y="91238"/>
                  <a:pt x="1069070" y="-110320"/>
                  <a:pt x="1841639" y="24691"/>
                </a:cubicBezTo>
                <a:cubicBezTo>
                  <a:pt x="2576316" y="104946"/>
                  <a:pt x="3259683" y="788054"/>
                  <a:pt x="3031175" y="1473345"/>
                </a:cubicBezTo>
                <a:cubicBezTo>
                  <a:pt x="3078453" y="1532849"/>
                  <a:pt x="3232030" y="1754595"/>
                  <a:pt x="3293517" y="1815379"/>
                </a:cubicBezTo>
                <a:close/>
              </a:path>
              <a:path w="3067275" h="2423867" stroke="0" extrusionOk="0">
                <a:moveTo>
                  <a:pt x="3293517" y="1815379"/>
                </a:moveTo>
                <a:cubicBezTo>
                  <a:pt x="3200714" y="1786093"/>
                  <a:pt x="2980829" y="1832099"/>
                  <a:pt x="2798208" y="1897621"/>
                </a:cubicBezTo>
                <a:cubicBezTo>
                  <a:pt x="2314221" y="2358223"/>
                  <a:pt x="1651464" y="2649337"/>
                  <a:pt x="1028329" y="2356194"/>
                </a:cubicBezTo>
                <a:cubicBezTo>
                  <a:pt x="170480" y="2161180"/>
                  <a:pt x="-118582" y="1446679"/>
                  <a:pt x="130032" y="723561"/>
                </a:cubicBezTo>
                <a:cubicBezTo>
                  <a:pt x="406365" y="267110"/>
                  <a:pt x="1039990" y="-74269"/>
                  <a:pt x="1841639" y="24691"/>
                </a:cubicBezTo>
                <a:cubicBezTo>
                  <a:pt x="2578581" y="119609"/>
                  <a:pt x="3325027" y="837679"/>
                  <a:pt x="3031175" y="1473345"/>
                </a:cubicBezTo>
                <a:cubicBezTo>
                  <a:pt x="3129921" y="1629911"/>
                  <a:pt x="3252603" y="1707786"/>
                  <a:pt x="3293517" y="181537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có công dụng gì?</a:t>
            </a:r>
          </a:p>
        </p:txBody>
      </p:sp>
      <p:sp>
        <p:nvSpPr>
          <p:cNvPr id="2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50473" y="2909151"/>
            <a:ext cx="3067275" cy="2423867"/>
          </a:xfrm>
          <a:custGeom>
            <a:avLst/>
            <a:gdLst>
              <a:gd name="connsiteX0" fmla="*/ 3293517 w 3067275"/>
              <a:gd name="connsiteY0" fmla="*/ 1815379 h 2423867"/>
              <a:gd name="connsiteX1" fmla="*/ 2798208 w 3067275"/>
              <a:gd name="connsiteY1" fmla="*/ 1897621 h 2423867"/>
              <a:gd name="connsiteX2" fmla="*/ 1028329 w 3067275"/>
              <a:gd name="connsiteY2" fmla="*/ 2356194 h 2423867"/>
              <a:gd name="connsiteX3" fmla="*/ 130032 w 3067275"/>
              <a:gd name="connsiteY3" fmla="*/ 723561 h 2423867"/>
              <a:gd name="connsiteX4" fmla="*/ 1841639 w 3067275"/>
              <a:gd name="connsiteY4" fmla="*/ 24691 h 2423867"/>
              <a:gd name="connsiteX5" fmla="*/ 3031175 w 3067275"/>
              <a:gd name="connsiteY5" fmla="*/ 1473345 h 2423867"/>
              <a:gd name="connsiteX6" fmla="*/ 3293517 w 3067275"/>
              <a:gd name="connsiteY6" fmla="*/ 1815379 h 242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275" h="2423867" fill="none" extrusionOk="0">
                <a:moveTo>
                  <a:pt x="3293517" y="1815379"/>
                </a:moveTo>
                <a:cubicBezTo>
                  <a:pt x="3140015" y="1839661"/>
                  <a:pt x="2946776" y="1914025"/>
                  <a:pt x="2798208" y="1897621"/>
                </a:cubicBezTo>
                <a:cubicBezTo>
                  <a:pt x="2345714" y="2288553"/>
                  <a:pt x="1707693" y="2566448"/>
                  <a:pt x="1028329" y="2356194"/>
                </a:cubicBezTo>
                <a:cubicBezTo>
                  <a:pt x="204214" y="2097555"/>
                  <a:pt x="-333315" y="1362941"/>
                  <a:pt x="130032" y="723561"/>
                </a:cubicBezTo>
                <a:cubicBezTo>
                  <a:pt x="419198" y="91238"/>
                  <a:pt x="1069070" y="-110320"/>
                  <a:pt x="1841639" y="24691"/>
                </a:cubicBezTo>
                <a:cubicBezTo>
                  <a:pt x="2576316" y="104946"/>
                  <a:pt x="3259683" y="788054"/>
                  <a:pt x="3031175" y="1473345"/>
                </a:cubicBezTo>
                <a:cubicBezTo>
                  <a:pt x="3078453" y="1532849"/>
                  <a:pt x="3232030" y="1754595"/>
                  <a:pt x="3293517" y="1815379"/>
                </a:cubicBezTo>
                <a:close/>
              </a:path>
              <a:path w="3067275" h="2423867" stroke="0" extrusionOk="0">
                <a:moveTo>
                  <a:pt x="3293517" y="1815379"/>
                </a:moveTo>
                <a:cubicBezTo>
                  <a:pt x="3200714" y="1786093"/>
                  <a:pt x="2980829" y="1832099"/>
                  <a:pt x="2798208" y="1897621"/>
                </a:cubicBezTo>
                <a:cubicBezTo>
                  <a:pt x="2314221" y="2358223"/>
                  <a:pt x="1651464" y="2649337"/>
                  <a:pt x="1028329" y="2356194"/>
                </a:cubicBezTo>
                <a:cubicBezTo>
                  <a:pt x="170480" y="2161180"/>
                  <a:pt x="-118582" y="1446679"/>
                  <a:pt x="130032" y="723561"/>
                </a:cubicBezTo>
                <a:cubicBezTo>
                  <a:pt x="406365" y="267110"/>
                  <a:pt x="1039990" y="-74269"/>
                  <a:pt x="1841639" y="24691"/>
                </a:cubicBezTo>
                <a:cubicBezTo>
                  <a:pt x="2578581" y="119609"/>
                  <a:pt x="3325027" y="837679"/>
                  <a:pt x="3031175" y="1473345"/>
                </a:cubicBezTo>
                <a:cubicBezTo>
                  <a:pt x="3129921" y="1629911"/>
                  <a:pt x="3252603" y="1707786"/>
                  <a:pt x="3293517" y="181537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vật.</a:t>
            </a:r>
            <a:endParaRPr lang="en-US" sz="8000" dirty="0">
              <a:ln w="0"/>
              <a:solidFill>
                <a:srgbClr val="D60093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6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2786" y="0"/>
            <a:ext cx="10632867" cy="1498301"/>
            <a:chOff x="593886" y="222068"/>
            <a:chExt cx="10632867" cy="14983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0632867" cy="1311289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9517429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en-US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câu nào có thể thay cho các bông hoa dưới đây? Nêu công dụng của dấu câu đó.</a:t>
              </a:r>
              <a:endParaRPr lang="en-US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0594" y="1735859"/>
            <a:ext cx="11697249" cy="3170249"/>
            <a:chOff x="277872" y="1735859"/>
            <a:chExt cx="11697249" cy="3170249"/>
          </a:xfrm>
        </p:grpSpPr>
        <p:sp>
          <p:nvSpPr>
            <p:cNvPr id="9" name="Rounded Rectangle 8"/>
            <p:cNvSpPr/>
            <p:nvPr/>
          </p:nvSpPr>
          <p:spPr>
            <a:xfrm>
              <a:off x="277872" y="1735859"/>
              <a:ext cx="11697249" cy="3170249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055" y="2122112"/>
              <a:ext cx="1128164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Từ khi thành lập đến nay, Hội hữu nghị Việt – Pháp đã hỗ trợ làm cầu nối cho sự hợp tác kinh tế, thương mại, khoa học </a:t>
              </a:r>
              <a:r>
                <a:rPr lang="en-US" sz="32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công nghệ, giáo dục </a:t>
              </a:r>
              <a:r>
                <a:rPr lang="en-US" sz="32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đào tạo, văn hóa </a:t>
              </a:r>
              <a:r>
                <a:rPr lang="en-US" sz="32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–</a:t>
              </a: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thể thao,… giữa các tổ chức và cá nhân của Việt Nam với đối tác Pháp.</a:t>
              </a:r>
            </a:p>
            <a:p>
              <a:pPr algn="r"/>
              <a:r>
                <a:rPr lang="en-US" sz="3200" i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(Hằng Phương tổng hợp)</a:t>
              </a:r>
              <a:endParaRPr lang="vi-VN" sz="3200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312" y="3178099"/>
            <a:ext cx="465132" cy="4425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161" y="3178099"/>
            <a:ext cx="465132" cy="4425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3CF5ADD-F4AE-1565-2C46-7A019357E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8701" y="3178099"/>
            <a:ext cx="465132" cy="4425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3319" y="3675857"/>
            <a:ext cx="2485245" cy="32285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303143" y="4011035"/>
            <a:ext cx="3067275" cy="2423867"/>
          </a:xfrm>
          <a:custGeom>
            <a:avLst/>
            <a:gdLst>
              <a:gd name="connsiteX0" fmla="*/ 3293517 w 3067275"/>
              <a:gd name="connsiteY0" fmla="*/ 1815379 h 2423867"/>
              <a:gd name="connsiteX1" fmla="*/ 2798208 w 3067275"/>
              <a:gd name="connsiteY1" fmla="*/ 1897621 h 2423867"/>
              <a:gd name="connsiteX2" fmla="*/ 1028329 w 3067275"/>
              <a:gd name="connsiteY2" fmla="*/ 2356194 h 2423867"/>
              <a:gd name="connsiteX3" fmla="*/ 130032 w 3067275"/>
              <a:gd name="connsiteY3" fmla="*/ 723561 h 2423867"/>
              <a:gd name="connsiteX4" fmla="*/ 1841639 w 3067275"/>
              <a:gd name="connsiteY4" fmla="*/ 24691 h 2423867"/>
              <a:gd name="connsiteX5" fmla="*/ 3031175 w 3067275"/>
              <a:gd name="connsiteY5" fmla="*/ 1473345 h 2423867"/>
              <a:gd name="connsiteX6" fmla="*/ 3293517 w 3067275"/>
              <a:gd name="connsiteY6" fmla="*/ 1815379 h 242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275" h="2423867" fill="none" extrusionOk="0">
                <a:moveTo>
                  <a:pt x="3293517" y="1815379"/>
                </a:moveTo>
                <a:cubicBezTo>
                  <a:pt x="3140015" y="1839661"/>
                  <a:pt x="2946776" y="1914025"/>
                  <a:pt x="2798208" y="1897621"/>
                </a:cubicBezTo>
                <a:cubicBezTo>
                  <a:pt x="2345714" y="2288553"/>
                  <a:pt x="1707693" y="2566448"/>
                  <a:pt x="1028329" y="2356194"/>
                </a:cubicBezTo>
                <a:cubicBezTo>
                  <a:pt x="204214" y="2097555"/>
                  <a:pt x="-333315" y="1362941"/>
                  <a:pt x="130032" y="723561"/>
                </a:cubicBezTo>
                <a:cubicBezTo>
                  <a:pt x="419198" y="91238"/>
                  <a:pt x="1069070" y="-110320"/>
                  <a:pt x="1841639" y="24691"/>
                </a:cubicBezTo>
                <a:cubicBezTo>
                  <a:pt x="2576316" y="104946"/>
                  <a:pt x="3259683" y="788054"/>
                  <a:pt x="3031175" y="1473345"/>
                </a:cubicBezTo>
                <a:cubicBezTo>
                  <a:pt x="3078453" y="1532849"/>
                  <a:pt x="3232030" y="1754595"/>
                  <a:pt x="3293517" y="1815379"/>
                </a:cubicBezTo>
                <a:close/>
              </a:path>
              <a:path w="3067275" h="2423867" stroke="0" extrusionOk="0">
                <a:moveTo>
                  <a:pt x="3293517" y="1815379"/>
                </a:moveTo>
                <a:cubicBezTo>
                  <a:pt x="3200714" y="1786093"/>
                  <a:pt x="2980829" y="1832099"/>
                  <a:pt x="2798208" y="1897621"/>
                </a:cubicBezTo>
                <a:cubicBezTo>
                  <a:pt x="2314221" y="2358223"/>
                  <a:pt x="1651464" y="2649337"/>
                  <a:pt x="1028329" y="2356194"/>
                </a:cubicBezTo>
                <a:cubicBezTo>
                  <a:pt x="170480" y="2161180"/>
                  <a:pt x="-118582" y="1446679"/>
                  <a:pt x="130032" y="723561"/>
                </a:cubicBezTo>
                <a:cubicBezTo>
                  <a:pt x="406365" y="267110"/>
                  <a:pt x="1039990" y="-74269"/>
                  <a:pt x="1841639" y="24691"/>
                </a:cubicBezTo>
                <a:cubicBezTo>
                  <a:pt x="2578581" y="119609"/>
                  <a:pt x="3325027" y="837679"/>
                  <a:pt x="3031175" y="1473345"/>
                </a:cubicBezTo>
                <a:cubicBezTo>
                  <a:pt x="3129921" y="1629911"/>
                  <a:pt x="3252603" y="1707786"/>
                  <a:pt x="3293517" y="181537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có công dụng gì?</a:t>
            </a:r>
          </a:p>
        </p:txBody>
      </p:sp>
      <p:sp>
        <p:nvSpPr>
          <p:cNvPr id="1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62445" y="3992718"/>
            <a:ext cx="3067275" cy="2423867"/>
          </a:xfrm>
          <a:custGeom>
            <a:avLst/>
            <a:gdLst>
              <a:gd name="connsiteX0" fmla="*/ 3293517 w 3067275"/>
              <a:gd name="connsiteY0" fmla="*/ 1815379 h 2423867"/>
              <a:gd name="connsiteX1" fmla="*/ 2798208 w 3067275"/>
              <a:gd name="connsiteY1" fmla="*/ 1897621 h 2423867"/>
              <a:gd name="connsiteX2" fmla="*/ 1028329 w 3067275"/>
              <a:gd name="connsiteY2" fmla="*/ 2356194 h 2423867"/>
              <a:gd name="connsiteX3" fmla="*/ 130032 w 3067275"/>
              <a:gd name="connsiteY3" fmla="*/ 723561 h 2423867"/>
              <a:gd name="connsiteX4" fmla="*/ 1841639 w 3067275"/>
              <a:gd name="connsiteY4" fmla="*/ 24691 h 2423867"/>
              <a:gd name="connsiteX5" fmla="*/ 3031175 w 3067275"/>
              <a:gd name="connsiteY5" fmla="*/ 1473345 h 2423867"/>
              <a:gd name="connsiteX6" fmla="*/ 3293517 w 3067275"/>
              <a:gd name="connsiteY6" fmla="*/ 1815379 h 242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7275" h="2423867" fill="none" extrusionOk="0">
                <a:moveTo>
                  <a:pt x="3293517" y="1815379"/>
                </a:moveTo>
                <a:cubicBezTo>
                  <a:pt x="3140015" y="1839661"/>
                  <a:pt x="2946776" y="1914025"/>
                  <a:pt x="2798208" y="1897621"/>
                </a:cubicBezTo>
                <a:cubicBezTo>
                  <a:pt x="2345714" y="2288553"/>
                  <a:pt x="1707693" y="2566448"/>
                  <a:pt x="1028329" y="2356194"/>
                </a:cubicBezTo>
                <a:cubicBezTo>
                  <a:pt x="204214" y="2097555"/>
                  <a:pt x="-333315" y="1362941"/>
                  <a:pt x="130032" y="723561"/>
                </a:cubicBezTo>
                <a:cubicBezTo>
                  <a:pt x="419198" y="91238"/>
                  <a:pt x="1069070" y="-110320"/>
                  <a:pt x="1841639" y="24691"/>
                </a:cubicBezTo>
                <a:cubicBezTo>
                  <a:pt x="2576316" y="104946"/>
                  <a:pt x="3259683" y="788054"/>
                  <a:pt x="3031175" y="1473345"/>
                </a:cubicBezTo>
                <a:cubicBezTo>
                  <a:pt x="3078453" y="1532849"/>
                  <a:pt x="3232030" y="1754595"/>
                  <a:pt x="3293517" y="1815379"/>
                </a:cubicBezTo>
                <a:close/>
              </a:path>
              <a:path w="3067275" h="2423867" stroke="0" extrusionOk="0">
                <a:moveTo>
                  <a:pt x="3293517" y="1815379"/>
                </a:moveTo>
                <a:cubicBezTo>
                  <a:pt x="3200714" y="1786093"/>
                  <a:pt x="2980829" y="1832099"/>
                  <a:pt x="2798208" y="1897621"/>
                </a:cubicBezTo>
                <a:cubicBezTo>
                  <a:pt x="2314221" y="2358223"/>
                  <a:pt x="1651464" y="2649337"/>
                  <a:pt x="1028329" y="2356194"/>
                </a:cubicBezTo>
                <a:cubicBezTo>
                  <a:pt x="170480" y="2161180"/>
                  <a:pt x="-118582" y="1446679"/>
                  <a:pt x="130032" y="723561"/>
                </a:cubicBezTo>
                <a:cubicBezTo>
                  <a:pt x="406365" y="267110"/>
                  <a:pt x="1039990" y="-74269"/>
                  <a:pt x="1841639" y="24691"/>
                </a:cubicBezTo>
                <a:cubicBezTo>
                  <a:pt x="2578581" y="119609"/>
                  <a:pt x="3325027" y="837679"/>
                  <a:pt x="3031175" y="1473345"/>
                </a:cubicBezTo>
                <a:cubicBezTo>
                  <a:pt x="3129921" y="1629911"/>
                  <a:pt x="3252603" y="1707786"/>
                  <a:pt x="3293517" y="181537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</a:t>
            </a:r>
          </a:p>
          <a:p>
            <a:pPr algn="ctr"/>
            <a:r>
              <a:rPr lang="en-US" sz="3200" b="1">
                <a:solidFill>
                  <a:srgbClr val="D600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 trong một liên danh.</a:t>
            </a:r>
            <a:endParaRPr lang="en-US" sz="8000" b="1" dirty="0">
              <a:ln w="0"/>
              <a:solidFill>
                <a:srgbClr val="D60093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77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6167" y="274936"/>
            <a:ext cx="10632867" cy="2116572"/>
            <a:chOff x="633075" y="187013"/>
            <a:chExt cx="10632867" cy="2116572"/>
          </a:xfrm>
        </p:grpSpPr>
        <p:grpSp>
          <p:nvGrpSpPr>
            <p:cNvPr id="3" name="Group 2"/>
            <p:cNvGrpSpPr/>
            <p:nvPr/>
          </p:nvGrpSpPr>
          <p:grpSpPr>
            <a:xfrm>
              <a:off x="633075" y="187013"/>
              <a:ext cx="10632867" cy="2116572"/>
              <a:chOff x="593886" y="409081"/>
              <a:chExt cx="10632867" cy="211657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886" y="409081"/>
                <a:ext cx="10632867" cy="2116572"/>
              </a:xfrm>
              <a:prstGeom prst="rect">
                <a:avLst/>
              </a:prstGeom>
            </p:spPr>
          </p:pic>
          <p:sp>
            <p:nvSpPr>
              <p:cNvPr id="7" name="Text Box 10"/>
              <p:cNvSpPr txBox="1">
                <a:spLocks noChangeArrowheads="1"/>
              </p:cNvSpPr>
              <p:nvPr/>
            </p:nvSpPr>
            <p:spPr bwMode="auto">
              <a:xfrm>
                <a:off x="1451351" y="590397"/>
                <a:ext cx="9517429" cy="175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buNone/>
                </a:pPr>
                <a:r>
                  <a:rPr lang="en-US" sz="3600" b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 bạn hỏi - đáp về một nhà khoa học. Ghi lại 1- 2 câu hỏi – đáp của em và bạn, trong đó có sử dụng dấu gạch ngang</a:t>
                </a:r>
                <a:r>
                  <a:rPr lang="en-US" sz="360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323" y="630297"/>
              <a:ext cx="1021168" cy="110956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679848" y="316957"/>
              <a:ext cx="1155542" cy="64698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356" y="2493426"/>
            <a:ext cx="2688569" cy="196917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29965" y="2711124"/>
            <a:ext cx="7969312" cy="3056629"/>
            <a:chOff x="3777212" y="2605617"/>
            <a:chExt cx="7969312" cy="3056629"/>
          </a:xfrm>
        </p:grpSpPr>
        <p:sp>
          <p:nvSpPr>
            <p:cNvPr id="16" name="Rounded Rectangle 15"/>
            <p:cNvSpPr/>
            <p:nvPr/>
          </p:nvSpPr>
          <p:spPr>
            <a:xfrm>
              <a:off x="3777212" y="2605617"/>
              <a:ext cx="7969312" cy="3056629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09292" y="2831123"/>
              <a:ext cx="737974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Tên của nhà khoa học đó  là gì?</a:t>
              </a:r>
            </a:p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Nhà khoa học đó là người nước nào?</a:t>
              </a:r>
            </a:p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Ông ( bà) nổi tiếng trong lĩnh vực gì?</a:t>
              </a:r>
            </a:p>
            <a:p>
              <a:pPr algn="just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Kể tên một số thành tựu mà nhà khoa học đó đã tạo ra,…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42" y="3903222"/>
            <a:ext cx="3175906" cy="31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1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38583" y="274936"/>
            <a:ext cx="10632867" cy="2257250"/>
            <a:chOff x="633075" y="187013"/>
            <a:chExt cx="10632867" cy="2257250"/>
          </a:xfrm>
        </p:grpSpPr>
        <p:grpSp>
          <p:nvGrpSpPr>
            <p:cNvPr id="2" name="Group 1"/>
            <p:cNvGrpSpPr/>
            <p:nvPr/>
          </p:nvGrpSpPr>
          <p:grpSpPr>
            <a:xfrm>
              <a:off x="633075" y="187013"/>
              <a:ext cx="10632867" cy="2257250"/>
              <a:chOff x="593886" y="409081"/>
              <a:chExt cx="10632867" cy="225725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886" y="409081"/>
                <a:ext cx="10632867" cy="2257250"/>
              </a:xfrm>
              <a:prstGeom prst="rect">
                <a:avLst/>
              </a:prstGeom>
            </p:spPr>
          </p:pic>
          <p:sp>
            <p:nvSpPr>
              <p:cNvPr id="5" name="Text Box 10"/>
              <p:cNvSpPr txBox="1">
                <a:spLocks noChangeArrowheads="1"/>
              </p:cNvSpPr>
              <p:nvPr/>
            </p:nvSpPr>
            <p:spPr bwMode="auto">
              <a:xfrm>
                <a:off x="1451351" y="590397"/>
                <a:ext cx="9517429" cy="1754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buNone/>
                </a:pPr>
                <a:r>
                  <a:rPr lang="en-US" sz="3600" b="1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 bạn hỏi - đáp về một nhà khoa học. Ghi lại 1- 2 câu hỏi – đáp của em và bạn, trong đó có sử dụng dấu gạch ngang</a:t>
                </a:r>
                <a:r>
                  <a:rPr lang="en-US" sz="360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983" y="630297"/>
              <a:ext cx="1021168" cy="110956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679848" y="316957"/>
              <a:ext cx="1155542" cy="64698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C236A29-BDB1-9AE8-A2ED-171B09B267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164"/>
          <a:stretch/>
        </p:blipFill>
        <p:spPr>
          <a:xfrm>
            <a:off x="3782700" y="3658329"/>
            <a:ext cx="2400382" cy="314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82F99-2B72-6355-3301-8FEE155BFA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148" t="519" r="3016" b="-519"/>
          <a:stretch/>
        </p:blipFill>
        <p:spPr>
          <a:xfrm>
            <a:off x="5934963" y="3840747"/>
            <a:ext cx="2512291" cy="30172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7731"/>
          <a:stretch/>
        </p:blipFill>
        <p:spPr>
          <a:xfrm>
            <a:off x="2187208" y="2813696"/>
            <a:ext cx="8335108" cy="13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5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450" y="65628"/>
            <a:ext cx="7655916" cy="16025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611" y="1315453"/>
            <a:ext cx="1033111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Nắm được tác dụng của dấu gạch ngang.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sử dụng dấu gạch ngang trong văn cảnh cụ thể.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Viết được câu có sử dụng dấu gạch ngang với công dụng đã học.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ngôn ngữ.</a:t>
            </a:r>
          </a:p>
          <a:p>
            <a:pPr algn="just"/>
            <a:r>
              <a:rPr lang="en-US" sz="3600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Biết vận dụng bài học vào thực tiễn cuộc sống.</a:t>
            </a: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60883" y="4424082"/>
            <a:ext cx="3567850" cy="317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14" y="1371600"/>
            <a:ext cx="5380892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42" y="3903222"/>
            <a:ext cx="3175906" cy="317590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3516" y="864178"/>
            <a:ext cx="6752492" cy="2740669"/>
            <a:chOff x="3777212" y="2605617"/>
            <a:chExt cx="8290596" cy="2740669"/>
          </a:xfrm>
        </p:grpSpPr>
        <p:sp>
          <p:nvSpPr>
            <p:cNvPr id="5" name="Rounded Rectangle 4"/>
            <p:cNvSpPr/>
            <p:nvPr/>
          </p:nvSpPr>
          <p:spPr>
            <a:xfrm>
              <a:off x="3777212" y="2605617"/>
              <a:ext cx="8290596" cy="2740669"/>
            </a:xfrm>
            <a:prstGeom prst="roundRect">
              <a:avLst/>
            </a:prstGeom>
            <a:solidFill>
              <a:schemeClr val="bg1">
                <a:alpha val="9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09292" y="2831123"/>
              <a:ext cx="7737232" cy="2262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Nhà khoa học Thomas Edison đã sáng chế ra đồ vật gì vậy?</a:t>
              </a:r>
            </a:p>
            <a:p>
              <a:pPr algn="just">
                <a:spcAft>
                  <a:spcPts val="600"/>
                </a:spcAft>
              </a:pP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Ông đã sáng chế ra bóng đèn sợi tóc.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02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149" y="1160584"/>
            <a:ext cx="9261073" cy="470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8892" y="1285276"/>
            <a:ext cx="10585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 tìm ra các đoạn văn trong sách Tiếng Việt 4, tập 1 có sử dụng dấu gạch ngang và nêu tác dụng của dấu gạch ngang trong mỗi trường hợp tìm được theo nhóm 4.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24" y="3301273"/>
            <a:ext cx="4820684" cy="328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353" y="207340"/>
            <a:ext cx="9521647" cy="6650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851" y="1112922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4059448" y="2753246"/>
            <a:ext cx="73349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6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/>
            <a:r>
              <a:rPr lang="en-US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trước bài Viết: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bài văn miêu tả con vật.</a:t>
            </a:r>
            <a:endParaRPr lang="vi-VN" sz="66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385" y="541997"/>
            <a:ext cx="10486029" cy="63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417" y="1302081"/>
            <a:ext cx="8839966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  <p:pic>
        <p:nvPicPr>
          <p:cNvPr id="9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19" y="1140248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0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905" y="3455686"/>
            <a:ext cx="5012027" cy="334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510" y="693264"/>
            <a:ext cx="3726161" cy="2721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09" y="3514363"/>
            <a:ext cx="3158234" cy="369827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452724" y="-1442995"/>
            <a:ext cx="6976000" cy="5226393"/>
            <a:chOff x="884427" y="-1605136"/>
            <a:chExt cx="6976000" cy="52263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27" y="-1605136"/>
              <a:ext cx="6976000" cy="5226393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rot="21211035">
              <a:off x="2255430" y="435452"/>
              <a:ext cx="4693914" cy="212365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US" sz="6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cứu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tuần</a:t>
              </a:r>
              <a:r>
                <a:rPr kumimoji="0" lang="en-US" sz="66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lộc</a:t>
              </a:r>
              <a:endParaRPr kumimoji="0" lang="en-US" sz="6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66" t="-42667" r="3699" b="-2534"/>
          <a:stretch/>
        </p:blipFill>
        <p:spPr>
          <a:xfrm>
            <a:off x="7958510" y="211064"/>
            <a:ext cx="3679674" cy="2508868"/>
          </a:xfrm>
          <a:prstGeom prst="ellipse">
            <a:avLst/>
          </a:prstGeom>
        </p:spPr>
      </p:pic>
      <p:sp>
        <p:nvSpPr>
          <p:cNvPr id="17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16691" y="954617"/>
            <a:ext cx="4789714" cy="6133333"/>
          </a:xfrm>
          <a:prstGeom prst="rect">
            <a:avLst/>
          </a:prstGeom>
        </p:spPr>
      </p:pic>
      <p:pic>
        <p:nvPicPr>
          <p:cNvPr id="20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13" y="5177854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1364859">
            <a:off x="3009000" y="1252287"/>
            <a:ext cx="641729" cy="8790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8" y="3795594"/>
            <a:ext cx="3175906" cy="317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7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09007" y="915723"/>
            <a:ext cx="8894398" cy="179171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138559" y="3472973"/>
            <a:ext cx="447781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545" y="2046682"/>
            <a:ext cx="1585057" cy="1339901"/>
          </a:xfrm>
          <a:prstGeom prst="rect">
            <a:avLst/>
          </a:prstGeom>
        </p:spPr>
      </p:pic>
      <p:pic>
        <p:nvPicPr>
          <p:cNvPr id="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9053">
            <a:off x="1710748" y="225991"/>
            <a:ext cx="1590771" cy="1223670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04" y="4590997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69" y="4374792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14" y="2908425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4" y="2812218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283" y="3531331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17" y="4849222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82" y="3347069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64" y="5153294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2155" y="4941759"/>
            <a:ext cx="1422004" cy="21017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62650" y="1410638"/>
            <a:ext cx="81113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có tác dụng gì?</a:t>
            </a:r>
            <a:endParaRPr lang="en-US" sz="7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91315" y="5097831"/>
            <a:ext cx="431499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các ý trong một đoạn liệt kê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40534" y="3311038"/>
            <a:ext cx="38955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49428" y="5114863"/>
            <a:ext cx="2219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A, B, C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55518" y="1130881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4" y="4214090"/>
            <a:ext cx="2743753" cy="274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0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0.40235 -0.23634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17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9" grpId="0"/>
      <p:bldP spid="19" grpId="1"/>
      <p:bldP spid="20" grpId="0"/>
      <p:bldP spid="20" grpId="1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73723" y="287654"/>
            <a:ext cx="10726615" cy="3097222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917334" y="5235924"/>
            <a:ext cx="371633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vật.</a:t>
            </a:r>
            <a:endParaRPr lang="en-US" sz="72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31" y="2428894"/>
            <a:ext cx="1585057" cy="1339901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51" y="3100545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04" y="4620978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9" y="3154611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94" y="4505656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137" y="3788863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852" y="5095408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217" y="3593255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484" y="5270787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832" flipH="1">
            <a:off x="-47558" y="4125231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5" y="4424739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47811" y="675731"/>
            <a:ext cx="10153589" cy="21698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vi-VN" sz="3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công dụng của dấu gạch ngang được sử dụng trong đoạn dưới đây?</a:t>
            </a:r>
          </a:p>
          <a:p>
            <a:pPr algn="just">
              <a:lnSpc>
                <a:spcPct val="90000"/>
              </a:lnSpc>
            </a:pPr>
            <a:r>
              <a:rPr lang="vi-VN" sz="3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Đốm và Mun im lặng, ngắm những bông hoa chiều tàn tím biếc. Đốm hỏi:</a:t>
            </a:r>
          </a:p>
          <a:p>
            <a:pPr algn="just">
              <a:lnSpc>
                <a:spcPct val="90000"/>
              </a:lnSpc>
            </a:pPr>
            <a:r>
              <a:rPr lang="vi-VN" sz="3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− Sao lại gọi là hoa chiều tàn?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848366" y="3737761"/>
            <a:ext cx="40690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các ý trong một đoạn liệt kê.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58703" y="3674945"/>
            <a:ext cx="388645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danh.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413946" y="5138039"/>
            <a:ext cx="349031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có đáp án nào đúng.</a:t>
            </a:r>
            <a:endParaRPr lang="en-US" sz="72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5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36836 -0.233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0594" y="465978"/>
            <a:ext cx="9620748" cy="2243004"/>
            <a:chOff x="3938953" y="3429001"/>
            <a:chExt cx="6304367" cy="1791714"/>
          </a:xfrm>
        </p:grpSpPr>
        <p:sp>
          <p:nvSpPr>
            <p:cNvPr id="3" name="Rectangle 2"/>
            <p:cNvSpPr/>
            <p:nvPr/>
          </p:nvSpPr>
          <p:spPr>
            <a:xfrm>
              <a:off x="3938953" y="3429001"/>
              <a:ext cx="6304367" cy="1791714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l="-50115" t="-35637" r="-43165" b="-52728"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矩形 23"/>
            <p:cNvSpPr/>
            <p:nvPr/>
          </p:nvSpPr>
          <p:spPr>
            <a:xfrm>
              <a:off x="4026876" y="3552092"/>
              <a:ext cx="6112703" cy="1563779"/>
            </a:xfrm>
            <a:prstGeom prst="rect">
              <a:avLst/>
            </a:prstGeom>
            <a:solidFill>
              <a:srgbClr val="870B1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614255" y="3632255"/>
            <a:ext cx="373320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</a:t>
            </a:r>
            <a:endParaRPr lang="en-US" sz="3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763" y="2039031"/>
            <a:ext cx="1585057" cy="1339901"/>
          </a:xfrm>
          <a:prstGeom prst="rect">
            <a:avLst/>
          </a:prstGeom>
        </p:spPr>
      </p:pic>
      <p:pic>
        <p:nvPicPr>
          <p:cNvPr id="8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13" y="4602984"/>
            <a:ext cx="1447749" cy="1447749"/>
          </a:xfrm>
          <a:prstGeom prst="rect">
            <a:avLst/>
          </a:prstGeom>
        </p:spPr>
      </p:pic>
      <p:pic>
        <p:nvPicPr>
          <p:cNvPr id="9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809" y="4691319"/>
            <a:ext cx="1438558" cy="1438558"/>
          </a:xfrm>
          <a:prstGeom prst="rect">
            <a:avLst/>
          </a:prstGeom>
        </p:spPr>
      </p:pic>
      <p:pic>
        <p:nvPicPr>
          <p:cNvPr id="10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54" y="3224952"/>
            <a:ext cx="1471570" cy="1471570"/>
          </a:xfrm>
          <a:prstGeom prst="rect">
            <a:avLst/>
          </a:prstGeom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213BB09B-0064-4D60-A0D9-816DAA163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51" y="2971500"/>
            <a:ext cx="1603458" cy="1603458"/>
          </a:xfrm>
          <a:prstGeom prst="rect">
            <a:avLst/>
          </a:prstGeom>
        </p:spPr>
      </p:pic>
      <p:pic>
        <p:nvPicPr>
          <p:cNvPr id="12" name="Picture 2" descr="Neon Light Letter A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2" b="95482" l="2167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69" y="3683357"/>
            <a:ext cx="781602" cy="8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Neon Light Letter D with clipping path 3D illustration Vector PNG - Similar  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831" b="89910" l="8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57" y="5165749"/>
            <a:ext cx="920189" cy="10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Neon Light Letter C with clipping path 3D illustration on transparent  background PNG - Similar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122" y="3663596"/>
            <a:ext cx="961002" cy="106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Neon Light Letter B with clipping path 3D illustration Clipart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73" y="5165281"/>
            <a:ext cx="854306" cy="8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69" y="4232158"/>
            <a:ext cx="1961929" cy="2899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48" y="4481544"/>
            <a:ext cx="2743753" cy="27437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094683" y="795181"/>
            <a:ext cx="8930871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0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0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công dụng của dấu gạch ngang trong câu sau?</a:t>
            </a:r>
          </a:p>
          <a:p>
            <a:pPr algn="just"/>
            <a:r>
              <a:rPr lang="vi-VN" sz="300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 trình học bổng “Vì mái trường xanh” đã đến với các em học sinh khắp ba miền Bắc − Trung − Nam.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750871" y="5159905"/>
            <a:ext cx="4037876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lời nói trực tiếp của nhân vật</a:t>
            </a:r>
            <a:endParaRPr lang="en-US" sz="3000" b="1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0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Deutsch Gothic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34997" y="3736568"/>
            <a:ext cx="417773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dấu các ý trong một đoạn liệt kê</a:t>
            </a:r>
            <a:endParaRPr lang="en-US" sz="3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56259" y="5477829"/>
            <a:ext cx="243102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thích</a:t>
            </a:r>
            <a:endParaRPr lang="en-US" sz="30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93849" y="1161667"/>
            <a:ext cx="790153" cy="978794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23600" y="1473262"/>
            <a:ext cx="771456" cy="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4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51328 -0.25787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64" y="-1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11" y="2582876"/>
            <a:ext cx="6935854" cy="46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ành Đen và trắng chi Nhánh Clip nghệ thuật - cành cây khô png tải về -  Miễn phí trong suốt Chi Nhánh png Tải về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13" y="3807372"/>
            <a:ext cx="3175906" cy="317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15863" y="1131057"/>
            <a:ext cx="4789714" cy="613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73" t="-34606" r="5757" b="1"/>
          <a:stretch/>
        </p:blipFill>
        <p:spPr>
          <a:xfrm rot="612446">
            <a:off x="10666801" y="4525275"/>
            <a:ext cx="8591443" cy="5478231"/>
          </a:xfrm>
          <a:prstGeom prst="ellipse">
            <a:avLst/>
          </a:prstGeom>
        </p:spPr>
      </p:pic>
      <p:pic>
        <p:nvPicPr>
          <p:cNvPr id="8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66" y="5157879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81457" y="-507355"/>
            <a:ext cx="1905337" cy="1905337"/>
          </a:xfrm>
          <a:prstGeom prst="rect">
            <a:avLst/>
          </a:prstGeom>
        </p:spPr>
      </p:pic>
      <p:pic>
        <p:nvPicPr>
          <p:cNvPr id="10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52674" y="14237"/>
            <a:ext cx="1905337" cy="1905337"/>
          </a:xfrm>
          <a:prstGeom prst="rect">
            <a:avLst/>
          </a:prstGeom>
        </p:spPr>
      </p:pic>
      <p:pic>
        <p:nvPicPr>
          <p:cNvPr id="11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27532" y="-285518"/>
            <a:ext cx="1905337" cy="1905337"/>
          </a:xfrm>
          <a:prstGeom prst="rect">
            <a:avLst/>
          </a:prstGeom>
        </p:spPr>
      </p:pic>
      <p:pic>
        <p:nvPicPr>
          <p:cNvPr id="12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03423" y="-41900"/>
            <a:ext cx="1905337" cy="1905337"/>
          </a:xfrm>
          <a:prstGeom prst="rect">
            <a:avLst/>
          </a:prstGeom>
        </p:spPr>
      </p:pic>
      <p:pic>
        <p:nvPicPr>
          <p:cNvPr id="13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31020" y="-408523"/>
            <a:ext cx="1905337" cy="1905337"/>
          </a:xfrm>
          <a:prstGeom prst="rect">
            <a:avLst/>
          </a:prstGeom>
        </p:spPr>
      </p:pic>
      <p:pic>
        <p:nvPicPr>
          <p:cNvPr id="14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20307" y="-262149"/>
            <a:ext cx="1905337" cy="1905337"/>
          </a:xfrm>
          <a:prstGeom prst="rect">
            <a:avLst/>
          </a:prstGeom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32869" y="-163337"/>
            <a:ext cx="1905337" cy="190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73125 -0.8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62" y="-40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 descr="ff733b9e74f73f278653a3d9202e51c0"/>
          <p:cNvPicPr>
            <a:picLocks noChangeAspect="1"/>
          </p:cNvPicPr>
          <p:nvPr/>
        </p:nvPicPr>
        <p:blipFill>
          <a:blip r:embed="rId4"/>
          <a:srcRect b="25859"/>
          <a:stretch>
            <a:fillRect/>
          </a:stretch>
        </p:blipFill>
        <p:spPr>
          <a:xfrm>
            <a:off x="0" y="3000132"/>
            <a:ext cx="12242800" cy="3903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1551" y="1105691"/>
            <a:ext cx="8852159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2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wimkh2t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1262</Words>
  <Application>Microsoft Office PowerPoint</Application>
  <PresentationFormat>Màn hình rộng</PresentationFormat>
  <Paragraphs>96</Paragraphs>
  <Slides>24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24</vt:i4>
      </vt:variant>
    </vt:vector>
  </HeadingPairs>
  <TitlesOfParts>
    <vt:vector size="39" baseType="lpstr">
      <vt:lpstr>等线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UTM Deutsch Gothic</vt:lpstr>
      <vt:lpstr>UTM Rockwell</vt:lpstr>
      <vt:lpstr>字魂59号-创粗黑</vt:lpstr>
      <vt:lpstr>思源黑体 CN</vt:lpstr>
      <vt:lpstr>Office 主题​​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Vân Nguyễn</cp:lastModifiedBy>
  <cp:revision>32</cp:revision>
  <dcterms:created xsi:type="dcterms:W3CDTF">2023-11-11T08:11:39Z</dcterms:created>
  <dcterms:modified xsi:type="dcterms:W3CDTF">2023-12-06T13:15:50Z</dcterms:modified>
</cp:coreProperties>
</file>