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89" r:id="rId2"/>
    <p:sldId id="286" r:id="rId3"/>
    <p:sldId id="301" r:id="rId4"/>
    <p:sldId id="302" r:id="rId5"/>
    <p:sldId id="303" r:id="rId6"/>
    <p:sldId id="304" r:id="rId7"/>
    <p:sldId id="280" r:id="rId8"/>
    <p:sldId id="307" r:id="rId9"/>
    <p:sldId id="344" r:id="rId10"/>
    <p:sldId id="283" r:id="rId11"/>
    <p:sldId id="345" r:id="rId12"/>
    <p:sldId id="281" r:id="rId13"/>
    <p:sldId id="342" r:id="rId14"/>
    <p:sldId id="348" r:id="rId15"/>
    <p:sldId id="349" r:id="rId16"/>
    <p:sldId id="350" r:id="rId17"/>
    <p:sldId id="351" r:id="rId18"/>
    <p:sldId id="352" r:id="rId19"/>
    <p:sldId id="368" r:id="rId20"/>
    <p:sldId id="370" r:id="rId21"/>
    <p:sldId id="380" r:id="rId22"/>
    <p:sldId id="379" r:id="rId23"/>
    <p:sldId id="385" r:id="rId24"/>
    <p:sldId id="366" r:id="rId25"/>
    <p:sldId id="299"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C880"/>
    <a:srgbClr val="F15B5B"/>
    <a:srgbClr val="615756"/>
    <a:srgbClr val="F5D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varScale="1">
        <p:scale>
          <a:sx n="64" d="100"/>
          <a:sy n="64" d="100"/>
        </p:scale>
        <p:origin x="48"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D9463-32EC-4636-89E9-16B2DFEF02F9}" type="datetimeFigureOut">
              <a:rPr lang="zh-CN" altLang="en-US" smtClean="0"/>
              <a:t>2023/11/7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4BD42-3B44-4672-9CF2-0F4750AEE8F9}" type="slidenum">
              <a:rPr lang="zh-CN" altLang="en-US" smtClean="0"/>
              <a:t>‹#›</a:t>
            </a:fld>
            <a:endParaRPr lang="zh-CN" altLang="en-US"/>
          </a:p>
        </p:txBody>
      </p:sp>
    </p:spTree>
    <p:extLst>
      <p:ext uri="{BB962C8B-B14F-4D97-AF65-F5344CB8AC3E}">
        <p14:creationId xmlns:p14="http://schemas.microsoft.com/office/powerpoint/2010/main" val="10033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1</a:t>
            </a:fld>
            <a:endParaRPr lang="zh-CN" altLang="en-US"/>
          </a:p>
        </p:txBody>
      </p:sp>
    </p:spTree>
    <p:extLst>
      <p:ext uri="{BB962C8B-B14F-4D97-AF65-F5344CB8AC3E}">
        <p14:creationId xmlns:p14="http://schemas.microsoft.com/office/powerpoint/2010/main" val="129780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2</a:t>
            </a:fld>
            <a:endParaRPr lang="zh-CN" altLang="en-US"/>
          </a:p>
        </p:txBody>
      </p:sp>
    </p:spTree>
    <p:extLst>
      <p:ext uri="{BB962C8B-B14F-4D97-AF65-F5344CB8AC3E}">
        <p14:creationId xmlns:p14="http://schemas.microsoft.com/office/powerpoint/2010/main" val="205605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7</a:t>
            </a:fld>
            <a:endParaRPr lang="zh-CN" altLang="en-US"/>
          </a:p>
        </p:txBody>
      </p:sp>
    </p:spTree>
    <p:extLst>
      <p:ext uri="{BB962C8B-B14F-4D97-AF65-F5344CB8AC3E}">
        <p14:creationId xmlns:p14="http://schemas.microsoft.com/office/powerpoint/2010/main" val="996394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9</a:t>
            </a:fld>
            <a:endParaRPr lang="zh-CN" altLang="en-US"/>
          </a:p>
        </p:txBody>
      </p:sp>
    </p:spTree>
    <p:extLst>
      <p:ext uri="{BB962C8B-B14F-4D97-AF65-F5344CB8AC3E}">
        <p14:creationId xmlns:p14="http://schemas.microsoft.com/office/powerpoint/2010/main" val="215250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10</a:t>
            </a:fld>
            <a:endParaRPr lang="zh-CN" altLang="en-US"/>
          </a:p>
        </p:txBody>
      </p:sp>
    </p:spTree>
    <p:extLst>
      <p:ext uri="{BB962C8B-B14F-4D97-AF65-F5344CB8AC3E}">
        <p14:creationId xmlns:p14="http://schemas.microsoft.com/office/powerpoint/2010/main" val="502487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12</a:t>
            </a:fld>
            <a:endParaRPr lang="zh-CN" altLang="en-US"/>
          </a:p>
        </p:txBody>
      </p:sp>
    </p:spTree>
    <p:extLst>
      <p:ext uri="{BB962C8B-B14F-4D97-AF65-F5344CB8AC3E}">
        <p14:creationId xmlns:p14="http://schemas.microsoft.com/office/powerpoint/2010/main" val="126510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21</a:t>
            </a:fld>
            <a:endParaRPr lang="zh-CN" altLang="en-US"/>
          </a:p>
        </p:txBody>
      </p:sp>
    </p:spTree>
    <p:extLst>
      <p:ext uri="{BB962C8B-B14F-4D97-AF65-F5344CB8AC3E}">
        <p14:creationId xmlns:p14="http://schemas.microsoft.com/office/powerpoint/2010/main" val="400990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25</a:t>
            </a:fld>
            <a:endParaRPr lang="zh-CN" altLang="en-US"/>
          </a:p>
        </p:txBody>
      </p:sp>
    </p:spTree>
    <p:extLst>
      <p:ext uri="{BB962C8B-B14F-4D97-AF65-F5344CB8AC3E}">
        <p14:creationId xmlns:p14="http://schemas.microsoft.com/office/powerpoint/2010/main" val="1125041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922991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4106149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965064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577927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1860614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847373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625064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729168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5006422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769238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990589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4085964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1089128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118732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493364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228041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182780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262613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119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1833074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933395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849164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854175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1054514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508883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607575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215682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2D0A1-8294-4AF3-A900-55626C9D01E0}" type="datetimeFigureOut">
              <a:rPr lang="zh-CN" altLang="en-US" smtClean="0"/>
              <a:t>2023/11/7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979994844"/>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68" r:id="rId3"/>
    <p:sldLayoutId id="2147483667" r:id="rId4"/>
    <p:sldLayoutId id="2147483666" r:id="rId5"/>
    <p:sldLayoutId id="2147483664" r:id="rId6"/>
    <p:sldLayoutId id="2147483663" r:id="rId7"/>
    <p:sldLayoutId id="2147483662" r:id="rId8"/>
    <p:sldLayoutId id="2147483650" r:id="rId9"/>
    <p:sldLayoutId id="2147483676" r:id="rId10"/>
    <p:sldLayoutId id="2147483675" r:id="rId11"/>
    <p:sldLayoutId id="2147483674" r:id="rId12"/>
    <p:sldLayoutId id="2147483673" r:id="rId13"/>
    <p:sldLayoutId id="2147483672" r:id="rId14"/>
    <p:sldLayoutId id="2147483671" r:id="rId15"/>
    <p:sldLayoutId id="2147483670" r:id="rId16"/>
    <p:sldLayoutId id="2147483669" r:id="rId17"/>
    <p:sldLayoutId id="2147483665"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image" Target="../media/image8.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9.png"/><Relationship Id="rId4" Type="http://schemas.openxmlformats.org/officeDocument/2006/relationships/image" Target="../media/image10.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25.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9.xml"/><Relationship Id="rId5" Type="http://schemas.microsoft.com/office/2007/relationships/hdphoto" Target="../media/hdphoto11.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9.xml"/><Relationship Id="rId5" Type="http://schemas.microsoft.com/office/2007/relationships/hdphoto" Target="../media/hdphoto9.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11.sv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1.sv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1.sv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sv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image" Target="../media/image8.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9.png"/><Relationship Id="rId4" Type="http://schemas.openxmlformats.org/officeDocument/2006/relationships/image" Target="../media/image10.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image" Target="../media/image8.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9.png"/><Relationship Id="rId4" Type="http://schemas.openxmlformats.org/officeDocument/2006/relationships/image" Target="../media/image10.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image" Target="../media/image8.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9.png"/><Relationship Id="rId4" Type="http://schemas.openxmlformats.org/officeDocument/2006/relationships/image" Target="../media/image10.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image" Target="../media/image8.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9.png"/><Relationship Id="rId4" Type="http://schemas.openxmlformats.org/officeDocument/2006/relationships/image" Target="../media/image10.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jpe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5.wdp"/><Relationship Id="rId4" Type="http://schemas.openxmlformats.org/officeDocument/2006/relationships/image" Target="../media/image16.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201" t="1202" r="1201" b="54181"/>
          <a:stretch/>
        </p:blipFill>
        <p:spPr>
          <a:xfrm>
            <a:off x="-675185" y="3133493"/>
            <a:ext cx="8390436" cy="3743558"/>
          </a:xfrm>
          <a:prstGeom prst="rect">
            <a:avLst/>
          </a:prstGeom>
        </p:spPr>
      </p:pic>
      <p:sp>
        <p:nvSpPr>
          <p:cNvPr id="5" name="文本框 1">
            <a:extLst>
              <a:ext uri="{FF2B5EF4-FFF2-40B4-BE49-F238E27FC236}">
                <a16:creationId xmlns="" xmlns:a16="http://schemas.microsoft.com/office/drawing/2014/main" id="{1F9AC0F8-D36F-4D39-904C-5424DBC7B751}"/>
              </a:ext>
            </a:extLst>
          </p:cNvPr>
          <p:cNvSpPr txBox="1"/>
          <p:nvPr/>
        </p:nvSpPr>
        <p:spPr>
          <a:xfrm>
            <a:off x="2135472" y="3258765"/>
            <a:ext cx="7643813" cy="1938992"/>
          </a:xfrm>
          <a:prstGeom prst="rect">
            <a:avLst/>
          </a:prstGeom>
          <a:noFill/>
        </p:spPr>
        <p:txBody>
          <a:bodyPr wrap="square" rtlCol="0">
            <a:prstTxWarp prst="textPlain">
              <a:avLst/>
            </a:prstTxWarp>
            <a:spAutoFit/>
          </a:bodyPr>
          <a:lstStyle/>
          <a:p>
            <a:pPr algn="ctr"/>
            <a:r>
              <a:rPr kumimoji="1" lang="vi-VN" altLang="zh-CN" sz="6000" spc="-300">
                <a:solidFill>
                  <a:srgbClr val="002060"/>
                </a:solidFill>
                <a:latin typeface="UTM Cookies" panose="02040603050506020204" pitchFamily="18" charset="0"/>
                <a:ea typeface="字魂27号-布丁体" pitchFamily="2" charset="-122"/>
              </a:rPr>
              <a:t>PHÒNG TRÁNH TAI NẠN</a:t>
            </a:r>
          </a:p>
          <a:p>
            <a:pPr algn="ctr"/>
            <a:r>
              <a:rPr kumimoji="1" lang="vi-VN" altLang="zh-CN" sz="6000" spc="-300">
                <a:solidFill>
                  <a:srgbClr val="002060"/>
                </a:solidFill>
                <a:latin typeface="UTM Cookies" panose="02040603050506020204" pitchFamily="18" charset="0"/>
                <a:ea typeface="字魂27号-布丁体" pitchFamily="2" charset="-122"/>
              </a:rPr>
              <a:t>GIAO THÔNG ĐƯỜNG BỘ</a:t>
            </a:r>
            <a:endParaRPr kumimoji="1" lang="zh-CN" altLang="en-US" sz="6000" spc="-300" dirty="0">
              <a:solidFill>
                <a:srgbClr val="002060"/>
              </a:solidFill>
              <a:latin typeface="UTM Cookies" panose="02040603050506020204" pitchFamily="18" charset="0"/>
              <a:ea typeface="字魂27号-布丁体" pitchFamily="2" charset="-122"/>
            </a:endParaRPr>
          </a:p>
        </p:txBody>
      </p:sp>
      <p:grpSp>
        <p:nvGrpSpPr>
          <p:cNvPr id="8" name="组合 5">
            <a:extLst>
              <a:ext uri="{FF2B5EF4-FFF2-40B4-BE49-F238E27FC236}">
                <a16:creationId xmlns="" xmlns:a16="http://schemas.microsoft.com/office/drawing/2014/main" id="{479D5F9C-4B73-4A58-83C5-30A255D718F2}"/>
              </a:ext>
            </a:extLst>
          </p:cNvPr>
          <p:cNvGrpSpPr/>
          <p:nvPr/>
        </p:nvGrpSpPr>
        <p:grpSpPr>
          <a:xfrm>
            <a:off x="3595264" y="2147528"/>
            <a:ext cx="6102744" cy="923329"/>
            <a:chOff x="3585533" y="2425424"/>
            <a:chExt cx="2434211" cy="655044"/>
          </a:xfrm>
        </p:grpSpPr>
        <p:sp>
          <p:nvSpPr>
            <p:cNvPr id="9" name="圆角矩形 4">
              <a:extLst>
                <a:ext uri="{FF2B5EF4-FFF2-40B4-BE49-F238E27FC236}">
                  <a16:creationId xmlns="" xmlns:a16="http://schemas.microsoft.com/office/drawing/2014/main" id="{8BAE8526-DDDC-4B71-8BD0-39DE692E2AC1}"/>
                </a:ext>
              </a:extLst>
            </p:cNvPr>
            <p:cNvSpPr/>
            <p:nvPr/>
          </p:nvSpPr>
          <p:spPr>
            <a:xfrm>
              <a:off x="3585533" y="2521737"/>
              <a:ext cx="2038350" cy="539532"/>
            </a:xfrm>
            <a:prstGeom prst="roundRect">
              <a:avLst>
                <a:gd name="adj" fmla="val 50000"/>
              </a:avLst>
            </a:prstGeom>
            <a:solidFill>
              <a:srgbClr val="F5D555"/>
            </a:solidFill>
            <a:ln w="57150">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zh-CN" altLang="en-US" sz="2000"/>
            </a:p>
          </p:txBody>
        </p:sp>
        <p:sp>
          <p:nvSpPr>
            <p:cNvPr id="10" name="文本框 2">
              <a:extLst>
                <a:ext uri="{FF2B5EF4-FFF2-40B4-BE49-F238E27FC236}">
                  <a16:creationId xmlns="" xmlns:a16="http://schemas.microsoft.com/office/drawing/2014/main" id="{6800647C-7CC1-4396-8CE4-0ABA43D52C7A}"/>
                </a:ext>
              </a:extLst>
            </p:cNvPr>
            <p:cNvSpPr txBox="1"/>
            <p:nvPr/>
          </p:nvSpPr>
          <p:spPr>
            <a:xfrm>
              <a:off x="4076644" y="2425424"/>
              <a:ext cx="1943100" cy="655044"/>
            </a:xfrm>
            <a:prstGeom prst="rect">
              <a:avLst/>
            </a:prstGeom>
            <a:noFill/>
          </p:spPr>
          <p:txBody>
            <a:bodyPr wrap="square" rtlCol="0">
              <a:spAutoFit/>
            </a:bodyPr>
            <a:lstStyle/>
            <a:p>
              <a:r>
                <a:rPr kumimoji="1" lang="vi-VN" altLang="zh-CN" sz="5400" spc="-300">
                  <a:ln w="19050">
                    <a:solidFill>
                      <a:srgbClr val="FFC000"/>
                    </a:solidFill>
                  </a:ln>
                  <a:solidFill>
                    <a:schemeClr val="bg1"/>
                  </a:solidFill>
                  <a:latin typeface="iCiel Cadena" panose="02000503000000020004" pitchFamily="2" charset="0"/>
                  <a:ea typeface="字魂27号-布丁体" pitchFamily="2" charset="-122"/>
                </a:rPr>
                <a:t>Khoa học</a:t>
              </a:r>
              <a:endParaRPr kumimoji="1" lang="zh-CN" altLang="en-US" sz="5400" spc="-300" dirty="0">
                <a:ln w="19050">
                  <a:solidFill>
                    <a:srgbClr val="FFC000"/>
                  </a:solidFill>
                </a:ln>
                <a:solidFill>
                  <a:schemeClr val="bg1"/>
                </a:solidFill>
                <a:latin typeface="iCiel Cadena" panose="02000503000000020004" pitchFamily="2" charset="0"/>
                <a:ea typeface="字魂27号-布丁体" pitchFamily="2" charset="-122"/>
              </a:endParaRPr>
            </a:p>
          </p:txBody>
        </p:sp>
      </p:grpSp>
    </p:spTree>
    <p:extLst>
      <p:ext uri="{BB962C8B-B14F-4D97-AF65-F5344CB8AC3E}">
        <p14:creationId xmlns:p14="http://schemas.microsoft.com/office/powerpoint/2010/main" val="1879364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0" y="0"/>
            <a:ext cx="12192000" cy="6858000"/>
            <a:chOff x="0" y="0"/>
            <a:chExt cx="12192000" cy="685800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pic>
        <p:nvPicPr>
          <p:cNvPr id="25" name="图片 24">
            <a:extLst>
              <a:ext uri="{FF2B5EF4-FFF2-40B4-BE49-F238E27FC236}">
                <a16:creationId xmlns="" xmlns:a16="http://schemas.microsoft.com/office/drawing/2014/main" id="{44108AAE-A5BD-435D-A589-EF96E4996B1C}"/>
              </a:ext>
            </a:extLst>
          </p:cNvPr>
          <p:cNvPicPr>
            <a:picLocks noChangeAspect="1"/>
          </p:cNvPicPr>
          <p:nvPr/>
        </p:nvPicPr>
        <p:blipFill>
          <a:blip r:embed="rId5"/>
          <a:stretch>
            <a:fillRect/>
          </a:stretch>
        </p:blipFill>
        <p:spPr>
          <a:xfrm>
            <a:off x="7018792" y="383899"/>
            <a:ext cx="4677340" cy="4513960"/>
          </a:xfrm>
          <a:prstGeom prst="rect">
            <a:avLst/>
          </a:prstGeom>
        </p:spPr>
      </p:pic>
      <p:sp>
        <p:nvSpPr>
          <p:cNvPr id="10" name="文本框 1">
            <a:extLst>
              <a:ext uri="{FF2B5EF4-FFF2-40B4-BE49-F238E27FC236}">
                <a16:creationId xmlns="" xmlns:a16="http://schemas.microsoft.com/office/drawing/2014/main" id="{F3DC74FB-6F0A-4818-BD1E-50AE1F0E5AA2}"/>
              </a:ext>
            </a:extLst>
          </p:cNvPr>
          <p:cNvSpPr txBox="1"/>
          <p:nvPr/>
        </p:nvSpPr>
        <p:spPr>
          <a:xfrm>
            <a:off x="0" y="1243551"/>
            <a:ext cx="9215580" cy="4524315"/>
          </a:xfrm>
          <a:prstGeom prst="rect">
            <a:avLst/>
          </a:prstGeom>
          <a:noFill/>
        </p:spPr>
        <p:txBody>
          <a:bodyPr wrap="square" rtlCol="0">
            <a:spAutoFit/>
          </a:bodyPr>
          <a:lstStyle/>
          <a:p>
            <a:pPr algn="ctr"/>
            <a:r>
              <a:rPr kumimoji="1" lang="vi-VN" altLang="zh-CN" sz="7200" spc="-300">
                <a:ln w="57150">
                  <a:solidFill>
                    <a:srgbClr val="FF9409"/>
                  </a:solidFill>
                </a:ln>
                <a:solidFill>
                  <a:srgbClr val="FFC000"/>
                </a:solidFill>
                <a:latin typeface="UTM Cookies" panose="02040603050506020204" pitchFamily="18" charset="0"/>
                <a:ea typeface="字魂27号-布丁体" pitchFamily="2" charset="-122"/>
              </a:rPr>
              <a:t>MỘT SỐ </a:t>
            </a:r>
          </a:p>
          <a:p>
            <a:pPr algn="ctr"/>
            <a:r>
              <a:rPr kumimoji="1" lang="vi-VN" altLang="zh-CN" sz="7200" spc="-300">
                <a:ln w="57150">
                  <a:solidFill>
                    <a:srgbClr val="FF9409"/>
                  </a:solidFill>
                </a:ln>
                <a:solidFill>
                  <a:srgbClr val="FFC000"/>
                </a:solidFill>
                <a:latin typeface="UTM Cookies" panose="02040603050506020204" pitchFamily="18" charset="0"/>
                <a:ea typeface="字魂27号-布丁体" pitchFamily="2" charset="-122"/>
              </a:rPr>
              <a:t>NGUYÊN NHÂN </a:t>
            </a:r>
          </a:p>
          <a:p>
            <a:pPr algn="ctr"/>
            <a:r>
              <a:rPr kumimoji="1" lang="vi-VN" altLang="zh-CN" sz="7200" spc="-300">
                <a:ln w="57150">
                  <a:solidFill>
                    <a:srgbClr val="FF9409"/>
                  </a:solidFill>
                </a:ln>
                <a:solidFill>
                  <a:srgbClr val="FFC000"/>
                </a:solidFill>
                <a:latin typeface="UTM Cookies" panose="02040603050506020204" pitchFamily="18" charset="0"/>
                <a:ea typeface="字魂27号-布丁体" pitchFamily="2" charset="-122"/>
              </a:rPr>
              <a:t>DẪN ĐẾN</a:t>
            </a:r>
          </a:p>
          <a:p>
            <a:pPr algn="ctr"/>
            <a:r>
              <a:rPr kumimoji="1" lang="vi-VN" altLang="zh-CN" sz="7200" spc="-300">
                <a:ln w="57150">
                  <a:solidFill>
                    <a:srgbClr val="FF9409"/>
                  </a:solidFill>
                </a:ln>
                <a:solidFill>
                  <a:srgbClr val="FFC000"/>
                </a:solidFill>
                <a:latin typeface="UTM Cookies" panose="02040603050506020204" pitchFamily="18" charset="0"/>
                <a:ea typeface="字魂27号-布丁体" pitchFamily="2" charset="-122"/>
              </a:rPr>
              <a:t>TAI NẠN GIAO THÔNG</a:t>
            </a:r>
            <a:endParaRPr kumimoji="1" lang="zh-CN" altLang="en-US" sz="5400" spc="-300" dirty="0">
              <a:ln w="57150">
                <a:solidFill>
                  <a:srgbClr val="FF9409"/>
                </a:solidFill>
              </a:ln>
              <a:solidFill>
                <a:srgbClr val="FFC00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641600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tuyên truyền An toàn giao thông 2019 (online-video-cutter.com) (1)">
            <a:hlinkClick r:id="" action="ppaction://media"/>
            <a:extLst>
              <a:ext uri="{FF2B5EF4-FFF2-40B4-BE49-F238E27FC236}">
                <a16:creationId xmlns="" xmlns:a16="http://schemas.microsoft.com/office/drawing/2014/main" id="{4A0CC47B-9473-42D5-8092-770F668AFB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09494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6">
            <a:extLst>
              <a:ext uri="{FF2B5EF4-FFF2-40B4-BE49-F238E27FC236}">
                <a16:creationId xmlns="" xmlns:a16="http://schemas.microsoft.com/office/drawing/2014/main" id="{7E53F441-9440-4329-8B67-270039EFE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82" y="-14382"/>
            <a:ext cx="6872382" cy="6872382"/>
          </a:xfrm>
          <a:prstGeom prst="rect">
            <a:avLst/>
          </a:prstGeom>
          <a:effectLst>
            <a:outerShdw blurRad="25400" dist="25400" dir="2700000" algn="tl" rotWithShape="0">
              <a:prstClr val="black">
                <a:alpha val="40000"/>
              </a:prstClr>
            </a:outerShdw>
          </a:effectLst>
        </p:spPr>
      </p:pic>
      <p:sp>
        <p:nvSpPr>
          <p:cNvPr id="14" name="文本框 1">
            <a:extLst>
              <a:ext uri="{FF2B5EF4-FFF2-40B4-BE49-F238E27FC236}">
                <a16:creationId xmlns="" xmlns:a16="http://schemas.microsoft.com/office/drawing/2014/main" id="{CC6E241D-1AC2-4E0B-8027-3A18036083DD}"/>
              </a:ext>
            </a:extLst>
          </p:cNvPr>
          <p:cNvSpPr txBox="1"/>
          <p:nvPr/>
        </p:nvSpPr>
        <p:spPr>
          <a:xfrm>
            <a:off x="3802351" y="1251984"/>
            <a:ext cx="9506177" cy="4339650"/>
          </a:xfrm>
          <a:prstGeom prst="rect">
            <a:avLst/>
          </a:prstGeom>
          <a:noFill/>
        </p:spPr>
        <p:txBody>
          <a:bodyPr wrap="square" rtlCol="0">
            <a:spAutoFit/>
          </a:bodyPr>
          <a:lstStyle/>
          <a:p>
            <a:pPr algn="ctr"/>
            <a:r>
              <a:rPr kumimoji="1" lang="vi-VN" altLang="zh-CN" sz="13800" spc="-300">
                <a:solidFill>
                  <a:srgbClr val="002060"/>
                </a:solidFill>
                <a:latin typeface="UTM Cookies" panose="02040603050506020204" pitchFamily="18" charset="0"/>
                <a:ea typeface="字魂27号-布丁体" pitchFamily="2" charset="-122"/>
              </a:rPr>
              <a:t>THỰC</a:t>
            </a:r>
          </a:p>
          <a:p>
            <a:pPr algn="ctr"/>
            <a:r>
              <a:rPr kumimoji="1" lang="vi-VN" altLang="zh-CN" sz="13800" spc="-300">
                <a:solidFill>
                  <a:srgbClr val="002060"/>
                </a:solidFill>
                <a:latin typeface="UTM Cookies" panose="02040603050506020204" pitchFamily="18" charset="0"/>
                <a:ea typeface="字魂27号-布丁体" pitchFamily="2" charset="-122"/>
              </a:rPr>
              <a:t>HÀNH</a:t>
            </a:r>
            <a:endParaRPr kumimoji="1" lang="zh-CN" altLang="en-US" sz="13800" spc="-300" dirty="0">
              <a:solidFill>
                <a:srgbClr val="00206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3239398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 xmlns:a16="http://schemas.microsoft.com/office/drawing/2014/main" id="{8D5117F9-4EFA-402B-ACDD-9E6E047AEE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 xmlns:a16="http://schemas.microsoft.com/office/drawing/2014/main" id="{A552B22E-C50D-4C3E-9DEB-927625E7FD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8626" y="353226"/>
            <a:ext cx="5335801" cy="2318526"/>
          </a:xfrm>
          <a:prstGeom prst="rect">
            <a:avLst/>
          </a:prstGeom>
        </p:spPr>
      </p:pic>
      <p:sp>
        <p:nvSpPr>
          <p:cNvPr id="7" name="TextBox 6">
            <a:extLst>
              <a:ext uri="{FF2B5EF4-FFF2-40B4-BE49-F238E27FC236}">
                <a16:creationId xmlns="" xmlns:a16="http://schemas.microsoft.com/office/drawing/2014/main" id="{F4F9D8C5-BC42-4204-BB92-A6480835657F}"/>
              </a:ext>
            </a:extLst>
          </p:cNvPr>
          <p:cNvSpPr txBox="1"/>
          <p:nvPr/>
        </p:nvSpPr>
        <p:spPr>
          <a:xfrm>
            <a:off x="2098730" y="756166"/>
            <a:ext cx="4368567" cy="954107"/>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Hãy chỉ ra những việc làm vi phạm luật giao thông </a:t>
            </a:r>
            <a:endParaRPr lang="en-US" sz="2800" b="1">
              <a:solidFill>
                <a:schemeClr val="bg1"/>
              </a:solidFill>
              <a:latin typeface="+mj-lt"/>
            </a:endParaRPr>
          </a:p>
        </p:txBody>
      </p:sp>
      <p:grpSp>
        <p:nvGrpSpPr>
          <p:cNvPr id="8" name="Group 7">
            <a:extLst>
              <a:ext uri="{FF2B5EF4-FFF2-40B4-BE49-F238E27FC236}">
                <a16:creationId xmlns="" xmlns:a16="http://schemas.microsoft.com/office/drawing/2014/main" id="{7DD81F93-795F-4F19-813F-7B63FF78B49A}"/>
              </a:ext>
            </a:extLst>
          </p:cNvPr>
          <p:cNvGrpSpPr/>
          <p:nvPr/>
        </p:nvGrpSpPr>
        <p:grpSpPr>
          <a:xfrm>
            <a:off x="2098730" y="1851004"/>
            <a:ext cx="2306257" cy="3701530"/>
            <a:chOff x="3528816" y="1219200"/>
            <a:chExt cx="3240675" cy="5201266"/>
          </a:xfrm>
        </p:grpSpPr>
        <p:pic>
          <p:nvPicPr>
            <p:cNvPr id="9" name="Picture 2" descr="Cartoon students Royalty Free Vector Image - VectorStock">
              <a:extLst>
                <a:ext uri="{FF2B5EF4-FFF2-40B4-BE49-F238E27FC236}">
                  <a16:creationId xmlns="" xmlns:a16="http://schemas.microsoft.com/office/drawing/2014/main" id="{130961E9-263C-4F8A-96DB-4223AD75D06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 xmlns:a16="http://schemas.microsoft.com/office/drawing/2014/main" id="{966EC11C-C2E3-463E-9E09-CD4854B7B06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 xmlns:a16="http://schemas.microsoft.com/office/drawing/2014/main" id="{FAC7F137-C89B-493A-929A-F368DDBC16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86751" y="2437189"/>
            <a:ext cx="4606519" cy="2254155"/>
          </a:xfrm>
          <a:prstGeom prst="rect">
            <a:avLst/>
          </a:prstGeom>
        </p:spPr>
      </p:pic>
      <p:grpSp>
        <p:nvGrpSpPr>
          <p:cNvPr id="12" name="Group 11">
            <a:extLst>
              <a:ext uri="{FF2B5EF4-FFF2-40B4-BE49-F238E27FC236}">
                <a16:creationId xmlns=""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 xmlns:a16="http://schemas.microsoft.com/office/drawing/2014/main" id="{5FA194D2-37CD-466C-BEC5-6B5F1C04DE5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 xmlns:a16="http://schemas.microsoft.com/office/drawing/2014/main" id="{CDA1CF01-488E-477D-83F7-C2F75688161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 xmlns:a16="http://schemas.microsoft.com/office/drawing/2014/main" id="{4DD5DD7E-303E-4CA7-B292-D9EBA8F22EF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268FA1D6-6D53-451C-9C6B-09B0BF4E00EC}"/>
              </a:ext>
            </a:extLst>
          </p:cNvPr>
          <p:cNvSpPr txBox="1"/>
          <p:nvPr/>
        </p:nvSpPr>
        <p:spPr>
          <a:xfrm>
            <a:off x="5859552" y="2888902"/>
            <a:ext cx="4038657" cy="1384995"/>
          </a:xfrm>
          <a:prstGeom prst="rect">
            <a:avLst/>
          </a:prstGeom>
          <a:noFill/>
        </p:spPr>
        <p:txBody>
          <a:bodyPr wrap="square">
            <a:spAutoFit/>
          </a:bodyPr>
          <a:lstStyle/>
          <a:p>
            <a:pPr algn="just"/>
            <a:r>
              <a:rPr lang="vi-VN" sz="2800" b="1" i="0">
                <a:effectLst/>
                <a:latin typeface="+mj-lt"/>
              </a:rPr>
              <a:t>Nêu hậu quả có thể xảy ra của những sai phạm đó?</a:t>
            </a:r>
          </a:p>
        </p:txBody>
      </p:sp>
    </p:spTree>
    <p:extLst>
      <p:ext uri="{BB962C8B-B14F-4D97-AF65-F5344CB8AC3E}">
        <p14:creationId xmlns:p14="http://schemas.microsoft.com/office/powerpoint/2010/main" val="4126371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2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3">
            <a:extLst>
              <a:ext uri="{FF2B5EF4-FFF2-40B4-BE49-F238E27FC236}">
                <a16:creationId xmlns="" xmlns:a16="http://schemas.microsoft.com/office/drawing/2014/main" id="{F8FF9B1E-027C-47D6-9882-5635B750B633}"/>
              </a:ext>
            </a:extLst>
          </p:cNvPr>
          <p:cNvGrpSpPr/>
          <p:nvPr/>
        </p:nvGrpSpPr>
        <p:grpSpPr>
          <a:xfrm>
            <a:off x="0" y="0"/>
            <a:ext cx="12192000" cy="6858000"/>
            <a:chOff x="0" y="0"/>
            <a:chExt cx="12192000" cy="6858000"/>
          </a:xfrm>
        </p:grpSpPr>
        <p:pic>
          <p:nvPicPr>
            <p:cNvPr id="14" name="图片 21">
              <a:extLst>
                <a:ext uri="{FF2B5EF4-FFF2-40B4-BE49-F238E27FC236}">
                  <a16:creationId xmlns="" xmlns:a16="http://schemas.microsoft.com/office/drawing/2014/main" id="{8A621261-5077-49ED-B804-FF49FCF7C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3">
              <a:extLst>
                <a:ext uri="{FF2B5EF4-FFF2-40B4-BE49-F238E27FC236}">
                  <a16:creationId xmlns="" xmlns:a16="http://schemas.microsoft.com/office/drawing/2014/main" id="{2101D1BE-E671-4ADD-8BF6-DA20AD48CAD1}"/>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4">
              <a:extLst>
                <a:ext uri="{FF2B5EF4-FFF2-40B4-BE49-F238E27FC236}">
                  <a16:creationId xmlns="" xmlns:a16="http://schemas.microsoft.com/office/drawing/2014/main" id="{36893C86-1E27-4351-A0C5-E1CBFCEB4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17" name="图片 22">
              <a:extLst>
                <a:ext uri="{FF2B5EF4-FFF2-40B4-BE49-F238E27FC236}">
                  <a16:creationId xmlns="" xmlns:a16="http://schemas.microsoft.com/office/drawing/2014/main" id="{309B1CB9-09A7-4457-81A5-11031CA8E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pic>
        <p:nvPicPr>
          <p:cNvPr id="4" name="Picture 2" descr="Untitled-1">
            <a:extLst>
              <a:ext uri="{FF2B5EF4-FFF2-40B4-BE49-F238E27FC236}">
                <a16:creationId xmlns="" xmlns:a16="http://schemas.microsoft.com/office/drawing/2014/main" id="{47EE7D71-3563-4A0B-9B1B-203EFE95E284}"/>
              </a:ext>
            </a:extLst>
          </p:cNvPr>
          <p:cNvPicPr>
            <a:picLocks noChangeAspect="1" noChangeArrowheads="1"/>
          </p:cNvPicPr>
          <p:nvPr/>
        </p:nvPicPr>
        <p:blipFill>
          <a:blip r:embed="rId4">
            <a:lum contrast="18000"/>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79770" y="771478"/>
            <a:ext cx="4495922" cy="2542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descr="Untitled-2">
            <a:extLst>
              <a:ext uri="{FF2B5EF4-FFF2-40B4-BE49-F238E27FC236}">
                <a16:creationId xmlns="" xmlns:a16="http://schemas.microsoft.com/office/drawing/2014/main" id="{59898476-861A-4A1C-A952-F38893D19F71}"/>
              </a:ext>
            </a:extLst>
          </p:cNvPr>
          <p:cNvPicPr>
            <a:picLocks noChangeAspect="1" noChangeArrowheads="1"/>
          </p:cNvPicPr>
          <p:nvPr/>
        </p:nvPicPr>
        <p:blipFill>
          <a:blip r:embed="rId6" cstate="print">
            <a:lum contrast="18000"/>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35136" y="771477"/>
            <a:ext cx="4348515" cy="2542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Untitled-3">
            <a:extLst>
              <a:ext uri="{FF2B5EF4-FFF2-40B4-BE49-F238E27FC236}">
                <a16:creationId xmlns="" xmlns:a16="http://schemas.microsoft.com/office/drawing/2014/main" id="{B902DB90-2D0E-4078-B14D-40F8F41C2F37}"/>
              </a:ext>
            </a:extLst>
          </p:cNvPr>
          <p:cNvPicPr>
            <a:picLocks noChangeAspect="1" noChangeArrowheads="1"/>
          </p:cNvPicPr>
          <p:nvPr/>
        </p:nvPicPr>
        <p:blipFill>
          <a:blip r:embed="rId8">
            <a:lum contrast="12000"/>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35136" y="3608063"/>
            <a:ext cx="4320876" cy="243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5" descr="Untitled-4">
            <a:extLst>
              <a:ext uri="{FF2B5EF4-FFF2-40B4-BE49-F238E27FC236}">
                <a16:creationId xmlns="" xmlns:a16="http://schemas.microsoft.com/office/drawing/2014/main" id="{C66E2712-86EB-4452-A51D-D471FE7E9217}"/>
              </a:ext>
            </a:extLst>
          </p:cNvPr>
          <p:cNvPicPr>
            <a:picLocks noChangeAspect="1" noChangeArrowheads="1"/>
          </p:cNvPicPr>
          <p:nvPr/>
        </p:nvPicPr>
        <p:blipFill>
          <a:blip r:embed="rId10">
            <a:lum contrast="1200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04338" y="3608063"/>
            <a:ext cx="4471354" cy="243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6357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3">
            <a:extLst>
              <a:ext uri="{FF2B5EF4-FFF2-40B4-BE49-F238E27FC236}">
                <a16:creationId xmlns="" xmlns:a16="http://schemas.microsoft.com/office/drawing/2014/main" id="{F8FF9B1E-027C-47D6-9882-5635B750B633}"/>
              </a:ext>
            </a:extLst>
          </p:cNvPr>
          <p:cNvGrpSpPr/>
          <p:nvPr/>
        </p:nvGrpSpPr>
        <p:grpSpPr>
          <a:xfrm>
            <a:off x="0" y="0"/>
            <a:ext cx="12192000" cy="6858000"/>
            <a:chOff x="0" y="0"/>
            <a:chExt cx="12192000" cy="6858000"/>
          </a:xfrm>
        </p:grpSpPr>
        <p:pic>
          <p:nvPicPr>
            <p:cNvPr id="14" name="图片 21">
              <a:extLst>
                <a:ext uri="{FF2B5EF4-FFF2-40B4-BE49-F238E27FC236}">
                  <a16:creationId xmlns="" xmlns:a16="http://schemas.microsoft.com/office/drawing/2014/main" id="{8A621261-5077-49ED-B804-FF49FCF7C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3">
              <a:extLst>
                <a:ext uri="{FF2B5EF4-FFF2-40B4-BE49-F238E27FC236}">
                  <a16:creationId xmlns="" xmlns:a16="http://schemas.microsoft.com/office/drawing/2014/main" id="{2101D1BE-E671-4ADD-8BF6-DA20AD48CAD1}"/>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4">
              <a:extLst>
                <a:ext uri="{FF2B5EF4-FFF2-40B4-BE49-F238E27FC236}">
                  <a16:creationId xmlns="" xmlns:a16="http://schemas.microsoft.com/office/drawing/2014/main" id="{36893C86-1E27-4351-A0C5-E1CBFCEB4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17" name="图片 22">
              <a:extLst>
                <a:ext uri="{FF2B5EF4-FFF2-40B4-BE49-F238E27FC236}">
                  <a16:creationId xmlns="" xmlns:a16="http://schemas.microsoft.com/office/drawing/2014/main" id="{309B1CB9-09A7-4457-81A5-11031CA8E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pic>
        <p:nvPicPr>
          <p:cNvPr id="11" name="Picture 2" descr="Untitled-1">
            <a:extLst>
              <a:ext uri="{FF2B5EF4-FFF2-40B4-BE49-F238E27FC236}">
                <a16:creationId xmlns="" xmlns:a16="http://schemas.microsoft.com/office/drawing/2014/main" id="{EC5910B9-A2B7-41C7-8314-9E5151BC1DCC}"/>
              </a:ext>
            </a:extLst>
          </p:cNvPr>
          <p:cNvPicPr>
            <a:picLocks noChangeAspect="1" noChangeArrowheads="1"/>
          </p:cNvPicPr>
          <p:nvPr/>
        </p:nvPicPr>
        <p:blipFill>
          <a:blip r:embed="rId4">
            <a:lum contrast="18000"/>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35307" y="602874"/>
            <a:ext cx="4289540" cy="2426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18">
            <a:extLst>
              <a:ext uri="{FF2B5EF4-FFF2-40B4-BE49-F238E27FC236}">
                <a16:creationId xmlns="" xmlns:a16="http://schemas.microsoft.com/office/drawing/2014/main" id="{2CAEBD21-E005-4C59-A839-476B49CBC01D}"/>
              </a:ext>
            </a:extLst>
          </p:cNvPr>
          <p:cNvSpPr txBox="1">
            <a:spLocks noChangeArrowheads="1"/>
          </p:cNvSpPr>
          <p:nvPr/>
        </p:nvSpPr>
        <p:spPr bwMode="auto">
          <a:xfrm>
            <a:off x="789140" y="3971009"/>
            <a:ext cx="41213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Trẻ em chơi dưới lòng đường.</a:t>
            </a:r>
          </a:p>
        </p:txBody>
      </p:sp>
      <p:sp>
        <p:nvSpPr>
          <p:cNvPr id="18" name="Text Box 19">
            <a:extLst>
              <a:ext uri="{FF2B5EF4-FFF2-40B4-BE49-F238E27FC236}">
                <a16:creationId xmlns="" xmlns:a16="http://schemas.microsoft.com/office/drawing/2014/main" id="{64762716-91C5-4191-8569-8CADE025E9FC}"/>
              </a:ext>
            </a:extLst>
          </p:cNvPr>
          <p:cNvSpPr txBox="1">
            <a:spLocks noChangeArrowheads="1"/>
          </p:cNvSpPr>
          <p:nvPr/>
        </p:nvSpPr>
        <p:spPr bwMode="auto">
          <a:xfrm>
            <a:off x="830084" y="4707908"/>
            <a:ext cx="42895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Xe máy đỗ không đúng nơi quy định.</a:t>
            </a:r>
          </a:p>
        </p:txBody>
      </p:sp>
      <p:sp>
        <p:nvSpPr>
          <p:cNvPr id="19" name="Text Box 20">
            <a:extLst>
              <a:ext uri="{FF2B5EF4-FFF2-40B4-BE49-F238E27FC236}">
                <a16:creationId xmlns="" xmlns:a16="http://schemas.microsoft.com/office/drawing/2014/main" id="{8F006DD9-8F48-4D44-8B07-08E9B446A1BD}"/>
              </a:ext>
            </a:extLst>
          </p:cNvPr>
          <p:cNvSpPr txBox="1">
            <a:spLocks noChangeArrowheads="1"/>
          </p:cNvSpPr>
          <p:nvPr/>
        </p:nvSpPr>
        <p:spPr bwMode="auto">
          <a:xfrm>
            <a:off x="773050" y="5463823"/>
            <a:ext cx="42895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Hàng quán lấn chiếm vỉa hè.</a:t>
            </a:r>
          </a:p>
        </p:txBody>
      </p:sp>
      <p:sp>
        <p:nvSpPr>
          <p:cNvPr id="20" name="Text Box 21">
            <a:extLst>
              <a:ext uri="{FF2B5EF4-FFF2-40B4-BE49-F238E27FC236}">
                <a16:creationId xmlns="" xmlns:a16="http://schemas.microsoft.com/office/drawing/2014/main" id="{CD4ABB36-7E03-4809-8E5F-553291FC3820}"/>
              </a:ext>
            </a:extLst>
          </p:cNvPr>
          <p:cNvSpPr txBox="1">
            <a:spLocks noChangeArrowheads="1"/>
          </p:cNvSpPr>
          <p:nvPr/>
        </p:nvSpPr>
        <p:spPr bwMode="auto">
          <a:xfrm>
            <a:off x="789140" y="5915852"/>
            <a:ext cx="42895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Đi bộ dưới lòng đường.</a:t>
            </a:r>
          </a:p>
        </p:txBody>
      </p:sp>
      <p:sp>
        <p:nvSpPr>
          <p:cNvPr id="21" name="Text Box 23">
            <a:extLst>
              <a:ext uri="{FF2B5EF4-FFF2-40B4-BE49-F238E27FC236}">
                <a16:creationId xmlns="" xmlns:a16="http://schemas.microsoft.com/office/drawing/2014/main" id="{29FBBDA5-0DD4-4CFE-8EFE-CBBBBAA3CB8A}"/>
              </a:ext>
            </a:extLst>
          </p:cNvPr>
          <p:cNvSpPr txBox="1">
            <a:spLocks noChangeArrowheads="1"/>
          </p:cNvSpPr>
          <p:nvPr/>
        </p:nvSpPr>
        <p:spPr bwMode="auto">
          <a:xfrm>
            <a:off x="748196" y="3038780"/>
            <a:ext cx="40471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Những việc làm</a:t>
            </a:r>
            <a:endParaRPr lang="vi-VN" altLang="en-US" b="1">
              <a:solidFill>
                <a:srgbClr val="FFC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vi phạm luật giao thông:</a:t>
            </a:r>
          </a:p>
        </p:txBody>
      </p:sp>
      <p:cxnSp>
        <p:nvCxnSpPr>
          <p:cNvPr id="3" name="Straight Connector 2">
            <a:extLst>
              <a:ext uri="{FF2B5EF4-FFF2-40B4-BE49-F238E27FC236}">
                <a16:creationId xmlns="" xmlns:a16="http://schemas.microsoft.com/office/drawing/2014/main" id="{001C4106-ED51-4AF2-9C4D-1D3AAAD64F89}"/>
              </a:ext>
            </a:extLst>
          </p:cNvPr>
          <p:cNvCxnSpPr>
            <a:cxnSpLocks/>
          </p:cNvCxnSpPr>
          <p:nvPr/>
        </p:nvCxnSpPr>
        <p:spPr>
          <a:xfrm flipH="1">
            <a:off x="6080078" y="3171813"/>
            <a:ext cx="15922" cy="311339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2" name="Text Box 22">
            <a:extLst>
              <a:ext uri="{FF2B5EF4-FFF2-40B4-BE49-F238E27FC236}">
                <a16:creationId xmlns="" xmlns:a16="http://schemas.microsoft.com/office/drawing/2014/main" id="{ADA3AAE0-54D4-4CF2-A3A3-0F2E31310D7E}"/>
              </a:ext>
            </a:extLst>
          </p:cNvPr>
          <p:cNvSpPr txBox="1">
            <a:spLocks noChangeArrowheads="1"/>
          </p:cNvSpPr>
          <p:nvPr/>
        </p:nvSpPr>
        <p:spPr bwMode="auto">
          <a:xfrm>
            <a:off x="7011457" y="3680997"/>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Cản trở giao thông, dễ gây tai nạn, chết người.</a:t>
            </a:r>
          </a:p>
        </p:txBody>
      </p:sp>
      <p:sp>
        <p:nvSpPr>
          <p:cNvPr id="23" name="Text Box 24">
            <a:extLst>
              <a:ext uri="{FF2B5EF4-FFF2-40B4-BE49-F238E27FC236}">
                <a16:creationId xmlns="" xmlns:a16="http://schemas.microsoft.com/office/drawing/2014/main" id="{769B91AD-1E45-4CB7-ABEB-3DAFEBC0E247}"/>
              </a:ext>
            </a:extLst>
          </p:cNvPr>
          <p:cNvSpPr txBox="1">
            <a:spLocks noChangeArrowheads="1"/>
          </p:cNvSpPr>
          <p:nvPr/>
        </p:nvSpPr>
        <p:spPr bwMode="auto">
          <a:xfrm>
            <a:off x="7125757" y="3128264"/>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rPr>
              <a:t>Hậu quả có thể xảy ra:</a:t>
            </a:r>
          </a:p>
        </p:txBody>
      </p:sp>
    </p:spTree>
    <p:extLst>
      <p:ext uri="{BB962C8B-B14F-4D97-AF65-F5344CB8AC3E}">
        <p14:creationId xmlns:p14="http://schemas.microsoft.com/office/powerpoint/2010/main" val="175166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edg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edg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heckerboard(across)">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3">
            <a:extLst>
              <a:ext uri="{FF2B5EF4-FFF2-40B4-BE49-F238E27FC236}">
                <a16:creationId xmlns="" xmlns:a16="http://schemas.microsoft.com/office/drawing/2014/main" id="{F8FF9B1E-027C-47D6-9882-5635B750B633}"/>
              </a:ext>
            </a:extLst>
          </p:cNvPr>
          <p:cNvGrpSpPr/>
          <p:nvPr/>
        </p:nvGrpSpPr>
        <p:grpSpPr>
          <a:xfrm>
            <a:off x="0" y="0"/>
            <a:ext cx="12192000" cy="6858000"/>
            <a:chOff x="0" y="0"/>
            <a:chExt cx="12192000" cy="6858000"/>
          </a:xfrm>
        </p:grpSpPr>
        <p:pic>
          <p:nvPicPr>
            <p:cNvPr id="14" name="图片 21">
              <a:extLst>
                <a:ext uri="{FF2B5EF4-FFF2-40B4-BE49-F238E27FC236}">
                  <a16:creationId xmlns="" xmlns:a16="http://schemas.microsoft.com/office/drawing/2014/main" id="{8A621261-5077-49ED-B804-FF49FCF7C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3">
              <a:extLst>
                <a:ext uri="{FF2B5EF4-FFF2-40B4-BE49-F238E27FC236}">
                  <a16:creationId xmlns="" xmlns:a16="http://schemas.microsoft.com/office/drawing/2014/main" id="{2101D1BE-E671-4ADD-8BF6-DA20AD48CAD1}"/>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4">
              <a:extLst>
                <a:ext uri="{FF2B5EF4-FFF2-40B4-BE49-F238E27FC236}">
                  <a16:creationId xmlns="" xmlns:a16="http://schemas.microsoft.com/office/drawing/2014/main" id="{36893C86-1E27-4351-A0C5-E1CBFCEB4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17" name="图片 22">
              <a:extLst>
                <a:ext uri="{FF2B5EF4-FFF2-40B4-BE49-F238E27FC236}">
                  <a16:creationId xmlns="" xmlns:a16="http://schemas.microsoft.com/office/drawing/2014/main" id="{309B1CB9-09A7-4457-81A5-11031CA8E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sp>
        <p:nvSpPr>
          <p:cNvPr id="12" name="Text Box 18">
            <a:extLst>
              <a:ext uri="{FF2B5EF4-FFF2-40B4-BE49-F238E27FC236}">
                <a16:creationId xmlns="" xmlns:a16="http://schemas.microsoft.com/office/drawing/2014/main" id="{2CAEBD21-E005-4C59-A839-476B49CBC01D}"/>
              </a:ext>
            </a:extLst>
          </p:cNvPr>
          <p:cNvSpPr txBox="1">
            <a:spLocks noChangeArrowheads="1"/>
          </p:cNvSpPr>
          <p:nvPr/>
        </p:nvSpPr>
        <p:spPr bwMode="auto">
          <a:xfrm>
            <a:off x="789140" y="3971009"/>
            <a:ext cx="4121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en-US" sz="2400" b="1">
                <a:latin typeface="Times New Roman" panose="02020603050405020304" pitchFamily="18" charset="0"/>
              </a:rPr>
              <a:t>- Học sinh vượt đèn đỏ.</a:t>
            </a:r>
          </a:p>
        </p:txBody>
      </p:sp>
      <p:sp>
        <p:nvSpPr>
          <p:cNvPr id="21" name="Text Box 23">
            <a:extLst>
              <a:ext uri="{FF2B5EF4-FFF2-40B4-BE49-F238E27FC236}">
                <a16:creationId xmlns="" xmlns:a16="http://schemas.microsoft.com/office/drawing/2014/main" id="{29FBBDA5-0DD4-4CFE-8EFE-CBBBBAA3CB8A}"/>
              </a:ext>
            </a:extLst>
          </p:cNvPr>
          <p:cNvSpPr txBox="1">
            <a:spLocks noChangeArrowheads="1"/>
          </p:cNvSpPr>
          <p:nvPr/>
        </p:nvSpPr>
        <p:spPr bwMode="auto">
          <a:xfrm>
            <a:off x="748196" y="3038780"/>
            <a:ext cx="40471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Những việc làm</a:t>
            </a:r>
            <a:endParaRPr lang="vi-VN" altLang="en-US" b="1">
              <a:solidFill>
                <a:srgbClr val="FFC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vi phạm luật giao thông:</a:t>
            </a:r>
          </a:p>
        </p:txBody>
      </p:sp>
      <p:cxnSp>
        <p:nvCxnSpPr>
          <p:cNvPr id="3" name="Straight Connector 2">
            <a:extLst>
              <a:ext uri="{FF2B5EF4-FFF2-40B4-BE49-F238E27FC236}">
                <a16:creationId xmlns="" xmlns:a16="http://schemas.microsoft.com/office/drawing/2014/main" id="{001C4106-ED51-4AF2-9C4D-1D3AAAD64F89}"/>
              </a:ext>
            </a:extLst>
          </p:cNvPr>
          <p:cNvCxnSpPr>
            <a:cxnSpLocks/>
          </p:cNvCxnSpPr>
          <p:nvPr/>
        </p:nvCxnSpPr>
        <p:spPr>
          <a:xfrm flipH="1">
            <a:off x="6080078" y="3171813"/>
            <a:ext cx="15922" cy="311339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2" name="Text Box 22">
            <a:extLst>
              <a:ext uri="{FF2B5EF4-FFF2-40B4-BE49-F238E27FC236}">
                <a16:creationId xmlns="" xmlns:a16="http://schemas.microsoft.com/office/drawing/2014/main" id="{ADA3AAE0-54D4-4CF2-A3A3-0F2E31310D7E}"/>
              </a:ext>
            </a:extLst>
          </p:cNvPr>
          <p:cNvSpPr txBox="1">
            <a:spLocks noChangeArrowheads="1"/>
          </p:cNvSpPr>
          <p:nvPr/>
        </p:nvSpPr>
        <p:spPr bwMode="auto">
          <a:xfrm>
            <a:off x="7011457" y="3680997"/>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Cản trở giao thông, dễ gây tai nạn, chết người.</a:t>
            </a:r>
          </a:p>
        </p:txBody>
      </p:sp>
      <p:sp>
        <p:nvSpPr>
          <p:cNvPr id="23" name="Text Box 24">
            <a:extLst>
              <a:ext uri="{FF2B5EF4-FFF2-40B4-BE49-F238E27FC236}">
                <a16:creationId xmlns="" xmlns:a16="http://schemas.microsoft.com/office/drawing/2014/main" id="{769B91AD-1E45-4CB7-ABEB-3DAFEBC0E247}"/>
              </a:ext>
            </a:extLst>
          </p:cNvPr>
          <p:cNvSpPr txBox="1">
            <a:spLocks noChangeArrowheads="1"/>
          </p:cNvSpPr>
          <p:nvPr/>
        </p:nvSpPr>
        <p:spPr bwMode="auto">
          <a:xfrm>
            <a:off x="7125757" y="3128264"/>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rPr>
              <a:t>Hậu quả có thể xảy ra:</a:t>
            </a:r>
          </a:p>
        </p:txBody>
      </p:sp>
      <p:pic>
        <p:nvPicPr>
          <p:cNvPr id="24" name="Picture 3" descr="Untitled-2">
            <a:extLst>
              <a:ext uri="{FF2B5EF4-FFF2-40B4-BE49-F238E27FC236}">
                <a16:creationId xmlns="" xmlns:a16="http://schemas.microsoft.com/office/drawing/2014/main" id="{7B3EF926-E2E8-40BB-89D5-B4A638535FD3}"/>
              </a:ext>
            </a:extLst>
          </p:cNvPr>
          <p:cNvPicPr>
            <a:picLocks noChangeAspect="1" noChangeArrowheads="1"/>
          </p:cNvPicPr>
          <p:nvPr/>
        </p:nvPicPr>
        <p:blipFill>
          <a:blip r:embed="rId4" cstate="print">
            <a:lum contrast="18000"/>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51230" y="550126"/>
            <a:ext cx="4289540" cy="2508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8574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edg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3">
            <a:extLst>
              <a:ext uri="{FF2B5EF4-FFF2-40B4-BE49-F238E27FC236}">
                <a16:creationId xmlns="" xmlns:a16="http://schemas.microsoft.com/office/drawing/2014/main" id="{F8FF9B1E-027C-47D6-9882-5635B750B633}"/>
              </a:ext>
            </a:extLst>
          </p:cNvPr>
          <p:cNvGrpSpPr/>
          <p:nvPr/>
        </p:nvGrpSpPr>
        <p:grpSpPr>
          <a:xfrm>
            <a:off x="0" y="0"/>
            <a:ext cx="12192000" cy="6858000"/>
            <a:chOff x="0" y="0"/>
            <a:chExt cx="12192000" cy="6858000"/>
          </a:xfrm>
        </p:grpSpPr>
        <p:pic>
          <p:nvPicPr>
            <p:cNvPr id="14" name="图片 21">
              <a:extLst>
                <a:ext uri="{FF2B5EF4-FFF2-40B4-BE49-F238E27FC236}">
                  <a16:creationId xmlns="" xmlns:a16="http://schemas.microsoft.com/office/drawing/2014/main" id="{8A621261-5077-49ED-B804-FF49FCF7C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3">
              <a:extLst>
                <a:ext uri="{FF2B5EF4-FFF2-40B4-BE49-F238E27FC236}">
                  <a16:creationId xmlns="" xmlns:a16="http://schemas.microsoft.com/office/drawing/2014/main" id="{2101D1BE-E671-4ADD-8BF6-DA20AD48CAD1}"/>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4">
              <a:extLst>
                <a:ext uri="{FF2B5EF4-FFF2-40B4-BE49-F238E27FC236}">
                  <a16:creationId xmlns="" xmlns:a16="http://schemas.microsoft.com/office/drawing/2014/main" id="{36893C86-1E27-4351-A0C5-E1CBFCEB4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17" name="图片 22">
              <a:extLst>
                <a:ext uri="{FF2B5EF4-FFF2-40B4-BE49-F238E27FC236}">
                  <a16:creationId xmlns="" xmlns:a16="http://schemas.microsoft.com/office/drawing/2014/main" id="{309B1CB9-09A7-4457-81A5-11031CA8E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sp>
        <p:nvSpPr>
          <p:cNvPr id="12" name="Text Box 18">
            <a:extLst>
              <a:ext uri="{FF2B5EF4-FFF2-40B4-BE49-F238E27FC236}">
                <a16:creationId xmlns="" xmlns:a16="http://schemas.microsoft.com/office/drawing/2014/main" id="{2CAEBD21-E005-4C59-A839-476B49CBC01D}"/>
              </a:ext>
            </a:extLst>
          </p:cNvPr>
          <p:cNvSpPr txBox="1">
            <a:spLocks noChangeArrowheads="1"/>
          </p:cNvSpPr>
          <p:nvPr/>
        </p:nvSpPr>
        <p:spPr bwMode="auto">
          <a:xfrm>
            <a:off x="789140" y="3971009"/>
            <a:ext cx="4121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en-US" sz="2400" b="1">
                <a:latin typeface="Times New Roman" panose="02020603050405020304" pitchFamily="18" charset="0"/>
              </a:rPr>
              <a:t>- Học sinh đi xe đạp hàng 3.</a:t>
            </a:r>
          </a:p>
        </p:txBody>
      </p:sp>
      <p:sp>
        <p:nvSpPr>
          <p:cNvPr id="18" name="Text Box 19">
            <a:extLst>
              <a:ext uri="{FF2B5EF4-FFF2-40B4-BE49-F238E27FC236}">
                <a16:creationId xmlns="" xmlns:a16="http://schemas.microsoft.com/office/drawing/2014/main" id="{64762716-91C5-4191-8569-8CADE025E9FC}"/>
              </a:ext>
            </a:extLst>
          </p:cNvPr>
          <p:cNvSpPr txBox="1">
            <a:spLocks noChangeArrowheads="1"/>
          </p:cNvSpPr>
          <p:nvPr/>
        </p:nvSpPr>
        <p:spPr bwMode="auto">
          <a:xfrm>
            <a:off x="789140" y="4429554"/>
            <a:ext cx="42895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just" eaLnBrk="1" hangingPunct="1">
              <a:spcBef>
                <a:spcPct val="50000"/>
              </a:spcBef>
            </a:pPr>
            <a:r>
              <a:rPr lang="en-US" altLang="en-US" sz="2400" b="1">
                <a:latin typeface="Times New Roman" panose="02020603050405020304" pitchFamily="18" charset="0"/>
              </a:rPr>
              <a:t>- Vừa đi vừa thả tay, cười đùa.</a:t>
            </a:r>
          </a:p>
        </p:txBody>
      </p:sp>
      <p:sp>
        <p:nvSpPr>
          <p:cNvPr id="21" name="Text Box 23">
            <a:extLst>
              <a:ext uri="{FF2B5EF4-FFF2-40B4-BE49-F238E27FC236}">
                <a16:creationId xmlns="" xmlns:a16="http://schemas.microsoft.com/office/drawing/2014/main" id="{29FBBDA5-0DD4-4CFE-8EFE-CBBBBAA3CB8A}"/>
              </a:ext>
            </a:extLst>
          </p:cNvPr>
          <p:cNvSpPr txBox="1">
            <a:spLocks noChangeArrowheads="1"/>
          </p:cNvSpPr>
          <p:nvPr/>
        </p:nvSpPr>
        <p:spPr bwMode="auto">
          <a:xfrm>
            <a:off x="748196" y="3038780"/>
            <a:ext cx="40471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Những việc làm</a:t>
            </a:r>
            <a:endParaRPr lang="vi-VN" altLang="en-US" b="1">
              <a:solidFill>
                <a:srgbClr val="FFC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vi phạm luật giao thông:</a:t>
            </a:r>
          </a:p>
        </p:txBody>
      </p:sp>
      <p:cxnSp>
        <p:nvCxnSpPr>
          <p:cNvPr id="3" name="Straight Connector 2">
            <a:extLst>
              <a:ext uri="{FF2B5EF4-FFF2-40B4-BE49-F238E27FC236}">
                <a16:creationId xmlns="" xmlns:a16="http://schemas.microsoft.com/office/drawing/2014/main" id="{001C4106-ED51-4AF2-9C4D-1D3AAAD64F89}"/>
              </a:ext>
            </a:extLst>
          </p:cNvPr>
          <p:cNvCxnSpPr>
            <a:cxnSpLocks/>
          </p:cNvCxnSpPr>
          <p:nvPr/>
        </p:nvCxnSpPr>
        <p:spPr>
          <a:xfrm flipH="1">
            <a:off x="6080078" y="3171813"/>
            <a:ext cx="15922" cy="311339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2" name="Text Box 22">
            <a:extLst>
              <a:ext uri="{FF2B5EF4-FFF2-40B4-BE49-F238E27FC236}">
                <a16:creationId xmlns="" xmlns:a16="http://schemas.microsoft.com/office/drawing/2014/main" id="{ADA3AAE0-54D4-4CF2-A3A3-0F2E31310D7E}"/>
              </a:ext>
            </a:extLst>
          </p:cNvPr>
          <p:cNvSpPr txBox="1">
            <a:spLocks noChangeArrowheads="1"/>
          </p:cNvSpPr>
          <p:nvPr/>
        </p:nvSpPr>
        <p:spPr bwMode="auto">
          <a:xfrm>
            <a:off x="7011457" y="3680997"/>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Cản trở giao thông, dễ gây tai nạn, chết người.</a:t>
            </a:r>
          </a:p>
        </p:txBody>
      </p:sp>
      <p:sp>
        <p:nvSpPr>
          <p:cNvPr id="23" name="Text Box 24">
            <a:extLst>
              <a:ext uri="{FF2B5EF4-FFF2-40B4-BE49-F238E27FC236}">
                <a16:creationId xmlns="" xmlns:a16="http://schemas.microsoft.com/office/drawing/2014/main" id="{769B91AD-1E45-4CB7-ABEB-3DAFEBC0E247}"/>
              </a:ext>
            </a:extLst>
          </p:cNvPr>
          <p:cNvSpPr txBox="1">
            <a:spLocks noChangeArrowheads="1"/>
          </p:cNvSpPr>
          <p:nvPr/>
        </p:nvSpPr>
        <p:spPr bwMode="auto">
          <a:xfrm>
            <a:off x="7125757" y="3128264"/>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rPr>
              <a:t>Hậu quả có thể xảy ra:</a:t>
            </a:r>
          </a:p>
        </p:txBody>
      </p:sp>
      <p:pic>
        <p:nvPicPr>
          <p:cNvPr id="24" name="Picture 5" descr="Untitled-4">
            <a:extLst>
              <a:ext uri="{FF2B5EF4-FFF2-40B4-BE49-F238E27FC236}">
                <a16:creationId xmlns="" xmlns:a16="http://schemas.microsoft.com/office/drawing/2014/main" id="{FFE5644F-58B7-415F-AF3F-2293BFE6CA49}"/>
              </a:ext>
            </a:extLst>
          </p:cNvPr>
          <p:cNvPicPr>
            <a:picLocks noChangeAspect="1" noChangeArrowheads="1"/>
          </p:cNvPicPr>
          <p:nvPr/>
        </p:nvPicPr>
        <p:blipFill>
          <a:blip r:embed="rId4">
            <a:lum contrast="12000"/>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55214" y="572791"/>
            <a:ext cx="4249727" cy="2311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0277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edg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3">
            <a:extLst>
              <a:ext uri="{FF2B5EF4-FFF2-40B4-BE49-F238E27FC236}">
                <a16:creationId xmlns="" xmlns:a16="http://schemas.microsoft.com/office/drawing/2014/main" id="{F8FF9B1E-027C-47D6-9882-5635B750B633}"/>
              </a:ext>
            </a:extLst>
          </p:cNvPr>
          <p:cNvGrpSpPr/>
          <p:nvPr/>
        </p:nvGrpSpPr>
        <p:grpSpPr>
          <a:xfrm>
            <a:off x="0" y="0"/>
            <a:ext cx="12192000" cy="6858000"/>
            <a:chOff x="0" y="0"/>
            <a:chExt cx="12192000" cy="6858000"/>
          </a:xfrm>
        </p:grpSpPr>
        <p:pic>
          <p:nvPicPr>
            <p:cNvPr id="14" name="图片 21">
              <a:extLst>
                <a:ext uri="{FF2B5EF4-FFF2-40B4-BE49-F238E27FC236}">
                  <a16:creationId xmlns="" xmlns:a16="http://schemas.microsoft.com/office/drawing/2014/main" id="{8A621261-5077-49ED-B804-FF49FCF7C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3">
              <a:extLst>
                <a:ext uri="{FF2B5EF4-FFF2-40B4-BE49-F238E27FC236}">
                  <a16:creationId xmlns="" xmlns:a16="http://schemas.microsoft.com/office/drawing/2014/main" id="{2101D1BE-E671-4ADD-8BF6-DA20AD48CAD1}"/>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4">
              <a:extLst>
                <a:ext uri="{FF2B5EF4-FFF2-40B4-BE49-F238E27FC236}">
                  <a16:creationId xmlns="" xmlns:a16="http://schemas.microsoft.com/office/drawing/2014/main" id="{36893C86-1E27-4351-A0C5-E1CBFCEB4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17" name="图片 22">
              <a:extLst>
                <a:ext uri="{FF2B5EF4-FFF2-40B4-BE49-F238E27FC236}">
                  <a16:creationId xmlns="" xmlns:a16="http://schemas.microsoft.com/office/drawing/2014/main" id="{309B1CB9-09A7-4457-81A5-11031CA8E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sp>
        <p:nvSpPr>
          <p:cNvPr id="12" name="Text Box 18">
            <a:extLst>
              <a:ext uri="{FF2B5EF4-FFF2-40B4-BE49-F238E27FC236}">
                <a16:creationId xmlns="" xmlns:a16="http://schemas.microsoft.com/office/drawing/2014/main" id="{2CAEBD21-E005-4C59-A839-476B49CBC01D}"/>
              </a:ext>
            </a:extLst>
          </p:cNvPr>
          <p:cNvSpPr txBox="1">
            <a:spLocks noChangeArrowheads="1"/>
          </p:cNvSpPr>
          <p:nvPr/>
        </p:nvSpPr>
        <p:spPr bwMode="auto">
          <a:xfrm>
            <a:off x="789140" y="3971009"/>
            <a:ext cx="41213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just" eaLnBrk="1" hangingPunct="1">
              <a:spcBef>
                <a:spcPct val="50000"/>
              </a:spcBef>
            </a:pPr>
            <a:r>
              <a:rPr lang="en-US" altLang="en-US" sz="2400" b="1">
                <a:latin typeface="Times New Roman" panose="02020603050405020304" pitchFamily="18" charset="0"/>
              </a:rPr>
              <a:t>- Xe máy chở hàng cồng kềnh, che khuất tầm nhìn các phương tiện giao thông khác.</a:t>
            </a:r>
          </a:p>
        </p:txBody>
      </p:sp>
      <p:sp>
        <p:nvSpPr>
          <p:cNvPr id="21" name="Text Box 23">
            <a:extLst>
              <a:ext uri="{FF2B5EF4-FFF2-40B4-BE49-F238E27FC236}">
                <a16:creationId xmlns="" xmlns:a16="http://schemas.microsoft.com/office/drawing/2014/main" id="{29FBBDA5-0DD4-4CFE-8EFE-CBBBBAA3CB8A}"/>
              </a:ext>
            </a:extLst>
          </p:cNvPr>
          <p:cNvSpPr txBox="1">
            <a:spLocks noChangeArrowheads="1"/>
          </p:cNvSpPr>
          <p:nvPr/>
        </p:nvSpPr>
        <p:spPr bwMode="auto">
          <a:xfrm>
            <a:off x="748196" y="3038780"/>
            <a:ext cx="40471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Những việc làm</a:t>
            </a:r>
            <a:endParaRPr lang="vi-VN" altLang="en-US" b="1">
              <a:solidFill>
                <a:srgbClr val="FFC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vi phạm luật giao thông:</a:t>
            </a:r>
          </a:p>
        </p:txBody>
      </p:sp>
      <p:cxnSp>
        <p:nvCxnSpPr>
          <p:cNvPr id="3" name="Straight Connector 2">
            <a:extLst>
              <a:ext uri="{FF2B5EF4-FFF2-40B4-BE49-F238E27FC236}">
                <a16:creationId xmlns="" xmlns:a16="http://schemas.microsoft.com/office/drawing/2014/main" id="{001C4106-ED51-4AF2-9C4D-1D3AAAD64F89}"/>
              </a:ext>
            </a:extLst>
          </p:cNvPr>
          <p:cNvCxnSpPr>
            <a:cxnSpLocks/>
          </p:cNvCxnSpPr>
          <p:nvPr/>
        </p:nvCxnSpPr>
        <p:spPr>
          <a:xfrm flipH="1">
            <a:off x="6080078" y="3171813"/>
            <a:ext cx="15922" cy="311339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2" name="Text Box 22">
            <a:extLst>
              <a:ext uri="{FF2B5EF4-FFF2-40B4-BE49-F238E27FC236}">
                <a16:creationId xmlns="" xmlns:a16="http://schemas.microsoft.com/office/drawing/2014/main" id="{ADA3AAE0-54D4-4CF2-A3A3-0F2E31310D7E}"/>
              </a:ext>
            </a:extLst>
          </p:cNvPr>
          <p:cNvSpPr txBox="1">
            <a:spLocks noChangeArrowheads="1"/>
          </p:cNvSpPr>
          <p:nvPr/>
        </p:nvSpPr>
        <p:spPr bwMode="auto">
          <a:xfrm>
            <a:off x="7011457" y="3680997"/>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Cản trở giao thông, dễ gây tai nạn, chết người.</a:t>
            </a:r>
          </a:p>
        </p:txBody>
      </p:sp>
      <p:sp>
        <p:nvSpPr>
          <p:cNvPr id="23" name="Text Box 24">
            <a:extLst>
              <a:ext uri="{FF2B5EF4-FFF2-40B4-BE49-F238E27FC236}">
                <a16:creationId xmlns="" xmlns:a16="http://schemas.microsoft.com/office/drawing/2014/main" id="{769B91AD-1E45-4CB7-ABEB-3DAFEBC0E247}"/>
              </a:ext>
            </a:extLst>
          </p:cNvPr>
          <p:cNvSpPr txBox="1">
            <a:spLocks noChangeArrowheads="1"/>
          </p:cNvSpPr>
          <p:nvPr/>
        </p:nvSpPr>
        <p:spPr bwMode="auto">
          <a:xfrm>
            <a:off x="7125757" y="3128264"/>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rPr>
              <a:t>Hậu quả có thể xảy ra:</a:t>
            </a:r>
          </a:p>
        </p:txBody>
      </p:sp>
      <p:pic>
        <p:nvPicPr>
          <p:cNvPr id="19" name="Picture 4" descr="Untitled-3">
            <a:extLst>
              <a:ext uri="{FF2B5EF4-FFF2-40B4-BE49-F238E27FC236}">
                <a16:creationId xmlns="" xmlns:a16="http://schemas.microsoft.com/office/drawing/2014/main" id="{E79B0762-F097-4F16-85E7-6C466C1D7310}"/>
              </a:ext>
            </a:extLst>
          </p:cNvPr>
          <p:cNvPicPr>
            <a:picLocks noChangeAspect="1" noChangeArrowheads="1"/>
          </p:cNvPicPr>
          <p:nvPr/>
        </p:nvPicPr>
        <p:blipFill>
          <a:blip r:embed="rId4">
            <a:lum contrast="12000"/>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23814" y="499588"/>
            <a:ext cx="4544372" cy="2558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090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edg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11" name="Picture 2">
            <a:extLst>
              <a:ext uri="{FF2B5EF4-FFF2-40B4-BE49-F238E27FC236}">
                <a16:creationId xmlns="" xmlns:a16="http://schemas.microsoft.com/office/drawing/2014/main" id="{FAC7F137-C89B-493A-929A-F368DDBC16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284519" y="344980"/>
            <a:ext cx="5876639" cy="4211029"/>
          </a:xfrm>
          <a:prstGeom prst="rect">
            <a:avLst/>
          </a:prstGeom>
        </p:spPr>
      </p:pic>
      <p:pic>
        <p:nvPicPr>
          <p:cNvPr id="5" name="图片 21">
            <a:extLst>
              <a:ext uri="{FF2B5EF4-FFF2-40B4-BE49-F238E27FC236}">
                <a16:creationId xmlns="" xmlns:a16="http://schemas.microsoft.com/office/drawing/2014/main" id="{8D5117F9-4EFA-402B-ACDD-9E6E047AEE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 xmlns:a16="http://schemas.microsoft.com/office/drawing/2014/main" id="{A552B22E-C50D-4C3E-9DEB-927625E7FD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99986" y="396584"/>
            <a:ext cx="5335801" cy="2318526"/>
          </a:xfrm>
          <a:prstGeom prst="rect">
            <a:avLst/>
          </a:prstGeom>
        </p:spPr>
      </p:pic>
      <p:sp>
        <p:nvSpPr>
          <p:cNvPr id="7" name="TextBox 6">
            <a:extLst>
              <a:ext uri="{FF2B5EF4-FFF2-40B4-BE49-F238E27FC236}">
                <a16:creationId xmlns="" xmlns:a16="http://schemas.microsoft.com/office/drawing/2014/main" id="{F4F9D8C5-BC42-4204-BB92-A6480835657F}"/>
              </a:ext>
            </a:extLst>
          </p:cNvPr>
          <p:cNvSpPr txBox="1"/>
          <p:nvPr/>
        </p:nvSpPr>
        <p:spPr>
          <a:xfrm>
            <a:off x="1390090" y="799524"/>
            <a:ext cx="4368567" cy="1015663"/>
          </a:xfrm>
          <a:prstGeom prst="rect">
            <a:avLst/>
          </a:prstGeom>
          <a:noFill/>
        </p:spPr>
        <p:txBody>
          <a:bodyPr wrap="square">
            <a:spAutoFit/>
          </a:bodyPr>
          <a:lstStyle/>
          <a:p>
            <a:pPr algn="ctr"/>
            <a:r>
              <a:rPr lang="vi-VN" altLang="en-US" sz="2000" b="1">
                <a:solidFill>
                  <a:schemeClr val="bg1"/>
                </a:solidFill>
                <a:latin typeface="Times New Roman" panose="02020603050405020304" pitchFamily="18" charset="0"/>
              </a:rPr>
              <a:t>Qua những vi phạm về giao thông đó, em hãy nêu những việc không nên làm để bảo đảm an toàn giao thông?</a:t>
            </a:r>
            <a:endParaRPr lang="en-US" sz="2000" b="1">
              <a:solidFill>
                <a:schemeClr val="bg1"/>
              </a:solidFill>
              <a:latin typeface="+mj-lt"/>
            </a:endParaRPr>
          </a:p>
        </p:txBody>
      </p:sp>
      <p:grpSp>
        <p:nvGrpSpPr>
          <p:cNvPr id="8" name="Group 7">
            <a:extLst>
              <a:ext uri="{FF2B5EF4-FFF2-40B4-BE49-F238E27FC236}">
                <a16:creationId xmlns="" xmlns:a16="http://schemas.microsoft.com/office/drawing/2014/main" id="{7DD81F93-795F-4F19-813F-7B63FF78B49A}"/>
              </a:ext>
            </a:extLst>
          </p:cNvPr>
          <p:cNvGrpSpPr/>
          <p:nvPr/>
        </p:nvGrpSpPr>
        <p:grpSpPr>
          <a:xfrm>
            <a:off x="1390090" y="1894362"/>
            <a:ext cx="2306257" cy="3701530"/>
            <a:chOff x="3528816" y="1219200"/>
            <a:chExt cx="3240675" cy="5201266"/>
          </a:xfrm>
        </p:grpSpPr>
        <p:pic>
          <p:nvPicPr>
            <p:cNvPr id="9" name="Picture 2" descr="Cartoon students Royalty Free Vector Image - VectorStock">
              <a:extLst>
                <a:ext uri="{FF2B5EF4-FFF2-40B4-BE49-F238E27FC236}">
                  <a16:creationId xmlns="" xmlns:a16="http://schemas.microsoft.com/office/drawing/2014/main" id="{130961E9-263C-4F8A-96DB-4223AD75D06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 xmlns:a16="http://schemas.microsoft.com/office/drawing/2014/main" id="{966EC11C-C2E3-463E-9E09-CD4854B7B06E}"/>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 xmlns:a16="http://schemas.microsoft.com/office/drawing/2014/main" id="{5FA194D2-37CD-466C-BEC5-6B5F1C04DE5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 xmlns:a16="http://schemas.microsoft.com/office/drawing/2014/main" id="{CDA1CF01-488E-477D-83F7-C2F75688161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 xmlns:a16="http://schemas.microsoft.com/office/drawing/2014/main" id="{4DD5DD7E-303E-4CA7-B292-D9EBA8F22EF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268FA1D6-6D53-451C-9C6B-09B0BF4E00EC}"/>
              </a:ext>
            </a:extLst>
          </p:cNvPr>
          <p:cNvSpPr txBox="1"/>
          <p:nvPr/>
        </p:nvSpPr>
        <p:spPr>
          <a:xfrm>
            <a:off x="6020627" y="1225926"/>
            <a:ext cx="4994281" cy="2508379"/>
          </a:xfrm>
          <a:prstGeom prst="rect">
            <a:avLst/>
          </a:prstGeom>
          <a:noFill/>
        </p:spPr>
        <p:txBody>
          <a:bodyPr wrap="square">
            <a:spAutoFit/>
          </a:bodyPr>
          <a:lstStyle/>
          <a:p>
            <a:pPr algn="l">
              <a:lnSpc>
                <a:spcPct val="85000"/>
              </a:lnSpc>
            </a:pPr>
            <a:r>
              <a:rPr lang="en-US" altLang="en-US" sz="2000" b="1">
                <a:latin typeface="Times New Roman" panose="02020603050405020304" pitchFamily="18" charset="0"/>
              </a:rPr>
              <a:t>- Đi quá tốc độ cho phép.</a:t>
            </a:r>
          </a:p>
          <a:p>
            <a:pPr algn="l" eaLnBrk="1" hangingPunct="1"/>
            <a:r>
              <a:rPr lang="en-US" altLang="en-US" sz="2000" b="1">
                <a:latin typeface="Times New Roman" panose="02020603050405020304" pitchFamily="18" charset="0"/>
              </a:rPr>
              <a:t> - Vượt xe, sang đường khác không đúng quy định.</a:t>
            </a:r>
          </a:p>
          <a:p>
            <a:pPr algn="l" eaLnBrk="1" hangingPunct="1"/>
            <a:r>
              <a:rPr lang="en-US" altLang="en-US" sz="2000" b="1">
                <a:latin typeface="Times New Roman" panose="02020603050405020304" pitchFamily="18" charset="0"/>
              </a:rPr>
              <a:t> - Chở quá số người cho phép, không đội mũ bảo hiểm.</a:t>
            </a:r>
          </a:p>
          <a:p>
            <a:pPr algn="l" eaLnBrk="1" hangingPunct="1"/>
            <a:r>
              <a:rPr lang="en-US" altLang="en-US" sz="2000" b="1">
                <a:latin typeface="Times New Roman" panose="02020603050405020304" pitchFamily="18" charset="0"/>
              </a:rPr>
              <a:t> - Vượt đèn đỏ. Chở hàng cồng kềnh,...</a:t>
            </a:r>
          </a:p>
          <a:p>
            <a:pPr algn="just" eaLnBrk="1" hangingPunct="1"/>
            <a:r>
              <a:rPr lang="en-US" altLang="en-US" sz="2000" b="1">
                <a:latin typeface="Times New Roman" panose="02020603050405020304" pitchFamily="18" charset="0"/>
              </a:rPr>
              <a:t> - Sử dụng phương tiện giao thông quá cũ, không đảm bảo tiêu chuẩn,</a:t>
            </a:r>
            <a:r>
              <a:rPr lang="vi-VN" altLang="en-US" sz="2000" b="1">
                <a:latin typeface="Times New Roman" panose="02020603050405020304" pitchFamily="18" charset="0"/>
              </a:rPr>
              <a:t> </a:t>
            </a:r>
            <a:r>
              <a:rPr lang="en-US" altLang="en-US" sz="2000" b="1">
                <a:latin typeface="Times New Roman" panose="02020603050405020304" pitchFamily="18" charset="0"/>
              </a:rPr>
              <a:t>...</a:t>
            </a:r>
          </a:p>
        </p:txBody>
      </p:sp>
    </p:spTree>
    <p:extLst>
      <p:ext uri="{BB962C8B-B14F-4D97-AF65-F5344CB8AC3E}">
        <p14:creationId xmlns:p14="http://schemas.microsoft.com/office/powerpoint/2010/main" val="3292510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8"/>
                                        </p:tgtEl>
                                        <p:attrNameLst>
                                          <p:attrName>r</p:attrName>
                                        </p:attrNameLst>
                                      </p:cBhvr>
                                    </p:animRot>
                                    <p:animRot by="-240000">
                                      <p:cBhvr>
                                        <p:cTn id="32" dur="200" fill="hold">
                                          <p:stCondLst>
                                            <p:cond delay="200"/>
                                          </p:stCondLst>
                                        </p:cTn>
                                        <p:tgtEl>
                                          <p:spTgt spid="8"/>
                                        </p:tgtEl>
                                        <p:attrNameLst>
                                          <p:attrName>r</p:attrName>
                                        </p:attrNameLst>
                                      </p:cBhvr>
                                    </p:animRot>
                                    <p:animRot by="240000">
                                      <p:cBhvr>
                                        <p:cTn id="33" dur="200" fill="hold">
                                          <p:stCondLst>
                                            <p:cond delay="400"/>
                                          </p:stCondLst>
                                        </p:cTn>
                                        <p:tgtEl>
                                          <p:spTgt spid="8"/>
                                        </p:tgtEl>
                                        <p:attrNameLst>
                                          <p:attrName>r</p:attrName>
                                        </p:attrNameLst>
                                      </p:cBhvr>
                                    </p:animRot>
                                    <p:animRot by="-240000">
                                      <p:cBhvr>
                                        <p:cTn id="34" dur="200" fill="hold">
                                          <p:stCondLst>
                                            <p:cond delay="600"/>
                                          </p:stCondLst>
                                        </p:cTn>
                                        <p:tgtEl>
                                          <p:spTgt spid="8"/>
                                        </p:tgtEl>
                                        <p:attrNameLst>
                                          <p:attrName>r</p:attrName>
                                        </p:attrNameLst>
                                      </p:cBhvr>
                                    </p:animRot>
                                    <p:animRot by="120000">
                                      <p:cBhvr>
                                        <p:cTn id="35" dur="200" fill="hold">
                                          <p:stCondLst>
                                            <p:cond delay="800"/>
                                          </p:stCondLst>
                                        </p:cTn>
                                        <p:tgtEl>
                                          <p:spTgt spid="8"/>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32" presetClass="emph" presetSubtype="0" fill="hold" nodeType="withEffect">
                                  <p:stCondLst>
                                    <p:cond delay="0"/>
                                  </p:stCondLst>
                                  <p:childTnLst>
                                    <p:animRot by="120000">
                                      <p:cBhvr>
                                        <p:cTn id="44" dur="100" fill="hold">
                                          <p:stCondLst>
                                            <p:cond delay="0"/>
                                          </p:stCondLst>
                                        </p:cTn>
                                        <p:tgtEl>
                                          <p:spTgt spid="12"/>
                                        </p:tgtEl>
                                        <p:attrNameLst>
                                          <p:attrName>r</p:attrName>
                                        </p:attrNameLst>
                                      </p:cBhvr>
                                    </p:animRot>
                                    <p:animRot by="-240000">
                                      <p:cBhvr>
                                        <p:cTn id="45" dur="200" fill="hold">
                                          <p:stCondLst>
                                            <p:cond delay="200"/>
                                          </p:stCondLst>
                                        </p:cTn>
                                        <p:tgtEl>
                                          <p:spTgt spid="12"/>
                                        </p:tgtEl>
                                        <p:attrNameLst>
                                          <p:attrName>r</p:attrName>
                                        </p:attrNameLst>
                                      </p:cBhvr>
                                    </p:animRot>
                                    <p:animRot by="240000">
                                      <p:cBhvr>
                                        <p:cTn id="46" dur="200" fill="hold">
                                          <p:stCondLst>
                                            <p:cond delay="400"/>
                                          </p:stCondLst>
                                        </p:cTn>
                                        <p:tgtEl>
                                          <p:spTgt spid="12"/>
                                        </p:tgtEl>
                                        <p:attrNameLst>
                                          <p:attrName>r</p:attrName>
                                        </p:attrNameLst>
                                      </p:cBhvr>
                                    </p:animRot>
                                    <p:animRot by="-240000">
                                      <p:cBhvr>
                                        <p:cTn id="47" dur="200" fill="hold">
                                          <p:stCondLst>
                                            <p:cond delay="600"/>
                                          </p:stCondLst>
                                        </p:cTn>
                                        <p:tgtEl>
                                          <p:spTgt spid="12"/>
                                        </p:tgtEl>
                                        <p:attrNameLst>
                                          <p:attrName>r</p:attrName>
                                        </p:attrNameLst>
                                      </p:cBhvr>
                                    </p:animRot>
                                    <p:animRot by="120000">
                                      <p:cBhvr>
                                        <p:cTn id="48" dur="200" fill="hold">
                                          <p:stCondLst>
                                            <p:cond delay="800"/>
                                          </p:stCondLst>
                                        </p:cTn>
                                        <p:tgtEl>
                                          <p:spTgt spid="12"/>
                                        </p:tgtEl>
                                        <p:attrNameLst>
                                          <p:attrName>r</p:attrName>
                                        </p:attrNameLst>
                                      </p:cBhvr>
                                    </p:animRot>
                                  </p:childTnLst>
                                </p:cTn>
                              </p:par>
                              <p:par>
                                <p:cTn id="49" presetID="16" presetClass="entr" presetSubtype="21"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 xmlns:a16="http://schemas.microsoft.com/office/drawing/2014/main" id="{2AFA0D9B-D1AD-4B70-82D7-458E0B820D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03" t="7691" r="9433" b="7314"/>
          <a:stretch/>
        </p:blipFill>
        <p:spPr>
          <a:xfrm>
            <a:off x="6919415" y="0"/>
            <a:ext cx="5272585" cy="6878472"/>
          </a:xfrm>
          <a:custGeom>
            <a:avLst/>
            <a:gdLst>
              <a:gd name="connsiteX0" fmla="*/ 0 w 5720708"/>
              <a:gd name="connsiteY0" fmla="*/ 0 h 6858000"/>
              <a:gd name="connsiteX1" fmla="*/ 5720708 w 5720708"/>
              <a:gd name="connsiteY1" fmla="*/ 0 h 6858000"/>
              <a:gd name="connsiteX2" fmla="*/ 5720708 w 5720708"/>
              <a:gd name="connsiteY2" fmla="*/ 6858000 h 6858000"/>
              <a:gd name="connsiteX3" fmla="*/ 0 w 5720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20708" h="6858000">
                <a:moveTo>
                  <a:pt x="0" y="0"/>
                </a:moveTo>
                <a:lnTo>
                  <a:pt x="5720708" y="0"/>
                </a:lnTo>
                <a:lnTo>
                  <a:pt x="5720708" y="6858000"/>
                </a:lnTo>
                <a:lnTo>
                  <a:pt x="0" y="6858000"/>
                </a:lnTo>
                <a:close/>
              </a:path>
            </a:pathLst>
          </a:cu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0000" t="5055" r="33283" b="10447"/>
          <a:stretch/>
        </p:blipFill>
        <p:spPr>
          <a:xfrm>
            <a:off x="259307" y="-13648"/>
            <a:ext cx="1992574" cy="6878472"/>
          </a:xfrm>
          <a:prstGeom prst="rect">
            <a:avLst/>
          </a:prstGeom>
        </p:spPr>
      </p:pic>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518" y="3807726"/>
            <a:ext cx="3990204" cy="3581850"/>
          </a:xfrm>
          <a:prstGeom prst="rect">
            <a:avLst/>
          </a:prstGeom>
        </p:spPr>
      </p:pic>
      <p:sp>
        <p:nvSpPr>
          <p:cNvPr id="10" name="文本框 1">
            <a:extLst>
              <a:ext uri="{FF2B5EF4-FFF2-40B4-BE49-F238E27FC236}">
                <a16:creationId xmlns="" xmlns:a16="http://schemas.microsoft.com/office/drawing/2014/main" id="{630B5AD8-C4D7-4539-A770-FF82371CEC2A}"/>
              </a:ext>
            </a:extLst>
          </p:cNvPr>
          <p:cNvSpPr txBox="1"/>
          <p:nvPr/>
        </p:nvSpPr>
        <p:spPr>
          <a:xfrm>
            <a:off x="-167440" y="723111"/>
            <a:ext cx="9506177" cy="4339650"/>
          </a:xfrm>
          <a:prstGeom prst="rect">
            <a:avLst/>
          </a:prstGeom>
          <a:noFill/>
        </p:spPr>
        <p:txBody>
          <a:bodyPr wrap="square" rtlCol="0">
            <a:spAutoFit/>
          </a:bodyPr>
          <a:lstStyle/>
          <a:p>
            <a:pPr algn="ctr"/>
            <a:r>
              <a:rPr kumimoji="1" lang="vi-VN" altLang="zh-CN" sz="13800" spc="-300">
                <a:solidFill>
                  <a:srgbClr val="002060"/>
                </a:solidFill>
                <a:latin typeface="UTM Cookies" panose="02040603050506020204" pitchFamily="18" charset="0"/>
                <a:ea typeface="字魂27号-布丁体" pitchFamily="2" charset="-122"/>
              </a:rPr>
              <a:t>KHỞI</a:t>
            </a:r>
          </a:p>
          <a:p>
            <a:pPr algn="ctr"/>
            <a:r>
              <a:rPr kumimoji="1" lang="vi-VN" altLang="zh-CN" sz="13800" spc="-300">
                <a:solidFill>
                  <a:srgbClr val="002060"/>
                </a:solidFill>
                <a:latin typeface="UTM Cookies" panose="02040603050506020204" pitchFamily="18" charset="0"/>
                <a:ea typeface="字魂27号-布丁体" pitchFamily="2" charset="-122"/>
              </a:rPr>
              <a:t>ĐỘNG</a:t>
            </a:r>
            <a:endParaRPr kumimoji="1" lang="zh-CN" altLang="en-US" sz="13800" spc="-300" dirty="0">
              <a:solidFill>
                <a:srgbClr val="00206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2766536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11" name="Picture 2">
            <a:extLst>
              <a:ext uri="{FF2B5EF4-FFF2-40B4-BE49-F238E27FC236}">
                <a16:creationId xmlns="" xmlns:a16="http://schemas.microsoft.com/office/drawing/2014/main" id="{FAC7F137-C89B-493A-929A-F368DDBC16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178392" y="2041588"/>
            <a:ext cx="5073287" cy="1826780"/>
          </a:xfrm>
          <a:prstGeom prst="rect">
            <a:avLst/>
          </a:prstGeom>
        </p:spPr>
      </p:pic>
      <p:pic>
        <p:nvPicPr>
          <p:cNvPr id="5" name="图片 21">
            <a:extLst>
              <a:ext uri="{FF2B5EF4-FFF2-40B4-BE49-F238E27FC236}">
                <a16:creationId xmlns="" xmlns:a16="http://schemas.microsoft.com/office/drawing/2014/main" id="{8D5117F9-4EFA-402B-ACDD-9E6E047AEE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grpSp>
        <p:nvGrpSpPr>
          <p:cNvPr id="8" name="Group 7">
            <a:extLst>
              <a:ext uri="{FF2B5EF4-FFF2-40B4-BE49-F238E27FC236}">
                <a16:creationId xmlns="" xmlns:a16="http://schemas.microsoft.com/office/drawing/2014/main" id="{7DD81F93-795F-4F19-813F-7B63FF78B49A}"/>
              </a:ext>
            </a:extLst>
          </p:cNvPr>
          <p:cNvGrpSpPr/>
          <p:nvPr/>
        </p:nvGrpSpPr>
        <p:grpSpPr>
          <a:xfrm>
            <a:off x="1390090" y="1894362"/>
            <a:ext cx="2306257" cy="3701530"/>
            <a:chOff x="3528816" y="1219200"/>
            <a:chExt cx="3240675" cy="5201266"/>
          </a:xfrm>
        </p:grpSpPr>
        <p:pic>
          <p:nvPicPr>
            <p:cNvPr id="9" name="Picture 2" descr="Cartoon students Royalty Free Vector Image - VectorStock">
              <a:extLst>
                <a:ext uri="{FF2B5EF4-FFF2-40B4-BE49-F238E27FC236}">
                  <a16:creationId xmlns="" xmlns:a16="http://schemas.microsoft.com/office/drawing/2014/main" id="{130961E9-263C-4F8A-96DB-4223AD75D06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 xmlns:a16="http://schemas.microsoft.com/office/drawing/2014/main" id="{966EC11C-C2E3-463E-9E09-CD4854B7B06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 xmlns:a16="http://schemas.microsoft.com/office/drawing/2014/main" id="{5FA194D2-37CD-466C-BEC5-6B5F1C04DE5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 xmlns:a16="http://schemas.microsoft.com/office/drawing/2014/main" id="{CDA1CF01-488E-477D-83F7-C2F75688161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 xmlns:a16="http://schemas.microsoft.com/office/drawing/2014/main" id="{4DD5DD7E-303E-4CA7-B292-D9EBA8F22EF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268FA1D6-6D53-451C-9C6B-09B0BF4E00EC}"/>
              </a:ext>
            </a:extLst>
          </p:cNvPr>
          <p:cNvSpPr txBox="1"/>
          <p:nvPr/>
        </p:nvSpPr>
        <p:spPr>
          <a:xfrm>
            <a:off x="5302035" y="2633734"/>
            <a:ext cx="4994281" cy="615553"/>
          </a:xfrm>
          <a:prstGeom prst="rect">
            <a:avLst/>
          </a:prstGeom>
          <a:noFill/>
        </p:spPr>
        <p:txBody>
          <a:bodyPr wrap="square">
            <a:spAutoFit/>
          </a:bodyPr>
          <a:lstStyle/>
          <a:p>
            <a:pPr>
              <a:lnSpc>
                <a:spcPct val="85000"/>
              </a:lnSpc>
            </a:pPr>
            <a:r>
              <a:rPr lang="vi-VN" altLang="en-US" sz="2000" b="1">
                <a:latin typeface="Times New Roman" panose="02020603050405020304" pitchFamily="18" charset="0"/>
              </a:rPr>
              <a:t>- Tất cả các vụ tai nạn giao thông là do sai phạm của người tham gia giao thông</a:t>
            </a:r>
            <a:endParaRPr lang="en-US" altLang="en-US" sz="2000" b="1">
              <a:latin typeface="Times New Roman" panose="02020603050405020304" pitchFamily="18" charset="0"/>
            </a:endParaRPr>
          </a:p>
        </p:txBody>
      </p:sp>
    </p:spTree>
    <p:extLst>
      <p:ext uri="{BB962C8B-B14F-4D97-AF65-F5344CB8AC3E}">
        <p14:creationId xmlns:p14="http://schemas.microsoft.com/office/powerpoint/2010/main" val="695408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文本框 1">
            <a:extLst>
              <a:ext uri="{FF2B5EF4-FFF2-40B4-BE49-F238E27FC236}">
                <a16:creationId xmlns="" xmlns:a16="http://schemas.microsoft.com/office/drawing/2014/main" id="{CC6E241D-1AC2-4E0B-8027-3A18036083DD}"/>
              </a:ext>
            </a:extLst>
          </p:cNvPr>
          <p:cNvSpPr txBox="1"/>
          <p:nvPr/>
        </p:nvSpPr>
        <p:spPr>
          <a:xfrm>
            <a:off x="4551651" y="439184"/>
            <a:ext cx="9506177" cy="4339650"/>
          </a:xfrm>
          <a:prstGeom prst="rect">
            <a:avLst/>
          </a:prstGeom>
          <a:noFill/>
        </p:spPr>
        <p:txBody>
          <a:bodyPr wrap="square" rtlCol="0">
            <a:spAutoFit/>
          </a:bodyPr>
          <a:lstStyle/>
          <a:p>
            <a:pPr algn="ctr"/>
            <a:r>
              <a:rPr kumimoji="1" lang="vi-VN" altLang="zh-CN" sz="13800" spc="-300">
                <a:solidFill>
                  <a:srgbClr val="002060"/>
                </a:solidFill>
                <a:latin typeface="UTM Cookies" panose="02040603050506020204" pitchFamily="18" charset="0"/>
                <a:ea typeface="字魂27号-布丁体" pitchFamily="2" charset="-122"/>
              </a:rPr>
              <a:t>VẬN</a:t>
            </a:r>
          </a:p>
          <a:p>
            <a:pPr algn="ctr"/>
            <a:r>
              <a:rPr kumimoji="1" lang="vi-VN" altLang="zh-CN" sz="13800" spc="-300">
                <a:solidFill>
                  <a:srgbClr val="002060"/>
                </a:solidFill>
                <a:latin typeface="UTM Cookies" panose="02040603050506020204" pitchFamily="18" charset="0"/>
                <a:ea typeface="字魂27号-布丁体" pitchFamily="2" charset="-122"/>
              </a:rPr>
              <a:t>DỤNG</a:t>
            </a:r>
            <a:endParaRPr kumimoji="1" lang="zh-CN" altLang="en-US" sz="13800" spc="-300" dirty="0">
              <a:solidFill>
                <a:srgbClr val="002060"/>
              </a:solidFill>
              <a:latin typeface="UTM Cookies" panose="02040603050506020204" pitchFamily="18" charset="0"/>
              <a:ea typeface="字魂27号-布丁体" pitchFamily="2" charset="-122"/>
            </a:endParaRPr>
          </a:p>
        </p:txBody>
      </p:sp>
      <p:pic>
        <p:nvPicPr>
          <p:cNvPr id="5" name="图片 12">
            <a:extLst>
              <a:ext uri="{FF2B5EF4-FFF2-40B4-BE49-F238E27FC236}">
                <a16:creationId xmlns="" xmlns:a16="http://schemas.microsoft.com/office/drawing/2014/main" id="{E3108268-C18C-407A-AEDD-849271B78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900" y="148375"/>
            <a:ext cx="7573225" cy="7573225"/>
          </a:xfrm>
          <a:prstGeom prst="rect">
            <a:avLst/>
          </a:prstGeom>
          <a:effectLst>
            <a:outerShdw blurRad="25400" dist="25400" dir="2700000" algn="tl" rotWithShape="0">
              <a:prstClr val="black">
                <a:alpha val="40000"/>
              </a:prstClr>
            </a:outerShdw>
          </a:effectLst>
        </p:spPr>
      </p:pic>
    </p:spTree>
    <p:extLst>
      <p:ext uri="{BB962C8B-B14F-4D97-AF65-F5344CB8AC3E}">
        <p14:creationId xmlns:p14="http://schemas.microsoft.com/office/powerpoint/2010/main" val="3607104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11" name="Picture 2">
            <a:extLst>
              <a:ext uri="{FF2B5EF4-FFF2-40B4-BE49-F238E27FC236}">
                <a16:creationId xmlns="" xmlns:a16="http://schemas.microsoft.com/office/drawing/2014/main" id="{FAC7F137-C89B-493A-929A-F368DDBC16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178392" y="2041588"/>
            <a:ext cx="5073287" cy="1826780"/>
          </a:xfrm>
          <a:prstGeom prst="rect">
            <a:avLst/>
          </a:prstGeom>
        </p:spPr>
      </p:pic>
      <p:pic>
        <p:nvPicPr>
          <p:cNvPr id="5" name="图片 21">
            <a:extLst>
              <a:ext uri="{FF2B5EF4-FFF2-40B4-BE49-F238E27FC236}">
                <a16:creationId xmlns="" xmlns:a16="http://schemas.microsoft.com/office/drawing/2014/main" id="{8D5117F9-4EFA-402B-ACDD-9E6E047AEE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grpSp>
        <p:nvGrpSpPr>
          <p:cNvPr id="8" name="Group 7">
            <a:extLst>
              <a:ext uri="{FF2B5EF4-FFF2-40B4-BE49-F238E27FC236}">
                <a16:creationId xmlns="" xmlns:a16="http://schemas.microsoft.com/office/drawing/2014/main" id="{7DD81F93-795F-4F19-813F-7B63FF78B49A}"/>
              </a:ext>
            </a:extLst>
          </p:cNvPr>
          <p:cNvGrpSpPr/>
          <p:nvPr/>
        </p:nvGrpSpPr>
        <p:grpSpPr>
          <a:xfrm>
            <a:off x="1390090" y="1894362"/>
            <a:ext cx="2306257" cy="3701530"/>
            <a:chOff x="3528816" y="1219200"/>
            <a:chExt cx="3240675" cy="5201266"/>
          </a:xfrm>
        </p:grpSpPr>
        <p:pic>
          <p:nvPicPr>
            <p:cNvPr id="9" name="Picture 2" descr="Cartoon students Royalty Free Vector Image - VectorStock">
              <a:extLst>
                <a:ext uri="{FF2B5EF4-FFF2-40B4-BE49-F238E27FC236}">
                  <a16:creationId xmlns="" xmlns:a16="http://schemas.microsoft.com/office/drawing/2014/main" id="{130961E9-263C-4F8A-96DB-4223AD75D06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 xmlns:a16="http://schemas.microsoft.com/office/drawing/2014/main" id="{966EC11C-C2E3-463E-9E09-CD4854B7B06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 xmlns:a16="http://schemas.microsoft.com/office/drawing/2014/main" id="{5FA194D2-37CD-466C-BEC5-6B5F1C04DE5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 xmlns:a16="http://schemas.microsoft.com/office/drawing/2014/main" id="{CDA1CF01-488E-477D-83F7-C2F75688161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 xmlns:a16="http://schemas.microsoft.com/office/drawing/2014/main" id="{4DD5DD7E-303E-4CA7-B292-D9EBA8F22EF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268FA1D6-6D53-451C-9C6B-09B0BF4E00EC}"/>
              </a:ext>
            </a:extLst>
          </p:cNvPr>
          <p:cNvSpPr txBox="1"/>
          <p:nvPr/>
        </p:nvSpPr>
        <p:spPr>
          <a:xfrm>
            <a:off x="5302035" y="2633734"/>
            <a:ext cx="4994281" cy="824841"/>
          </a:xfrm>
          <a:prstGeom prst="rect">
            <a:avLst/>
          </a:prstGeom>
          <a:noFill/>
        </p:spPr>
        <p:txBody>
          <a:bodyPr wrap="square">
            <a:spAutoFit/>
          </a:bodyPr>
          <a:lstStyle/>
          <a:p>
            <a:pPr algn="ctr">
              <a:lnSpc>
                <a:spcPct val="85000"/>
              </a:lnSpc>
            </a:pPr>
            <a:r>
              <a:rPr lang="vi-VN" altLang="en-US" sz="2800" b="1">
                <a:latin typeface="Times New Roman" panose="02020603050405020304" pitchFamily="18" charset="0"/>
              </a:rPr>
              <a:t>Bạn có thể làm gì để thực hiện an toàn giao thông ?</a:t>
            </a:r>
            <a:endParaRPr lang="en-US" altLang="en-US" sz="2800" b="1">
              <a:latin typeface="Times New Roman" panose="02020603050405020304" pitchFamily="18" charset="0"/>
            </a:endParaRPr>
          </a:p>
        </p:txBody>
      </p:sp>
    </p:spTree>
    <p:extLst>
      <p:ext uri="{BB962C8B-B14F-4D97-AF65-F5344CB8AC3E}">
        <p14:creationId xmlns:p14="http://schemas.microsoft.com/office/powerpoint/2010/main" val="1959865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3">
            <a:extLst>
              <a:ext uri="{FF2B5EF4-FFF2-40B4-BE49-F238E27FC236}">
                <a16:creationId xmlns="" xmlns:a16="http://schemas.microsoft.com/office/drawing/2014/main" id="{FC49633A-7224-4912-BEA2-4FAE37A8CF05}"/>
              </a:ext>
            </a:extLst>
          </p:cNvPr>
          <p:cNvGrpSpPr/>
          <p:nvPr/>
        </p:nvGrpSpPr>
        <p:grpSpPr>
          <a:xfrm>
            <a:off x="0" y="0"/>
            <a:ext cx="12192000" cy="6858000"/>
            <a:chOff x="0" y="0"/>
            <a:chExt cx="12192000" cy="6858000"/>
          </a:xfrm>
        </p:grpSpPr>
        <p:pic>
          <p:nvPicPr>
            <p:cNvPr id="35" name="图片 21">
              <a:extLst>
                <a:ext uri="{FF2B5EF4-FFF2-40B4-BE49-F238E27FC236}">
                  <a16:creationId xmlns="" xmlns:a16="http://schemas.microsoft.com/office/drawing/2014/main" id="{767F345B-0131-4AC5-8B04-F8F66B6EC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6" name="矩形 3">
              <a:extLst>
                <a:ext uri="{FF2B5EF4-FFF2-40B4-BE49-F238E27FC236}">
                  <a16:creationId xmlns="" xmlns:a16="http://schemas.microsoft.com/office/drawing/2014/main" id="{112301F5-79C7-45FB-8AE2-C383995EBC4B}"/>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4">
              <a:extLst>
                <a:ext uri="{FF2B5EF4-FFF2-40B4-BE49-F238E27FC236}">
                  <a16:creationId xmlns="" xmlns:a16="http://schemas.microsoft.com/office/drawing/2014/main" id="{F9F424C8-F4AE-48BE-8F72-70762FB693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38" name="图片 22">
              <a:extLst>
                <a:ext uri="{FF2B5EF4-FFF2-40B4-BE49-F238E27FC236}">
                  <a16:creationId xmlns="" xmlns:a16="http://schemas.microsoft.com/office/drawing/2014/main" id="{A9B8707A-9D15-49EE-9B5B-3D03CA8D0E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sp>
        <p:nvSpPr>
          <p:cNvPr id="30" name="Rectangle 29">
            <a:extLst>
              <a:ext uri="{FF2B5EF4-FFF2-40B4-BE49-F238E27FC236}">
                <a16:creationId xmlns="" xmlns:a16="http://schemas.microsoft.com/office/drawing/2014/main" id="{CF084A42-6060-4605-8BA0-89E3B296A867}"/>
              </a:ext>
            </a:extLst>
          </p:cNvPr>
          <p:cNvSpPr/>
          <p:nvPr/>
        </p:nvSpPr>
        <p:spPr>
          <a:xfrm flipH="1" flipV="1">
            <a:off x="2037403" y="3588037"/>
            <a:ext cx="4069877" cy="3072056"/>
          </a:xfrm>
          <a:prstGeom prst="rect">
            <a:avLst/>
          </a:prstGeom>
          <a:solidFill>
            <a:srgbClr val="FDB7B5"/>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7AE94E9F-2C05-416F-8285-FF2B4A6C8AA1}"/>
              </a:ext>
            </a:extLst>
          </p:cNvPr>
          <p:cNvSpPr/>
          <p:nvPr/>
        </p:nvSpPr>
        <p:spPr>
          <a:xfrm flipH="1" flipV="1">
            <a:off x="6166034" y="3588037"/>
            <a:ext cx="4069877" cy="3072056"/>
          </a:xfrm>
          <a:prstGeom prst="rect">
            <a:avLst/>
          </a:prstGeom>
          <a:solidFill>
            <a:srgbClr val="CCFF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 xmlns:a16="http://schemas.microsoft.com/office/drawing/2014/main" id="{5B707F2C-EF87-4275-BDFF-104C027CAF6A}"/>
              </a:ext>
            </a:extLst>
          </p:cNvPr>
          <p:cNvSpPr/>
          <p:nvPr/>
        </p:nvSpPr>
        <p:spPr>
          <a:xfrm>
            <a:off x="2428240" y="3315990"/>
            <a:ext cx="3340297" cy="57912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a:latin typeface="+mj-lt"/>
              </a:rPr>
              <a:t>NÊN LÀM</a:t>
            </a:r>
            <a:endParaRPr lang="en-US" sz="2600" b="1">
              <a:latin typeface="+mj-lt"/>
            </a:endParaRPr>
          </a:p>
        </p:txBody>
      </p:sp>
      <p:sp>
        <p:nvSpPr>
          <p:cNvPr id="33" name="Rectangle: Rounded Corners 32">
            <a:extLst>
              <a:ext uri="{FF2B5EF4-FFF2-40B4-BE49-F238E27FC236}">
                <a16:creationId xmlns="" xmlns:a16="http://schemas.microsoft.com/office/drawing/2014/main" id="{EE3A9240-EF83-4FC4-9F08-AB41FBC40DEA}"/>
              </a:ext>
            </a:extLst>
          </p:cNvPr>
          <p:cNvSpPr/>
          <p:nvPr/>
        </p:nvSpPr>
        <p:spPr>
          <a:xfrm>
            <a:off x="6530823" y="3298477"/>
            <a:ext cx="3340297" cy="57912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a:latin typeface="+mj-lt"/>
              </a:rPr>
              <a:t>KHÔNG NÊN LÀM</a:t>
            </a:r>
            <a:endParaRPr lang="en-US" sz="2600" b="1">
              <a:latin typeface="+mj-lt"/>
            </a:endParaRPr>
          </a:p>
        </p:txBody>
      </p:sp>
      <p:sp>
        <p:nvSpPr>
          <p:cNvPr id="5" name="Rectangle: Rounded Corners 4">
            <a:extLst>
              <a:ext uri="{FF2B5EF4-FFF2-40B4-BE49-F238E27FC236}">
                <a16:creationId xmlns="" xmlns:a16="http://schemas.microsoft.com/office/drawing/2014/main" id="{9D22C071-E3E8-45CA-915B-89458427E6A4}"/>
              </a:ext>
            </a:extLst>
          </p:cNvPr>
          <p:cNvSpPr/>
          <p:nvPr/>
        </p:nvSpPr>
        <p:spPr>
          <a:xfrm>
            <a:off x="2213811" y="73290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Đi bộ trên vỉa hè</a:t>
            </a:r>
            <a:endParaRPr lang="en-US" sz="1600">
              <a:solidFill>
                <a:schemeClr val="tx1"/>
              </a:solidFill>
            </a:endParaRPr>
          </a:p>
        </p:txBody>
      </p:sp>
      <p:sp>
        <p:nvSpPr>
          <p:cNvPr id="12" name="Rectangle: Rounded Corners 11">
            <a:extLst>
              <a:ext uri="{FF2B5EF4-FFF2-40B4-BE49-F238E27FC236}">
                <a16:creationId xmlns="" xmlns:a16="http://schemas.microsoft.com/office/drawing/2014/main" id="{FC80206F-CDBF-41B9-9E7F-397DF64EA097}"/>
              </a:ext>
            </a:extLst>
          </p:cNvPr>
          <p:cNvSpPr/>
          <p:nvPr/>
        </p:nvSpPr>
        <p:spPr>
          <a:xfrm>
            <a:off x="4412885" y="73290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Xe máy chở hàng cồng kềnh</a:t>
            </a:r>
            <a:endParaRPr lang="en-US" sz="1600">
              <a:solidFill>
                <a:schemeClr val="tx1"/>
              </a:solidFill>
            </a:endParaRPr>
          </a:p>
        </p:txBody>
      </p:sp>
      <p:sp>
        <p:nvSpPr>
          <p:cNvPr id="13" name="Rectangle: Rounded Corners 12">
            <a:extLst>
              <a:ext uri="{FF2B5EF4-FFF2-40B4-BE49-F238E27FC236}">
                <a16:creationId xmlns="" xmlns:a16="http://schemas.microsoft.com/office/drawing/2014/main" id="{9C66CFDD-100D-4DFA-A3D2-79A8D461FB5F}"/>
              </a:ext>
            </a:extLst>
          </p:cNvPr>
          <p:cNvSpPr/>
          <p:nvPr/>
        </p:nvSpPr>
        <p:spPr>
          <a:xfrm>
            <a:off x="6611959" y="73290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Không đội mũ bảo hiểm</a:t>
            </a:r>
            <a:endParaRPr lang="en-US" sz="1600">
              <a:solidFill>
                <a:schemeClr val="tx1"/>
              </a:solidFill>
            </a:endParaRPr>
          </a:p>
        </p:txBody>
      </p:sp>
      <p:sp>
        <p:nvSpPr>
          <p:cNvPr id="14" name="Rectangle: Rounded Corners 13">
            <a:extLst>
              <a:ext uri="{FF2B5EF4-FFF2-40B4-BE49-F238E27FC236}">
                <a16:creationId xmlns="" xmlns:a16="http://schemas.microsoft.com/office/drawing/2014/main" id="{904C0902-FB5F-49E0-A28C-3978154DB8B6}"/>
              </a:ext>
            </a:extLst>
          </p:cNvPr>
          <p:cNvSpPr/>
          <p:nvPr/>
        </p:nvSpPr>
        <p:spPr>
          <a:xfrm>
            <a:off x="8811033" y="73290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Tuân thủ</a:t>
            </a:r>
          </a:p>
          <a:p>
            <a:pPr algn="ctr"/>
            <a:r>
              <a:rPr lang="vi-VN" altLang="en-US" sz="1600" b="1">
                <a:solidFill>
                  <a:schemeClr val="tx1"/>
                </a:solidFill>
                <a:latin typeface="Times New Roman" panose="02020603050405020304" pitchFamily="18" charset="0"/>
              </a:rPr>
              <a:t>đèn giao thông</a:t>
            </a:r>
            <a:endParaRPr lang="en-US" sz="1600">
              <a:solidFill>
                <a:schemeClr val="tx1"/>
              </a:solidFill>
            </a:endParaRPr>
          </a:p>
        </p:txBody>
      </p:sp>
      <p:sp>
        <p:nvSpPr>
          <p:cNvPr id="15" name="Rectangle: Rounded Corners 14">
            <a:extLst>
              <a:ext uri="{FF2B5EF4-FFF2-40B4-BE49-F238E27FC236}">
                <a16:creationId xmlns="" xmlns:a16="http://schemas.microsoft.com/office/drawing/2014/main" id="{C59A543F-B8F4-4633-845C-488F3ED3D043}"/>
              </a:ext>
            </a:extLst>
          </p:cNvPr>
          <p:cNvSpPr/>
          <p:nvPr/>
        </p:nvSpPr>
        <p:spPr>
          <a:xfrm>
            <a:off x="2213811" y="152580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600" b="1">
                <a:solidFill>
                  <a:schemeClr val="tx1"/>
                </a:solidFill>
                <a:latin typeface="Times New Roman" panose="02020603050405020304" pitchFamily="18" charset="0"/>
              </a:rPr>
              <a:t>Học sinh đi xe đạp hàng </a:t>
            </a:r>
            <a:r>
              <a:rPr lang="vi-VN" altLang="en-US" sz="1600" b="1">
                <a:solidFill>
                  <a:schemeClr val="tx1"/>
                </a:solidFill>
                <a:latin typeface="Times New Roman" panose="02020603050405020304" pitchFamily="18" charset="0"/>
              </a:rPr>
              <a:t>ba</a:t>
            </a:r>
            <a:endParaRPr lang="en-US" sz="1600">
              <a:solidFill>
                <a:schemeClr val="tx1"/>
              </a:solidFill>
            </a:endParaRPr>
          </a:p>
        </p:txBody>
      </p:sp>
      <p:sp>
        <p:nvSpPr>
          <p:cNvPr id="16" name="Rectangle: Rounded Corners 15">
            <a:extLst>
              <a:ext uri="{FF2B5EF4-FFF2-40B4-BE49-F238E27FC236}">
                <a16:creationId xmlns="" xmlns:a16="http://schemas.microsoft.com/office/drawing/2014/main" id="{6ED88B2D-FF87-4D73-8647-DAED1513D22E}"/>
              </a:ext>
            </a:extLst>
          </p:cNvPr>
          <p:cNvSpPr/>
          <p:nvPr/>
        </p:nvSpPr>
        <p:spPr>
          <a:xfrm>
            <a:off x="4412885" y="152580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Ngồi an toàn trên các phương tiện giao thông</a:t>
            </a:r>
            <a:endParaRPr lang="en-US" sz="1600">
              <a:solidFill>
                <a:schemeClr val="tx1"/>
              </a:solidFill>
            </a:endParaRPr>
          </a:p>
        </p:txBody>
      </p:sp>
      <p:sp>
        <p:nvSpPr>
          <p:cNvPr id="17" name="Rectangle: Rounded Corners 16">
            <a:extLst>
              <a:ext uri="{FF2B5EF4-FFF2-40B4-BE49-F238E27FC236}">
                <a16:creationId xmlns="" xmlns:a16="http://schemas.microsoft.com/office/drawing/2014/main" id="{82987A92-B707-494B-96E9-790630A1D1C9}"/>
              </a:ext>
            </a:extLst>
          </p:cNvPr>
          <p:cNvSpPr/>
          <p:nvPr/>
        </p:nvSpPr>
        <p:spPr>
          <a:xfrm>
            <a:off x="6611959" y="152580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Sang đường đúng quy định</a:t>
            </a:r>
          </a:p>
        </p:txBody>
      </p:sp>
      <p:sp>
        <p:nvSpPr>
          <p:cNvPr id="18" name="Rectangle: Rounded Corners 17">
            <a:extLst>
              <a:ext uri="{FF2B5EF4-FFF2-40B4-BE49-F238E27FC236}">
                <a16:creationId xmlns="" xmlns:a16="http://schemas.microsoft.com/office/drawing/2014/main" id="{19E251EB-F379-4D6B-B253-EC1E8E7DAEAE}"/>
              </a:ext>
            </a:extLst>
          </p:cNvPr>
          <p:cNvSpPr/>
          <p:nvPr/>
        </p:nvSpPr>
        <p:spPr>
          <a:xfrm>
            <a:off x="8811033" y="152580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Đi bộ</a:t>
            </a:r>
          </a:p>
          <a:p>
            <a:pPr algn="ctr"/>
            <a:r>
              <a:rPr lang="vi-VN" altLang="en-US" sz="1600" b="1">
                <a:solidFill>
                  <a:schemeClr val="tx1"/>
                </a:solidFill>
                <a:latin typeface="Times New Roman" panose="02020603050405020304" pitchFamily="18" charset="0"/>
              </a:rPr>
              <a:t>dưới lòng đường</a:t>
            </a:r>
            <a:endParaRPr lang="en-US" sz="1600">
              <a:solidFill>
                <a:schemeClr val="tx1"/>
              </a:solidFill>
            </a:endParaRPr>
          </a:p>
        </p:txBody>
      </p:sp>
      <p:sp>
        <p:nvSpPr>
          <p:cNvPr id="19" name="Rectangle: Rounded Corners 18">
            <a:extLst>
              <a:ext uri="{FF2B5EF4-FFF2-40B4-BE49-F238E27FC236}">
                <a16:creationId xmlns="" xmlns:a16="http://schemas.microsoft.com/office/drawing/2014/main" id="{78E84D3F-F518-4660-B15B-DBCCD75307D7}"/>
              </a:ext>
            </a:extLst>
          </p:cNvPr>
          <p:cNvSpPr/>
          <p:nvPr/>
        </p:nvSpPr>
        <p:spPr>
          <a:xfrm>
            <a:off x="2213811" y="2318692"/>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Vượt đèn đỏ</a:t>
            </a:r>
            <a:endParaRPr lang="en-US" sz="1600">
              <a:solidFill>
                <a:schemeClr val="tx1"/>
              </a:solidFill>
            </a:endParaRPr>
          </a:p>
        </p:txBody>
      </p:sp>
      <p:sp>
        <p:nvSpPr>
          <p:cNvPr id="20" name="Rectangle: Rounded Corners 19">
            <a:extLst>
              <a:ext uri="{FF2B5EF4-FFF2-40B4-BE49-F238E27FC236}">
                <a16:creationId xmlns="" xmlns:a16="http://schemas.microsoft.com/office/drawing/2014/main" id="{2E6F8DBD-E3C9-4467-A1F0-C3D94A0638A0}"/>
              </a:ext>
            </a:extLst>
          </p:cNvPr>
          <p:cNvSpPr/>
          <p:nvPr/>
        </p:nvSpPr>
        <p:spPr>
          <a:xfrm>
            <a:off x="4412885" y="2318692"/>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Luôn </a:t>
            </a:r>
          </a:p>
          <a:p>
            <a:pPr algn="ctr"/>
            <a:r>
              <a:rPr lang="vi-VN" altLang="en-US" sz="1600" b="1">
                <a:solidFill>
                  <a:schemeClr val="tx1"/>
                </a:solidFill>
                <a:latin typeface="Times New Roman" panose="02020603050405020304" pitchFamily="18" charset="0"/>
              </a:rPr>
              <a:t>đội mũ bảo hiểm</a:t>
            </a:r>
            <a:endParaRPr lang="en-US" sz="1600">
              <a:solidFill>
                <a:schemeClr val="tx1"/>
              </a:solidFill>
            </a:endParaRPr>
          </a:p>
        </p:txBody>
      </p:sp>
      <p:sp>
        <p:nvSpPr>
          <p:cNvPr id="21" name="Rectangle: Rounded Corners 20">
            <a:extLst>
              <a:ext uri="{FF2B5EF4-FFF2-40B4-BE49-F238E27FC236}">
                <a16:creationId xmlns="" xmlns:a16="http://schemas.microsoft.com/office/drawing/2014/main" id="{DF43C65B-29A6-4448-B147-82E00EE4CFDB}"/>
              </a:ext>
            </a:extLst>
          </p:cNvPr>
          <p:cNvSpPr/>
          <p:nvPr/>
        </p:nvSpPr>
        <p:spPr>
          <a:xfrm>
            <a:off x="6611959" y="2318692"/>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Đi đúng làn đường quy định</a:t>
            </a:r>
            <a:endParaRPr lang="en-US" sz="1600">
              <a:solidFill>
                <a:schemeClr val="tx1"/>
              </a:solidFill>
            </a:endParaRPr>
          </a:p>
        </p:txBody>
      </p:sp>
      <p:sp>
        <p:nvSpPr>
          <p:cNvPr id="22" name="Rectangle: Rounded Corners 21">
            <a:extLst>
              <a:ext uri="{FF2B5EF4-FFF2-40B4-BE49-F238E27FC236}">
                <a16:creationId xmlns="" xmlns:a16="http://schemas.microsoft.com/office/drawing/2014/main" id="{EB65CEFF-2203-49C1-96B7-0094ED1B130F}"/>
              </a:ext>
            </a:extLst>
          </p:cNvPr>
          <p:cNvSpPr/>
          <p:nvPr/>
        </p:nvSpPr>
        <p:spPr>
          <a:xfrm>
            <a:off x="8811033" y="2318692"/>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600" b="1">
                <a:solidFill>
                  <a:schemeClr val="tx1"/>
                </a:solidFill>
                <a:latin typeface="Times New Roman" panose="02020603050405020304" pitchFamily="18" charset="0"/>
              </a:rPr>
              <a:t>Trẻ em chơi dưới lòng đường</a:t>
            </a:r>
            <a:endParaRPr lang="en-US" sz="1600">
              <a:solidFill>
                <a:schemeClr val="tx1"/>
              </a:solidFill>
            </a:endParaRPr>
          </a:p>
        </p:txBody>
      </p:sp>
      <p:grpSp>
        <p:nvGrpSpPr>
          <p:cNvPr id="23" name="Group 22">
            <a:extLst>
              <a:ext uri="{FF2B5EF4-FFF2-40B4-BE49-F238E27FC236}">
                <a16:creationId xmlns="" xmlns:a16="http://schemas.microsoft.com/office/drawing/2014/main" id="{2A68888F-745C-4A38-A351-4EC7F48CCA60}"/>
              </a:ext>
            </a:extLst>
          </p:cNvPr>
          <p:cNvGrpSpPr/>
          <p:nvPr/>
        </p:nvGrpSpPr>
        <p:grpSpPr>
          <a:xfrm>
            <a:off x="-107183" y="3273300"/>
            <a:ext cx="2306257" cy="3701530"/>
            <a:chOff x="3528816" y="1219200"/>
            <a:chExt cx="3240675" cy="5201266"/>
          </a:xfrm>
        </p:grpSpPr>
        <p:pic>
          <p:nvPicPr>
            <p:cNvPr id="24" name="Picture 2" descr="Cartoon students Royalty Free Vector Image - VectorStock">
              <a:extLst>
                <a:ext uri="{FF2B5EF4-FFF2-40B4-BE49-F238E27FC236}">
                  <a16:creationId xmlns="" xmlns:a16="http://schemas.microsoft.com/office/drawing/2014/main" id="{20399282-0590-47C4-AF39-6C02DEB5A18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iếu niên tiền phong quàng khăn đỏ minh họa">
              <a:extLst>
                <a:ext uri="{FF2B5EF4-FFF2-40B4-BE49-F238E27FC236}">
                  <a16:creationId xmlns="" xmlns:a16="http://schemas.microsoft.com/office/drawing/2014/main" id="{B1243F49-1D8F-44F7-A16A-DFEA90E56B8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 xmlns:a16="http://schemas.microsoft.com/office/drawing/2014/main" id="{26084179-B56A-4EE5-8E6C-1A4C225A0A44}"/>
              </a:ext>
            </a:extLst>
          </p:cNvPr>
          <p:cNvGrpSpPr/>
          <p:nvPr/>
        </p:nvGrpSpPr>
        <p:grpSpPr>
          <a:xfrm>
            <a:off x="10074239" y="2912528"/>
            <a:ext cx="2224944" cy="4092782"/>
            <a:chOff x="12843095" y="658761"/>
            <a:chExt cx="3036002" cy="5584723"/>
          </a:xfrm>
        </p:grpSpPr>
        <p:pic>
          <p:nvPicPr>
            <p:cNvPr id="27" name="Picture 2" descr="Cartoon students Royalty Free Vector Image - VectorStock">
              <a:extLst>
                <a:ext uri="{FF2B5EF4-FFF2-40B4-BE49-F238E27FC236}">
                  <a16:creationId xmlns="" xmlns:a16="http://schemas.microsoft.com/office/drawing/2014/main" id="{959D54E9-F3C7-4AEF-AA8A-60ADEFCF34CE}"/>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artoon students Royalty Free Vector Image - VectorStock">
              <a:extLst>
                <a:ext uri="{FF2B5EF4-FFF2-40B4-BE49-F238E27FC236}">
                  <a16:creationId xmlns="" xmlns:a16="http://schemas.microsoft.com/office/drawing/2014/main" id="{F624EB7F-C3FD-4281-8D32-E1FC8705F0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thiếu niên tiền phong quàng khăn đỏ minh họa">
              <a:extLst>
                <a:ext uri="{FF2B5EF4-FFF2-40B4-BE49-F238E27FC236}">
                  <a16:creationId xmlns="" xmlns:a16="http://schemas.microsoft.com/office/drawing/2014/main" id="{DBA68DF7-0D5C-46C0-AD7A-DEE6A88A6E7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8538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randombar(horizont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4.375E-6 0.00417 L -0.00065 0.48333 " pathEditMode="relative" rAng="0" ptsTypes="AA">
                                      <p:cBhvr>
                                        <p:cTn id="74" dur="2000" fill="hold"/>
                                        <p:tgtEl>
                                          <p:spTgt spid="5"/>
                                        </p:tgtEl>
                                        <p:attrNameLst>
                                          <p:attrName>ppt_x</p:attrName>
                                          <p:attrName>ppt_y</p:attrName>
                                        </p:attrNameLst>
                                      </p:cBhvr>
                                      <p:rCtr x="-39" y="23958"/>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2.91667E-6 0.00417 L 0.16446 0.48472 " pathEditMode="relative" rAng="0" ptsTypes="AA">
                                      <p:cBhvr>
                                        <p:cTn id="78" dur="2000" fill="hold"/>
                                        <p:tgtEl>
                                          <p:spTgt spid="12"/>
                                        </p:tgtEl>
                                        <p:attrNameLst>
                                          <p:attrName>ppt_x</p:attrName>
                                          <p:attrName>ppt_y</p:attrName>
                                        </p:attrNameLst>
                                      </p:cBhvr>
                                      <p:rCtr x="8216" y="24028"/>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1.45833E-6 0.00417 L 0.13789 0.48171 " pathEditMode="relative" rAng="0" ptsTypes="AA">
                                      <p:cBhvr>
                                        <p:cTn id="82" dur="2000" fill="hold"/>
                                        <p:tgtEl>
                                          <p:spTgt spid="13"/>
                                        </p:tgtEl>
                                        <p:attrNameLst>
                                          <p:attrName>ppt_x</p:attrName>
                                          <p:attrName>ppt_y</p:attrName>
                                        </p:attrNameLst>
                                      </p:cBhvr>
                                      <p:rCtr x="6888" y="23866"/>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1.11022E-16 0.00417 L -0.53841 0.59861 " pathEditMode="relative" rAng="0" ptsTypes="AA">
                                      <p:cBhvr>
                                        <p:cTn id="86" dur="2000" fill="hold"/>
                                        <p:tgtEl>
                                          <p:spTgt spid="14"/>
                                        </p:tgtEl>
                                        <p:attrNameLst>
                                          <p:attrName>ppt_x</p:attrName>
                                          <p:attrName>ppt_y</p:attrName>
                                        </p:attrNameLst>
                                      </p:cBhvr>
                                      <p:rCtr x="-26927" y="29722"/>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1.11022E-16 0.00417 L -0.04245 0.4831 " pathEditMode="relative" rAng="0" ptsTypes="AA">
                                      <p:cBhvr>
                                        <p:cTn id="90" dur="2000" fill="hold"/>
                                        <p:tgtEl>
                                          <p:spTgt spid="18"/>
                                        </p:tgtEl>
                                        <p:attrNameLst>
                                          <p:attrName>ppt_x</p:attrName>
                                          <p:attrName>ppt_y</p:attrName>
                                        </p:attrNameLst>
                                      </p:cBhvr>
                                      <p:rCtr x="-2122" y="23935"/>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1.45833E-6 0.00417 L -0.19596 0.37153 " pathEditMode="relative" rAng="0" ptsTypes="AA">
                                      <p:cBhvr>
                                        <p:cTn id="94" dur="2000" fill="hold"/>
                                        <p:tgtEl>
                                          <p:spTgt spid="21"/>
                                        </p:tgtEl>
                                        <p:attrNameLst>
                                          <p:attrName>ppt_x</p:attrName>
                                          <p:attrName>ppt_y</p:attrName>
                                        </p:attrNameLst>
                                      </p:cBhvr>
                                      <p:rCtr x="-9805" y="18356"/>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1.45833E-6 0.00417 L -0.19674 0.60509 " pathEditMode="relative" rAng="0" ptsTypes="AA">
                                      <p:cBhvr>
                                        <p:cTn id="98" dur="2000" fill="hold"/>
                                        <p:tgtEl>
                                          <p:spTgt spid="17"/>
                                        </p:tgtEl>
                                        <p:attrNameLst>
                                          <p:attrName>ppt_x</p:attrName>
                                          <p:attrName>ppt_y</p:attrName>
                                        </p:attrNameLst>
                                      </p:cBhvr>
                                      <p:rCtr x="-9844" y="30046"/>
                                    </p:animMotion>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grpId="1" nodeType="clickEffect">
                                  <p:stCondLst>
                                    <p:cond delay="0"/>
                                  </p:stCondLst>
                                  <p:childTnLst>
                                    <p:animMotion origin="layout" path="M -2.91667E-6 0.00417 L -0.01393 0.36667 " pathEditMode="relative" rAng="0" ptsTypes="AA">
                                      <p:cBhvr>
                                        <p:cTn id="102" dur="2000" fill="hold"/>
                                        <p:tgtEl>
                                          <p:spTgt spid="16"/>
                                        </p:tgtEl>
                                        <p:attrNameLst>
                                          <p:attrName>ppt_x</p:attrName>
                                          <p:attrName>ppt_y</p:attrName>
                                        </p:attrNameLst>
                                      </p:cBhvr>
                                      <p:rCtr x="-703" y="18125"/>
                                    </p:animMotion>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1" nodeType="clickEffect">
                                  <p:stCondLst>
                                    <p:cond delay="0"/>
                                  </p:stCondLst>
                                  <p:childTnLst>
                                    <p:animMotion origin="layout" path="M -2.91667E-6 0.00417 L -0.17773 0.48495 " pathEditMode="relative" rAng="0" ptsTypes="AA">
                                      <p:cBhvr>
                                        <p:cTn id="106" dur="2000" fill="hold"/>
                                        <p:tgtEl>
                                          <p:spTgt spid="20"/>
                                        </p:tgtEl>
                                        <p:attrNameLst>
                                          <p:attrName>ppt_x</p:attrName>
                                          <p:attrName>ppt_y</p:attrName>
                                        </p:attrNameLst>
                                      </p:cBhvr>
                                      <p:rCtr x="-8893" y="24028"/>
                                    </p:animMotion>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grpId="1" nodeType="clickEffect">
                                  <p:stCondLst>
                                    <p:cond delay="0"/>
                                  </p:stCondLst>
                                  <p:childTnLst>
                                    <p:animMotion origin="layout" path="M -4.375E-6 0.00417 L 0.34388 0.4831 " pathEditMode="relative" rAng="0" ptsTypes="AA">
                                      <p:cBhvr>
                                        <p:cTn id="110" dur="2000" fill="hold"/>
                                        <p:tgtEl>
                                          <p:spTgt spid="15"/>
                                        </p:tgtEl>
                                        <p:attrNameLst>
                                          <p:attrName>ppt_x</p:attrName>
                                          <p:attrName>ppt_y</p:attrName>
                                        </p:attrNameLst>
                                      </p:cBhvr>
                                      <p:rCtr x="17188" y="23935"/>
                                    </p:animMotion>
                                  </p:childTnLst>
                                </p:cTn>
                              </p:par>
                            </p:childTnLst>
                          </p:cTn>
                        </p:par>
                      </p:childTnLst>
                    </p:cTn>
                  </p:par>
                  <p:par>
                    <p:cTn id="111" fill="hold">
                      <p:stCondLst>
                        <p:cond delay="indefinite"/>
                      </p:stCondLst>
                      <p:childTnLst>
                        <p:par>
                          <p:cTn id="112" fill="hold">
                            <p:stCondLst>
                              <p:cond delay="0"/>
                            </p:stCondLst>
                            <p:childTnLst>
                              <p:par>
                                <p:cTn id="113" presetID="42" presetClass="path" presetSubtype="0" accel="50000" decel="50000" fill="hold" grpId="1" nodeType="clickEffect">
                                  <p:stCondLst>
                                    <p:cond delay="0"/>
                                  </p:stCondLst>
                                  <p:childTnLst>
                                    <p:animMotion origin="layout" path="M -4.375E-6 0.00417 L 0.34558 0.48194 " pathEditMode="relative" rAng="0" ptsTypes="AA">
                                      <p:cBhvr>
                                        <p:cTn id="114" dur="2000" fill="hold"/>
                                        <p:tgtEl>
                                          <p:spTgt spid="19"/>
                                        </p:tgtEl>
                                        <p:attrNameLst>
                                          <p:attrName>ppt_x</p:attrName>
                                          <p:attrName>ppt_y</p:attrName>
                                        </p:attrNameLst>
                                      </p:cBhvr>
                                      <p:rCtr x="17279" y="23889"/>
                                    </p:animMotion>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grpId="1" nodeType="clickEffect">
                                  <p:stCondLst>
                                    <p:cond delay="0"/>
                                  </p:stCondLst>
                                  <p:childTnLst>
                                    <p:animMotion origin="layout" path="M 1.11022E-16 0.00417 L -0.04245 0.48634 " pathEditMode="relative" rAng="0" ptsTypes="AA">
                                      <p:cBhvr>
                                        <p:cTn id="118" dur="2000" fill="hold"/>
                                        <p:tgtEl>
                                          <p:spTgt spid="22"/>
                                        </p:tgtEl>
                                        <p:attrNameLst>
                                          <p:attrName>ppt_x</p:attrName>
                                          <p:attrName>ppt_y</p:attrName>
                                        </p:attrNameLst>
                                      </p:cBhvr>
                                      <p:rCtr x="-2122" y="2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5" grpId="0" animBg="1"/>
      <p:bldP spid="5"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D1E702E-7C21-4E56-AFBF-39720F5D0831}"/>
              </a:ext>
            </a:extLst>
          </p:cNvPr>
          <p:cNvPicPr>
            <a:picLocks noChangeAspect="1"/>
          </p:cNvPicPr>
          <p:nvPr/>
        </p:nvPicPr>
        <p:blipFill>
          <a:blip r:embed="rId2"/>
          <a:stretch>
            <a:fillRect/>
          </a:stretch>
        </p:blipFill>
        <p:spPr>
          <a:xfrm>
            <a:off x="0" y="-16412"/>
            <a:ext cx="12192000" cy="6874412"/>
          </a:xfrm>
          <a:prstGeom prst="rect">
            <a:avLst/>
          </a:prstGeom>
        </p:spPr>
      </p:pic>
      <p:sp>
        <p:nvSpPr>
          <p:cNvPr id="5" name="文本框 1">
            <a:extLst>
              <a:ext uri="{FF2B5EF4-FFF2-40B4-BE49-F238E27FC236}">
                <a16:creationId xmlns="" xmlns:a16="http://schemas.microsoft.com/office/drawing/2014/main" id="{2E09E2CD-DB82-46D9-A576-262C51C68666}"/>
              </a:ext>
            </a:extLst>
          </p:cNvPr>
          <p:cNvSpPr txBox="1"/>
          <p:nvPr/>
        </p:nvSpPr>
        <p:spPr>
          <a:xfrm>
            <a:off x="2950125" y="58365"/>
            <a:ext cx="9506177" cy="2800767"/>
          </a:xfrm>
          <a:prstGeom prst="rect">
            <a:avLst/>
          </a:prstGeom>
          <a:noFill/>
        </p:spPr>
        <p:txBody>
          <a:bodyPr wrap="square" rtlCol="0">
            <a:spAutoFit/>
          </a:bodyPr>
          <a:lstStyle/>
          <a:p>
            <a:pPr algn="ctr"/>
            <a:r>
              <a:rPr kumimoji="1" lang="vi-VN" altLang="zh-CN" sz="8800" spc="-300">
                <a:ln w="57150">
                  <a:solidFill>
                    <a:schemeClr val="tx1"/>
                  </a:solidFill>
                </a:ln>
                <a:solidFill>
                  <a:srgbClr val="FFFF00"/>
                </a:solidFill>
                <a:effectLst>
                  <a:outerShdw blurRad="38100" dist="38100" dir="2700000" algn="tl">
                    <a:srgbClr val="000000">
                      <a:alpha val="43137"/>
                    </a:srgbClr>
                  </a:outerShdw>
                </a:effectLst>
                <a:latin typeface="UTM Cookies" panose="02040603050506020204" pitchFamily="18" charset="0"/>
                <a:ea typeface="字魂27号-布丁体" pitchFamily="2" charset="-122"/>
              </a:rPr>
              <a:t>CHẤP HÀNH</a:t>
            </a:r>
          </a:p>
          <a:p>
            <a:pPr algn="ctr"/>
            <a:r>
              <a:rPr kumimoji="1" lang="vi-VN" altLang="zh-CN" sz="8800" spc="-300">
                <a:ln w="57150">
                  <a:solidFill>
                    <a:schemeClr val="tx1"/>
                  </a:solidFill>
                </a:ln>
                <a:solidFill>
                  <a:srgbClr val="FFFF00"/>
                </a:solidFill>
                <a:effectLst>
                  <a:outerShdw blurRad="38100" dist="38100" dir="2700000" algn="tl">
                    <a:srgbClr val="000000">
                      <a:alpha val="43137"/>
                    </a:srgbClr>
                  </a:outerShdw>
                </a:effectLst>
                <a:latin typeface="UTM Cookies" panose="02040603050506020204" pitchFamily="18" charset="0"/>
                <a:ea typeface="字魂27号-布丁体" pitchFamily="2" charset="-122"/>
              </a:rPr>
              <a:t>LUẬT GIAO THÔNG</a:t>
            </a:r>
            <a:endParaRPr kumimoji="1" lang="zh-CN" altLang="en-US" sz="8800" spc="-300" dirty="0">
              <a:ln w="57150">
                <a:solidFill>
                  <a:schemeClr val="tx1"/>
                </a:solidFill>
              </a:ln>
              <a:solidFill>
                <a:srgbClr val="FFFF00"/>
              </a:solidFill>
              <a:effectLst>
                <a:outerShdw blurRad="38100" dist="38100" dir="2700000" algn="tl">
                  <a:srgbClr val="000000">
                    <a:alpha val="43137"/>
                  </a:srgbClr>
                </a:outerShdw>
              </a:effectLst>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30847298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201" t="1202" r="1201" b="54181"/>
          <a:stretch/>
        </p:blipFill>
        <p:spPr>
          <a:xfrm>
            <a:off x="-675185" y="3133493"/>
            <a:ext cx="8390436" cy="3743558"/>
          </a:xfrm>
          <a:prstGeom prst="rect">
            <a:avLst/>
          </a:prstGeom>
        </p:spPr>
      </p:pic>
      <p:sp>
        <p:nvSpPr>
          <p:cNvPr id="7" name="文本框 1">
            <a:extLst>
              <a:ext uri="{FF2B5EF4-FFF2-40B4-BE49-F238E27FC236}">
                <a16:creationId xmlns="" xmlns:a16="http://schemas.microsoft.com/office/drawing/2014/main" id="{A011F773-E44D-4A82-A37F-1A8E5E8AD366}"/>
              </a:ext>
            </a:extLst>
          </p:cNvPr>
          <p:cNvSpPr txBox="1"/>
          <p:nvPr/>
        </p:nvSpPr>
        <p:spPr>
          <a:xfrm>
            <a:off x="2274093" y="2386706"/>
            <a:ext cx="7643813" cy="2800767"/>
          </a:xfrm>
          <a:prstGeom prst="rect">
            <a:avLst/>
          </a:prstGeom>
          <a:noFill/>
        </p:spPr>
        <p:txBody>
          <a:bodyPr wrap="square" rtlCol="0">
            <a:spAutoFit/>
          </a:bodyPr>
          <a:lstStyle/>
          <a:p>
            <a:pPr algn="ctr"/>
            <a:r>
              <a:rPr kumimoji="1" lang="vi-VN" altLang="zh-CN" sz="8800" spc="-300">
                <a:solidFill>
                  <a:srgbClr val="002060"/>
                </a:solidFill>
                <a:latin typeface="UTM Cookies" panose="02040603050506020204" pitchFamily="18" charset="0"/>
                <a:ea typeface="字魂27号-布丁体" pitchFamily="2" charset="-122"/>
              </a:rPr>
              <a:t>CHÚC CÁC BẠN</a:t>
            </a:r>
          </a:p>
          <a:p>
            <a:pPr algn="ctr"/>
            <a:r>
              <a:rPr kumimoji="1" lang="vi-VN" altLang="zh-CN" sz="8800" spc="-300">
                <a:solidFill>
                  <a:srgbClr val="002060"/>
                </a:solidFill>
                <a:latin typeface="UTM Cookies" panose="02040603050506020204" pitchFamily="18" charset="0"/>
                <a:ea typeface="字魂27号-布丁体" pitchFamily="2" charset="-122"/>
              </a:rPr>
              <a:t>HỌC TẬP TỐT</a:t>
            </a:r>
            <a:endParaRPr kumimoji="1" lang="zh-CN" altLang="en-US" sz="8800" spc="-300" dirty="0">
              <a:solidFill>
                <a:srgbClr val="00206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1059285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 xmlns:a16="http://schemas.microsoft.com/office/drawing/2014/main" id="{27F53EA4-EC06-4478-8E19-94BCA4C64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 xmlns:a16="http://schemas.microsoft.com/office/drawing/2014/main" id="{ADFD93DD-0507-463E-9BEA-5543984CB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2">
            <a:extLst>
              <a:ext uri="{FF2B5EF4-FFF2-40B4-BE49-F238E27FC236}">
                <a16:creationId xmlns="" xmlns:a16="http://schemas.microsoft.com/office/drawing/2014/main" id="{E6DD1F3A-3441-4602-839C-F16B31881D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92879" y="3429000"/>
            <a:ext cx="3901820" cy="2001943"/>
          </a:xfrm>
          <a:prstGeom prst="rect">
            <a:avLst/>
          </a:prstGeom>
        </p:spPr>
      </p:pic>
      <p:pic>
        <p:nvPicPr>
          <p:cNvPr id="7" name="Picture 6">
            <a:extLst>
              <a:ext uri="{FF2B5EF4-FFF2-40B4-BE49-F238E27FC236}">
                <a16:creationId xmlns="" xmlns:a16="http://schemas.microsoft.com/office/drawing/2014/main" id="{35F2BE75-52D9-4C1D-BEFD-C779424BBD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28790" y="200516"/>
            <a:ext cx="3540900" cy="2318526"/>
          </a:xfrm>
          <a:prstGeom prst="rect">
            <a:avLst/>
          </a:prstGeom>
        </p:spPr>
      </p:pic>
      <p:sp>
        <p:nvSpPr>
          <p:cNvPr id="8" name="TextBox 7">
            <a:extLst>
              <a:ext uri="{FF2B5EF4-FFF2-40B4-BE49-F238E27FC236}">
                <a16:creationId xmlns="" xmlns:a16="http://schemas.microsoft.com/office/drawing/2014/main" id="{99039BF6-000F-461D-AE45-82216A60FCA5}"/>
              </a:ext>
            </a:extLst>
          </p:cNvPr>
          <p:cNvSpPr txBox="1"/>
          <p:nvPr/>
        </p:nvSpPr>
        <p:spPr>
          <a:xfrm>
            <a:off x="6430139" y="3844450"/>
            <a:ext cx="3165767" cy="1107996"/>
          </a:xfrm>
          <a:prstGeom prst="rect">
            <a:avLst/>
          </a:prstGeom>
          <a:noFill/>
        </p:spPr>
        <p:txBody>
          <a:bodyPr wrap="square" lIns="0" tIns="0" rIns="0" bIns="0" rtlCol="0">
            <a:spAutoFit/>
          </a:bodyPr>
          <a:lstStyle/>
          <a:p>
            <a:pPr algn="just"/>
            <a:r>
              <a:rPr lang="en-US" sz="2400" b="1">
                <a:solidFill>
                  <a:sysClr val="windowText" lastClr="000000"/>
                </a:solidFill>
                <a:latin typeface="Times New Roman" panose="02020603050405020304" pitchFamily="18" charset="0"/>
                <a:cs typeface="Times New Roman" panose="02020603050405020304" pitchFamily="18" charset="0"/>
              </a:rPr>
              <a:t>Tuần trước chúng </a:t>
            </a:r>
            <a:r>
              <a:rPr lang="vi-VN" sz="2400" b="1">
                <a:solidFill>
                  <a:sysClr val="windowText" lastClr="000000"/>
                </a:solidFill>
                <a:latin typeface="Times New Roman" panose="02020603050405020304" pitchFamily="18" charset="0"/>
                <a:cs typeface="Times New Roman" panose="02020603050405020304" pitchFamily="18" charset="0"/>
              </a:rPr>
              <a:t>mình</a:t>
            </a:r>
            <a:r>
              <a:rPr lang="en-US" sz="2400" b="1">
                <a:solidFill>
                  <a:sysClr val="windowText" lastClr="000000"/>
                </a:solidFill>
                <a:latin typeface="Times New Roman" panose="02020603050405020304" pitchFamily="18" charset="0"/>
                <a:cs typeface="Times New Roman" panose="02020603050405020304" pitchFamily="18" charset="0"/>
              </a:rPr>
              <a:t> đã học bài </a:t>
            </a:r>
            <a:r>
              <a:rPr lang="en-US" sz="2400" b="1" i="1">
                <a:solidFill>
                  <a:sysClr val="windowText" lastClr="000000"/>
                </a:solidFill>
                <a:latin typeface="Times New Roman" panose="02020603050405020304" pitchFamily="18" charset="0"/>
                <a:cs typeface="Times New Roman" panose="02020603050405020304" pitchFamily="18" charset="0"/>
              </a:rPr>
              <a:t>“</a:t>
            </a:r>
            <a:r>
              <a:rPr lang="vi-VN" sz="2400" b="1" i="1">
                <a:solidFill>
                  <a:sysClr val="windowText" lastClr="000000"/>
                </a:solidFill>
                <a:latin typeface="Times New Roman" panose="02020603050405020304" pitchFamily="18" charset="0"/>
                <a:cs typeface="Times New Roman" panose="02020603050405020304" pitchFamily="18" charset="0"/>
              </a:rPr>
              <a:t>Phòng tránh bị xâm hại</a:t>
            </a:r>
            <a:r>
              <a:rPr lang="en-US" sz="2400" b="1" i="1">
                <a:solidFill>
                  <a:sysClr val="windowText" lastClr="000000"/>
                </a:solidFill>
                <a:latin typeface="Times New Roman" panose="02020603050405020304" pitchFamily="18" charset="0"/>
                <a:cs typeface="Times New Roman" panose="02020603050405020304" pitchFamily="18" charset="0"/>
              </a:rPr>
              <a:t>"</a:t>
            </a:r>
            <a:r>
              <a:rPr lang="en-US" sz="2400" b="1">
                <a:solidFill>
                  <a:sysClr val="windowText" lastClr="00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68DF935D-B285-4655-A6BF-16A0E5CF0549}"/>
              </a:ext>
            </a:extLst>
          </p:cNvPr>
          <p:cNvSpPr txBox="1"/>
          <p:nvPr/>
        </p:nvSpPr>
        <p:spPr>
          <a:xfrm>
            <a:off x="2994942" y="652298"/>
            <a:ext cx="2968795" cy="830997"/>
          </a:xfrm>
          <a:prstGeom prst="rect">
            <a:avLst/>
          </a:prstGeom>
          <a:noFill/>
        </p:spPr>
        <p:txBody>
          <a:bodyPr wrap="square">
            <a:spAutoFit/>
          </a:bodyPr>
          <a:lstStyle/>
          <a:p>
            <a:pPr algn="ctr"/>
            <a:r>
              <a:rPr lang="vi-VN" sz="2400" b="1">
                <a:solidFill>
                  <a:schemeClr val="bg1"/>
                </a:solidFill>
                <a:latin typeface="+mj-lt"/>
              </a:rPr>
              <a:t>Tuần trước chúng mình đã học bài gì?</a:t>
            </a:r>
            <a:endParaRPr lang="en-US" sz="2400" b="1">
              <a:solidFill>
                <a:schemeClr val="bg1"/>
              </a:solidFill>
              <a:latin typeface="+mj-lt"/>
            </a:endParaRPr>
          </a:p>
        </p:txBody>
      </p:sp>
      <p:grpSp>
        <p:nvGrpSpPr>
          <p:cNvPr id="10" name="Group 9">
            <a:extLst>
              <a:ext uri="{FF2B5EF4-FFF2-40B4-BE49-F238E27FC236}">
                <a16:creationId xmlns="" xmlns:a16="http://schemas.microsoft.com/office/drawing/2014/main" id="{970DD5C5-088A-44F0-9D77-7694D178BB1B}"/>
              </a:ext>
            </a:extLst>
          </p:cNvPr>
          <p:cNvGrpSpPr/>
          <p:nvPr/>
        </p:nvGrpSpPr>
        <p:grpSpPr>
          <a:xfrm>
            <a:off x="2781462" y="1869657"/>
            <a:ext cx="2306257" cy="3701530"/>
            <a:chOff x="3528816" y="1219200"/>
            <a:chExt cx="3240675" cy="5201266"/>
          </a:xfrm>
        </p:grpSpPr>
        <p:pic>
          <p:nvPicPr>
            <p:cNvPr id="11" name="Picture 2" descr="Cartoon students Royalty Free Vector Image - VectorStock">
              <a:extLst>
                <a:ext uri="{FF2B5EF4-FFF2-40B4-BE49-F238E27FC236}">
                  <a16:creationId xmlns="" xmlns:a16="http://schemas.microsoft.com/office/drawing/2014/main" id="{8747A001-F0E9-4F80-B393-79B2DB26C6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 xmlns:a16="http://schemas.microsoft.com/office/drawing/2014/main" id="{0EAF8CED-24A2-463A-8E09-08125BF8C320}"/>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 xmlns:a16="http://schemas.microsoft.com/office/drawing/2014/main" id="{58375193-1742-450B-A24F-51F2B063FB51}"/>
              </a:ext>
            </a:extLst>
          </p:cNvPr>
          <p:cNvGrpSpPr/>
          <p:nvPr/>
        </p:nvGrpSpPr>
        <p:grpSpPr>
          <a:xfrm>
            <a:off x="9762792" y="2976152"/>
            <a:ext cx="2224944" cy="4092782"/>
            <a:chOff x="12843095" y="658761"/>
            <a:chExt cx="3036002" cy="5584723"/>
          </a:xfrm>
        </p:grpSpPr>
        <p:pic>
          <p:nvPicPr>
            <p:cNvPr id="14" name="Picture 2" descr="Cartoon students Royalty Free Vector Image - VectorStock">
              <a:extLst>
                <a:ext uri="{FF2B5EF4-FFF2-40B4-BE49-F238E27FC236}">
                  <a16:creationId xmlns="" xmlns:a16="http://schemas.microsoft.com/office/drawing/2014/main" id="{E0B69F37-FBF7-4BEC-8917-B02E8B2D7CF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 xmlns:a16="http://schemas.microsoft.com/office/drawing/2014/main" id="{9810ADC0-6903-46AA-BF73-EEEABAC53D7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 xmlns:a16="http://schemas.microsoft.com/office/drawing/2014/main" id="{77BFB63B-1B38-4C88-853C-6D462406D64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171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13"/>
                                        </p:tgtEl>
                                        <p:attrNameLst>
                                          <p:attrName>r</p:attrName>
                                        </p:attrNameLst>
                                      </p:cBhvr>
                                    </p:animRot>
                                    <p:animRot by="-240000">
                                      <p:cBhvr>
                                        <p:cTn id="48" dur="200" fill="hold">
                                          <p:stCondLst>
                                            <p:cond delay="200"/>
                                          </p:stCondLst>
                                        </p:cTn>
                                        <p:tgtEl>
                                          <p:spTgt spid="13"/>
                                        </p:tgtEl>
                                        <p:attrNameLst>
                                          <p:attrName>r</p:attrName>
                                        </p:attrNameLst>
                                      </p:cBhvr>
                                    </p:animRot>
                                    <p:animRot by="240000">
                                      <p:cBhvr>
                                        <p:cTn id="49" dur="200" fill="hold">
                                          <p:stCondLst>
                                            <p:cond delay="400"/>
                                          </p:stCondLst>
                                        </p:cTn>
                                        <p:tgtEl>
                                          <p:spTgt spid="13"/>
                                        </p:tgtEl>
                                        <p:attrNameLst>
                                          <p:attrName>r</p:attrName>
                                        </p:attrNameLst>
                                      </p:cBhvr>
                                    </p:animRot>
                                    <p:animRot by="-240000">
                                      <p:cBhvr>
                                        <p:cTn id="50" dur="200" fill="hold">
                                          <p:stCondLst>
                                            <p:cond delay="600"/>
                                          </p:stCondLst>
                                        </p:cTn>
                                        <p:tgtEl>
                                          <p:spTgt spid="13"/>
                                        </p:tgtEl>
                                        <p:attrNameLst>
                                          <p:attrName>r</p:attrName>
                                        </p:attrNameLst>
                                      </p:cBhvr>
                                    </p:animRot>
                                    <p:animRot by="120000">
                                      <p:cBhvr>
                                        <p:cTn id="5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 xmlns:a16="http://schemas.microsoft.com/office/drawing/2014/main" id="{65B6A1F6-CE77-4977-A72B-3E749CC81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 xmlns:a16="http://schemas.microsoft.com/office/drawing/2014/main" id="{A1EFA756-AD10-44A3-9049-8ADF0FAB4B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 xmlns:a16="http://schemas.microsoft.com/office/drawing/2014/main" id="{361B44BA-4C94-4E4B-A0F3-9430868A4D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79100" y="353226"/>
            <a:ext cx="5335801" cy="2318526"/>
          </a:xfrm>
          <a:prstGeom prst="rect">
            <a:avLst/>
          </a:prstGeom>
        </p:spPr>
      </p:pic>
      <p:sp>
        <p:nvSpPr>
          <p:cNvPr id="5" name="TextBox 4">
            <a:extLst>
              <a:ext uri="{FF2B5EF4-FFF2-40B4-BE49-F238E27FC236}">
                <a16:creationId xmlns="" xmlns:a16="http://schemas.microsoft.com/office/drawing/2014/main" id="{C5B08038-A6D7-4EF9-9E75-350488E15985}"/>
              </a:ext>
            </a:extLst>
          </p:cNvPr>
          <p:cNvSpPr txBox="1"/>
          <p:nvPr/>
        </p:nvSpPr>
        <p:spPr>
          <a:xfrm>
            <a:off x="3165916" y="566509"/>
            <a:ext cx="4368567" cy="1384995"/>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Có người làm ra vẻ vô tình đụng chạm vào cơ thể hoặc các bộ phận kín của bạn.</a:t>
            </a:r>
            <a:endParaRPr lang="en-US" sz="2800" b="1">
              <a:solidFill>
                <a:schemeClr val="bg1"/>
              </a:solidFill>
              <a:latin typeface="+mj-lt"/>
            </a:endParaRPr>
          </a:p>
        </p:txBody>
      </p:sp>
      <p:grpSp>
        <p:nvGrpSpPr>
          <p:cNvPr id="6" name="Group 5">
            <a:extLst>
              <a:ext uri="{FF2B5EF4-FFF2-40B4-BE49-F238E27FC236}">
                <a16:creationId xmlns="" xmlns:a16="http://schemas.microsoft.com/office/drawing/2014/main" id="{8CC2639F-1745-4C65-9622-B1AB04D20714}"/>
              </a:ext>
            </a:extLst>
          </p:cNvPr>
          <p:cNvGrpSpPr/>
          <p:nvPr/>
        </p:nvGrpSpPr>
        <p:grpSpPr>
          <a:xfrm>
            <a:off x="3069204" y="1851004"/>
            <a:ext cx="2306257" cy="3701530"/>
            <a:chOff x="3528816" y="1219200"/>
            <a:chExt cx="3240675" cy="5201266"/>
          </a:xfrm>
        </p:grpSpPr>
        <p:pic>
          <p:nvPicPr>
            <p:cNvPr id="7" name="Picture 2" descr="Cartoon students Royalty Free Vector Image - VectorStock">
              <a:extLst>
                <a:ext uri="{FF2B5EF4-FFF2-40B4-BE49-F238E27FC236}">
                  <a16:creationId xmlns="" xmlns:a16="http://schemas.microsoft.com/office/drawing/2014/main" id="{28A113A1-E2D7-496B-A47F-C2F0D3CE5D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 xmlns:a16="http://schemas.microsoft.com/office/drawing/2014/main" id="{4FCD6DA2-E5EE-485D-8DFC-ABA62F0E5E2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 xmlns:a16="http://schemas.microsoft.com/office/drawing/2014/main" id="{FCCBDC32-814F-47F0-B72D-53BB089572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950302" y="2438548"/>
            <a:ext cx="4179657" cy="2045274"/>
          </a:xfrm>
          <a:prstGeom prst="rect">
            <a:avLst/>
          </a:prstGeom>
        </p:spPr>
      </p:pic>
      <p:grpSp>
        <p:nvGrpSpPr>
          <p:cNvPr id="10" name="Group 9">
            <a:extLst>
              <a:ext uri="{FF2B5EF4-FFF2-40B4-BE49-F238E27FC236}">
                <a16:creationId xmlns="" xmlns:a16="http://schemas.microsoft.com/office/drawing/2014/main" id="{401F0C33-9554-4614-8D2D-BA4C7CB29BAE}"/>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 xmlns:a16="http://schemas.microsoft.com/office/drawing/2014/main" id="{178B4B57-36A0-42B0-8B4E-60D7B96D7AC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 xmlns:a16="http://schemas.microsoft.com/office/drawing/2014/main" id="{FCE5E3C8-6A59-42D5-BED5-3EAB1FBF53A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 xmlns:a16="http://schemas.microsoft.com/office/drawing/2014/main" id="{8E1FBF60-A6C8-455E-B9DC-7F2E7F0569C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 xmlns:a16="http://schemas.microsoft.com/office/drawing/2014/main" id="{C60F8B4E-FDF7-436B-9C26-CC9669AA0C79}"/>
              </a:ext>
            </a:extLst>
          </p:cNvPr>
          <p:cNvSpPr txBox="1"/>
          <p:nvPr/>
        </p:nvSpPr>
        <p:spPr>
          <a:xfrm>
            <a:off x="6173144" y="2951946"/>
            <a:ext cx="3581625" cy="954107"/>
          </a:xfrm>
          <a:prstGeom prst="rect">
            <a:avLst/>
          </a:prstGeom>
          <a:noFill/>
        </p:spPr>
        <p:txBody>
          <a:bodyPr wrap="square">
            <a:spAutoFit/>
          </a:bodyPr>
          <a:lstStyle/>
          <a:p>
            <a:pPr algn="just"/>
            <a:r>
              <a:rPr lang="vi-VN" sz="2800" b="1" i="0">
                <a:effectLst/>
                <a:latin typeface="+mj-lt"/>
              </a:rPr>
              <a:t>Nhìn thẳng, hét to và nói cho người lớn biết</a:t>
            </a:r>
          </a:p>
        </p:txBody>
      </p:sp>
    </p:spTree>
    <p:extLst>
      <p:ext uri="{BB962C8B-B14F-4D97-AF65-F5344CB8AC3E}">
        <p14:creationId xmlns:p14="http://schemas.microsoft.com/office/powerpoint/2010/main" val="3186028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14" presetClass="entr" presetSubtype="1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 xmlns:a16="http://schemas.microsoft.com/office/drawing/2014/main" id="{86A44ED6-F8C3-4946-BC6A-A544E434C2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 xmlns:a16="http://schemas.microsoft.com/office/drawing/2014/main" id="{A0D0ED7E-3851-41A3-91A0-7B6E8D288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 xmlns:a16="http://schemas.microsoft.com/office/drawing/2014/main" id="{694DF6F9-87C8-4FA0-BBA6-754744DBAC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8626" y="353226"/>
            <a:ext cx="5335801" cy="2318526"/>
          </a:xfrm>
          <a:prstGeom prst="rect">
            <a:avLst/>
          </a:prstGeom>
        </p:spPr>
      </p:pic>
      <p:sp>
        <p:nvSpPr>
          <p:cNvPr id="5" name="TextBox 4">
            <a:extLst>
              <a:ext uri="{FF2B5EF4-FFF2-40B4-BE49-F238E27FC236}">
                <a16:creationId xmlns="" xmlns:a16="http://schemas.microsoft.com/office/drawing/2014/main" id="{E11E3E97-6E53-4851-8DD7-5689D1A64375}"/>
              </a:ext>
            </a:extLst>
          </p:cNvPr>
          <p:cNvSpPr txBox="1"/>
          <p:nvPr/>
        </p:nvSpPr>
        <p:spPr>
          <a:xfrm>
            <a:off x="2195442" y="566509"/>
            <a:ext cx="4368567" cy="1384995"/>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B</a:t>
            </a:r>
            <a:r>
              <a:rPr lang="en-US" altLang="en-US" sz="2800" b="1">
                <a:solidFill>
                  <a:schemeClr val="bg1"/>
                </a:solidFill>
                <a:latin typeface="Times New Roman" panose="02020603050405020304" pitchFamily="18" charset="0"/>
              </a:rPr>
              <a:t>a quy tắc luôn giữ cho bản thân để phòng tránh bị xâm hại</a:t>
            </a:r>
            <a:r>
              <a:rPr lang="vi-VN" altLang="en-US" sz="2800" b="1">
                <a:solidFill>
                  <a:schemeClr val="bg1"/>
                </a:solidFill>
                <a:latin typeface="Times New Roman" panose="02020603050405020304" pitchFamily="18" charset="0"/>
              </a:rPr>
              <a:t> là gì ? </a:t>
            </a:r>
            <a:endParaRPr lang="en-US" sz="2800" b="1">
              <a:solidFill>
                <a:schemeClr val="bg1"/>
              </a:solidFill>
              <a:latin typeface="+mj-lt"/>
            </a:endParaRPr>
          </a:p>
        </p:txBody>
      </p:sp>
      <p:grpSp>
        <p:nvGrpSpPr>
          <p:cNvPr id="6" name="Group 5">
            <a:extLst>
              <a:ext uri="{FF2B5EF4-FFF2-40B4-BE49-F238E27FC236}">
                <a16:creationId xmlns="" xmlns:a16="http://schemas.microsoft.com/office/drawing/2014/main" id="{3BF2C9BC-18D0-45CE-A26A-09337F9859E3}"/>
              </a:ext>
            </a:extLst>
          </p:cNvPr>
          <p:cNvGrpSpPr/>
          <p:nvPr/>
        </p:nvGrpSpPr>
        <p:grpSpPr>
          <a:xfrm>
            <a:off x="2098730" y="1851004"/>
            <a:ext cx="2306257" cy="3701530"/>
            <a:chOff x="3528816" y="1219200"/>
            <a:chExt cx="3240675" cy="5201266"/>
          </a:xfrm>
        </p:grpSpPr>
        <p:pic>
          <p:nvPicPr>
            <p:cNvPr id="7" name="Picture 2" descr="Cartoon students Royalty Free Vector Image - VectorStock">
              <a:extLst>
                <a:ext uri="{FF2B5EF4-FFF2-40B4-BE49-F238E27FC236}">
                  <a16:creationId xmlns="" xmlns:a16="http://schemas.microsoft.com/office/drawing/2014/main" id="{9602B6DA-1550-4D46-94C0-F8A0675196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 xmlns:a16="http://schemas.microsoft.com/office/drawing/2014/main" id="{2B132C23-7C40-4906-A9A3-6658A46184C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 xmlns:a16="http://schemas.microsoft.com/office/drawing/2014/main" id="{C43FA5DE-B548-47C3-A655-0EDD7DB181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397426" y="2476567"/>
            <a:ext cx="6285948" cy="3075967"/>
          </a:xfrm>
          <a:prstGeom prst="rect">
            <a:avLst/>
          </a:prstGeom>
        </p:spPr>
      </p:pic>
      <p:grpSp>
        <p:nvGrpSpPr>
          <p:cNvPr id="10" name="Group 9">
            <a:extLst>
              <a:ext uri="{FF2B5EF4-FFF2-40B4-BE49-F238E27FC236}">
                <a16:creationId xmlns="" xmlns:a16="http://schemas.microsoft.com/office/drawing/2014/main" id="{0837E5D2-9493-4CFB-AD9E-BD32A9E13426}"/>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 xmlns:a16="http://schemas.microsoft.com/office/drawing/2014/main" id="{0F91E3F3-35E7-4495-B409-92E58E65E62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 xmlns:a16="http://schemas.microsoft.com/office/drawing/2014/main" id="{32D371B8-2399-4594-B5EC-9FCCEB79F16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 xmlns:a16="http://schemas.microsoft.com/office/drawing/2014/main" id="{024964F2-4706-4668-B310-F1CB8F494AB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 xmlns:a16="http://schemas.microsoft.com/office/drawing/2014/main" id="{F1ADC620-AC2F-4652-8CCB-A49CB4AA8DB0}"/>
              </a:ext>
            </a:extLst>
          </p:cNvPr>
          <p:cNvSpPr txBox="1"/>
          <p:nvPr/>
        </p:nvSpPr>
        <p:spPr>
          <a:xfrm>
            <a:off x="4974157" y="2805468"/>
            <a:ext cx="5462899" cy="2246769"/>
          </a:xfrm>
          <a:prstGeom prst="rect">
            <a:avLst/>
          </a:prstGeom>
          <a:noFill/>
        </p:spPr>
        <p:txBody>
          <a:bodyPr wrap="square">
            <a:spAutoFit/>
          </a:bodyPr>
          <a:lstStyle/>
          <a:p>
            <a:pPr algn="just"/>
            <a:r>
              <a:rPr lang="vi-VN" sz="2800" b="1" i="0">
                <a:effectLst/>
                <a:latin typeface="+mj-lt"/>
              </a:rPr>
              <a:t>- Không đi một mình nơi tối tăm, vắng vẻ.</a:t>
            </a:r>
          </a:p>
          <a:p>
            <a:pPr algn="just"/>
            <a:r>
              <a:rPr lang="vi-VN" sz="2800" b="1" i="0">
                <a:effectLst/>
                <a:latin typeface="+mj-lt"/>
              </a:rPr>
              <a:t>- Không nhận tiền, quà của người khác mà không biết rõ lí do.</a:t>
            </a:r>
          </a:p>
          <a:p>
            <a:pPr algn="just"/>
            <a:r>
              <a:rPr lang="vi-VN" sz="2800" b="1" i="0">
                <a:effectLst/>
                <a:latin typeface="+mj-lt"/>
              </a:rPr>
              <a:t>- Không đi nhờ xe người lạ</a:t>
            </a:r>
          </a:p>
        </p:txBody>
      </p:sp>
    </p:spTree>
    <p:extLst>
      <p:ext uri="{BB962C8B-B14F-4D97-AF65-F5344CB8AC3E}">
        <p14:creationId xmlns:p14="http://schemas.microsoft.com/office/powerpoint/2010/main" val="3011858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 xmlns:a16="http://schemas.microsoft.com/office/drawing/2014/main" id="{8B34CCDC-4BEA-4CB9-BF07-85685AEA74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 xmlns:a16="http://schemas.microsoft.com/office/drawing/2014/main" id="{BD5FA72F-A0B7-4917-BAE4-AE7EF198E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 xmlns:a16="http://schemas.microsoft.com/office/drawing/2014/main" id="{5B8AA7E4-E126-47EE-B3DE-42E4EBA427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8626" y="353226"/>
            <a:ext cx="5335801" cy="2318526"/>
          </a:xfrm>
          <a:prstGeom prst="rect">
            <a:avLst/>
          </a:prstGeom>
        </p:spPr>
      </p:pic>
      <p:sp>
        <p:nvSpPr>
          <p:cNvPr id="7" name="TextBox 6">
            <a:extLst>
              <a:ext uri="{FF2B5EF4-FFF2-40B4-BE49-F238E27FC236}">
                <a16:creationId xmlns="" xmlns:a16="http://schemas.microsoft.com/office/drawing/2014/main" id="{725D9C1D-F6C0-45E5-9293-5E4BA3EE984A}"/>
              </a:ext>
            </a:extLst>
          </p:cNvPr>
          <p:cNvSpPr txBox="1"/>
          <p:nvPr/>
        </p:nvSpPr>
        <p:spPr>
          <a:xfrm>
            <a:off x="2098730" y="934813"/>
            <a:ext cx="4368567" cy="523220"/>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Các bạn thật là giỏi !</a:t>
            </a:r>
            <a:endParaRPr lang="en-US" sz="2800" b="1">
              <a:solidFill>
                <a:schemeClr val="bg1"/>
              </a:solidFill>
              <a:latin typeface="+mj-lt"/>
            </a:endParaRPr>
          </a:p>
        </p:txBody>
      </p:sp>
      <p:grpSp>
        <p:nvGrpSpPr>
          <p:cNvPr id="8" name="Group 7">
            <a:extLst>
              <a:ext uri="{FF2B5EF4-FFF2-40B4-BE49-F238E27FC236}">
                <a16:creationId xmlns="" xmlns:a16="http://schemas.microsoft.com/office/drawing/2014/main" id="{DD8BA524-E3A4-4C34-A8A2-3A9CEDE28036}"/>
              </a:ext>
            </a:extLst>
          </p:cNvPr>
          <p:cNvGrpSpPr/>
          <p:nvPr/>
        </p:nvGrpSpPr>
        <p:grpSpPr>
          <a:xfrm>
            <a:off x="2098730" y="1851004"/>
            <a:ext cx="2306257" cy="3701530"/>
            <a:chOff x="3528816" y="1219200"/>
            <a:chExt cx="3240675" cy="5201266"/>
          </a:xfrm>
        </p:grpSpPr>
        <p:pic>
          <p:nvPicPr>
            <p:cNvPr id="9" name="Picture 2" descr="Cartoon students Royalty Free Vector Image - VectorStock">
              <a:extLst>
                <a:ext uri="{FF2B5EF4-FFF2-40B4-BE49-F238E27FC236}">
                  <a16:creationId xmlns="" xmlns:a16="http://schemas.microsoft.com/office/drawing/2014/main" id="{E316694F-00F1-4554-BEC6-7814079A371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 xmlns:a16="http://schemas.microsoft.com/office/drawing/2014/main" id="{432B5004-093D-480B-9A12-572304EEEB3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 xmlns:a16="http://schemas.microsoft.com/office/drawing/2014/main" id="{40172C7F-6FFE-4200-A9C0-52AE47E514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86751" y="2437189"/>
            <a:ext cx="4606519" cy="2254155"/>
          </a:xfrm>
          <a:prstGeom prst="rect">
            <a:avLst/>
          </a:prstGeom>
        </p:spPr>
      </p:pic>
      <p:grpSp>
        <p:nvGrpSpPr>
          <p:cNvPr id="12" name="Group 11">
            <a:extLst>
              <a:ext uri="{FF2B5EF4-FFF2-40B4-BE49-F238E27FC236}">
                <a16:creationId xmlns="" xmlns:a16="http://schemas.microsoft.com/office/drawing/2014/main" id="{CBE2AD35-C6A0-4AF0-90C1-A3A9F5483E0E}"/>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 xmlns:a16="http://schemas.microsoft.com/office/drawing/2014/main" id="{35AB686D-BF75-4D2D-904C-DAEA7BA9945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 xmlns:a16="http://schemas.microsoft.com/office/drawing/2014/main" id="{6E97E163-7242-4624-A4BF-6898B5F1353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 xmlns:a16="http://schemas.microsoft.com/office/drawing/2014/main" id="{93E31095-5F7D-4ADA-97BA-76CFD5BF0F8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7093649E-5ECF-4F1B-BF20-700EA49DB795}"/>
              </a:ext>
            </a:extLst>
          </p:cNvPr>
          <p:cNvSpPr txBox="1"/>
          <p:nvPr/>
        </p:nvSpPr>
        <p:spPr>
          <a:xfrm>
            <a:off x="5735263" y="3064942"/>
            <a:ext cx="4038657" cy="954107"/>
          </a:xfrm>
          <a:prstGeom prst="rect">
            <a:avLst/>
          </a:prstGeom>
          <a:noFill/>
        </p:spPr>
        <p:txBody>
          <a:bodyPr wrap="square">
            <a:spAutoFit/>
          </a:bodyPr>
          <a:lstStyle/>
          <a:p>
            <a:pPr algn="just"/>
            <a:r>
              <a:rPr lang="vi-VN" sz="2800" b="1" i="0">
                <a:effectLst/>
                <a:latin typeface="+mj-lt"/>
              </a:rPr>
              <a:t>Chúng mình cùng khám phá bài học mới nhé !</a:t>
            </a:r>
          </a:p>
        </p:txBody>
      </p:sp>
    </p:spTree>
    <p:extLst>
      <p:ext uri="{BB962C8B-B14F-4D97-AF65-F5344CB8AC3E}">
        <p14:creationId xmlns:p14="http://schemas.microsoft.com/office/powerpoint/2010/main" val="114280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 xmlns:a16="http://schemas.microsoft.com/office/drawing/2014/main" id="{2AFA0D9B-D1AD-4B70-82D7-458E0B820D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03" t="7691" r="9433" b="7314"/>
          <a:stretch/>
        </p:blipFill>
        <p:spPr>
          <a:xfrm flipH="1">
            <a:off x="-18198" y="0"/>
            <a:ext cx="5272585" cy="6878472"/>
          </a:xfrm>
          <a:custGeom>
            <a:avLst/>
            <a:gdLst>
              <a:gd name="connsiteX0" fmla="*/ 0 w 5720708"/>
              <a:gd name="connsiteY0" fmla="*/ 0 h 6858000"/>
              <a:gd name="connsiteX1" fmla="*/ 5720708 w 5720708"/>
              <a:gd name="connsiteY1" fmla="*/ 0 h 6858000"/>
              <a:gd name="connsiteX2" fmla="*/ 5720708 w 5720708"/>
              <a:gd name="connsiteY2" fmla="*/ 6858000 h 6858000"/>
              <a:gd name="connsiteX3" fmla="*/ 0 w 5720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20708" h="6858000">
                <a:moveTo>
                  <a:pt x="0" y="0"/>
                </a:moveTo>
                <a:lnTo>
                  <a:pt x="5720708" y="0"/>
                </a:lnTo>
                <a:lnTo>
                  <a:pt x="5720708" y="6858000"/>
                </a:lnTo>
                <a:lnTo>
                  <a:pt x="0" y="6858000"/>
                </a:lnTo>
                <a:close/>
              </a:path>
            </a:pathLst>
          </a:cu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0000" t="5055" r="33283" b="10447"/>
          <a:stretch/>
        </p:blipFill>
        <p:spPr>
          <a:xfrm>
            <a:off x="9951491" y="-13648"/>
            <a:ext cx="1992574" cy="6878472"/>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9070" y="3765406"/>
            <a:ext cx="4603845" cy="3912947"/>
          </a:xfrm>
          <a:prstGeom prst="rect">
            <a:avLst/>
          </a:prstGeom>
        </p:spPr>
      </p:pic>
      <p:sp>
        <p:nvSpPr>
          <p:cNvPr id="13" name="文本框 1">
            <a:extLst>
              <a:ext uri="{FF2B5EF4-FFF2-40B4-BE49-F238E27FC236}">
                <a16:creationId xmlns="" xmlns:a16="http://schemas.microsoft.com/office/drawing/2014/main" id="{74CD3855-82B5-4ACE-BD5F-965CAEE7696C}"/>
              </a:ext>
            </a:extLst>
          </p:cNvPr>
          <p:cNvSpPr txBox="1"/>
          <p:nvPr/>
        </p:nvSpPr>
        <p:spPr>
          <a:xfrm>
            <a:off x="2849851" y="779174"/>
            <a:ext cx="9506177" cy="4339650"/>
          </a:xfrm>
          <a:prstGeom prst="rect">
            <a:avLst/>
          </a:prstGeom>
          <a:noFill/>
        </p:spPr>
        <p:txBody>
          <a:bodyPr wrap="square" rtlCol="0">
            <a:spAutoFit/>
          </a:bodyPr>
          <a:lstStyle/>
          <a:p>
            <a:pPr algn="ctr"/>
            <a:r>
              <a:rPr kumimoji="1" lang="vi-VN" altLang="zh-CN" sz="13800" spc="-300">
                <a:solidFill>
                  <a:srgbClr val="002060"/>
                </a:solidFill>
                <a:latin typeface="UTM Cookies" panose="02040603050506020204" pitchFamily="18" charset="0"/>
                <a:ea typeface="字魂27号-布丁体" pitchFamily="2" charset="-122"/>
              </a:rPr>
              <a:t>KHÁM</a:t>
            </a:r>
          </a:p>
          <a:p>
            <a:pPr algn="ctr"/>
            <a:r>
              <a:rPr kumimoji="1" lang="vi-VN" altLang="zh-CN" sz="13800" spc="-300">
                <a:solidFill>
                  <a:srgbClr val="002060"/>
                </a:solidFill>
                <a:latin typeface="UTM Cookies" panose="02040603050506020204" pitchFamily="18" charset="0"/>
                <a:ea typeface="字魂27号-布丁体" pitchFamily="2" charset="-122"/>
              </a:rPr>
              <a:t>PHÁ</a:t>
            </a:r>
            <a:endParaRPr kumimoji="1" lang="zh-CN" altLang="en-US" sz="13800" spc="-300" dirty="0">
              <a:solidFill>
                <a:srgbClr val="00206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1483975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 xmlns:a16="http://schemas.microsoft.com/office/drawing/2014/main" id="{8D5117F9-4EFA-402B-ACDD-9E6E047AEE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 xmlns:a16="http://schemas.microsoft.com/office/drawing/2014/main" id="{A552B22E-C50D-4C3E-9DEB-927625E7FD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8626" y="353226"/>
            <a:ext cx="5335801" cy="2318526"/>
          </a:xfrm>
          <a:prstGeom prst="rect">
            <a:avLst/>
          </a:prstGeom>
        </p:spPr>
      </p:pic>
      <p:sp>
        <p:nvSpPr>
          <p:cNvPr id="7" name="TextBox 6">
            <a:extLst>
              <a:ext uri="{FF2B5EF4-FFF2-40B4-BE49-F238E27FC236}">
                <a16:creationId xmlns="" xmlns:a16="http://schemas.microsoft.com/office/drawing/2014/main" id="{F4F9D8C5-BC42-4204-BB92-A6480835657F}"/>
              </a:ext>
            </a:extLst>
          </p:cNvPr>
          <p:cNvSpPr txBox="1"/>
          <p:nvPr/>
        </p:nvSpPr>
        <p:spPr>
          <a:xfrm>
            <a:off x="2098730" y="756166"/>
            <a:ext cx="4368567" cy="954107"/>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 Kể về một vụ tai nạn giao thông mà bạn biết</a:t>
            </a:r>
            <a:endParaRPr lang="en-US" sz="2800" b="1">
              <a:solidFill>
                <a:schemeClr val="bg1"/>
              </a:solidFill>
              <a:latin typeface="+mj-lt"/>
            </a:endParaRPr>
          </a:p>
        </p:txBody>
      </p:sp>
      <p:grpSp>
        <p:nvGrpSpPr>
          <p:cNvPr id="8" name="Group 7">
            <a:extLst>
              <a:ext uri="{FF2B5EF4-FFF2-40B4-BE49-F238E27FC236}">
                <a16:creationId xmlns="" xmlns:a16="http://schemas.microsoft.com/office/drawing/2014/main" id="{7DD81F93-795F-4F19-813F-7B63FF78B49A}"/>
              </a:ext>
            </a:extLst>
          </p:cNvPr>
          <p:cNvGrpSpPr/>
          <p:nvPr/>
        </p:nvGrpSpPr>
        <p:grpSpPr>
          <a:xfrm>
            <a:off x="2098730" y="1851004"/>
            <a:ext cx="2306257" cy="3701530"/>
            <a:chOff x="3528816" y="1219200"/>
            <a:chExt cx="3240675" cy="5201266"/>
          </a:xfrm>
        </p:grpSpPr>
        <p:pic>
          <p:nvPicPr>
            <p:cNvPr id="9" name="Picture 2" descr="Cartoon students Royalty Free Vector Image - VectorStock">
              <a:extLst>
                <a:ext uri="{FF2B5EF4-FFF2-40B4-BE49-F238E27FC236}">
                  <a16:creationId xmlns="" xmlns:a16="http://schemas.microsoft.com/office/drawing/2014/main" id="{130961E9-263C-4F8A-96DB-4223AD75D06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 xmlns:a16="http://schemas.microsoft.com/office/drawing/2014/main" id="{966EC11C-C2E3-463E-9E09-CD4854B7B06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 xmlns:a16="http://schemas.microsoft.com/office/drawing/2014/main" id="{FAC7F137-C89B-493A-929A-F368DDBC16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86751" y="2437189"/>
            <a:ext cx="4606519" cy="2254155"/>
          </a:xfrm>
          <a:prstGeom prst="rect">
            <a:avLst/>
          </a:prstGeom>
        </p:spPr>
      </p:pic>
      <p:grpSp>
        <p:nvGrpSpPr>
          <p:cNvPr id="12" name="Group 11">
            <a:extLst>
              <a:ext uri="{FF2B5EF4-FFF2-40B4-BE49-F238E27FC236}">
                <a16:creationId xmlns=""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 xmlns:a16="http://schemas.microsoft.com/office/drawing/2014/main" id="{5FA194D2-37CD-466C-BEC5-6B5F1C04DE5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 xmlns:a16="http://schemas.microsoft.com/office/drawing/2014/main" id="{CDA1CF01-488E-477D-83F7-C2F75688161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 xmlns:a16="http://schemas.microsoft.com/office/drawing/2014/main" id="{4DD5DD7E-303E-4CA7-B292-D9EBA8F22EF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268FA1D6-6D53-451C-9C6B-09B0BF4E00EC}"/>
              </a:ext>
            </a:extLst>
          </p:cNvPr>
          <p:cNvSpPr txBox="1"/>
          <p:nvPr/>
        </p:nvSpPr>
        <p:spPr>
          <a:xfrm>
            <a:off x="5859552" y="2888902"/>
            <a:ext cx="4038657" cy="1384995"/>
          </a:xfrm>
          <a:prstGeom prst="rect">
            <a:avLst/>
          </a:prstGeom>
          <a:noFill/>
        </p:spPr>
        <p:txBody>
          <a:bodyPr wrap="square">
            <a:spAutoFit/>
          </a:bodyPr>
          <a:lstStyle/>
          <a:p>
            <a:pPr algn="just"/>
            <a:r>
              <a:rPr lang="vi-VN" sz="2800" b="1" i="0">
                <a:effectLst/>
                <a:latin typeface="+mj-lt"/>
              </a:rPr>
              <a:t>Theo bạn, nguyên nhân nào dẫn đến tai nạn giao thông đó?</a:t>
            </a:r>
          </a:p>
        </p:txBody>
      </p:sp>
    </p:spTree>
    <p:extLst>
      <p:ext uri="{BB962C8B-B14F-4D97-AF65-F5344CB8AC3E}">
        <p14:creationId xmlns:p14="http://schemas.microsoft.com/office/powerpoint/2010/main" val="2245110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22" presetClass="entr" presetSubtype="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0" y="0"/>
            <a:ext cx="12192000" cy="6858000"/>
            <a:chOff x="0" y="0"/>
            <a:chExt cx="12192000" cy="685800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grpSp>
        <p:nvGrpSpPr>
          <p:cNvPr id="14" name="Group 13">
            <a:extLst>
              <a:ext uri="{FF2B5EF4-FFF2-40B4-BE49-F238E27FC236}">
                <a16:creationId xmlns="" xmlns:a16="http://schemas.microsoft.com/office/drawing/2014/main" id="{1F10EACF-2DFA-4759-B911-DBFAE089EF3B}"/>
              </a:ext>
            </a:extLst>
          </p:cNvPr>
          <p:cNvGrpSpPr/>
          <p:nvPr/>
        </p:nvGrpSpPr>
        <p:grpSpPr>
          <a:xfrm>
            <a:off x="3188908" y="646240"/>
            <a:ext cx="3422613" cy="2714031"/>
            <a:chOff x="657591" y="888822"/>
            <a:chExt cx="6154087" cy="4880009"/>
          </a:xfrm>
        </p:grpSpPr>
        <p:sp>
          <p:nvSpPr>
            <p:cNvPr id="15" name="Oval 14">
              <a:extLst>
                <a:ext uri="{FF2B5EF4-FFF2-40B4-BE49-F238E27FC236}">
                  <a16:creationId xmlns="" xmlns:a16="http://schemas.microsoft.com/office/drawing/2014/main" id="{3A2CD46D-6F37-4F03-98EF-9FD0CAC221C2}"/>
                </a:ext>
              </a:extLst>
            </p:cNvPr>
            <p:cNvSpPr/>
            <p:nvPr/>
          </p:nvSpPr>
          <p:spPr>
            <a:xfrm>
              <a:off x="1215991" y="888822"/>
              <a:ext cx="4880009" cy="4880009"/>
            </a:xfrm>
            <a:prstGeom prst="ellipse">
              <a:avLst/>
            </a:prstGeom>
            <a:solidFill>
              <a:schemeClr val="bg1"/>
            </a:solidFill>
            <a:ln w="76200">
              <a:solidFill>
                <a:srgbClr val="FF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Giao thông va chạm tai Nạn Giao thông Đô kế Hoạch Xe - Tai nạn png tải về -  Miễn phí trong suốt Xe png Tải về.">
              <a:extLst>
                <a:ext uri="{FF2B5EF4-FFF2-40B4-BE49-F238E27FC236}">
                  <a16:creationId xmlns="" xmlns:a16="http://schemas.microsoft.com/office/drawing/2014/main" id="{4CAECDDF-A3F0-429F-971F-6E16973A27F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333" b="90000" l="8000" r="90000">
                          <a14:foregroundMark x1="23000" y1="72500" x2="23000" y2="72500"/>
                          <a14:foregroundMark x1="38667" y1="76333" x2="38667" y2="76333"/>
                          <a14:foregroundMark x1="51111" y1="68333" x2="51111" y2="68333"/>
                          <a14:foregroundMark x1="70444" y1="72500" x2="70444" y2="72500"/>
                          <a14:foregroundMark x1="70111" y1="70833" x2="70111" y2="70833"/>
                          <a14:foregroundMark x1="21000" y1="76833" x2="21000" y2="76833"/>
                          <a14:foregroundMark x1="78000" y1="76333" x2="78000" y2="76333"/>
                          <a14:foregroundMark x1="74667" y1="71333" x2="74667" y2="71333"/>
                          <a14:foregroundMark x1="18556" y1="76000" x2="24111" y2="78833"/>
                        </a14:backgroundRemoval>
                      </a14:imgEffect>
                    </a14:imgLayer>
                  </a14:imgProps>
                </a:ext>
                <a:ext uri="{28A0092B-C50C-407E-A947-70E740481C1C}">
                  <a14:useLocalDpi xmlns:a14="http://schemas.microsoft.com/office/drawing/2010/main" val="0"/>
                </a:ext>
              </a:extLst>
            </a:blip>
            <a:srcRect/>
            <a:stretch>
              <a:fillRect/>
            </a:stretch>
          </p:blipFill>
          <p:spPr bwMode="auto">
            <a:xfrm>
              <a:off x="657591" y="1089169"/>
              <a:ext cx="6154087" cy="41027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 xmlns:a16="http://schemas.microsoft.com/office/drawing/2014/main" id="{67EBFD30-146A-411E-B423-347C3929A1EE}"/>
              </a:ext>
            </a:extLst>
          </p:cNvPr>
          <p:cNvGrpSpPr/>
          <p:nvPr/>
        </p:nvGrpSpPr>
        <p:grpSpPr>
          <a:xfrm>
            <a:off x="7880986" y="646240"/>
            <a:ext cx="2714031" cy="2714031"/>
            <a:chOff x="6269254" y="988995"/>
            <a:chExt cx="4880009" cy="4880009"/>
          </a:xfrm>
        </p:grpSpPr>
        <p:sp>
          <p:nvSpPr>
            <p:cNvPr id="20" name="Oval 19">
              <a:extLst>
                <a:ext uri="{FF2B5EF4-FFF2-40B4-BE49-F238E27FC236}">
                  <a16:creationId xmlns="" xmlns:a16="http://schemas.microsoft.com/office/drawing/2014/main" id="{D6997B6B-C3DC-42CA-B7B8-A3D1C552ACB2}"/>
                </a:ext>
              </a:extLst>
            </p:cNvPr>
            <p:cNvSpPr/>
            <p:nvPr/>
          </p:nvSpPr>
          <p:spPr>
            <a:xfrm>
              <a:off x="6269254" y="988995"/>
              <a:ext cx="4880009" cy="4880009"/>
            </a:xfrm>
            <a:prstGeom prst="ellipse">
              <a:avLst/>
            </a:prstGeom>
            <a:solidFill>
              <a:schemeClr val="bg1"/>
            </a:solidFill>
            <a:ln w="76200">
              <a:solidFill>
                <a:srgbClr val="FF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descr="Hình ảnh An Toàn Giao Thông Ngày An Toàn Giao Thông Lái Xe Lái Xe, Sự An  Toàn, Lái Xe Hoạt Hình, Giáo Dục An Toàn miễn phí tải tập tin PNG">
              <a:extLst>
                <a:ext uri="{FF2B5EF4-FFF2-40B4-BE49-F238E27FC236}">
                  <a16:creationId xmlns="" xmlns:a16="http://schemas.microsoft.com/office/drawing/2014/main" id="{EC8BE147-5079-4884-BD9A-A828FF9F9DB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063" b="84688" l="1250" r="100000">
                          <a14:foregroundMark x1="8906" y1="50938" x2="7031" y2="55000"/>
                          <a14:foregroundMark x1="18281" y1="39844" x2="31719" y2="41563"/>
                          <a14:foregroundMark x1="68906" y1="43125" x2="89844" y2="44219"/>
                          <a14:foregroundMark x1="54219" y1="51406" x2="50469" y2="55625"/>
                        </a14:backgroundRemoval>
                      </a14:imgEffect>
                    </a14:imgLayer>
                  </a14:imgProps>
                </a:ext>
                <a:ext uri="{28A0092B-C50C-407E-A947-70E740481C1C}">
                  <a14:useLocalDpi xmlns:a14="http://schemas.microsoft.com/office/drawing/2010/main" val="0"/>
                </a:ext>
              </a:extLst>
            </a:blip>
            <a:srcRect/>
            <a:stretch>
              <a:fillRect/>
            </a:stretch>
          </p:blipFill>
          <p:spPr bwMode="auto">
            <a:xfrm>
              <a:off x="6404811" y="1089169"/>
              <a:ext cx="4571198" cy="4571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 xmlns:a16="http://schemas.microsoft.com/office/drawing/2014/main" id="{4B249CB6-7AA6-49E3-A5EE-8D28345CE2DB}"/>
              </a:ext>
            </a:extLst>
          </p:cNvPr>
          <p:cNvGrpSpPr/>
          <p:nvPr/>
        </p:nvGrpSpPr>
        <p:grpSpPr>
          <a:xfrm>
            <a:off x="1596983" y="3331439"/>
            <a:ext cx="2897380" cy="2897380"/>
            <a:chOff x="3443771" y="2591312"/>
            <a:chExt cx="3559231" cy="3559231"/>
          </a:xfrm>
        </p:grpSpPr>
        <p:sp>
          <p:nvSpPr>
            <p:cNvPr id="26" name="Oval 25">
              <a:extLst>
                <a:ext uri="{FF2B5EF4-FFF2-40B4-BE49-F238E27FC236}">
                  <a16:creationId xmlns="" xmlns:a16="http://schemas.microsoft.com/office/drawing/2014/main" id="{731AF8BC-00BA-4515-81B9-6AD666E2ABF4}"/>
                </a:ext>
              </a:extLst>
            </p:cNvPr>
            <p:cNvSpPr/>
            <p:nvPr/>
          </p:nvSpPr>
          <p:spPr>
            <a:xfrm>
              <a:off x="3443771" y="2591312"/>
              <a:ext cx="3559231" cy="3559231"/>
            </a:xfrm>
            <a:prstGeom prst="ellipse">
              <a:avLst/>
            </a:prstGeom>
            <a:solidFill>
              <a:schemeClr val="bg1"/>
            </a:solidFill>
            <a:ln w="76200">
              <a:solidFill>
                <a:srgbClr val="FF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Hình ảnh Đâm Vào Xe An Toàn Của Tai Nạn Giao Thông, An Toàn Giao Thông, An  Toàn., Chúng Va Vào Nhau miễn phí tải tập tin PNG PSDComment và Vector">
              <a:extLst>
                <a:ext uri="{FF2B5EF4-FFF2-40B4-BE49-F238E27FC236}">
                  <a16:creationId xmlns="" xmlns:a16="http://schemas.microsoft.com/office/drawing/2014/main" id="{3290A204-19E1-478A-AFC0-4877D0EFC6C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500" b="96000" l="0" r="100000">
                          <a14:foregroundMark x1="48000" y1="58667" x2="46750" y2="62583"/>
                          <a14:foregroundMark x1="72000" y1="45333" x2="86833" y2="49833"/>
                          <a14:foregroundMark x1="76083" y1="39750" x2="89250" y2="48417"/>
                        </a14:backgroundRemoval>
                      </a14:imgEffect>
                    </a14:imgLayer>
                  </a14:imgProps>
                </a:ext>
                <a:ext uri="{28A0092B-C50C-407E-A947-70E740481C1C}">
                  <a14:useLocalDpi xmlns:a14="http://schemas.microsoft.com/office/drawing/2010/main" val="0"/>
                </a:ext>
              </a:extLst>
            </a:blip>
            <a:srcRect/>
            <a:stretch>
              <a:fillRect/>
            </a:stretch>
          </p:blipFill>
          <p:spPr bwMode="auto">
            <a:xfrm>
              <a:off x="3514597" y="2707035"/>
              <a:ext cx="3334000" cy="333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 xmlns:a16="http://schemas.microsoft.com/office/drawing/2014/main" id="{CBEDD126-0EC2-4339-B016-A9116E5C7533}"/>
              </a:ext>
            </a:extLst>
          </p:cNvPr>
          <p:cNvGrpSpPr/>
          <p:nvPr/>
        </p:nvGrpSpPr>
        <p:grpSpPr>
          <a:xfrm>
            <a:off x="5644998" y="3256022"/>
            <a:ext cx="2942155" cy="2972797"/>
            <a:chOff x="8442031" y="2598840"/>
            <a:chExt cx="3614234" cy="3651876"/>
          </a:xfrm>
        </p:grpSpPr>
        <p:sp>
          <p:nvSpPr>
            <p:cNvPr id="29" name="Oval 28">
              <a:extLst>
                <a:ext uri="{FF2B5EF4-FFF2-40B4-BE49-F238E27FC236}">
                  <a16:creationId xmlns="" xmlns:a16="http://schemas.microsoft.com/office/drawing/2014/main" id="{A2B562FB-FC5E-4682-AD81-A16861F03E70}"/>
                </a:ext>
              </a:extLst>
            </p:cNvPr>
            <p:cNvSpPr/>
            <p:nvPr/>
          </p:nvSpPr>
          <p:spPr>
            <a:xfrm>
              <a:off x="8497034" y="2691485"/>
              <a:ext cx="3559231" cy="3559231"/>
            </a:xfrm>
            <a:prstGeom prst="ellipse">
              <a:avLst/>
            </a:prstGeom>
            <a:solidFill>
              <a:schemeClr val="bg1"/>
            </a:solidFill>
            <a:ln w="76200">
              <a:solidFill>
                <a:srgbClr val="FF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8" descr="Kĩ năng phòng, chống tai nạn giao thông">
              <a:extLst>
                <a:ext uri="{FF2B5EF4-FFF2-40B4-BE49-F238E27FC236}">
                  <a16:creationId xmlns="" xmlns:a16="http://schemas.microsoft.com/office/drawing/2014/main" id="{B641EF54-DED4-465B-9C7E-0A47332F81C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61" b="89063" l="2539" r="99609">
                          <a14:foregroundMark x1="42383" y1="31445" x2="42383" y2="31445"/>
                          <a14:foregroundMark x1="43945" y1="31836" x2="43945" y2="31836"/>
                          <a14:foregroundMark x1="11719" y1="66016" x2="17578" y2="66992"/>
                          <a14:foregroundMark x1="19336" y1="66992" x2="23828" y2="67578"/>
                        </a14:backgroundRemoval>
                      </a14:imgEffect>
                    </a14:imgLayer>
                  </a14:imgProps>
                </a:ext>
                <a:ext uri="{28A0092B-C50C-407E-A947-70E740481C1C}">
                  <a14:useLocalDpi xmlns:a14="http://schemas.microsoft.com/office/drawing/2010/main" val="0"/>
                </a:ext>
              </a:extLst>
            </a:blip>
            <a:srcRect/>
            <a:stretch>
              <a:fillRect/>
            </a:stretch>
          </p:blipFill>
          <p:spPr bwMode="auto">
            <a:xfrm>
              <a:off x="8442031" y="2598840"/>
              <a:ext cx="3546719" cy="35467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3713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73951455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612</Words>
  <Application>Microsoft Office PowerPoint</Application>
  <PresentationFormat>Widescreen</PresentationFormat>
  <Paragraphs>90</Paragraphs>
  <Slides>25</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宋体</vt:lpstr>
      <vt:lpstr>Arial</vt:lpstr>
      <vt:lpstr>Calibri</vt:lpstr>
      <vt:lpstr>Calibri Light</vt:lpstr>
      <vt:lpstr>iCiel Cadena</vt:lpstr>
      <vt:lpstr>Times New Roman</vt:lpstr>
      <vt:lpstr>UTM Cookies</vt:lpstr>
      <vt:lpstr>字魂27号-布丁体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admin</cp:lastModifiedBy>
  <cp:revision>29</cp:revision>
  <dcterms:created xsi:type="dcterms:W3CDTF">2020-06-06T07:43:30Z</dcterms:created>
  <dcterms:modified xsi:type="dcterms:W3CDTF">2023-11-07T10:26:39Z</dcterms:modified>
</cp:coreProperties>
</file>