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6" r:id="rId3"/>
    <p:sldId id="267" r:id="rId4"/>
    <p:sldId id="268" r:id="rId5"/>
    <p:sldId id="261" r:id="rId6"/>
    <p:sldId id="270" r:id="rId7"/>
    <p:sldId id="262" r:id="rId8"/>
    <p:sldId id="263" r:id="rId9"/>
    <p:sldId id="264" r:id="rId10"/>
    <p:sldId id="265" r:id="rId11"/>
    <p:sldId id="257" r:id="rId12"/>
    <p:sldId id="258" r:id="rId13"/>
    <p:sldId id="269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80" autoAdjust="0"/>
    <p:restoredTop sz="94660"/>
  </p:normalViewPr>
  <p:slideViewPr>
    <p:cSldViewPr>
      <p:cViewPr varScale="1">
        <p:scale>
          <a:sx n="68" d="100"/>
          <a:sy n="68" d="100"/>
        </p:scale>
        <p:origin x="58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5DE01B3-EDCC-4C93-A966-959DBC65CDD8}" type="datetimeFigureOut">
              <a:rPr lang="en-US"/>
              <a:pPr>
                <a:defRPr/>
              </a:pPr>
              <a:t>11/13/2023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D2D3A91-6F81-4873-AB7B-ECD339901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0235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A22D34-CC81-4EE5-ABCA-BB9C799E15D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12565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4122D-7B78-4F9C-A74B-5E07484B3D71}" type="datetimeFigureOut">
              <a:rPr lang="en-US"/>
              <a:pPr>
                <a:defRPr/>
              </a:pPr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E4C78-29B7-4588-9D1E-E2BC4BB68E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3A934-8E11-48FD-9C9D-3C2ED5D1A5DD}" type="datetimeFigureOut">
              <a:rPr lang="en-US"/>
              <a:pPr>
                <a:defRPr/>
              </a:pPr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3681E-0A7B-4063-9A81-3E78174C57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F23A2-C2B2-4120-9C32-B87F2B7F66B3}" type="datetimeFigureOut">
              <a:rPr lang="en-US"/>
              <a:pPr>
                <a:defRPr/>
              </a:pPr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06EFC-EBE2-414E-854C-5A4715AB31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CE716-5B69-47C1-93AD-F509DE0AE645}" type="datetimeFigureOut">
              <a:rPr lang="en-US"/>
              <a:pPr>
                <a:defRPr/>
              </a:pPr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D5A39-5EB8-474E-A773-3A3960336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AEA7B-431D-4093-8AB1-D15B0F79864F}" type="datetimeFigureOut">
              <a:rPr lang="en-US"/>
              <a:pPr>
                <a:defRPr/>
              </a:pPr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4C12A-493A-45BA-A27D-640778837A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790DA-DBFE-4060-BB02-B31D7BB43BDD}" type="datetimeFigureOut">
              <a:rPr lang="en-US"/>
              <a:pPr>
                <a:defRPr/>
              </a:pPr>
              <a:t>11/13/2023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7892B-84A2-4EDB-9567-580814FC2E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52233-7EA2-4C36-ABF1-486927FE8E0B}" type="datetimeFigureOut">
              <a:rPr lang="en-US"/>
              <a:pPr>
                <a:defRPr/>
              </a:pPr>
              <a:t>11/13/2023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D99AC-73AA-4781-8041-7852C6D745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326D2-FC32-4BF6-A55C-050324C91944}" type="datetimeFigureOut">
              <a:rPr lang="en-US"/>
              <a:pPr>
                <a:defRPr/>
              </a:pPr>
              <a:t>11/13/2023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7693B-4DC3-4FDC-A5B9-7B8E822EF0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74228-B722-47D5-A978-D9170EAE99BF}" type="datetimeFigureOut">
              <a:rPr lang="en-US"/>
              <a:pPr>
                <a:defRPr/>
              </a:pPr>
              <a:t>11/13/2023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A9E8E-6C0E-4252-BB0B-1B03349D8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F5998-260A-43AD-975E-2C6A105230A8}" type="datetimeFigureOut">
              <a:rPr lang="en-US"/>
              <a:pPr>
                <a:defRPr/>
              </a:pPr>
              <a:t>11/13/2023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432FC-086E-40C8-BBB9-E37BCE9416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87877-509E-4FA0-B676-8EB06052833C}" type="datetimeFigureOut">
              <a:rPr lang="en-US"/>
              <a:pPr>
                <a:defRPr/>
              </a:pPr>
              <a:t>11/13/2023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32B19-EDC5-4B5F-A7F3-281304A50B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53A7B06-2D17-4689-95DC-C9A98EE2C1CD}" type="datetimeFigureOut">
              <a:rPr lang="en-US"/>
              <a:pPr>
                <a:defRPr/>
              </a:pPr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6E89B83-FEAC-4AF2-BA8E-D380BA8707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4"/>
          <p:cNvSpPr txBox="1">
            <a:spLocks noChangeArrowheads="1"/>
          </p:cNvSpPr>
          <p:nvPr/>
        </p:nvSpPr>
        <p:spPr bwMode="auto">
          <a:xfrm>
            <a:off x="2468404" y="128124"/>
            <a:ext cx="49077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dirty="0" smtClean="0">
                <a:cs typeface="Times New Roman" pitchFamily="18" charset="0"/>
              </a:rPr>
              <a:t>KĨ THUẬT – LỚP 5</a:t>
            </a:r>
            <a:endParaRPr lang="en-US" sz="4000" dirty="0">
              <a:cs typeface="Times New Roman" pitchFamily="18" charset="0"/>
            </a:endParaRPr>
          </a:p>
        </p:txBody>
      </p:sp>
      <p:pic>
        <p:nvPicPr>
          <p:cNvPr id="1027" name="Picture 15" descr="http://i806.photobucket.com/albums/yy342/nanluvkyumin/Dirty_dishes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64443" y="1990725"/>
            <a:ext cx="6919913" cy="486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20" descr="http://i806.photobucket.com/albums/yy342/nanluvkyumin/1185013333_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609" y="2671762"/>
            <a:ext cx="35052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21" descr="http://i806.photobucket.com/albums/yy342/nanluvkyumin/gom_su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38800" y="2705881"/>
            <a:ext cx="35052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304800" y="721517"/>
            <a:ext cx="8463178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5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RỬA DỤNG CỤ NẤU ĂN VÀ ĂN UỐNG</a:t>
            </a:r>
            <a:endParaRPr lang="en-US" sz="45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4"/>
          <p:cNvSpPr txBox="1">
            <a:spLocks noChangeArrowheads="1"/>
          </p:cNvSpPr>
          <p:nvPr/>
        </p:nvSpPr>
        <p:spPr bwMode="auto">
          <a:xfrm>
            <a:off x="3200400" y="385763"/>
            <a:ext cx="1371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cs typeface="Times New Roman" pitchFamily="18" charset="0"/>
              </a:rPr>
              <a:t>Kĩ thuật:</a:t>
            </a:r>
          </a:p>
        </p:txBody>
      </p:sp>
      <p:sp>
        <p:nvSpPr>
          <p:cNvPr id="11267" name="TextBox 5"/>
          <p:cNvSpPr txBox="1">
            <a:spLocks noChangeArrowheads="1"/>
          </p:cNvSpPr>
          <p:nvPr/>
        </p:nvSpPr>
        <p:spPr bwMode="auto">
          <a:xfrm>
            <a:off x="2209800" y="762000"/>
            <a:ext cx="472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cs typeface="Times New Roman" pitchFamily="18" charset="0"/>
              </a:rPr>
              <a:t>Rửa dụng cụ nấu ăn và ăn uống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09600" y="1882775"/>
            <a:ext cx="69342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cs typeface="Times New Roman" pitchFamily="18" charset="0"/>
              </a:rPr>
              <a:t>4-Hãy đánh dấu x vào      câu trả lời đúng </a:t>
            </a:r>
            <a:br>
              <a:rPr lang="en-US" sz="2400" b="1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Để rửa chén, đĩa cho sạch :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-Chỉ cần rửa sạch phía trong chén , đĩa và các  dụng cụ nấu ăn  .    			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-Nên rửa sạch cả phía trong và phía ngoài  chén đĩa  ….( rửa phía trong chén , đĩa ….trước rồi rửa phía ngoài ) 	</a:t>
            </a:r>
          </a:p>
        </p:txBody>
      </p:sp>
      <p:sp>
        <p:nvSpPr>
          <p:cNvPr id="9" name="Rectangle 8"/>
          <p:cNvSpPr/>
          <p:nvPr/>
        </p:nvSpPr>
        <p:spPr>
          <a:xfrm>
            <a:off x="8205788" y="38100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8205788" y="3733800"/>
            <a:ext cx="5572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cs typeface="Times New Roman" pitchFamily="18" charset="0"/>
              </a:rPr>
              <a:t>X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181975" y="2871788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62400" y="1965325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" descr="G:\ngọc\ch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500" y="1524000"/>
            <a:ext cx="5715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Box 4"/>
          <p:cNvSpPr txBox="1">
            <a:spLocks noChangeArrowheads="1"/>
          </p:cNvSpPr>
          <p:nvPr/>
        </p:nvSpPr>
        <p:spPr bwMode="auto">
          <a:xfrm>
            <a:off x="3200400" y="385763"/>
            <a:ext cx="1371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cs typeface="Times New Roman" pitchFamily="18" charset="0"/>
              </a:rPr>
              <a:t>Kĩ thuật:</a:t>
            </a:r>
          </a:p>
        </p:txBody>
      </p:sp>
      <p:sp>
        <p:nvSpPr>
          <p:cNvPr id="12292" name="TextBox 5"/>
          <p:cNvSpPr txBox="1">
            <a:spLocks noChangeArrowheads="1"/>
          </p:cNvSpPr>
          <p:nvPr/>
        </p:nvSpPr>
        <p:spPr bwMode="auto">
          <a:xfrm>
            <a:off x="2209800" y="762000"/>
            <a:ext cx="480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cs typeface="Times New Roman" pitchFamily="18" charset="0"/>
              </a:rPr>
              <a:t>Rửa dụng cụ nấu ăn và ăn uống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 descr="G:\ngọc\giup-m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" y="1590675"/>
            <a:ext cx="4286250" cy="488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2" descr="G:\ngọc\giup-me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295400"/>
            <a:ext cx="428625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3581400" y="3048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cs typeface="Times New Roman" pitchFamily="18" charset="0"/>
              </a:rPr>
              <a:t>Kĩ thuật:</a:t>
            </a:r>
          </a:p>
        </p:txBody>
      </p:sp>
      <p:sp>
        <p:nvSpPr>
          <p:cNvPr id="13317" name="TextBox 5"/>
          <p:cNvSpPr txBox="1">
            <a:spLocks noChangeArrowheads="1"/>
          </p:cNvSpPr>
          <p:nvPr/>
        </p:nvSpPr>
        <p:spPr bwMode="auto">
          <a:xfrm>
            <a:off x="2209800" y="762000"/>
            <a:ext cx="487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cs typeface="Times New Roman" pitchFamily="18" charset="0"/>
              </a:rPr>
              <a:t>Rửa dụng cụ nấu ăn và ăn uống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4"/>
          <p:cNvSpPr txBox="1">
            <a:spLocks noChangeArrowheads="1"/>
          </p:cNvSpPr>
          <p:nvPr/>
        </p:nvSpPr>
        <p:spPr bwMode="auto">
          <a:xfrm>
            <a:off x="3657600" y="2286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cs typeface="Times New Roman" pitchFamily="18" charset="0"/>
              </a:rPr>
              <a:t>Kĩ thuật:</a:t>
            </a:r>
          </a:p>
        </p:txBody>
      </p:sp>
      <p:sp>
        <p:nvSpPr>
          <p:cNvPr id="14339" name="TextBox 5"/>
          <p:cNvSpPr txBox="1">
            <a:spLocks noChangeArrowheads="1"/>
          </p:cNvSpPr>
          <p:nvPr/>
        </p:nvSpPr>
        <p:spPr bwMode="auto">
          <a:xfrm>
            <a:off x="2209800" y="762000"/>
            <a:ext cx="487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cs typeface="Times New Roman" pitchFamily="18" charset="0"/>
              </a:rPr>
              <a:t>Rửa dụng cụ nấu ăn và ăn uống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0" y="1371600"/>
            <a:ext cx="2286000" cy="6413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400" b="1" i="1" u="sng" dirty="0">
                <a:latin typeface="Arial"/>
                <a:ea typeface="+mj-ea"/>
                <a:cs typeface="Times New Roman" pitchFamily="18" charset="0"/>
              </a:rPr>
              <a:t>1.Mục </a:t>
            </a:r>
            <a:r>
              <a:rPr lang="en-US" sz="2400" b="1" i="1" u="sng" dirty="0" err="1">
                <a:latin typeface="Arial"/>
                <a:ea typeface="+mj-ea"/>
                <a:cs typeface="Times New Roman" pitchFamily="18" charset="0"/>
              </a:rPr>
              <a:t>đích</a:t>
            </a:r>
            <a:r>
              <a:rPr lang="en-US" sz="2400" b="1" i="1" u="sng" dirty="0">
                <a:latin typeface="Arial"/>
                <a:ea typeface="+mj-ea"/>
                <a:cs typeface="Times New Roman" pitchFamily="18" charset="0"/>
              </a:rPr>
              <a:t>:</a:t>
            </a:r>
          </a:p>
        </p:txBody>
      </p:sp>
      <p:sp>
        <p:nvSpPr>
          <p:cNvPr id="14341" name="Rectangle 3"/>
          <p:cNvSpPr txBox="1">
            <a:spLocks noChangeArrowheads="1"/>
          </p:cNvSpPr>
          <p:nvPr/>
        </p:nvSpPr>
        <p:spPr bwMode="auto">
          <a:xfrm>
            <a:off x="304800" y="1905000"/>
            <a:ext cx="8305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  <a:buFont typeface="Arial" charset="0"/>
              <a:buNone/>
            </a:pPr>
            <a:r>
              <a:rPr lang="en-US" sz="2400">
                <a:cs typeface="Times New Roman" pitchFamily="18" charset="0"/>
              </a:rPr>
              <a:t> Rửa dụng cụ nấu ăn và ăn uống thường được tiến hành ngay sau mỗi bữa ăn nhằm:</a:t>
            </a:r>
          </a:p>
          <a:p>
            <a:pPr algn="just">
              <a:spcBef>
                <a:spcPct val="20000"/>
              </a:spcBef>
              <a:buFontTx/>
              <a:buChar char="-"/>
            </a:pPr>
            <a:r>
              <a:rPr lang="en-US" sz="2400">
                <a:cs typeface="Times New Roman" pitchFamily="18" charset="0"/>
              </a:rPr>
              <a:t>Làm sạch và giữ vệ sinh dụng cụ nấu ăn và ăn uống.</a:t>
            </a:r>
          </a:p>
          <a:p>
            <a:pPr algn="just">
              <a:spcBef>
                <a:spcPct val="20000"/>
              </a:spcBef>
              <a:buFontTx/>
              <a:buChar char="-"/>
            </a:pPr>
            <a:r>
              <a:rPr lang="en-US" sz="2400">
                <a:cs typeface="Times New Roman" pitchFamily="18" charset="0"/>
              </a:rPr>
              <a:t>Bảo quản dụng cụ nấu ăn và ăn uống bằng kim loại.</a:t>
            </a:r>
          </a:p>
        </p:txBody>
      </p:sp>
      <p:sp>
        <p:nvSpPr>
          <p:cNvPr id="14342" name="Rectangle 4"/>
          <p:cNvSpPr>
            <a:spLocks noChangeArrowheads="1"/>
          </p:cNvSpPr>
          <p:nvPr/>
        </p:nvSpPr>
        <p:spPr bwMode="auto">
          <a:xfrm>
            <a:off x="228600" y="4800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 u="sng">
                <a:cs typeface="Times New Roman" pitchFamily="18" charset="0"/>
              </a:rPr>
              <a:t>2-Cách tiến hành :</a:t>
            </a:r>
            <a:r>
              <a:rPr lang="en-US" sz="2400">
                <a:cs typeface="Times New Roman" pitchFamily="18" charset="0"/>
              </a:rPr>
              <a:t/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Tráng qua một lượt cho sạch thức ăn .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-Rửa bằng nước rửa chén .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-Rửa bằng nước sạch hai lần. 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-Úp từng dụng cụ vào rổ cho ráo nước , có thể đem phơi nắng cho khô ráo .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-Xếp chén, đĩa vào giá bát hoặc chạn và đũa , muỗng vào ống .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4"/>
          <p:cNvSpPr txBox="1">
            <a:spLocks noChangeArrowheads="1"/>
          </p:cNvSpPr>
          <p:nvPr/>
        </p:nvSpPr>
        <p:spPr bwMode="auto">
          <a:xfrm>
            <a:off x="3200400" y="385763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u="sng">
                <a:cs typeface="Times New Roman" pitchFamily="18" charset="0"/>
              </a:rPr>
              <a:t>Kĩ thuật:</a:t>
            </a:r>
          </a:p>
        </p:txBody>
      </p:sp>
      <p:sp>
        <p:nvSpPr>
          <p:cNvPr id="3075" name="TextBox 5"/>
          <p:cNvSpPr txBox="1">
            <a:spLocks noChangeArrowheads="1"/>
          </p:cNvSpPr>
          <p:nvPr/>
        </p:nvSpPr>
        <p:spPr bwMode="auto">
          <a:xfrm>
            <a:off x="2209800" y="762000"/>
            <a:ext cx="419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  <a:cs typeface="Times New Roman" pitchFamily="18" charset="0"/>
              </a:rPr>
              <a:t>Rửa dụng cụ nấu ăn và ăn uống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1371600"/>
            <a:ext cx="8686800" cy="3478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2000" b="1" i="1" dirty="0" err="1">
                <a:solidFill>
                  <a:srgbClr val="0070C0"/>
                </a:solidFill>
                <a:latin typeface="Arial"/>
                <a:cs typeface="Times New Roman" pitchFamily="18" charset="0"/>
              </a:rPr>
              <a:t>Góc</a:t>
            </a:r>
            <a:r>
              <a:rPr lang="en-US" sz="2000" b="1" i="1" dirty="0">
                <a:solidFill>
                  <a:srgbClr val="0070C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Arial"/>
                <a:cs typeface="Times New Roman" pitchFamily="18" charset="0"/>
              </a:rPr>
              <a:t>quan</a:t>
            </a:r>
            <a:r>
              <a:rPr lang="en-US" sz="2000" b="1" i="1" dirty="0">
                <a:solidFill>
                  <a:srgbClr val="0070C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Arial"/>
                <a:cs typeface="Times New Roman" pitchFamily="18" charset="0"/>
              </a:rPr>
              <a:t>sát</a:t>
            </a:r>
            <a:r>
              <a:rPr lang="en-US" sz="2000" dirty="0">
                <a:latin typeface="Arial"/>
                <a:cs typeface="Times New Roman" pitchFamily="18" charset="0"/>
              </a:rPr>
              <a:t>: </a:t>
            </a:r>
            <a:r>
              <a:rPr lang="en-US" sz="2000" dirty="0" err="1">
                <a:latin typeface="Arial"/>
                <a:cs typeface="Times New Roman" pitchFamily="18" charset="0"/>
              </a:rPr>
              <a:t>Quan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sát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các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tranh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trên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màn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hình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và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mô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tả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cách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rửa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dụng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cụ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nấu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ăn</a:t>
            </a:r>
            <a:r>
              <a:rPr lang="en-US" sz="2000" dirty="0">
                <a:latin typeface="Arial"/>
                <a:cs typeface="Times New Roman" pitchFamily="18" charset="0"/>
              </a:rPr>
              <a:t>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2000" dirty="0">
                <a:latin typeface="Arial"/>
                <a:cs typeface="Times New Roman" pitchFamily="18" charset="0"/>
              </a:rPr>
              <a:t>So </a:t>
            </a:r>
            <a:r>
              <a:rPr lang="en-US" sz="2000" dirty="0" err="1">
                <a:latin typeface="Arial"/>
                <a:cs typeface="Times New Roman" pitchFamily="18" charset="0"/>
              </a:rPr>
              <a:t>sánh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với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cách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rửa</a:t>
            </a:r>
            <a:r>
              <a:rPr lang="en-US" sz="2000" dirty="0">
                <a:latin typeface="Arial"/>
                <a:cs typeface="Times New Roman" pitchFamily="18" charset="0"/>
              </a:rPr>
              <a:t> ở </a:t>
            </a:r>
            <a:r>
              <a:rPr lang="en-US" sz="2000" dirty="0" err="1">
                <a:latin typeface="Arial"/>
                <a:cs typeface="Times New Roman" pitchFamily="18" charset="0"/>
              </a:rPr>
              <a:t>gia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đình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em</a:t>
            </a:r>
            <a:r>
              <a:rPr lang="en-US" sz="2000" dirty="0">
                <a:latin typeface="Arial"/>
                <a:cs typeface="Times New Roman" pitchFamily="18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2000" b="1" i="1" dirty="0" err="1">
                <a:solidFill>
                  <a:srgbClr val="0070C0"/>
                </a:solidFill>
                <a:latin typeface="Arial"/>
                <a:cs typeface="Times New Roman" pitchFamily="18" charset="0"/>
              </a:rPr>
              <a:t>Góc</a:t>
            </a:r>
            <a:r>
              <a:rPr lang="en-US" sz="2000" b="1" i="1" dirty="0">
                <a:solidFill>
                  <a:srgbClr val="0070C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Arial"/>
                <a:cs typeface="Times New Roman" pitchFamily="18" charset="0"/>
              </a:rPr>
              <a:t>phân</a:t>
            </a:r>
            <a:r>
              <a:rPr lang="en-US" sz="2000" b="1" i="1" dirty="0">
                <a:solidFill>
                  <a:srgbClr val="0070C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Arial"/>
                <a:cs typeface="Times New Roman" pitchFamily="18" charset="0"/>
              </a:rPr>
              <a:t>tích</a:t>
            </a:r>
            <a:r>
              <a:rPr lang="en-US" sz="2000" dirty="0">
                <a:latin typeface="Arial"/>
                <a:cs typeface="Times New Roman" pitchFamily="18" charset="0"/>
              </a:rPr>
              <a:t>: </a:t>
            </a:r>
            <a:r>
              <a:rPr lang="en-US" sz="2000" dirty="0" err="1">
                <a:latin typeface="Arial"/>
                <a:cs typeface="Times New Roman" pitchFamily="18" charset="0"/>
              </a:rPr>
              <a:t>Đọc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thông</a:t>
            </a:r>
            <a:r>
              <a:rPr lang="en-US" sz="2000" dirty="0">
                <a:latin typeface="Arial"/>
                <a:cs typeface="Times New Roman" pitchFamily="18" charset="0"/>
              </a:rPr>
              <a:t> tin </a:t>
            </a:r>
            <a:r>
              <a:rPr lang="en-US" sz="2000" dirty="0" err="1">
                <a:latin typeface="Arial"/>
                <a:cs typeface="Times New Roman" pitchFamily="18" charset="0"/>
              </a:rPr>
              <a:t>trong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sgk</a:t>
            </a:r>
            <a:r>
              <a:rPr lang="en-US" sz="2000" dirty="0">
                <a:latin typeface="Arial"/>
                <a:cs typeface="Times New Roman" pitchFamily="18" charset="0"/>
              </a:rPr>
              <a:t>/26,27, </a:t>
            </a:r>
            <a:r>
              <a:rPr lang="en-US" sz="2000" dirty="0" err="1">
                <a:latin typeface="Arial"/>
                <a:cs typeface="Times New Roman" pitchFamily="18" charset="0"/>
              </a:rPr>
              <a:t>liên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hệ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với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việc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rửa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dụng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cụ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nấu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ăn</a:t>
            </a:r>
            <a:r>
              <a:rPr lang="en-US" sz="2000" dirty="0">
                <a:latin typeface="Arial"/>
                <a:cs typeface="Times New Roman" pitchFamily="18" charset="0"/>
              </a:rPr>
              <a:t> ở </a:t>
            </a:r>
            <a:r>
              <a:rPr lang="en-US" sz="2000" dirty="0" err="1">
                <a:latin typeface="Arial"/>
                <a:cs typeface="Times New Roman" pitchFamily="18" charset="0"/>
              </a:rPr>
              <a:t>nhà</a:t>
            </a:r>
            <a:r>
              <a:rPr lang="en-US" sz="2000" dirty="0">
                <a:latin typeface="Arial"/>
                <a:cs typeface="Times New Roman" pitchFamily="18" charset="0"/>
              </a:rPr>
              <a:t>, </a:t>
            </a:r>
            <a:r>
              <a:rPr lang="en-US" sz="2000" dirty="0" err="1">
                <a:latin typeface="Arial"/>
                <a:cs typeface="Times New Roman" pitchFamily="18" charset="0"/>
              </a:rPr>
              <a:t>cho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biết</a:t>
            </a:r>
            <a:r>
              <a:rPr lang="en-US" sz="2000" dirty="0">
                <a:latin typeface="Arial"/>
                <a:cs typeface="Times New Roman" pitchFamily="18" charset="0"/>
              </a:rPr>
              <a:t>: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000" dirty="0" err="1">
                <a:latin typeface="Arial"/>
                <a:cs typeface="Times New Roman" pitchFamily="18" charset="0"/>
              </a:rPr>
              <a:t>Nêu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tác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dụng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của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việc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rửa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dụng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cụ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nấu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ăn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và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ăn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uống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sau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bữa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ăn</a:t>
            </a:r>
            <a:r>
              <a:rPr lang="en-US" sz="2000" dirty="0">
                <a:latin typeface="Arial"/>
                <a:cs typeface="Times New Roman" pitchFamily="18" charset="0"/>
              </a:rPr>
              <a:t>? </a:t>
            </a:r>
            <a:r>
              <a:rPr lang="en-US" sz="2000" dirty="0" err="1">
                <a:latin typeface="Arial"/>
                <a:cs typeface="Times New Roman" pitchFamily="18" charset="0"/>
              </a:rPr>
              <a:t>Nếu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dụng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cụ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nấu</a:t>
            </a:r>
            <a:r>
              <a:rPr lang="en-US" sz="2000" dirty="0">
                <a:latin typeface="Arial"/>
                <a:cs typeface="Times New Roman" pitchFamily="18" charset="0"/>
              </a:rPr>
              <a:t>, </a:t>
            </a:r>
            <a:r>
              <a:rPr lang="en-US" sz="2000" dirty="0" err="1">
                <a:latin typeface="Arial"/>
                <a:cs typeface="Times New Roman" pitchFamily="18" charset="0"/>
              </a:rPr>
              <a:t>chén</a:t>
            </a:r>
            <a:r>
              <a:rPr lang="en-US" sz="2000" dirty="0">
                <a:latin typeface="Arial"/>
                <a:cs typeface="Times New Roman" pitchFamily="18" charset="0"/>
              </a:rPr>
              <a:t>, </a:t>
            </a:r>
            <a:r>
              <a:rPr lang="en-US" sz="2000" dirty="0" err="1">
                <a:latin typeface="Arial"/>
                <a:cs typeface="Times New Roman" pitchFamily="18" charset="0"/>
              </a:rPr>
              <a:t>đũa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không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được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rửa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sạch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sau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khi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ăn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sẽ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như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thế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nào</a:t>
            </a:r>
            <a:r>
              <a:rPr lang="en-US" sz="2000" dirty="0">
                <a:latin typeface="Arial"/>
                <a:cs typeface="Times New Roman" pitchFamily="18" charset="0"/>
              </a:rPr>
              <a:t>?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000" dirty="0" err="1">
                <a:latin typeface="Arial"/>
                <a:cs typeface="Times New Roman" pitchFamily="18" charset="0"/>
              </a:rPr>
              <a:t>Trình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bày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các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bước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rửa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dụng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cụ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nấu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ăn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và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ăn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uống</a:t>
            </a:r>
            <a:r>
              <a:rPr lang="en-US" sz="2000" dirty="0">
                <a:latin typeface="Arial"/>
                <a:cs typeface="Times New Roman" pitchFamily="18" charset="0"/>
              </a:rPr>
              <a:t>.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2000" b="1" i="1" dirty="0" err="1">
                <a:solidFill>
                  <a:srgbClr val="0070C0"/>
                </a:solidFill>
                <a:latin typeface="Arial"/>
                <a:cs typeface="Times New Roman" pitchFamily="18" charset="0"/>
              </a:rPr>
              <a:t>Góc</a:t>
            </a:r>
            <a:r>
              <a:rPr lang="en-US" sz="2000" b="1" i="1" dirty="0">
                <a:solidFill>
                  <a:srgbClr val="0070C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Arial"/>
                <a:cs typeface="Times New Roman" pitchFamily="18" charset="0"/>
              </a:rPr>
              <a:t>trải</a:t>
            </a:r>
            <a:r>
              <a:rPr lang="en-US" sz="2000" b="1" i="1" dirty="0">
                <a:solidFill>
                  <a:srgbClr val="0070C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Arial"/>
                <a:cs typeface="Times New Roman" pitchFamily="18" charset="0"/>
              </a:rPr>
              <a:t>nghiệm</a:t>
            </a:r>
            <a:r>
              <a:rPr lang="en-US" sz="2000" dirty="0">
                <a:latin typeface="Arial"/>
                <a:cs typeface="Times New Roman" pitchFamily="18" charset="0"/>
              </a:rPr>
              <a:t>: </a:t>
            </a:r>
            <a:r>
              <a:rPr lang="en-US" sz="2000" dirty="0" err="1">
                <a:latin typeface="Arial"/>
                <a:cs typeface="Times New Roman" pitchFamily="18" charset="0"/>
              </a:rPr>
              <a:t>Cử</a:t>
            </a:r>
            <a:r>
              <a:rPr lang="en-US" sz="2000" dirty="0">
                <a:latin typeface="Arial"/>
                <a:cs typeface="Times New Roman" pitchFamily="18" charset="0"/>
              </a:rPr>
              <a:t> 1-2 HS </a:t>
            </a:r>
            <a:r>
              <a:rPr lang="en-US" sz="2000" dirty="0" err="1">
                <a:latin typeface="Arial"/>
                <a:cs typeface="Times New Roman" pitchFamily="18" charset="0"/>
              </a:rPr>
              <a:t>thực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hành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rửa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chén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và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cho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biết</a:t>
            </a:r>
            <a:r>
              <a:rPr lang="en-US" sz="2000" dirty="0">
                <a:latin typeface="Arial"/>
                <a:cs typeface="Times New Roman" pitchFamily="18" charset="0"/>
              </a:rPr>
              <a:t>: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Arial"/>
                <a:cs typeface="Times New Roman" pitchFamily="18" charset="0"/>
              </a:rPr>
              <a:t>- </a:t>
            </a:r>
            <a:r>
              <a:rPr lang="en-US" sz="2000" dirty="0" err="1">
                <a:latin typeface="Arial"/>
                <a:cs typeface="Times New Roman" pitchFamily="18" charset="0"/>
              </a:rPr>
              <a:t>Khi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rửa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chén</a:t>
            </a:r>
            <a:r>
              <a:rPr lang="en-US" sz="2000" dirty="0">
                <a:latin typeface="Arial"/>
                <a:cs typeface="Times New Roman" pitchFamily="18" charset="0"/>
              </a:rPr>
              <a:t>, </a:t>
            </a:r>
            <a:r>
              <a:rPr lang="en-US" sz="2000" dirty="0" err="1">
                <a:latin typeface="Arial"/>
                <a:cs typeface="Times New Roman" pitchFamily="18" charset="0"/>
              </a:rPr>
              <a:t>đũa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và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dụng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cụ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nấu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ăn</a:t>
            </a:r>
            <a:r>
              <a:rPr lang="en-US" sz="2000" dirty="0">
                <a:latin typeface="Arial"/>
                <a:cs typeface="Times New Roman" pitchFamily="18" charset="0"/>
              </a:rPr>
              <a:t>, </a:t>
            </a:r>
            <a:r>
              <a:rPr lang="en-US" sz="2000" dirty="0" err="1">
                <a:latin typeface="Arial"/>
                <a:cs typeface="Times New Roman" pitchFamily="18" charset="0"/>
              </a:rPr>
              <a:t>em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cần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lưu</a:t>
            </a:r>
            <a:r>
              <a:rPr lang="en-US" sz="2000" dirty="0">
                <a:latin typeface="Arial"/>
                <a:cs typeface="Times New Roman" pitchFamily="18" charset="0"/>
              </a:rPr>
              <a:t> ý </a:t>
            </a:r>
            <a:r>
              <a:rPr lang="en-US" sz="2000" dirty="0" err="1">
                <a:latin typeface="Arial"/>
                <a:cs typeface="Times New Roman" pitchFamily="18" charset="0"/>
              </a:rPr>
              <a:t>điều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gì</a:t>
            </a:r>
            <a:r>
              <a:rPr lang="en-US" sz="2000" dirty="0">
                <a:latin typeface="Arial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:\ngọc\Pictur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0"/>
            <a:ext cx="280035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 descr="G:\ngọc\Picture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0"/>
            <a:ext cx="2971800" cy="223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 descr="G:\ngọc\Picture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0" y="4679950"/>
            <a:ext cx="283845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 descr="G:\ngọc\Picture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00400" y="2425700"/>
            <a:ext cx="294005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 descr="G:\ngọc\Picture6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2438400"/>
            <a:ext cx="2952750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 descr="G:\ngọc\Picture7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96000" y="0"/>
            <a:ext cx="294005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 descr="G:\ngọc\Picture3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248400" y="2819400"/>
            <a:ext cx="2713038" cy="356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5" name="TextBox 11"/>
          <p:cNvSpPr txBox="1">
            <a:spLocks noChangeArrowheads="1"/>
          </p:cNvSpPr>
          <p:nvPr/>
        </p:nvSpPr>
        <p:spPr bwMode="auto">
          <a:xfrm>
            <a:off x="2667000" y="0"/>
            <a:ext cx="381000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1</a:t>
            </a:r>
          </a:p>
        </p:txBody>
      </p:sp>
      <p:sp>
        <p:nvSpPr>
          <p:cNvPr id="4106" name="TextBox 12"/>
          <p:cNvSpPr txBox="1">
            <a:spLocks noChangeArrowheads="1"/>
          </p:cNvSpPr>
          <p:nvPr/>
        </p:nvSpPr>
        <p:spPr bwMode="auto">
          <a:xfrm>
            <a:off x="5562600" y="0"/>
            <a:ext cx="381000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2</a:t>
            </a:r>
          </a:p>
        </p:txBody>
      </p:sp>
      <p:sp>
        <p:nvSpPr>
          <p:cNvPr id="4107" name="TextBox 13"/>
          <p:cNvSpPr txBox="1">
            <a:spLocks noChangeArrowheads="1"/>
          </p:cNvSpPr>
          <p:nvPr/>
        </p:nvSpPr>
        <p:spPr bwMode="auto">
          <a:xfrm>
            <a:off x="8610600" y="0"/>
            <a:ext cx="533400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3a</a:t>
            </a:r>
          </a:p>
        </p:txBody>
      </p:sp>
      <p:sp>
        <p:nvSpPr>
          <p:cNvPr id="4108" name="TextBox 14"/>
          <p:cNvSpPr txBox="1">
            <a:spLocks noChangeArrowheads="1"/>
          </p:cNvSpPr>
          <p:nvPr/>
        </p:nvSpPr>
        <p:spPr bwMode="auto">
          <a:xfrm>
            <a:off x="2438400" y="2362200"/>
            <a:ext cx="533400" cy="830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3b</a:t>
            </a:r>
          </a:p>
        </p:txBody>
      </p:sp>
      <p:sp>
        <p:nvSpPr>
          <p:cNvPr id="4109" name="TextBox 15"/>
          <p:cNvSpPr txBox="1">
            <a:spLocks noChangeArrowheads="1"/>
          </p:cNvSpPr>
          <p:nvPr/>
        </p:nvSpPr>
        <p:spPr bwMode="auto">
          <a:xfrm>
            <a:off x="5562600" y="2438400"/>
            <a:ext cx="533400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3c</a:t>
            </a:r>
          </a:p>
        </p:txBody>
      </p:sp>
      <p:sp>
        <p:nvSpPr>
          <p:cNvPr id="4110" name="TextBox 16"/>
          <p:cNvSpPr txBox="1">
            <a:spLocks noChangeArrowheads="1"/>
          </p:cNvSpPr>
          <p:nvPr/>
        </p:nvSpPr>
        <p:spPr bwMode="auto">
          <a:xfrm>
            <a:off x="3962400" y="4724400"/>
            <a:ext cx="381000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4</a:t>
            </a:r>
          </a:p>
        </p:txBody>
      </p:sp>
      <p:sp>
        <p:nvSpPr>
          <p:cNvPr id="4111" name="TextBox 17"/>
          <p:cNvSpPr txBox="1">
            <a:spLocks noChangeArrowheads="1"/>
          </p:cNvSpPr>
          <p:nvPr/>
        </p:nvSpPr>
        <p:spPr bwMode="auto">
          <a:xfrm>
            <a:off x="8497888" y="2871788"/>
            <a:ext cx="381000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4"/>
          <p:cNvSpPr txBox="1">
            <a:spLocks noChangeArrowheads="1"/>
          </p:cNvSpPr>
          <p:nvPr/>
        </p:nvSpPr>
        <p:spPr bwMode="auto">
          <a:xfrm>
            <a:off x="3200400" y="385763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u="sng">
                <a:cs typeface="Times New Roman" pitchFamily="18" charset="0"/>
              </a:rPr>
              <a:t>Kĩ thuật:</a:t>
            </a:r>
          </a:p>
        </p:txBody>
      </p:sp>
      <p:sp>
        <p:nvSpPr>
          <p:cNvPr id="5123" name="TextBox 5"/>
          <p:cNvSpPr txBox="1">
            <a:spLocks noChangeArrowheads="1"/>
          </p:cNvSpPr>
          <p:nvPr/>
        </p:nvSpPr>
        <p:spPr bwMode="auto">
          <a:xfrm>
            <a:off x="2209800" y="762000"/>
            <a:ext cx="419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  <a:cs typeface="Times New Roman" pitchFamily="18" charset="0"/>
              </a:rPr>
              <a:t>Rửa dụng cụ nấu ăn và ăn uống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0" y="1371600"/>
            <a:ext cx="2286000" cy="6413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400" b="1" i="1" u="sng" dirty="0">
                <a:latin typeface="Arial"/>
                <a:ea typeface="+mj-ea"/>
                <a:cs typeface="Times New Roman" pitchFamily="18" charset="0"/>
              </a:rPr>
              <a:t>1.Mục </a:t>
            </a:r>
            <a:r>
              <a:rPr lang="en-US" sz="2400" b="1" i="1" u="sng" dirty="0" err="1">
                <a:latin typeface="Arial"/>
                <a:ea typeface="+mj-ea"/>
                <a:cs typeface="Times New Roman" pitchFamily="18" charset="0"/>
              </a:rPr>
              <a:t>đích</a:t>
            </a:r>
            <a:r>
              <a:rPr lang="en-US" sz="2400" b="1" i="1" u="sng" dirty="0">
                <a:latin typeface="Arial"/>
                <a:ea typeface="+mj-ea"/>
                <a:cs typeface="Times New Roman" pitchFamily="18" charset="0"/>
              </a:rPr>
              <a:t>: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04800" y="1905000"/>
            <a:ext cx="8305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  <a:buFont typeface="Arial" charset="0"/>
              <a:buNone/>
            </a:pPr>
            <a:r>
              <a:rPr lang="en-US" sz="2400">
                <a:cs typeface="Times New Roman" pitchFamily="18" charset="0"/>
              </a:rPr>
              <a:t> Rửa dụng cụ nấu ăn và ăn uống thường được tiến hành ngay sau mỗi bữa ăn nhằm:</a:t>
            </a:r>
          </a:p>
          <a:p>
            <a:pPr algn="just">
              <a:spcBef>
                <a:spcPct val="20000"/>
              </a:spcBef>
              <a:buFontTx/>
              <a:buChar char="-"/>
            </a:pPr>
            <a:r>
              <a:rPr lang="en-US" sz="2400">
                <a:cs typeface="Times New Roman" pitchFamily="18" charset="0"/>
              </a:rPr>
              <a:t>Làm sạch và giữ vệ sinh dụng cụ nấu ăn và ăn uống.</a:t>
            </a:r>
          </a:p>
          <a:p>
            <a:pPr algn="just">
              <a:spcBef>
                <a:spcPct val="20000"/>
              </a:spcBef>
              <a:buFontTx/>
              <a:buChar char="-"/>
            </a:pPr>
            <a:r>
              <a:rPr lang="en-US" sz="2400">
                <a:cs typeface="Times New Roman" pitchFamily="18" charset="0"/>
              </a:rPr>
              <a:t>Bảo quản dụng cụ nấu ăn và ăn uống bằng kim loại.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4"/>
          <p:cNvSpPr txBox="1">
            <a:spLocks noChangeArrowheads="1"/>
          </p:cNvSpPr>
          <p:nvPr/>
        </p:nvSpPr>
        <p:spPr bwMode="auto">
          <a:xfrm>
            <a:off x="3200400" y="385763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u="sng">
                <a:cs typeface="Times New Roman" pitchFamily="18" charset="0"/>
              </a:rPr>
              <a:t>Kĩ thuật:</a:t>
            </a:r>
          </a:p>
        </p:txBody>
      </p:sp>
      <p:sp>
        <p:nvSpPr>
          <p:cNvPr id="6147" name="TextBox 5"/>
          <p:cNvSpPr txBox="1">
            <a:spLocks noChangeArrowheads="1"/>
          </p:cNvSpPr>
          <p:nvPr/>
        </p:nvSpPr>
        <p:spPr bwMode="auto">
          <a:xfrm>
            <a:off x="2209800" y="762000"/>
            <a:ext cx="419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  <a:cs typeface="Times New Roman" pitchFamily="18" charset="0"/>
              </a:rPr>
              <a:t>Rửa dụng cụ nấu ăn và ăn uống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33400" y="2971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 u="sng">
                <a:cs typeface="Times New Roman" pitchFamily="18" charset="0"/>
              </a:rPr>
              <a:t>2-Cách tiến hành :</a:t>
            </a:r>
            <a:r>
              <a:rPr lang="en-US" sz="2400">
                <a:cs typeface="Times New Roman" pitchFamily="18" charset="0"/>
              </a:rPr>
              <a:t/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/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Tráng qua một lượt cho sạch thức ăn .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-Rửa bằng nước rửa chén .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-Rửa bằng nước sạch hai lần. 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-Úp từng dụng cụ vào rổ cho ráo nước , có thể đem phơi nắng cho khô ráo .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-Xếp chén, đĩa vào giá bát hoặc chạn và đũa , muỗng vào ống .</a:t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0" y="1809750"/>
            <a:ext cx="4648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b="1">
                <a:cs typeface="Times New Roman" pitchFamily="18" charset="0"/>
              </a:rPr>
              <a:t>1-Hãy đánh dấu </a:t>
            </a:r>
            <a:r>
              <a:rPr lang="en-US" b="1">
                <a:solidFill>
                  <a:srgbClr val="FF0000"/>
                </a:solidFill>
                <a:cs typeface="Times New Roman" pitchFamily="18" charset="0"/>
              </a:rPr>
              <a:t>x</a:t>
            </a:r>
            <a:r>
              <a:rPr lang="en-US" b="1">
                <a:cs typeface="Times New Roman" pitchFamily="18" charset="0"/>
              </a:rPr>
              <a:t> vào  những vật liệu , dụng cụ mà gia đình em thường sử dụng để rửa dụng cụ nấu ăn và ăn uống</a:t>
            </a:r>
          </a:p>
          <a:p>
            <a:r>
              <a:rPr lang="en-US" b="1">
                <a:cs typeface="Times New Roman" pitchFamily="18" charset="0"/>
              </a:rPr>
              <a:t> </a:t>
            </a:r>
            <a:br>
              <a:rPr lang="en-US" b="1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                             </a:t>
            </a:r>
            <a:br>
              <a:rPr lang="en-US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	</a:t>
            </a:r>
            <a:br>
              <a:rPr lang="en-US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		                             </a:t>
            </a:r>
            <a:br>
              <a:rPr lang="en-US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	</a:t>
            </a:r>
            <a:br>
              <a:rPr lang="en-US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/>
            </a:r>
            <a:br>
              <a:rPr lang="en-US">
                <a:cs typeface="Times New Roman" pitchFamily="18" charset="0"/>
              </a:rPr>
            </a:br>
            <a:endParaRPr lang="en-US">
              <a:cs typeface="Times New Roman" pitchFamily="18" charset="0"/>
            </a:endParaRP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2362200" y="2876550"/>
            <a:ext cx="3124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Times New Roman" pitchFamily="18" charset="0"/>
              </a:rPr>
              <a:t>-Giá đựng chén đĩa	</a:t>
            </a:r>
          </a:p>
        </p:txBody>
      </p:sp>
      <p:sp>
        <p:nvSpPr>
          <p:cNvPr id="7172" name="Rectangle 9"/>
          <p:cNvSpPr>
            <a:spLocks noChangeArrowheads="1"/>
          </p:cNvSpPr>
          <p:nvPr/>
        </p:nvSpPr>
        <p:spPr bwMode="auto">
          <a:xfrm>
            <a:off x="152400" y="2876550"/>
            <a:ext cx="1865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cs typeface="Times New Roman" pitchFamily="18" charset="0"/>
              </a:rPr>
              <a:t>-Chậu rửa chén </a:t>
            </a:r>
            <a:endParaRPr lang="en-US"/>
          </a:p>
        </p:txBody>
      </p:sp>
      <p:sp>
        <p:nvSpPr>
          <p:cNvPr id="7173" name="Rectangle 10"/>
          <p:cNvSpPr>
            <a:spLocks noChangeArrowheads="1"/>
          </p:cNvSpPr>
          <p:nvPr/>
        </p:nvSpPr>
        <p:spPr bwMode="auto">
          <a:xfrm>
            <a:off x="152400" y="1733550"/>
            <a:ext cx="203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cs typeface="Times New Roman" pitchFamily="18" charset="0"/>
              </a:rPr>
              <a:t>-Nước rửa chén 	</a:t>
            </a:r>
            <a:endParaRPr lang="en-US"/>
          </a:p>
        </p:txBody>
      </p:sp>
      <p:sp>
        <p:nvSpPr>
          <p:cNvPr id="7174" name="Rectangle 11"/>
          <p:cNvSpPr>
            <a:spLocks noChangeArrowheads="1"/>
          </p:cNvSpPr>
          <p:nvPr/>
        </p:nvSpPr>
        <p:spPr bwMode="auto">
          <a:xfrm>
            <a:off x="152400" y="2114550"/>
            <a:ext cx="19415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cs typeface="Times New Roman" pitchFamily="18" charset="0"/>
              </a:rPr>
              <a:t>-Miếng rửa chén </a:t>
            </a:r>
            <a:endParaRPr lang="en-US"/>
          </a:p>
        </p:txBody>
      </p:sp>
      <p:sp>
        <p:nvSpPr>
          <p:cNvPr id="7175" name="Rectangle 12"/>
          <p:cNvSpPr>
            <a:spLocks noChangeArrowheads="1"/>
          </p:cNvSpPr>
          <p:nvPr/>
        </p:nvSpPr>
        <p:spPr bwMode="auto">
          <a:xfrm>
            <a:off x="2374900" y="2114550"/>
            <a:ext cx="203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cs typeface="Times New Roman" pitchFamily="18" charset="0"/>
              </a:rPr>
              <a:t>-Nước vo gạo 	</a:t>
            </a:r>
            <a:endParaRPr lang="en-US"/>
          </a:p>
        </p:txBody>
      </p:sp>
      <p:sp>
        <p:nvSpPr>
          <p:cNvPr id="7176" name="Rectangle 13"/>
          <p:cNvSpPr>
            <a:spLocks noChangeArrowheads="1"/>
          </p:cNvSpPr>
          <p:nvPr/>
        </p:nvSpPr>
        <p:spPr bwMode="auto">
          <a:xfrm>
            <a:off x="2362200" y="1758950"/>
            <a:ext cx="1463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cs typeface="Times New Roman" pitchFamily="18" charset="0"/>
              </a:rPr>
              <a:t>-Nước sạch </a:t>
            </a:r>
            <a:endParaRPr lang="en-US"/>
          </a:p>
        </p:txBody>
      </p:sp>
      <p:sp>
        <p:nvSpPr>
          <p:cNvPr id="7177" name="Rectangle 14"/>
          <p:cNvSpPr>
            <a:spLocks noChangeArrowheads="1"/>
          </p:cNvSpPr>
          <p:nvPr/>
        </p:nvSpPr>
        <p:spPr bwMode="auto">
          <a:xfrm>
            <a:off x="152400" y="2495550"/>
            <a:ext cx="21717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cs typeface="Times New Roman" pitchFamily="18" charset="0"/>
              </a:rPr>
              <a:t>-Rổ đựng chén đĩa </a:t>
            </a:r>
            <a:endParaRPr lang="en-US"/>
          </a:p>
        </p:txBody>
      </p:sp>
      <p:sp>
        <p:nvSpPr>
          <p:cNvPr id="7178" name="Rectangle 15"/>
          <p:cNvSpPr>
            <a:spLocks noChangeArrowheads="1"/>
          </p:cNvSpPr>
          <p:nvPr/>
        </p:nvSpPr>
        <p:spPr bwMode="auto">
          <a:xfrm>
            <a:off x="2430463" y="2506663"/>
            <a:ext cx="10445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cs typeface="Times New Roman" pitchFamily="18" charset="0"/>
              </a:rPr>
              <a:t>-Bột giặt</a:t>
            </a:r>
            <a:endParaRPr lang="en-US"/>
          </a:p>
        </p:txBody>
      </p:sp>
      <p:sp>
        <p:nvSpPr>
          <p:cNvPr id="7179" name="Rectangle 4"/>
          <p:cNvSpPr>
            <a:spLocks noChangeArrowheads="1"/>
          </p:cNvSpPr>
          <p:nvPr/>
        </p:nvSpPr>
        <p:spPr bwMode="auto">
          <a:xfrm>
            <a:off x="0" y="3309938"/>
            <a:ext cx="4800600" cy="258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cs typeface="Times New Roman" pitchFamily="18" charset="0"/>
              </a:rPr>
              <a:t>2/Hãy điền chữ Đ (đúng) hoặc S (sai) vào                                                                                            ô trống em cho đúng .</a:t>
            </a:r>
            <a:br>
              <a:rPr lang="en-US" b="1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Rửa dụng cụ nấu ăn và ăn uống sau bữa ăn có tác dụng :</a:t>
            </a:r>
          </a:p>
          <a:p>
            <a:r>
              <a:rPr lang="en-US">
                <a:cs typeface="Times New Roman" pitchFamily="18" charset="0"/>
              </a:rPr>
              <a:t>- Làm sạch dụng cụ nấu ăn và ăn uống</a:t>
            </a:r>
            <a:br>
              <a:rPr lang="en-US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- Giữ vệ sinh dụng cụ nấu ăn và ăn uống</a:t>
            </a:r>
            <a:br>
              <a:rPr lang="en-US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- Làm đẹp các dụng cụ nấu ăn và ăn uống</a:t>
            </a:r>
            <a:br>
              <a:rPr lang="en-US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- Bảo quản dụng cụ nấu ăn và ăn uống     </a:t>
            </a:r>
            <a:br>
              <a:rPr lang="en-US">
                <a:cs typeface="Times New Roman" pitchFamily="18" charset="0"/>
              </a:rPr>
            </a:br>
            <a:endParaRPr lang="en-US">
              <a:cs typeface="Times New Roman" pitchFamily="18" charset="0"/>
            </a:endParaRPr>
          </a:p>
        </p:txBody>
      </p:sp>
      <p:sp>
        <p:nvSpPr>
          <p:cNvPr id="7180" name="Rectangle 4"/>
          <p:cNvSpPr>
            <a:spLocks noChangeArrowheads="1"/>
          </p:cNvSpPr>
          <p:nvPr/>
        </p:nvSpPr>
        <p:spPr bwMode="auto">
          <a:xfrm>
            <a:off x="4953000" y="715963"/>
            <a:ext cx="43434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cs typeface="Times New Roman" pitchFamily="18" charset="0"/>
              </a:rPr>
              <a:t>3-Hãy ghi số (1, 2, 3, 4 )vào     cho trình tự rửa dụng cụ nấu ăn và ăn uống :</a:t>
            </a:r>
            <a:br>
              <a:rPr lang="en-US" b="1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Rửa bằng nước sạch hai lần .</a:t>
            </a:r>
            <a:br>
              <a:rPr lang="en-US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Rửa bằng nước rửa chén </a:t>
            </a:r>
            <a:br>
              <a:rPr lang="en-US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Úp từng dụng cụ đã rửa sạch vào rổ cho ráo nước .</a:t>
            </a:r>
          </a:p>
          <a:p>
            <a:r>
              <a:rPr lang="en-US">
                <a:cs typeface="Times New Roman" pitchFamily="18" charset="0"/>
              </a:rPr>
              <a:t>Tráng qua một lượt cho sạch thức ăn, cơm trong dụng cụ nấu ăn và ăn uống.</a:t>
            </a:r>
            <a:br>
              <a:rPr lang="en-US">
                <a:cs typeface="Times New Roman" pitchFamily="18" charset="0"/>
              </a:rPr>
            </a:br>
            <a:endParaRPr lang="en-US">
              <a:cs typeface="Times New Roman" pitchFamily="18" charset="0"/>
            </a:endParaRPr>
          </a:p>
        </p:txBody>
      </p:sp>
      <p:sp>
        <p:nvSpPr>
          <p:cNvPr id="7181" name="Rectangle 4"/>
          <p:cNvSpPr>
            <a:spLocks noChangeArrowheads="1"/>
          </p:cNvSpPr>
          <p:nvPr/>
        </p:nvSpPr>
        <p:spPr bwMode="auto">
          <a:xfrm>
            <a:off x="5029200" y="3535363"/>
            <a:ext cx="3886200" cy="258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cs typeface="Times New Roman" pitchFamily="18" charset="0"/>
              </a:rPr>
              <a:t>4-Hãy đánh dấu x vào      câu trả lời đúng </a:t>
            </a:r>
            <a:br>
              <a:rPr lang="en-US" b="1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Để rửa chén, đĩa cho sạch :</a:t>
            </a:r>
            <a:br>
              <a:rPr lang="en-US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-Chỉ cần rửa sạch phía trong chén , đĩa và các  dụng cụ nấu ăn.   	</a:t>
            </a:r>
            <a:br>
              <a:rPr lang="en-US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-Nên rửa sạch cả phía trong và phía ngoài  chén đĩa  ….( rửa phía trong chén , đĩa ….trước rồi rửa phía ngoài ) 	</a:t>
            </a:r>
          </a:p>
        </p:txBody>
      </p:sp>
      <p:cxnSp>
        <p:nvCxnSpPr>
          <p:cNvPr id="63" name="Straight Connector 62"/>
          <p:cNvCxnSpPr/>
          <p:nvPr/>
        </p:nvCxnSpPr>
        <p:spPr>
          <a:xfrm rot="5400000">
            <a:off x="1737519" y="3848894"/>
            <a:ext cx="6019800" cy="1588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1905000" y="18161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944688" y="21971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Arial"/>
              </a:rPr>
              <a:t>v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49475" y="2593975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1862138" y="2947988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833813" y="18288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946525" y="2170113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492500" y="258445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419600" y="29718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4800600" y="29718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800600" y="2352675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4800600" y="20574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Arial"/>
              </a:rPr>
              <a:t>v</a:t>
            </a:r>
          </a:p>
        </p:txBody>
      </p:sp>
      <p:sp>
        <p:nvSpPr>
          <p:cNvPr id="76" name="Rectangle 75"/>
          <p:cNvSpPr/>
          <p:nvPr/>
        </p:nvSpPr>
        <p:spPr>
          <a:xfrm>
            <a:off x="4800600" y="1755775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343400" y="45720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4343400" y="4873625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343400" y="5191125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4343400" y="54864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5867400" y="60960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924800" y="4827588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7553325" y="35941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7202" name="TextBox 83"/>
          <p:cNvSpPr txBox="1">
            <a:spLocks noChangeArrowheads="1"/>
          </p:cNvSpPr>
          <p:nvPr/>
        </p:nvSpPr>
        <p:spPr bwMode="auto">
          <a:xfrm>
            <a:off x="3505200" y="152400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  <a:cs typeface="Times New Roman" pitchFamily="18" charset="0"/>
              </a:rPr>
              <a:t>PHIẾU BÀI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3200400" y="3316288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200400" y="3240088"/>
            <a:ext cx="5572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cs typeface="Times New Roman" pitchFamily="18" charset="0"/>
              </a:rPr>
              <a:t>X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200400" y="28194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8197" name="TextBox 4"/>
          <p:cNvSpPr txBox="1">
            <a:spLocks noChangeArrowheads="1"/>
          </p:cNvSpPr>
          <p:nvPr/>
        </p:nvSpPr>
        <p:spPr bwMode="auto">
          <a:xfrm>
            <a:off x="3200400" y="385763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u="sng">
                <a:cs typeface="Times New Roman" pitchFamily="18" charset="0"/>
              </a:rPr>
              <a:t>Kĩ thuật:</a:t>
            </a:r>
          </a:p>
        </p:txBody>
      </p:sp>
      <p:sp>
        <p:nvSpPr>
          <p:cNvPr id="8198" name="TextBox 5"/>
          <p:cNvSpPr txBox="1">
            <a:spLocks noChangeArrowheads="1"/>
          </p:cNvSpPr>
          <p:nvPr/>
        </p:nvSpPr>
        <p:spPr bwMode="auto">
          <a:xfrm>
            <a:off x="2209800" y="762000"/>
            <a:ext cx="419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  <a:cs typeface="Times New Roman" pitchFamily="18" charset="0"/>
              </a:rPr>
              <a:t>Rửa dụng cụ nấu ăn và ăn uống</a:t>
            </a:r>
          </a:p>
        </p:txBody>
      </p:sp>
      <p:sp>
        <p:nvSpPr>
          <p:cNvPr id="8199" name="Rectangle 4"/>
          <p:cNvSpPr>
            <a:spLocks noChangeArrowheads="1"/>
          </p:cNvSpPr>
          <p:nvPr/>
        </p:nvSpPr>
        <p:spPr bwMode="auto">
          <a:xfrm>
            <a:off x="0" y="2895600"/>
            <a:ext cx="8991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000" b="1">
                <a:cs typeface="Times New Roman" pitchFamily="18" charset="0"/>
              </a:rPr>
              <a:t>1-Hãy đánh dấu </a:t>
            </a:r>
            <a:r>
              <a:rPr lang="en-US" sz="2000" b="1">
                <a:solidFill>
                  <a:srgbClr val="FF0000"/>
                </a:solidFill>
                <a:cs typeface="Times New Roman" pitchFamily="18" charset="0"/>
              </a:rPr>
              <a:t>x</a:t>
            </a:r>
            <a:r>
              <a:rPr lang="en-US" sz="2000" b="1">
                <a:cs typeface="Times New Roman" pitchFamily="18" charset="0"/>
              </a:rPr>
              <a:t> vào  những vật liệu , dụng cụ mà gia đình em thường sử dụng để rửa dụng cụ nấu ăn và ăn uống</a:t>
            </a:r>
          </a:p>
          <a:p>
            <a:r>
              <a:rPr lang="en-US" sz="2000" b="1">
                <a:cs typeface="Times New Roman" pitchFamily="18" charset="0"/>
              </a:rPr>
              <a:t> </a:t>
            </a:r>
            <a:br>
              <a:rPr lang="en-US" sz="2000" b="1">
                <a:cs typeface="Times New Roman" pitchFamily="18" charset="0"/>
              </a:rPr>
            </a:br>
            <a:r>
              <a:rPr lang="en-US" sz="2000">
                <a:cs typeface="Times New Roman" pitchFamily="18" charset="0"/>
              </a:rPr>
              <a:t>		                             </a:t>
            </a:r>
            <a:br>
              <a:rPr lang="en-US" sz="2000">
                <a:cs typeface="Times New Roman" pitchFamily="18" charset="0"/>
              </a:rPr>
            </a:br>
            <a:r>
              <a:rPr lang="en-US" sz="2000">
                <a:cs typeface="Times New Roman" pitchFamily="18" charset="0"/>
              </a:rPr>
              <a:t>	</a:t>
            </a:r>
            <a:br>
              <a:rPr lang="en-US" sz="2000">
                <a:cs typeface="Times New Roman" pitchFamily="18" charset="0"/>
              </a:rPr>
            </a:br>
            <a:r>
              <a:rPr lang="en-US" sz="2000">
                <a:cs typeface="Times New Roman" pitchFamily="18" charset="0"/>
              </a:rPr>
              <a:t>		                             </a:t>
            </a:r>
            <a:br>
              <a:rPr lang="en-US" sz="2000">
                <a:cs typeface="Times New Roman" pitchFamily="18" charset="0"/>
              </a:rPr>
            </a:br>
            <a:r>
              <a:rPr lang="en-US" sz="2000">
                <a:cs typeface="Times New Roman" pitchFamily="18" charset="0"/>
              </a:rPr>
              <a:t>	</a:t>
            </a:r>
            <a:br>
              <a:rPr lang="en-US" sz="2000">
                <a:cs typeface="Times New Roman" pitchFamily="18" charset="0"/>
              </a:rPr>
            </a:br>
            <a:r>
              <a:rPr lang="en-US" sz="2000">
                <a:cs typeface="Times New Roman" pitchFamily="18" charset="0"/>
              </a:rPr>
              <a:t/>
            </a:r>
            <a:br>
              <a:rPr lang="en-US" sz="2000">
                <a:cs typeface="Times New Roman" pitchFamily="18" charset="0"/>
              </a:rPr>
            </a:br>
            <a:endParaRPr lang="en-US" sz="2000">
              <a:cs typeface="Times New Roman" pitchFamily="18" charset="0"/>
            </a:endParaRPr>
          </a:p>
        </p:txBody>
      </p:sp>
      <p:sp>
        <p:nvSpPr>
          <p:cNvPr id="8200" name="Text Box 6"/>
          <p:cNvSpPr txBox="1">
            <a:spLocks noChangeArrowheads="1"/>
          </p:cNvSpPr>
          <p:nvPr/>
        </p:nvSpPr>
        <p:spPr bwMode="auto">
          <a:xfrm>
            <a:off x="4800600" y="4338638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cs typeface="Times New Roman" pitchFamily="18" charset="0"/>
              </a:rPr>
              <a:t>-Giá đựng chén đĩa	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200400" y="2819400"/>
            <a:ext cx="533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0000"/>
                </a:solidFill>
                <a:cs typeface="Times New Roman" pitchFamily="18" charset="0"/>
              </a:rPr>
              <a:t>X</a:t>
            </a:r>
          </a:p>
        </p:txBody>
      </p:sp>
      <p:sp>
        <p:nvSpPr>
          <p:cNvPr id="8202" name="Rectangle 16"/>
          <p:cNvSpPr>
            <a:spLocks noChangeArrowheads="1"/>
          </p:cNvSpPr>
          <p:nvPr/>
        </p:nvSpPr>
        <p:spPr bwMode="auto">
          <a:xfrm>
            <a:off x="152400" y="4338638"/>
            <a:ext cx="2051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cs typeface="Times New Roman" pitchFamily="18" charset="0"/>
              </a:rPr>
              <a:t>-Chậu rửa chén </a:t>
            </a:r>
            <a:endParaRPr lang="en-US" sz="2000"/>
          </a:p>
        </p:txBody>
      </p:sp>
      <p:sp>
        <p:nvSpPr>
          <p:cNvPr id="8203" name="Rectangle 17"/>
          <p:cNvSpPr>
            <a:spLocks noChangeArrowheads="1"/>
          </p:cNvSpPr>
          <p:nvPr/>
        </p:nvSpPr>
        <p:spPr bwMode="auto">
          <a:xfrm>
            <a:off x="152400" y="2743200"/>
            <a:ext cx="29543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cs typeface="Times New Roman" pitchFamily="18" charset="0"/>
              </a:rPr>
              <a:t>-Nước rửa chén 	</a:t>
            </a:r>
            <a:endParaRPr lang="en-US" sz="2000"/>
          </a:p>
        </p:txBody>
      </p:sp>
      <p:sp>
        <p:nvSpPr>
          <p:cNvPr id="8204" name="Rectangle 18"/>
          <p:cNvSpPr>
            <a:spLocks noChangeArrowheads="1"/>
          </p:cNvSpPr>
          <p:nvPr/>
        </p:nvSpPr>
        <p:spPr bwMode="auto">
          <a:xfrm>
            <a:off x="152400" y="3276600"/>
            <a:ext cx="2135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cs typeface="Times New Roman" pitchFamily="18" charset="0"/>
              </a:rPr>
              <a:t>-Miếng rửa chén </a:t>
            </a:r>
            <a:endParaRPr lang="en-US" sz="2000"/>
          </a:p>
        </p:txBody>
      </p:sp>
      <p:sp>
        <p:nvSpPr>
          <p:cNvPr id="8205" name="Rectangle 19"/>
          <p:cNvSpPr>
            <a:spLocks noChangeArrowheads="1"/>
          </p:cNvSpPr>
          <p:nvPr/>
        </p:nvSpPr>
        <p:spPr bwMode="auto">
          <a:xfrm>
            <a:off x="4737100" y="3309938"/>
            <a:ext cx="203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cs typeface="Times New Roman" pitchFamily="18" charset="0"/>
              </a:rPr>
              <a:t>-Nước vo gạo 	</a:t>
            </a:r>
            <a:endParaRPr lang="en-US" sz="2000"/>
          </a:p>
        </p:txBody>
      </p:sp>
      <p:sp>
        <p:nvSpPr>
          <p:cNvPr id="8206" name="Rectangle 20"/>
          <p:cNvSpPr>
            <a:spLocks noChangeArrowheads="1"/>
          </p:cNvSpPr>
          <p:nvPr/>
        </p:nvSpPr>
        <p:spPr bwMode="auto">
          <a:xfrm>
            <a:off x="4724400" y="2752725"/>
            <a:ext cx="16065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cs typeface="Times New Roman" pitchFamily="18" charset="0"/>
              </a:rPr>
              <a:t>-Nước sạch </a:t>
            </a:r>
            <a:endParaRPr lang="en-US" sz="2000"/>
          </a:p>
        </p:txBody>
      </p:sp>
      <p:sp>
        <p:nvSpPr>
          <p:cNvPr id="8207" name="Rectangle 21"/>
          <p:cNvSpPr>
            <a:spLocks noChangeArrowheads="1"/>
          </p:cNvSpPr>
          <p:nvPr/>
        </p:nvSpPr>
        <p:spPr bwMode="auto">
          <a:xfrm>
            <a:off x="152400" y="3810000"/>
            <a:ext cx="23923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cs typeface="Times New Roman" pitchFamily="18" charset="0"/>
              </a:rPr>
              <a:t>-Rổ đựng chén đĩa </a:t>
            </a:r>
            <a:endParaRPr lang="en-US" sz="2000"/>
          </a:p>
        </p:txBody>
      </p:sp>
      <p:sp>
        <p:nvSpPr>
          <p:cNvPr id="8208" name="Rectangle 22"/>
          <p:cNvSpPr>
            <a:spLocks noChangeArrowheads="1"/>
          </p:cNvSpPr>
          <p:nvPr/>
        </p:nvSpPr>
        <p:spPr bwMode="auto">
          <a:xfrm>
            <a:off x="4800600" y="3810000"/>
            <a:ext cx="11382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cs typeface="Times New Roman" pitchFamily="18" charset="0"/>
              </a:rPr>
              <a:t>-Bột giặt</a:t>
            </a:r>
            <a:endParaRPr lang="en-US" sz="2000"/>
          </a:p>
        </p:txBody>
      </p:sp>
      <p:sp>
        <p:nvSpPr>
          <p:cNvPr id="27" name="Rectangle 26"/>
          <p:cNvSpPr/>
          <p:nvPr/>
        </p:nvSpPr>
        <p:spPr>
          <a:xfrm>
            <a:off x="3194050" y="3906838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3194050" y="3830638"/>
            <a:ext cx="5572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cs typeface="Times New Roman" pitchFamily="18" charset="0"/>
              </a:rPr>
              <a:t>X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200400" y="4429125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30" name="Text Box 8"/>
          <p:cNvSpPr txBox="1">
            <a:spLocks noChangeArrowheads="1"/>
          </p:cNvSpPr>
          <p:nvPr/>
        </p:nvSpPr>
        <p:spPr bwMode="auto">
          <a:xfrm>
            <a:off x="3200400" y="4352925"/>
            <a:ext cx="5572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cs typeface="Times New Roman" pitchFamily="18" charset="0"/>
              </a:rPr>
              <a:t>X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267575" y="28194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7267575" y="2743200"/>
            <a:ext cx="5572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cs typeface="Times New Roman" pitchFamily="18" charset="0"/>
              </a:rPr>
              <a:t>X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267575" y="3349625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7267575" y="3273425"/>
            <a:ext cx="5572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cs typeface="Times New Roman" pitchFamily="18" charset="0"/>
              </a:rPr>
              <a:t>X</a:t>
            </a:r>
          </a:p>
        </p:txBody>
      </p:sp>
      <p:sp>
        <p:nvSpPr>
          <p:cNvPr id="35" name="Rectangle 34"/>
          <p:cNvSpPr/>
          <p:nvPr/>
        </p:nvSpPr>
        <p:spPr>
          <a:xfrm>
            <a:off x="7291388" y="38100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291388" y="44196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>
              <a:latin typeface="Arial"/>
            </a:endParaRPr>
          </a:p>
        </p:txBody>
      </p:sp>
      <p:sp>
        <p:nvSpPr>
          <p:cNvPr id="38" name="Text Box 8"/>
          <p:cNvSpPr txBox="1">
            <a:spLocks noChangeArrowheads="1"/>
          </p:cNvSpPr>
          <p:nvPr/>
        </p:nvSpPr>
        <p:spPr bwMode="auto">
          <a:xfrm>
            <a:off x="7291388" y="4343400"/>
            <a:ext cx="55721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cs typeface="Times New Roman" pitchFamily="18" charset="0"/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  <p:bldP spid="28" grpId="0"/>
      <p:bldP spid="30" grpId="0"/>
      <p:bldP spid="32" grpId="0"/>
      <p:bldP spid="34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5867400" y="30480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3200400" y="385763"/>
            <a:ext cx="1371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cs typeface="Times New Roman" pitchFamily="18" charset="0"/>
              </a:rPr>
              <a:t>Kĩ thuật:</a:t>
            </a:r>
          </a:p>
        </p:txBody>
      </p:sp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2209800" y="762000"/>
            <a:ext cx="480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cs typeface="Times New Roman" pitchFamily="18" charset="0"/>
              </a:rPr>
              <a:t>Rửa dụng cụ nấu ăn và ăn uống</a:t>
            </a:r>
          </a:p>
        </p:txBody>
      </p:sp>
      <p:sp>
        <p:nvSpPr>
          <p:cNvPr id="9221" name="Rectangle 4"/>
          <p:cNvSpPr>
            <a:spLocks noChangeArrowheads="1"/>
          </p:cNvSpPr>
          <p:nvPr/>
        </p:nvSpPr>
        <p:spPr bwMode="auto">
          <a:xfrm>
            <a:off x="381000" y="1893888"/>
            <a:ext cx="8534400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cs typeface="Times New Roman" pitchFamily="18" charset="0"/>
              </a:rPr>
              <a:t>2/Hãy điền chữ Đ (đúng) hoặc S (sai) vào      cho đúng .</a:t>
            </a:r>
            <a:br>
              <a:rPr lang="en-US" sz="2400" b="1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Rửa dụng cụ nấu ăn và ăn uống sau bữa ăn có tác dụng :</a:t>
            </a:r>
          </a:p>
          <a:p>
            <a:r>
              <a:rPr lang="en-US" sz="2400">
                <a:cs typeface="Times New Roman" pitchFamily="18" charset="0"/>
              </a:rPr>
              <a:t/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 Làm sạch dụng cụ nấu ăn và ăn uống</a:t>
            </a:r>
          </a:p>
          <a:p>
            <a:r>
              <a:rPr lang="en-US" sz="2400">
                <a:cs typeface="Times New Roman" pitchFamily="18" charset="0"/>
              </a:rPr>
              <a:t/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 Giữ vệ sinh dụng cụ nấu ăn và ăn uống</a:t>
            </a:r>
          </a:p>
          <a:p>
            <a:r>
              <a:rPr lang="en-US" sz="2400">
                <a:cs typeface="Times New Roman" pitchFamily="18" charset="0"/>
              </a:rPr>
              <a:t/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 Làm đẹp các dụng cụ nấu ăn và ăn uống</a:t>
            </a:r>
          </a:p>
          <a:p>
            <a:r>
              <a:rPr lang="en-US" sz="2400">
                <a:cs typeface="Times New Roman" pitchFamily="18" charset="0"/>
              </a:rPr>
              <a:t/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- Bảo quản dụng cụ nấu ăn và ăn uống     </a:t>
            </a:r>
            <a:br>
              <a:rPr lang="en-US" sz="2400">
                <a:cs typeface="Times New Roman" pitchFamily="18" charset="0"/>
              </a:rPr>
            </a:br>
            <a:endParaRPr lang="en-US" sz="2400">
              <a:cs typeface="Times New Roman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791200" y="2971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Đ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943600" y="52578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00800" y="4495800"/>
            <a:ext cx="3810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324600" y="38100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248400" y="3733800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Đ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6400800" y="44196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S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5867400" y="51816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Đ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77000" y="19812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28600" y="41910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8600" y="27432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10244" name="TextBox 4"/>
          <p:cNvSpPr txBox="1">
            <a:spLocks noChangeArrowheads="1"/>
          </p:cNvSpPr>
          <p:nvPr/>
        </p:nvSpPr>
        <p:spPr bwMode="auto">
          <a:xfrm>
            <a:off x="3200400" y="385763"/>
            <a:ext cx="1371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cs typeface="Times New Roman" pitchFamily="18" charset="0"/>
              </a:rPr>
              <a:t>Kĩ thuật:</a:t>
            </a:r>
          </a:p>
        </p:txBody>
      </p:sp>
      <p:sp>
        <p:nvSpPr>
          <p:cNvPr id="10245" name="TextBox 5"/>
          <p:cNvSpPr txBox="1">
            <a:spLocks noChangeArrowheads="1"/>
          </p:cNvSpPr>
          <p:nvPr/>
        </p:nvSpPr>
        <p:spPr bwMode="auto">
          <a:xfrm>
            <a:off x="2209800" y="762000"/>
            <a:ext cx="533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cs typeface="Times New Roman" pitchFamily="18" charset="0"/>
              </a:rPr>
              <a:t>Rửa dụng cụ nấu ăn và ăn uống</a:t>
            </a:r>
          </a:p>
        </p:txBody>
      </p:sp>
      <p:sp>
        <p:nvSpPr>
          <p:cNvPr id="10246" name="Rectangle 4"/>
          <p:cNvSpPr>
            <a:spLocks noChangeArrowheads="1"/>
          </p:cNvSpPr>
          <p:nvPr/>
        </p:nvSpPr>
        <p:spPr bwMode="auto">
          <a:xfrm>
            <a:off x="762000" y="1600200"/>
            <a:ext cx="82296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cs typeface="Times New Roman" pitchFamily="18" charset="0"/>
              </a:rPr>
              <a:t>3-Hãy ghi số (1, 2, 3, 4 )vào     cho trình tự rửa dụng cụ nấu ăn và ăn uống :</a:t>
            </a:r>
          </a:p>
          <a:p>
            <a:r>
              <a:rPr lang="en-US" sz="2400" b="1">
                <a:cs typeface="Times New Roman" pitchFamily="18" charset="0"/>
              </a:rPr>
              <a:t/>
            </a:r>
            <a:br>
              <a:rPr lang="en-US" sz="2400" b="1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Rửa bằng nước sạch hai lần .</a:t>
            </a:r>
          </a:p>
          <a:p>
            <a:r>
              <a:rPr lang="en-US" sz="2400">
                <a:cs typeface="Times New Roman" pitchFamily="18" charset="0"/>
              </a:rPr>
              <a:t/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Rửa bằng nước rửa chén </a:t>
            </a:r>
          </a:p>
          <a:p>
            <a:r>
              <a:rPr lang="en-US" sz="2400">
                <a:cs typeface="Times New Roman" pitchFamily="18" charset="0"/>
              </a:rPr>
              <a:t/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Úp từng dụng cụ đã rửa sạch vào rổ cho ráo nước </a:t>
            </a:r>
          </a:p>
          <a:p>
            <a:r>
              <a:rPr lang="en-US" sz="2400">
                <a:cs typeface="Times New Roman" pitchFamily="18" charset="0"/>
              </a:rPr>
              <a:t/>
            </a:r>
            <a:br>
              <a:rPr lang="en-US" sz="2400">
                <a:cs typeface="Times New Roman" pitchFamily="18" charset="0"/>
              </a:rPr>
            </a:br>
            <a:r>
              <a:rPr lang="en-US" sz="2400">
                <a:cs typeface="Times New Roman" pitchFamily="18" charset="0"/>
              </a:rPr>
              <a:t>Tráng qua một lượt cho sạch thức ăn ,cơm trong dụng cụ nấu ăn và ăn uống</a:t>
            </a:r>
            <a:br>
              <a:rPr lang="en-US" sz="2400">
                <a:cs typeface="Times New Roman" pitchFamily="18" charset="0"/>
              </a:rPr>
            </a:br>
            <a:endParaRPr lang="en-US" sz="2400">
              <a:cs typeface="Times New Roman" pitchFamily="18" charset="0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180975" y="4097338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Times New Roman" pitchFamily="18" charset="0"/>
              </a:rPr>
              <a:t>4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55588" y="3478213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800600" y="16764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4475" y="4953000"/>
            <a:ext cx="3048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241300" y="3402013"/>
            <a:ext cx="5334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2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192088" y="2652713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3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04788" y="48768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3" grpId="0"/>
      <p:bldP spid="15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623</Words>
  <Application>Microsoft Office PowerPoint</Application>
  <PresentationFormat>On-screen Show (4:3)</PresentationFormat>
  <Paragraphs>102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20</cp:revision>
  <dcterms:created xsi:type="dcterms:W3CDTF">2011-11-04T03:49:17Z</dcterms:created>
  <dcterms:modified xsi:type="dcterms:W3CDTF">2023-11-13T01:28:00Z</dcterms:modified>
</cp:coreProperties>
</file>