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700" r:id="rId3"/>
  </p:sldMasterIdLst>
  <p:notesMasterIdLst>
    <p:notesMasterId r:id="rId14"/>
  </p:notesMasterIdLst>
  <p:sldIdLst>
    <p:sldId id="285" r:id="rId4"/>
    <p:sldId id="528" r:id="rId5"/>
    <p:sldId id="286" r:id="rId6"/>
    <p:sldId id="307" r:id="rId7"/>
    <p:sldId id="289" r:id="rId8"/>
    <p:sldId id="308" r:id="rId9"/>
    <p:sldId id="309" r:id="rId10"/>
    <p:sldId id="304" r:id="rId11"/>
    <p:sldId id="527" r:id="rId12"/>
    <p:sldId id="51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9C2D8-72ED-4E30-821F-A2853DD33C07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FC4BC-E32D-42B4-9276-E0A704D4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1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3AD677-048F-409F-AACD-0A0B5EF61C8C}" type="slidenum">
              <a:rPr kumimoji="0" lang="zh-CN" alt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zh-CN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3890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3AD677-048F-409F-AACD-0A0B5EF61C8C}" type="slidenum">
              <a:rPr kumimoji="0" lang="zh-CN" alt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zh-CN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007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8938" y="685800"/>
            <a:ext cx="60801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750" indent="0" eaLnBrk="1" hangingPunct="1">
              <a:spcBef>
                <a:spcPct val="0"/>
              </a:spcBef>
              <a:buNone/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81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87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02419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272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356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892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53008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17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9995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046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6789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7447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5016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378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2381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21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6335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71723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640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4912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35196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4301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0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089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9786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514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94994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9976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87270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59" y="5520399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922757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7655" y="179664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81428" y="232600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72650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7498" y="245433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5727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41696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4189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28247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26513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105175" y="24864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5177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108700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108700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" action="ppaction://noaction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30998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20620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850" y="557126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6507279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29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27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25800" y="1470417"/>
            <a:ext cx="734040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96600" y="4893379"/>
            <a:ext cx="5398800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87336" y="5133935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27311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0614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15375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38191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2273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80931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9635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8201" y="2351000"/>
            <a:ext cx="7975600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61993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23521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0124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290814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37566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4080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96997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109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740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17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25B1FBD-A72F-4401-8221-9042861C1EB0}"/>
              </a:ext>
            </a:extLst>
          </p:cNvPr>
          <p:cNvSpPr/>
          <p:nvPr userDrawn="1"/>
        </p:nvSpPr>
        <p:spPr>
          <a:xfrm>
            <a:off x="192912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</p:spTree>
    <p:extLst>
      <p:ext uri="{BB962C8B-B14F-4D97-AF65-F5344CB8AC3E}">
        <p14:creationId xmlns:p14="http://schemas.microsoft.com/office/powerpoint/2010/main" val="64024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137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367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0357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1040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413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51819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86023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23998" y="17875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14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257711" y="440347"/>
            <a:ext cx="5440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ÔN TẬP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CUỐI NĂM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1657588" y="1273546"/>
            <a:ext cx="9035459" cy="374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 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69</a:t>
            </a:r>
            <a:endParaRPr kumimoji="0" lang="vi-VN" sz="54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ÔN TẬP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PHÉP CỘNG, PHÉP TRỪ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8483"/>
            <a:ext cx="12161836" cy="68410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4" y="1473046"/>
            <a:ext cx="2895749" cy="2044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217" y="2859531"/>
            <a:ext cx="1159718" cy="4069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23" y="4957677"/>
            <a:ext cx="3606613" cy="18918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34033" y="1905581"/>
            <a:ext cx="5936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TẠM BIỆT CÁC CON!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12" y="1984783"/>
            <a:ext cx="2099364" cy="21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8276" y="1274972"/>
            <a:ext cx="2676936" cy="2656596"/>
            <a:chOff x="954880" y="2484888"/>
            <a:chExt cx="2014662" cy="2198295"/>
          </a:xfrm>
        </p:grpSpPr>
        <p:sp>
          <p:nvSpPr>
            <p:cNvPr id="18" name="椭圆 17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01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70243" y="2880492"/>
              <a:ext cx="178382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HS thực hiện được phép cộng, phép trừ các số trong phạm vi 100.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669757" y="1091067"/>
            <a:ext cx="3217968" cy="2608372"/>
            <a:chOff x="954879" y="2484889"/>
            <a:chExt cx="2517551" cy="2198294"/>
          </a:xfrm>
        </p:grpSpPr>
        <p:sp>
          <p:nvSpPr>
            <p:cNvPr id="51" name="椭圆 50"/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02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Ôn tập cách tính toán trong trường hợp có hai dấu phép tính cộng, trừ (theo thứ tự từ trái sang phải).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801119" y="68989"/>
            <a:ext cx="6131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grpSp>
        <p:nvGrpSpPr>
          <p:cNvPr id="11" name="组合 49">
            <a:extLst>
              <a:ext uri="{FF2B5EF4-FFF2-40B4-BE49-F238E27FC236}">
                <a16:creationId xmlns:a16="http://schemas.microsoft.com/office/drawing/2014/main" xmlns="" id="{AE0777EC-941D-4D91-8CF2-E83DFE179913}"/>
              </a:ext>
            </a:extLst>
          </p:cNvPr>
          <p:cNvGrpSpPr/>
          <p:nvPr/>
        </p:nvGrpSpPr>
        <p:grpSpPr>
          <a:xfrm>
            <a:off x="8751272" y="993927"/>
            <a:ext cx="2752646" cy="2516464"/>
            <a:chOff x="954879" y="2484889"/>
            <a:chExt cx="2517551" cy="2198294"/>
          </a:xfrm>
        </p:grpSpPr>
        <p:sp>
          <p:nvSpPr>
            <p:cNvPr id="12" name="椭圆 50">
              <a:extLst>
                <a:ext uri="{FF2B5EF4-FFF2-40B4-BE49-F238E27FC236}">
                  <a16:creationId xmlns:a16="http://schemas.microsoft.com/office/drawing/2014/main" xmlns="" id="{171AD89A-320A-455B-81F3-ED9E8C712627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3" name="椭圆 51">
              <a:extLst>
                <a:ext uri="{FF2B5EF4-FFF2-40B4-BE49-F238E27FC236}">
                  <a16:creationId xmlns:a16="http://schemas.microsoft.com/office/drawing/2014/main" xmlns="" id="{D486E67B-B40C-4BA7-B4BE-9C31CC9065F2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03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4" name="椭圆 52">
              <a:extLst>
                <a:ext uri="{FF2B5EF4-FFF2-40B4-BE49-F238E27FC236}">
                  <a16:creationId xmlns:a16="http://schemas.microsoft.com/office/drawing/2014/main" xmlns="" id="{B7836A21-2CA5-41F9-B72F-AC93C2CFA5BA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+mn-cs"/>
                </a:rPr>
                <a:t>Ôn lại cách cộng, trừ nhẩm (có số tròn chục) trong phạm vi 100.  </a:t>
              </a:r>
            </a:p>
          </p:txBody>
        </p:sp>
      </p:grpSp>
      <p:grpSp>
        <p:nvGrpSpPr>
          <p:cNvPr id="15" name="组合 49">
            <a:extLst>
              <a:ext uri="{FF2B5EF4-FFF2-40B4-BE49-F238E27FC236}">
                <a16:creationId xmlns:a16="http://schemas.microsoft.com/office/drawing/2014/main" xmlns="" id="{116058CA-4533-4958-9CD6-732AB1AC35EC}"/>
              </a:ext>
            </a:extLst>
          </p:cNvPr>
          <p:cNvGrpSpPr/>
          <p:nvPr/>
        </p:nvGrpSpPr>
        <p:grpSpPr>
          <a:xfrm>
            <a:off x="8567072" y="3720601"/>
            <a:ext cx="3233834" cy="2923786"/>
            <a:chOff x="954879" y="2484889"/>
            <a:chExt cx="2517551" cy="2198294"/>
          </a:xfrm>
        </p:grpSpPr>
        <p:sp>
          <p:nvSpPr>
            <p:cNvPr id="16" name="椭圆 50">
              <a:extLst>
                <a:ext uri="{FF2B5EF4-FFF2-40B4-BE49-F238E27FC236}">
                  <a16:creationId xmlns:a16="http://schemas.microsoft.com/office/drawing/2014/main" xmlns="" id="{C646FEC4-EEA5-4F1C-BA9E-4DF6307E734C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椭圆 51">
              <a:extLst>
                <a:ext uri="{FF2B5EF4-FFF2-40B4-BE49-F238E27FC236}">
                  <a16:creationId xmlns:a16="http://schemas.microsoft.com/office/drawing/2014/main" xmlns="" id="{D026D04A-3334-4B0F-9447-FCB34FA33239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06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" name="椭圆 52">
              <a:extLst>
                <a:ext uri="{FF2B5EF4-FFF2-40B4-BE49-F238E27FC236}">
                  <a16:creationId xmlns:a16="http://schemas.microsoft.com/office/drawing/2014/main" xmlns="" id="{E2BF9D16-165F-4620-88D6-897BEC1FD153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Thực hiện được tính toán trong trường hợp có hai dấu phép tính cộng, trừ (theo thứ tự từ trái sang phải).</a:t>
              </a:r>
            </a:p>
          </p:txBody>
        </p:sp>
      </p:grpSp>
      <p:grpSp>
        <p:nvGrpSpPr>
          <p:cNvPr id="24" name="组合 49">
            <a:extLst>
              <a:ext uri="{FF2B5EF4-FFF2-40B4-BE49-F238E27FC236}">
                <a16:creationId xmlns:a16="http://schemas.microsoft.com/office/drawing/2014/main" xmlns="" id="{A928B43C-1A7C-4190-9AC8-650DA5496D34}"/>
              </a:ext>
            </a:extLst>
          </p:cNvPr>
          <p:cNvGrpSpPr/>
          <p:nvPr/>
        </p:nvGrpSpPr>
        <p:grpSpPr>
          <a:xfrm>
            <a:off x="4943158" y="4017869"/>
            <a:ext cx="3233834" cy="2671042"/>
            <a:chOff x="954879" y="2484889"/>
            <a:chExt cx="2517551" cy="2198294"/>
          </a:xfrm>
        </p:grpSpPr>
        <p:sp>
          <p:nvSpPr>
            <p:cNvPr id="25" name="椭圆 50">
              <a:extLst>
                <a:ext uri="{FF2B5EF4-FFF2-40B4-BE49-F238E27FC236}">
                  <a16:creationId xmlns:a16="http://schemas.microsoft.com/office/drawing/2014/main" xmlns="" id="{5B75659A-9CE5-4E1B-9E80-57093A5133AE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6" name="椭圆 51">
              <a:extLst>
                <a:ext uri="{FF2B5EF4-FFF2-40B4-BE49-F238E27FC236}">
                  <a16:creationId xmlns:a16="http://schemas.microsoft.com/office/drawing/2014/main" xmlns="" id="{C5FFA9AF-D25B-4E26-A56F-2920212FF27B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05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7" name="椭圆 52">
              <a:extLst>
                <a:ext uri="{FF2B5EF4-FFF2-40B4-BE49-F238E27FC236}">
                  <a16:creationId xmlns:a16="http://schemas.microsoft.com/office/drawing/2014/main" xmlns="" id="{B3B0E533-CE17-4A48-95A3-87830A08A501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Ôn tập giải đựợc bài toán có nội dung thực tiễn liên quan đến phép công, phép trừ trong phạm vi 100</a:t>
              </a:r>
            </a:p>
          </p:txBody>
        </p:sp>
      </p:grpSp>
      <p:grpSp>
        <p:nvGrpSpPr>
          <p:cNvPr id="28" name="组合 49">
            <a:extLst>
              <a:ext uri="{FF2B5EF4-FFF2-40B4-BE49-F238E27FC236}">
                <a16:creationId xmlns:a16="http://schemas.microsoft.com/office/drawing/2014/main" xmlns="" id="{BB9699BE-91AB-4039-9FC8-7828C1A922A3}"/>
              </a:ext>
            </a:extLst>
          </p:cNvPr>
          <p:cNvGrpSpPr/>
          <p:nvPr/>
        </p:nvGrpSpPr>
        <p:grpSpPr>
          <a:xfrm>
            <a:off x="1071772" y="3897059"/>
            <a:ext cx="3135566" cy="2928104"/>
            <a:chOff x="954879" y="2484889"/>
            <a:chExt cx="2517551" cy="2198294"/>
          </a:xfrm>
        </p:grpSpPr>
        <p:sp>
          <p:nvSpPr>
            <p:cNvPr id="29" name="椭圆 50">
              <a:extLst>
                <a:ext uri="{FF2B5EF4-FFF2-40B4-BE49-F238E27FC236}">
                  <a16:creationId xmlns:a16="http://schemas.microsoft.com/office/drawing/2014/main" xmlns="" id="{C3F1C8B6-EB76-4E48-935F-D13F1F5A128F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0" name="椭圆 51">
              <a:extLst>
                <a:ext uri="{FF2B5EF4-FFF2-40B4-BE49-F238E27FC236}">
                  <a16:creationId xmlns:a16="http://schemas.microsoft.com/office/drawing/2014/main" xmlns="" id="{7A9D19B7-BF76-4E83-9FF8-88A4F726E72F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04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1" name="椭圆 52">
              <a:extLst>
                <a:ext uri="{FF2B5EF4-FFF2-40B4-BE49-F238E27FC236}">
                  <a16:creationId xmlns:a16="http://schemas.microsoft.com/office/drawing/2014/main" xmlns="" id="{D4A1265C-AD48-4A2F-81E3-00E793AB686F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Ôn cách so sánh đựợc các số trong phạm vi 100.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7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19B20532-FB07-4848-91BB-7181F8B0E95B}"/>
              </a:ext>
            </a:extLst>
          </p:cNvPr>
          <p:cNvSpPr/>
          <p:nvPr/>
        </p:nvSpPr>
        <p:spPr>
          <a:xfrm>
            <a:off x="2967936" y="10470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D20F8D-7545-4E33-BF00-A45C28ABB1F4}"/>
              </a:ext>
            </a:extLst>
          </p:cNvPr>
          <p:cNvSpPr txBox="1"/>
          <p:nvPr/>
        </p:nvSpPr>
        <p:spPr>
          <a:xfrm>
            <a:off x="3405258" y="1047015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nhẩm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xmlns="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780011A-5F97-42D5-ACAE-93853CE99540}"/>
              </a:ext>
            </a:extLst>
          </p:cNvPr>
          <p:cNvGrpSpPr/>
          <p:nvPr/>
        </p:nvGrpSpPr>
        <p:grpSpPr>
          <a:xfrm>
            <a:off x="730152" y="1768816"/>
            <a:ext cx="4123814" cy="4609770"/>
            <a:chOff x="730152" y="1562614"/>
            <a:chExt cx="4123814" cy="46097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C8C4418-4FEE-4179-89BD-6F5A9BC52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60977"/>
            <a:stretch/>
          </p:blipFill>
          <p:spPr>
            <a:xfrm>
              <a:off x="730152" y="1570235"/>
              <a:ext cx="3875314" cy="460214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2A7EBB0-6D9D-44A4-B501-F75A03671F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1963" r="60977"/>
            <a:stretch/>
          </p:blipFill>
          <p:spPr>
            <a:xfrm>
              <a:off x="4152899" y="1562614"/>
              <a:ext cx="701067" cy="460977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C3BE04-9C0E-42CD-9FE7-24A15333E05A}"/>
              </a:ext>
            </a:extLst>
          </p:cNvPr>
          <p:cNvSpPr txBox="1"/>
          <p:nvPr/>
        </p:nvSpPr>
        <p:spPr>
          <a:xfrm>
            <a:off x="3761338" y="389754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70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0F8C36-30AC-404B-9CC8-9FAC1B3D4DE9}"/>
              </a:ext>
            </a:extLst>
          </p:cNvPr>
          <p:cNvSpPr txBox="1"/>
          <p:nvPr/>
        </p:nvSpPr>
        <p:spPr>
          <a:xfrm>
            <a:off x="3769404" y="44207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7EA69B-10C8-458E-8123-EC68CC37490F}"/>
              </a:ext>
            </a:extLst>
          </p:cNvPr>
          <p:cNvSpPr txBox="1"/>
          <p:nvPr/>
        </p:nvSpPr>
        <p:spPr>
          <a:xfrm>
            <a:off x="3754988" y="49363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30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C03D637-1EF7-45D8-9C21-B9EF2EC5FABD}"/>
              </a:ext>
            </a:extLst>
          </p:cNvPr>
          <p:cNvGrpSpPr/>
          <p:nvPr/>
        </p:nvGrpSpPr>
        <p:grpSpPr>
          <a:xfrm>
            <a:off x="4853966" y="1776436"/>
            <a:ext cx="3422746" cy="4433863"/>
            <a:chOff x="4997027" y="1570234"/>
            <a:chExt cx="3422746" cy="44338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B2B3420-A2BD-49DE-9C90-A7E579056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8935" t="-570" r="26601" b="4226"/>
            <a:stretch/>
          </p:blipFill>
          <p:spPr>
            <a:xfrm>
              <a:off x="4997027" y="1570234"/>
              <a:ext cx="3422746" cy="44338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A7005C7-A976-43B9-887D-C20E862A6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407" r="9929" b="6931"/>
            <a:stretch/>
          </p:blipFill>
          <p:spPr>
            <a:xfrm>
              <a:off x="7180488" y="2976563"/>
              <a:ext cx="1239285" cy="263383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BC45B5A-317C-483D-9E11-6560561BA94D}"/>
              </a:ext>
            </a:extLst>
          </p:cNvPr>
          <p:cNvSpPr txBox="1"/>
          <p:nvPr/>
        </p:nvSpPr>
        <p:spPr>
          <a:xfrm>
            <a:off x="6565555" y="3554643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3F8E58C-D7F6-40E5-B383-C2298B4A5C2C}"/>
              </a:ext>
            </a:extLst>
          </p:cNvPr>
          <p:cNvSpPr txBox="1"/>
          <p:nvPr/>
        </p:nvSpPr>
        <p:spPr>
          <a:xfrm>
            <a:off x="6738721" y="40778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D0ACF9-2B52-4421-892E-96D6FF5DE2C1}"/>
              </a:ext>
            </a:extLst>
          </p:cNvPr>
          <p:cNvSpPr txBox="1"/>
          <p:nvPr/>
        </p:nvSpPr>
        <p:spPr>
          <a:xfrm>
            <a:off x="6724305" y="45934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40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DA990C5-87FD-4A4A-B806-7153A7F48035}"/>
              </a:ext>
            </a:extLst>
          </p:cNvPr>
          <p:cNvGrpSpPr/>
          <p:nvPr/>
        </p:nvGrpSpPr>
        <p:grpSpPr>
          <a:xfrm>
            <a:off x="7984356" y="1856769"/>
            <a:ext cx="3876176" cy="4433863"/>
            <a:chOff x="7984356" y="1856769"/>
            <a:chExt cx="3876176" cy="443386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EAE2F63E-38E1-47EE-8ADA-B8676BD45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7930" t="2450" r="-2394" b="1207"/>
            <a:stretch/>
          </p:blipFill>
          <p:spPr>
            <a:xfrm>
              <a:off x="7984356" y="1856769"/>
              <a:ext cx="3422746" cy="443386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DEBAD7BA-8CC4-49B5-8143-679EC1405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573" t="44418" r="-2394" b="1207"/>
            <a:stretch/>
          </p:blipFill>
          <p:spPr>
            <a:xfrm>
              <a:off x="9988301" y="3788229"/>
              <a:ext cx="1872231" cy="250240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E3B9D7A-F812-4158-884D-D80B6169D05A}"/>
              </a:ext>
            </a:extLst>
          </p:cNvPr>
          <p:cNvSpPr txBox="1"/>
          <p:nvPr/>
        </p:nvSpPr>
        <p:spPr>
          <a:xfrm>
            <a:off x="9592198" y="4016308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90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3964A9A-AC00-43F6-9CA3-7AB96CC08573}"/>
              </a:ext>
            </a:extLst>
          </p:cNvPr>
          <p:cNvSpPr txBox="1"/>
          <p:nvPr/>
        </p:nvSpPr>
        <p:spPr>
          <a:xfrm>
            <a:off x="9576680" y="4568556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=100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F6114D1-BA4E-4FC9-8EB1-85AF90DEDE6D}"/>
              </a:ext>
            </a:extLst>
          </p:cNvPr>
          <p:cNvSpPr txBox="1"/>
          <p:nvPr/>
        </p:nvSpPr>
        <p:spPr>
          <a:xfrm>
            <a:off x="9750948" y="5055138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/>
      <p:bldP spid="19" grpId="0"/>
      <p:bldP spid="20" grpId="0"/>
      <p:bldP spid="26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304981" cy="658837"/>
            <a:chOff x="1824226" y="3918824"/>
            <a:chExt cx="730498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57 + 28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24 + 67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49 + 39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57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28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379730BD-9856-44C2-A655-D2D6D9A98C8C}"/>
              </a:ext>
            </a:extLst>
          </p:cNvPr>
          <p:cNvGrpSpPr/>
          <p:nvPr/>
        </p:nvGrpSpPr>
        <p:grpSpPr>
          <a:xfrm>
            <a:off x="5172620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24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67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F59D77FB-54F8-4E89-9E44-F0BF6CDDCDBB}"/>
              </a:ext>
            </a:extLst>
          </p:cNvPr>
          <p:cNvGrpSpPr/>
          <p:nvPr/>
        </p:nvGrpSpPr>
        <p:grpSpPr>
          <a:xfrm>
            <a:off x="8285975" y="1663821"/>
            <a:ext cx="837249" cy="1312215"/>
            <a:chOff x="1933616" y="4498692"/>
            <a:chExt cx="837249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49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39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4555AC40-1073-46F2-B1DB-0B00523F7589}"/>
              </a:ext>
            </a:extLst>
          </p:cNvPr>
          <p:cNvSpPr txBox="1"/>
          <p:nvPr/>
        </p:nvSpPr>
        <p:spPr>
          <a:xfrm>
            <a:off x="5369950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83 – 19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42 – 38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90 – 76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C954A4D7-4B5D-4C0C-8CBE-6D1C24F1742E}"/>
              </a:ext>
            </a:extLst>
          </p:cNvPr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83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19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85F2EE29-ED6C-4BEC-9EB8-473B5C047328}"/>
              </a:ext>
            </a:extLst>
          </p:cNvPr>
          <p:cNvGrpSpPr/>
          <p:nvPr/>
        </p:nvGrpSpPr>
        <p:grpSpPr>
          <a:xfrm>
            <a:off x="517262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42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38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BA16CBB1-A17C-407D-889C-9B142EC82EF4}"/>
              </a:ext>
            </a:extLst>
          </p:cNvPr>
          <p:cNvGrpSpPr/>
          <p:nvPr/>
        </p:nvGrpSpPr>
        <p:grpSpPr>
          <a:xfrm>
            <a:off x="8285975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90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76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0FB66F20-023D-42CE-980E-D39F2E65537E}"/>
              </a:ext>
            </a:extLst>
          </p:cNvPr>
          <p:cNvSpPr txBox="1"/>
          <p:nvPr/>
        </p:nvSpPr>
        <p:spPr>
          <a:xfrm>
            <a:off x="536995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9103D85C-B649-40E2-8F47-8875A0F5C253}"/>
              </a:ext>
            </a:extLst>
          </p:cNvPr>
          <p:cNvSpPr txBox="1"/>
          <p:nvPr/>
        </p:nvSpPr>
        <p:spPr>
          <a:xfrm>
            <a:off x="8509809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153F0C-458D-4167-B5B9-F4E8D5DF9C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270" t="19048" r="1246" b="2594"/>
          <a:stretch/>
        </p:blipFill>
        <p:spPr>
          <a:xfrm>
            <a:off x="1192152" y="2034873"/>
            <a:ext cx="9807695" cy="37272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2D65375A-62EC-4AFC-BBE9-43999262B4E0}"/>
              </a:ext>
            </a:extLst>
          </p:cNvPr>
          <p:cNvSpPr/>
          <p:nvPr/>
        </p:nvSpPr>
        <p:spPr>
          <a:xfrm>
            <a:off x="817557" y="729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E4C4FB-F0B8-4CE1-80F9-5D904953EFB9}"/>
              </a:ext>
            </a:extLst>
          </p:cNvPr>
          <p:cNvSpPr txBox="1"/>
          <p:nvPr/>
        </p:nvSpPr>
        <p:spPr>
          <a:xfrm>
            <a:off x="1254879" y="295786"/>
            <a:ext cx="980769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45,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63?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999538" y="1526834"/>
            <a:ext cx="1687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3EB5C69-426A-47CD-92A6-90BF9AA708A0}"/>
              </a:ext>
            </a:extLst>
          </p:cNvPr>
          <p:cNvCxnSpPr>
            <a:cxnSpLocks/>
          </p:cNvCxnSpPr>
          <p:nvPr/>
        </p:nvCxnSpPr>
        <p:spPr>
          <a:xfrm flipV="1">
            <a:off x="9008878" y="1504788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AC429D4-4F60-41C6-8223-0F760CB33C16}"/>
              </a:ext>
            </a:extLst>
          </p:cNvPr>
          <p:cNvSpPr/>
          <p:nvPr/>
        </p:nvSpPr>
        <p:spPr>
          <a:xfrm>
            <a:off x="8903601" y="2376361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80C462-EE69-4D96-83C1-5BC78742B83C}"/>
              </a:ext>
            </a:extLst>
          </p:cNvPr>
          <p:cNvSpPr txBox="1"/>
          <p:nvPr/>
        </p:nvSpPr>
        <p:spPr>
          <a:xfrm>
            <a:off x="2648482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744413-AAC9-4FC1-B77F-7BC95F9CFF54}"/>
              </a:ext>
            </a:extLst>
          </p:cNvPr>
          <p:cNvSpPr txBox="1"/>
          <p:nvPr/>
        </p:nvSpPr>
        <p:spPr>
          <a:xfrm>
            <a:off x="6676656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E3AC3DD-D350-498D-BEB1-B703FFF57FC8}"/>
              </a:ext>
            </a:extLst>
          </p:cNvPr>
          <p:cNvSpPr txBox="1"/>
          <p:nvPr/>
        </p:nvSpPr>
        <p:spPr>
          <a:xfrm>
            <a:off x="9277441" y="187580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53D56D2-E345-4DB0-BFB3-52F0A468B6FF}"/>
              </a:ext>
            </a:extLst>
          </p:cNvPr>
          <p:cNvSpPr txBox="1"/>
          <p:nvPr/>
        </p:nvSpPr>
        <p:spPr>
          <a:xfrm>
            <a:off x="2328522" y="474639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9FA3909-45F8-404B-902A-A952220102C8}"/>
              </a:ext>
            </a:extLst>
          </p:cNvPr>
          <p:cNvSpPr txBox="1"/>
          <p:nvPr/>
        </p:nvSpPr>
        <p:spPr>
          <a:xfrm>
            <a:off x="6139074" y="487449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39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99F6E3D-1DE0-4A60-840F-11C38804523E}"/>
              </a:ext>
            </a:extLst>
          </p:cNvPr>
          <p:cNvSpPr txBox="1"/>
          <p:nvPr/>
        </p:nvSpPr>
        <p:spPr>
          <a:xfrm>
            <a:off x="9328851" y="45987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312A195-4627-4EF3-A32B-A3946DB66BFE}"/>
              </a:ext>
            </a:extLst>
          </p:cNvPr>
          <p:cNvSpPr/>
          <p:nvPr/>
        </p:nvSpPr>
        <p:spPr>
          <a:xfrm>
            <a:off x="5562571" y="4234407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DF009FA-A4CD-4C9E-89E0-61713F205C54}"/>
              </a:ext>
            </a:extLst>
          </p:cNvPr>
          <p:cNvSpPr/>
          <p:nvPr/>
        </p:nvSpPr>
        <p:spPr>
          <a:xfrm>
            <a:off x="2136986" y="2429651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5E68CCF-410D-493B-846E-89D4C4CC551D}"/>
              </a:ext>
            </a:extLst>
          </p:cNvPr>
          <p:cNvSpPr/>
          <p:nvPr/>
        </p:nvSpPr>
        <p:spPr>
          <a:xfrm>
            <a:off x="1941042" y="4078967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Cartoon Vietnam Map Icon Comic Style Vietnam Sign Illustration ⬇  Vector Image by © sanek13744 | Vector Stock 221198580">
            <a:extLst>
              <a:ext uri="{FF2B5EF4-FFF2-40B4-BE49-F238E27FC236}">
                <a16:creationId xmlns:a16="http://schemas.microsoft.com/office/drawing/2014/main" xmlns="" id="{3CEC5095-5F86-483B-BE0F-C0FD08CDF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t="16766" r="14023" b="20635"/>
          <a:stretch/>
        </p:blipFill>
        <p:spPr bwMode="auto">
          <a:xfrm>
            <a:off x="8003890" y="3221096"/>
            <a:ext cx="3186626" cy="29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08A81B11-E1CC-477A-945A-D3506B858B40}"/>
              </a:ext>
            </a:extLst>
          </p:cNvPr>
          <p:cNvSpPr/>
          <p:nvPr/>
        </p:nvSpPr>
        <p:spPr>
          <a:xfrm>
            <a:off x="652195" y="943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F88E52-16E2-49DA-8DF3-D7B56F26C568}"/>
              </a:ext>
            </a:extLst>
          </p:cNvPr>
          <p:cNvSpPr txBox="1"/>
          <p:nvPr/>
        </p:nvSpPr>
        <p:spPr>
          <a:xfrm>
            <a:off x="1157532" y="186200"/>
            <a:ext cx="1016361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Quãng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Nội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Nam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Định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90 km.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Quãng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Nội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Hòa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Bình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76 km.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quãng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Nội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Nam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Định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quãng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Nội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Hòa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Bình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ki-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lô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72B5FB-350F-4992-86E7-1F2D673931FF}"/>
              </a:ext>
            </a:extLst>
          </p:cNvPr>
          <p:cNvSpPr txBox="1"/>
          <p:nvPr/>
        </p:nvSpPr>
        <p:spPr>
          <a:xfrm>
            <a:off x="1001484" y="2260809"/>
            <a:ext cx="9609405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Hòa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ki-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90 – 76 = 14 (km)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14 km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98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917D8504-589F-4C1F-BB28-68ADCE73F85F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7CEC819-81DC-426E-8D71-6A3B10685686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E1835742-2C8F-4528-86DB-CE1123798664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xmlns="" id="{3A1A011B-09D6-4238-A912-8F9F70B0318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D6405938-F4C3-4C10-A0F8-354FFA9F414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D473AA41-B9C8-4402-9603-BBA1E1DE1ACF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18C256-21DA-4F33-A6C7-4F30BFD3C2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279236" y="3091769"/>
            <a:ext cx="1979015" cy="252944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DCA35B2-061B-446F-AF5C-67BC658C26E0}"/>
              </a:ext>
            </a:extLst>
          </p:cNvPr>
          <p:cNvGrpSpPr/>
          <p:nvPr/>
        </p:nvGrpSpPr>
        <p:grpSpPr>
          <a:xfrm>
            <a:off x="1987122" y="1846396"/>
            <a:ext cx="7703826" cy="1653614"/>
            <a:chOff x="1724807" y="2149397"/>
            <a:chExt cx="5955241" cy="127828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20A0DDBA-FAE4-4B80-9CA9-8923ED3F0A90}"/>
                </a:ext>
              </a:extLst>
            </p:cNvPr>
            <p:cNvSpPr/>
            <p:nvPr/>
          </p:nvSpPr>
          <p:spPr>
            <a:xfrm>
              <a:off x="1724807" y="2483481"/>
              <a:ext cx="944199" cy="944199"/>
            </a:xfrm>
            <a:prstGeom prst="ellipse">
              <a:avLst/>
            </a:prstGeom>
            <a:solidFill>
              <a:srgbClr val="B46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46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xmlns="" id="{78CEC658-91D5-415C-9D77-678A51AD5EE5}"/>
                </a:ext>
              </a:extLst>
            </p:cNvPr>
            <p:cNvCxnSpPr>
              <a:cxnSpLocks/>
              <a:stCxn id="44" idx="6"/>
            </p:cNvCxnSpPr>
            <p:nvPr/>
          </p:nvCxnSpPr>
          <p:spPr>
            <a:xfrm flipV="1">
              <a:off x="2669006" y="2634084"/>
              <a:ext cx="1656837" cy="3214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1A8ED190-2B33-47E1-87DA-2A74A9E63EBF}"/>
                </a:ext>
              </a:extLst>
            </p:cNvPr>
            <p:cNvCxnSpPr>
              <a:cxnSpLocks/>
            </p:cNvCxnSpPr>
            <p:nvPr/>
          </p:nvCxnSpPr>
          <p:spPr>
            <a:xfrm>
              <a:off x="4959919" y="2646643"/>
              <a:ext cx="1944288" cy="1911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A917687-CABC-4A19-B8D5-C2DA9CE199B0}"/>
                </a:ext>
              </a:extLst>
            </p:cNvPr>
            <p:cNvSpPr txBox="1"/>
            <p:nvPr/>
          </p:nvSpPr>
          <p:spPr>
            <a:xfrm rot="506676">
              <a:off x="5472072" y="2275943"/>
              <a:ext cx="846594" cy="452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 28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79C7E668-185B-498C-A9F0-847C9A2D121B}"/>
                </a:ext>
              </a:extLst>
            </p:cNvPr>
            <p:cNvSpPr txBox="1"/>
            <p:nvPr/>
          </p:nvSpPr>
          <p:spPr>
            <a:xfrm rot="21056098">
              <a:off x="2949824" y="2408061"/>
              <a:ext cx="829724" cy="4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+ 9 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xmlns="" id="{89A4492E-DDA4-4519-8641-B29814DD3F4E}"/>
                </a:ext>
              </a:extLst>
            </p:cNvPr>
            <p:cNvSpPr/>
            <p:nvPr/>
          </p:nvSpPr>
          <p:spPr>
            <a:xfrm>
              <a:off x="6904207" y="2417796"/>
              <a:ext cx="775841" cy="7758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xmlns="" id="{C002BFDF-0903-4672-9A80-6A9018ECF901}"/>
                </a:ext>
              </a:extLst>
            </p:cNvPr>
            <p:cNvSpPr/>
            <p:nvPr/>
          </p:nvSpPr>
          <p:spPr>
            <a:xfrm>
              <a:off x="4096470" y="2149397"/>
              <a:ext cx="1096933" cy="923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143DF0C7-A8E2-44C6-98DC-3A9DA5956124}"/>
              </a:ext>
            </a:extLst>
          </p:cNvPr>
          <p:cNvGrpSpPr/>
          <p:nvPr/>
        </p:nvGrpSpPr>
        <p:grpSpPr>
          <a:xfrm>
            <a:off x="1030167" y="3921297"/>
            <a:ext cx="2346530" cy="2355809"/>
            <a:chOff x="604444" y="3268487"/>
            <a:chExt cx="1826440" cy="182644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C6D6AF2A-56C2-4010-A100-3F1660C80629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56355746-4E08-41F6-966D-A06307E0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E560D19E-9B20-47C1-B47C-947F87E7A121}"/>
              </a:ext>
            </a:extLst>
          </p:cNvPr>
          <p:cNvSpPr/>
          <p:nvPr/>
        </p:nvSpPr>
        <p:spPr>
          <a:xfrm>
            <a:off x="5385360" y="251041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CB80CD34-297E-481E-878F-0B37D7CC8DB7}"/>
              </a:ext>
            </a:extLst>
          </p:cNvPr>
          <p:cNvSpPr/>
          <p:nvPr/>
        </p:nvSpPr>
        <p:spPr>
          <a:xfrm>
            <a:off x="8814042" y="2497542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8276" y="1274972"/>
            <a:ext cx="2676936" cy="2656596"/>
            <a:chOff x="954880" y="2484888"/>
            <a:chExt cx="2014662" cy="2198295"/>
          </a:xfrm>
        </p:grpSpPr>
        <p:sp>
          <p:nvSpPr>
            <p:cNvPr id="18" name="椭圆 17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01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70243" y="2880492"/>
              <a:ext cx="178382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HS thực hiện được phép cộng, phép trừ các số trong phạm vi 100.</a:t>
              </a:r>
              <a:endPara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669757" y="1091067"/>
            <a:ext cx="3217968" cy="2608372"/>
            <a:chOff x="954879" y="2484889"/>
            <a:chExt cx="2517551" cy="2198294"/>
          </a:xfrm>
        </p:grpSpPr>
        <p:sp>
          <p:nvSpPr>
            <p:cNvPr id="51" name="椭圆 50"/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02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Ôn tập cách tính toán trong trường hợp có hai dấu phép tính cộng, trừ (theo thứ tự từ trái sang phải).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801119" y="68989"/>
            <a:ext cx="6131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grpSp>
        <p:nvGrpSpPr>
          <p:cNvPr id="11" name="组合 49">
            <a:extLst>
              <a:ext uri="{FF2B5EF4-FFF2-40B4-BE49-F238E27FC236}">
                <a16:creationId xmlns:a16="http://schemas.microsoft.com/office/drawing/2014/main" xmlns="" id="{AE0777EC-941D-4D91-8CF2-E83DFE179913}"/>
              </a:ext>
            </a:extLst>
          </p:cNvPr>
          <p:cNvGrpSpPr/>
          <p:nvPr/>
        </p:nvGrpSpPr>
        <p:grpSpPr>
          <a:xfrm>
            <a:off x="8751272" y="993927"/>
            <a:ext cx="2752646" cy="2516464"/>
            <a:chOff x="954879" y="2484889"/>
            <a:chExt cx="2517551" cy="2198294"/>
          </a:xfrm>
        </p:grpSpPr>
        <p:sp>
          <p:nvSpPr>
            <p:cNvPr id="12" name="椭圆 50">
              <a:extLst>
                <a:ext uri="{FF2B5EF4-FFF2-40B4-BE49-F238E27FC236}">
                  <a16:creationId xmlns:a16="http://schemas.microsoft.com/office/drawing/2014/main" xmlns="" id="{171AD89A-320A-455B-81F3-ED9E8C712627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3" name="椭圆 51">
              <a:extLst>
                <a:ext uri="{FF2B5EF4-FFF2-40B4-BE49-F238E27FC236}">
                  <a16:creationId xmlns:a16="http://schemas.microsoft.com/office/drawing/2014/main" xmlns="" id="{D486E67B-B40C-4BA7-B4BE-9C31CC9065F2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03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4" name="椭圆 52">
              <a:extLst>
                <a:ext uri="{FF2B5EF4-FFF2-40B4-BE49-F238E27FC236}">
                  <a16:creationId xmlns:a16="http://schemas.microsoft.com/office/drawing/2014/main" xmlns="" id="{B7836A21-2CA5-41F9-B72F-AC93C2CFA5BA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>
                  <a:effectLst/>
                  <a:ea typeface="Times New Roman" panose="02020603050405020304" pitchFamily="18" charset="0"/>
                </a:rPr>
                <a:t>Ôn lại cách cộng, trừ nhẩm (có số tròn chục) trong phạm vi 100.  </a:t>
              </a:r>
            </a:p>
          </p:txBody>
        </p:sp>
      </p:grpSp>
      <p:grpSp>
        <p:nvGrpSpPr>
          <p:cNvPr id="15" name="组合 49">
            <a:extLst>
              <a:ext uri="{FF2B5EF4-FFF2-40B4-BE49-F238E27FC236}">
                <a16:creationId xmlns:a16="http://schemas.microsoft.com/office/drawing/2014/main" xmlns="" id="{116058CA-4533-4958-9CD6-732AB1AC35EC}"/>
              </a:ext>
            </a:extLst>
          </p:cNvPr>
          <p:cNvGrpSpPr/>
          <p:nvPr/>
        </p:nvGrpSpPr>
        <p:grpSpPr>
          <a:xfrm>
            <a:off x="8567072" y="3720601"/>
            <a:ext cx="3233834" cy="2923786"/>
            <a:chOff x="954879" y="2484889"/>
            <a:chExt cx="2517551" cy="2198294"/>
          </a:xfrm>
        </p:grpSpPr>
        <p:sp>
          <p:nvSpPr>
            <p:cNvPr id="16" name="椭圆 50">
              <a:extLst>
                <a:ext uri="{FF2B5EF4-FFF2-40B4-BE49-F238E27FC236}">
                  <a16:creationId xmlns:a16="http://schemas.microsoft.com/office/drawing/2014/main" xmlns="" id="{C646FEC4-EEA5-4F1C-BA9E-4DF6307E734C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椭圆 51">
              <a:extLst>
                <a:ext uri="{FF2B5EF4-FFF2-40B4-BE49-F238E27FC236}">
                  <a16:creationId xmlns:a16="http://schemas.microsoft.com/office/drawing/2014/main" xmlns="" id="{D026D04A-3334-4B0F-9447-FCB34FA33239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06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" name="椭圆 52">
              <a:extLst>
                <a:ext uri="{FF2B5EF4-FFF2-40B4-BE49-F238E27FC236}">
                  <a16:creationId xmlns:a16="http://schemas.microsoft.com/office/drawing/2014/main" xmlns="" id="{E2BF9D16-165F-4620-88D6-897BEC1FD153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Thực hiện được tính toán trong trường hợp có hai dấu phép tính cộng, trừ (theo thứ tự từ trái sang phải).</a:t>
              </a:r>
            </a:p>
          </p:txBody>
        </p:sp>
      </p:grpSp>
      <p:grpSp>
        <p:nvGrpSpPr>
          <p:cNvPr id="24" name="组合 49">
            <a:extLst>
              <a:ext uri="{FF2B5EF4-FFF2-40B4-BE49-F238E27FC236}">
                <a16:creationId xmlns:a16="http://schemas.microsoft.com/office/drawing/2014/main" xmlns="" id="{A928B43C-1A7C-4190-9AC8-650DA5496D34}"/>
              </a:ext>
            </a:extLst>
          </p:cNvPr>
          <p:cNvGrpSpPr/>
          <p:nvPr/>
        </p:nvGrpSpPr>
        <p:grpSpPr>
          <a:xfrm>
            <a:off x="4943158" y="4017869"/>
            <a:ext cx="3233834" cy="2671042"/>
            <a:chOff x="954879" y="2484889"/>
            <a:chExt cx="2517551" cy="2198294"/>
          </a:xfrm>
        </p:grpSpPr>
        <p:sp>
          <p:nvSpPr>
            <p:cNvPr id="25" name="椭圆 50">
              <a:extLst>
                <a:ext uri="{FF2B5EF4-FFF2-40B4-BE49-F238E27FC236}">
                  <a16:creationId xmlns:a16="http://schemas.microsoft.com/office/drawing/2014/main" xmlns="" id="{5B75659A-9CE5-4E1B-9E80-57093A5133AE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6" name="椭圆 51">
              <a:extLst>
                <a:ext uri="{FF2B5EF4-FFF2-40B4-BE49-F238E27FC236}">
                  <a16:creationId xmlns:a16="http://schemas.microsoft.com/office/drawing/2014/main" xmlns="" id="{C5FFA9AF-D25B-4E26-A56F-2920212FF27B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05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7" name="椭圆 52">
              <a:extLst>
                <a:ext uri="{FF2B5EF4-FFF2-40B4-BE49-F238E27FC236}">
                  <a16:creationId xmlns:a16="http://schemas.microsoft.com/office/drawing/2014/main" xmlns="" id="{B3B0E533-CE17-4A48-95A3-87830A08A501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Ôn tập giải đựợc bài toán có nội dung thực tiễn liên quan đến phép công, phép trừ trong phạm vi 100</a:t>
              </a:r>
            </a:p>
          </p:txBody>
        </p:sp>
      </p:grpSp>
      <p:grpSp>
        <p:nvGrpSpPr>
          <p:cNvPr id="28" name="组合 49">
            <a:extLst>
              <a:ext uri="{FF2B5EF4-FFF2-40B4-BE49-F238E27FC236}">
                <a16:creationId xmlns:a16="http://schemas.microsoft.com/office/drawing/2014/main" xmlns="" id="{BB9699BE-91AB-4039-9FC8-7828C1A922A3}"/>
              </a:ext>
            </a:extLst>
          </p:cNvPr>
          <p:cNvGrpSpPr/>
          <p:nvPr/>
        </p:nvGrpSpPr>
        <p:grpSpPr>
          <a:xfrm>
            <a:off x="1071772" y="3897059"/>
            <a:ext cx="3135566" cy="2928104"/>
            <a:chOff x="954879" y="2484889"/>
            <a:chExt cx="2517551" cy="2198294"/>
          </a:xfrm>
        </p:grpSpPr>
        <p:sp>
          <p:nvSpPr>
            <p:cNvPr id="29" name="椭圆 50">
              <a:extLst>
                <a:ext uri="{FF2B5EF4-FFF2-40B4-BE49-F238E27FC236}">
                  <a16:creationId xmlns:a16="http://schemas.microsoft.com/office/drawing/2014/main" xmlns="" id="{C3F1C8B6-EB76-4E48-935F-D13F1F5A128F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0" name="椭圆 51">
              <a:extLst>
                <a:ext uri="{FF2B5EF4-FFF2-40B4-BE49-F238E27FC236}">
                  <a16:creationId xmlns:a16="http://schemas.microsoft.com/office/drawing/2014/main" xmlns="" id="{7A9D19B7-BF76-4E83-9FF8-88A4F726E72F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04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1" name="椭圆 52">
              <a:extLst>
                <a:ext uri="{FF2B5EF4-FFF2-40B4-BE49-F238E27FC236}">
                  <a16:creationId xmlns:a16="http://schemas.microsoft.com/office/drawing/2014/main" xmlns="" id="{D4A1265C-AD48-4A2F-81E3-00E793AB686F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Ôn cách so sánh đựợc các số trong phạm vi 100.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855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th Subject for Middle School - 7th Grade: Ratio, Proportion and Percent by Slidesgo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487</Words>
  <Application>Microsoft Office PowerPoint</Application>
  <PresentationFormat>Widescreen</PresentationFormat>
  <Paragraphs>104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31" baseType="lpstr">
      <vt:lpstr>微软雅黑</vt:lpstr>
      <vt:lpstr>宋体</vt:lpstr>
      <vt:lpstr>Adobe 繁黑體 Std B</vt:lpstr>
      <vt:lpstr>Anaheim</vt:lpstr>
      <vt:lpstr>Annie Use Your Telescope</vt:lpstr>
      <vt:lpstr>Arial</vt:lpstr>
      <vt:lpstr>Barlow Condensed</vt:lpstr>
      <vt:lpstr>Barriecito</vt:lpstr>
      <vt:lpstr>Boogaloo</vt:lpstr>
      <vt:lpstr>Calibri</vt:lpstr>
      <vt:lpstr>Dekko</vt:lpstr>
      <vt:lpstr>等线</vt:lpstr>
      <vt:lpstr>Exo</vt:lpstr>
      <vt:lpstr>Lato</vt:lpstr>
      <vt:lpstr>Open Sans</vt:lpstr>
      <vt:lpstr>RocknRoll One</vt:lpstr>
      <vt:lpstr>Times New Roman</vt:lpstr>
      <vt:lpstr>UTM Cookies</vt:lpstr>
      <vt:lpstr>1_Office Theme</vt:lpstr>
      <vt:lpstr>Math Subject for Middle School - 7th Grade: Ratio, Proportion and Percent by Slidesgo</vt:lpstr>
      <vt:lpstr>1_Math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Administrator</cp:lastModifiedBy>
  <cp:revision>4</cp:revision>
  <dcterms:created xsi:type="dcterms:W3CDTF">2022-05-03T06:16:54Z</dcterms:created>
  <dcterms:modified xsi:type="dcterms:W3CDTF">2023-05-08T01:32:10Z</dcterms:modified>
</cp:coreProperties>
</file>