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5"/>
  </p:notesMasterIdLst>
  <p:handoutMasterIdLst>
    <p:handoutMasterId r:id="rId26"/>
  </p:handoutMasterIdLst>
  <p:sldIdLst>
    <p:sldId id="524" r:id="rId2"/>
    <p:sldId id="261" r:id="rId3"/>
    <p:sldId id="525" r:id="rId4"/>
    <p:sldId id="273" r:id="rId5"/>
    <p:sldId id="258" r:id="rId6"/>
    <p:sldId id="268" r:id="rId7"/>
    <p:sldId id="269" r:id="rId8"/>
    <p:sldId id="270" r:id="rId9"/>
    <p:sldId id="271" r:id="rId10"/>
    <p:sldId id="272" r:id="rId11"/>
    <p:sldId id="526" r:id="rId12"/>
    <p:sldId id="527" r:id="rId13"/>
    <p:sldId id="528" r:id="rId14"/>
    <p:sldId id="260" r:id="rId15"/>
    <p:sldId id="529" r:id="rId16"/>
    <p:sldId id="363" r:id="rId17"/>
    <p:sldId id="520" r:id="rId18"/>
    <p:sldId id="521" r:id="rId19"/>
    <p:sldId id="358" r:id="rId20"/>
    <p:sldId id="522" r:id="rId21"/>
    <p:sldId id="523" r:id="rId22"/>
    <p:sldId id="531" r:id="rId23"/>
    <p:sldId id="530" r:id="rId24"/>
  </p:sldIdLst>
  <p:sldSz cx="12161838" cy="6858000"/>
  <p:notesSz cx="6858000" cy="9144000"/>
  <p:embeddedFontLst>
    <p:embeddedFont>
      <p:font typeface="Tahoma" panose="020B0604030504040204" pitchFamily="34" charset="0"/>
      <p:regular r:id="rId27"/>
      <p:bold r:id="rId28"/>
    </p:embeddedFont>
    <p:embeddedFont>
      <p:font typeface="Open Sans" panose="020B060402020202020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Anaheim" panose="020B0604020202020204" charset="0"/>
      <p:regular r:id="rId37"/>
    </p:embeddedFont>
    <p:embeddedFont>
      <p:font typeface="Lato" panose="020B0604020202020204" charset="0"/>
      <p:regular r:id="rId38"/>
      <p:bold r:id="rId39"/>
      <p:italic r:id="rId40"/>
      <p:boldItalic r:id="rId41"/>
    </p:embeddedFont>
    <p:embeddedFont>
      <p:font typeface="Annie Use Your Telescope" panose="020B0604020202020204" charset="0"/>
      <p:regular r:id="rId42"/>
    </p:embeddedFont>
    <p:embeddedFont>
      <p:font typeface="HP001 4 hàng" panose="020B0603050302020204" pitchFamily="34" charset="-93"/>
      <p:regular r:id="rId43"/>
      <p:bold r:id="rId44"/>
    </p:embeddedFont>
    <p:embeddedFont>
      <p:font typeface="宋体" panose="02010600030101010101" pitchFamily="2" charset="-122"/>
      <p:regular r:id="rId45"/>
    </p:embeddedFont>
    <p:embeddedFont>
      <p:font typeface="Barlow Condensed" panose="020B0604020202020204" charset="-93"/>
      <p:regular r:id="rId46"/>
      <p:bold r:id="rId47"/>
      <p:italic r:id="rId48"/>
      <p:boldItalic r:id="rId49"/>
    </p:embeddedFont>
    <p:embeddedFont>
      <p:font typeface="Exo" panose="020B0604020202020204" charset="-93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A6"/>
    <a:srgbClr val="DA9664"/>
    <a:srgbClr val="FFF79A"/>
    <a:srgbClr val="E36C09"/>
    <a:srgbClr val="AA2668"/>
    <a:srgbClr val="FFFF99"/>
    <a:srgbClr val="E3B77A"/>
    <a:srgbClr val="FFFAC2"/>
    <a:srgbClr val="C3E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31022-6AAF-4C02-9ED9-483D0646D08C}">
  <a:tblStyle styleId="{9E831022-6AAF-4C02-9ED9-483D0646D0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818" autoAdjust="0"/>
  </p:normalViewPr>
  <p:slideViewPr>
    <p:cSldViewPr snapToGrid="0">
      <p:cViewPr varScale="1">
        <p:scale>
          <a:sx n="66" d="100"/>
          <a:sy n="66" d="100"/>
        </p:scale>
        <p:origin x="4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84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36254-A237-4935-890C-6E9A0985AC7A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C0C20-ACD5-4D25-BD36-4D7F30FDA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6779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948827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3565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5011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2652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5456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6920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4442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563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243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378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5930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1959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3294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5734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6229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slide" Target="../slides/slide12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19799" y="1470417"/>
            <a:ext cx="732224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88197" y="4893379"/>
            <a:ext cx="5385444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59906" y="5133934"/>
            <a:ext cx="2491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03741" y="5883038"/>
            <a:ext cx="3686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13_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17687" y="5520398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6424" y="179663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79989" y="232599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6678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1467" y="245432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4674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30954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26697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12838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06656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085123" y="248640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025" y="171638"/>
            <a:ext cx="11790583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4447" y="250245"/>
            <a:ext cx="11557154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68663" y="6217622"/>
            <a:ext cx="72989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  <a:ea typeface="+mn-ea"/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  <a:ea typeface="+mn-ea"/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093587" y="1198525"/>
            <a:ext cx="5506045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093587" y="2063905"/>
            <a:ext cx="5506045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3306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14835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06364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12741" y="211888"/>
            <a:ext cx="1634845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" action="ppaction://noaction"/>
          </p:cNvPr>
          <p:cNvSpPr txBox="1"/>
          <p:nvPr/>
        </p:nvSpPr>
        <p:spPr>
          <a:xfrm>
            <a:off x="8289422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180951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939" y="557551"/>
            <a:ext cx="1579800" cy="34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026950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025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01207" y="2114500"/>
            <a:ext cx="4312106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01207" y="3657767"/>
            <a:ext cx="4970872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28438" y="2114500"/>
            <a:ext cx="2275956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08603" y="1761600"/>
            <a:ext cx="9744633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86170" y="3995829"/>
            <a:ext cx="3851648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27987" y="3259433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25741" y="3991664"/>
            <a:ext cx="3855239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69353" y="3255267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05395" y="3731233"/>
            <a:ext cx="6351049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295627" y="2184667"/>
            <a:ext cx="5570585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48614" y="966000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77982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88261" y="3479400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1431" y="2528300"/>
            <a:ext cx="837922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34408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4468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37986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290834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0053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6994350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47260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57538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52278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3241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4350" y="289309"/>
            <a:ext cx="11190814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6473" y="4259000"/>
            <a:ext cx="2846939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0970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56218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00316" y="3528800"/>
            <a:ext cx="1958742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65263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09761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3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4680" y="3182437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6936" y="289314"/>
            <a:ext cx="6280285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20691" y="5624970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32948" y="2731847"/>
            <a:ext cx="6280285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5" r:id="rId5"/>
    <p:sldLayoutId id="2147483658" r:id="rId6"/>
    <p:sldLayoutId id="2147483659" r:id="rId7"/>
    <p:sldLayoutId id="2147483664" r:id="rId8"/>
    <p:sldLayoutId id="2147483680" r:id="rId9"/>
    <p:sldLayoutId id="2147483681" r:id="rId10"/>
    <p:sldLayoutId id="2147483685" r:id="rId11"/>
    <p:sldLayoutId id="214748368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18.gif"/><Relationship Id="rId7" Type="http://schemas.openxmlformats.org/officeDocument/2006/relationships/image" Target="../media/image22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gif"/><Relationship Id="rId11" Type="http://schemas.openxmlformats.org/officeDocument/2006/relationships/image" Target="../media/image24.gif"/><Relationship Id="rId5" Type="http://schemas.openxmlformats.org/officeDocument/2006/relationships/image" Target="../media/image20.gif"/><Relationship Id="rId10" Type="http://schemas.openxmlformats.org/officeDocument/2006/relationships/image" Target="../media/image17.gif"/><Relationship Id="rId4" Type="http://schemas.openxmlformats.org/officeDocument/2006/relationships/image" Target="../media/image19.gif"/><Relationship Id="rId9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12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11" Type="http://schemas.openxmlformats.org/officeDocument/2006/relationships/image" Target="../media/image15.gif"/><Relationship Id="rId5" Type="http://schemas.openxmlformats.org/officeDocument/2006/relationships/image" Target="../media/image9.png"/><Relationship Id="rId10" Type="http://schemas.openxmlformats.org/officeDocument/2006/relationships/image" Target="../media/image14.gif"/><Relationship Id="rId4" Type="http://schemas.openxmlformats.org/officeDocument/2006/relationships/image" Target="../media/image5.png"/><Relationship Id="rId9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12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11" Type="http://schemas.openxmlformats.org/officeDocument/2006/relationships/image" Target="../media/image14.gif"/><Relationship Id="rId5" Type="http://schemas.openxmlformats.org/officeDocument/2006/relationships/image" Target="../media/image9.png"/><Relationship Id="rId10" Type="http://schemas.openxmlformats.org/officeDocument/2006/relationships/image" Target="../media/image13.gif"/><Relationship Id="rId4" Type="http://schemas.openxmlformats.org/officeDocument/2006/relationships/image" Target="../media/image5.png"/><Relationship Id="rId9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12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11" Type="http://schemas.openxmlformats.org/officeDocument/2006/relationships/image" Target="../media/image14.gif"/><Relationship Id="rId5" Type="http://schemas.openxmlformats.org/officeDocument/2006/relationships/image" Target="../media/image9.png"/><Relationship Id="rId10" Type="http://schemas.openxmlformats.org/officeDocument/2006/relationships/image" Target="../media/image13.gif"/><Relationship Id="rId4" Type="http://schemas.openxmlformats.org/officeDocument/2006/relationships/image" Target="../media/image5.png"/><Relationship Id="rId9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3.wav"/><Relationship Id="rId7" Type="http://schemas.openxmlformats.org/officeDocument/2006/relationships/image" Target="../media/image11.gif"/><Relationship Id="rId12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11" Type="http://schemas.openxmlformats.org/officeDocument/2006/relationships/image" Target="../media/image17.gif"/><Relationship Id="rId5" Type="http://schemas.openxmlformats.org/officeDocument/2006/relationships/image" Target="../media/image9.png"/><Relationship Id="rId10" Type="http://schemas.openxmlformats.org/officeDocument/2006/relationships/image" Target="../media/image14.gif"/><Relationship Id="rId4" Type="http://schemas.openxmlformats.org/officeDocument/2006/relationships/image" Target="../media/image5.png"/><Relationship Id="rId9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7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4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11" Type="http://schemas.openxmlformats.org/officeDocument/2006/relationships/image" Target="../media/image13.gif"/><Relationship Id="rId5" Type="http://schemas.openxmlformats.org/officeDocument/2006/relationships/audio" Target="../media/audio4.wav"/><Relationship Id="rId15" Type="http://schemas.openxmlformats.org/officeDocument/2006/relationships/image" Target="../media/image15.gif"/><Relationship Id="rId10" Type="http://schemas.openxmlformats.org/officeDocument/2006/relationships/image" Target="../media/image16.gif"/><Relationship Id="rId4" Type="http://schemas.openxmlformats.org/officeDocument/2006/relationships/audio" Target="../media/audio1.wav"/><Relationship Id="rId9" Type="http://schemas.openxmlformats.org/officeDocument/2006/relationships/image" Target="../media/image11.gif"/><Relationship Id="rId1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8" y="48016"/>
            <a:ext cx="12157484" cy="6841034"/>
          </a:xfrm>
          <a:prstGeom prst="rect">
            <a:avLst/>
          </a:prstGeom>
        </p:spPr>
      </p:pic>
      <p:sp>
        <p:nvSpPr>
          <p:cNvPr id="22" name="云形 21"/>
          <p:cNvSpPr/>
          <p:nvPr/>
        </p:nvSpPr>
        <p:spPr>
          <a:xfrm flipV="1">
            <a:off x="375648" y="3980867"/>
            <a:ext cx="1068044" cy="572624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/>
          </a:p>
        </p:txBody>
      </p:sp>
      <p:sp>
        <p:nvSpPr>
          <p:cNvPr id="25" name="云形 24"/>
          <p:cNvSpPr/>
          <p:nvPr/>
        </p:nvSpPr>
        <p:spPr>
          <a:xfrm>
            <a:off x="10611975" y="4923307"/>
            <a:ext cx="1443336" cy="76418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/>
          </a:p>
        </p:txBody>
      </p:sp>
      <p:sp>
        <p:nvSpPr>
          <p:cNvPr id="26" name="云形 25"/>
          <p:cNvSpPr/>
          <p:nvPr/>
        </p:nvSpPr>
        <p:spPr>
          <a:xfrm>
            <a:off x="9288407" y="862560"/>
            <a:ext cx="1110336" cy="73576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/>
          </a:p>
        </p:txBody>
      </p:sp>
      <p:sp>
        <p:nvSpPr>
          <p:cNvPr id="27" name="云形 26"/>
          <p:cNvSpPr/>
          <p:nvPr/>
        </p:nvSpPr>
        <p:spPr>
          <a:xfrm rot="429982">
            <a:off x="10677725" y="2112636"/>
            <a:ext cx="1141612" cy="71122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/>
          </a:p>
        </p:txBody>
      </p:sp>
      <p:grpSp>
        <p:nvGrpSpPr>
          <p:cNvPr id="11" name="组合 10"/>
          <p:cNvGrpSpPr/>
          <p:nvPr/>
        </p:nvGrpSpPr>
        <p:grpSpPr>
          <a:xfrm rot="6221564">
            <a:off x="-1132973" y="3758119"/>
            <a:ext cx="14049051" cy="14049051"/>
            <a:chOff x="-2272894" y="2621826"/>
            <a:chExt cx="16687800" cy="1668780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59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-2267271" y="3143036"/>
            <a:ext cx="16349031" cy="16127302"/>
            <a:chOff x="-2272894" y="2621826"/>
            <a:chExt cx="16687800" cy="166878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59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112" y="319679"/>
            <a:ext cx="4581478" cy="4304929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69899" y="5129977"/>
            <a:ext cx="11972176" cy="11972176"/>
            <a:chOff x="-2272894" y="2621826"/>
            <a:chExt cx="16687800" cy="166878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59"/>
            </a:p>
          </p:txBody>
        </p:sp>
      </p:grpSp>
      <p:grpSp>
        <p:nvGrpSpPr>
          <p:cNvPr id="17" name="组合 16"/>
          <p:cNvGrpSpPr/>
          <p:nvPr/>
        </p:nvGrpSpPr>
        <p:grpSpPr>
          <a:xfrm rot="4384328">
            <a:off x="-1603983" y="3315400"/>
            <a:ext cx="14836988" cy="14836988"/>
            <a:chOff x="-2272894" y="2621826"/>
            <a:chExt cx="16687800" cy="1668780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9794" y="3338243"/>
              <a:ext cx="13610431" cy="14155688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59"/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202344" y="1187233"/>
            <a:ext cx="74787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j-ea"/>
                <a:cs typeface="Times New Roman" panose="02020603050405020304" pitchFamily="18" charset="0"/>
              </a:rPr>
              <a:t>CHÀO MỪNG CÁC CON ĐẾN VỚI TIẾT TOÁN</a:t>
            </a:r>
            <a:endParaRPr lang="en-US" altLang="zh-CN" sz="9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j-ea"/>
              <a:cs typeface="Times New Roman" panose="02020603050405020304" pitchFamily="18" charset="0"/>
            </a:endParaRPr>
          </a:p>
          <a:p>
            <a:pPr algn="ctr"/>
            <a:endParaRPr lang="zh-CN" altLang="en-US" sz="4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9" name="任意多边形 28"/>
          <p:cNvSpPr/>
          <p:nvPr/>
        </p:nvSpPr>
        <p:spPr>
          <a:xfrm rot="2600086">
            <a:off x="3837424" y="3814593"/>
            <a:ext cx="555586" cy="485037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0345" h="384429">
                <a:moveTo>
                  <a:pt x="86854" y="95212"/>
                </a:moveTo>
                <a:cubicBezTo>
                  <a:pt x="95744" y="69812"/>
                  <a:pt x="84986" y="7454"/>
                  <a:pt x="108996" y="570"/>
                </a:cubicBezTo>
                <a:cubicBezTo>
                  <a:pt x="133006" y="-6314"/>
                  <a:pt x="192915" y="51348"/>
                  <a:pt x="230916" y="53910"/>
                </a:cubicBezTo>
                <a:cubicBezTo>
                  <a:pt x="268917" y="56472"/>
                  <a:pt x="287808" y="20774"/>
                  <a:pt x="337000" y="15942"/>
                </a:cubicBezTo>
                <a:cubicBezTo>
                  <a:pt x="386192" y="11110"/>
                  <a:pt x="373577" y="25428"/>
                  <a:pt x="373676" y="44456"/>
                </a:cubicBezTo>
                <a:cubicBezTo>
                  <a:pt x="373775" y="63484"/>
                  <a:pt x="327099" y="99324"/>
                  <a:pt x="337596" y="130110"/>
                </a:cubicBezTo>
                <a:cubicBezTo>
                  <a:pt x="348093" y="160896"/>
                  <a:pt x="425226" y="203770"/>
                  <a:pt x="436656" y="229170"/>
                </a:cubicBezTo>
                <a:cubicBezTo>
                  <a:pt x="448086" y="254570"/>
                  <a:pt x="431576" y="278700"/>
                  <a:pt x="406176" y="282510"/>
                </a:cubicBezTo>
                <a:cubicBezTo>
                  <a:pt x="380776" y="286320"/>
                  <a:pt x="312851" y="246908"/>
                  <a:pt x="284256" y="252030"/>
                </a:cubicBezTo>
                <a:cubicBezTo>
                  <a:pt x="255661" y="257152"/>
                  <a:pt x="252983" y="291424"/>
                  <a:pt x="234605" y="313244"/>
                </a:cubicBezTo>
                <a:cubicBezTo>
                  <a:pt x="216227" y="335064"/>
                  <a:pt x="190134" y="394528"/>
                  <a:pt x="173986" y="382949"/>
                </a:cubicBezTo>
                <a:cubicBezTo>
                  <a:pt x="157838" y="371370"/>
                  <a:pt x="166331" y="271938"/>
                  <a:pt x="137719" y="243768"/>
                </a:cubicBezTo>
                <a:cubicBezTo>
                  <a:pt x="109107" y="215598"/>
                  <a:pt x="16286" y="226630"/>
                  <a:pt x="2316" y="213930"/>
                </a:cubicBezTo>
                <a:cubicBezTo>
                  <a:pt x="-11654" y="201230"/>
                  <a:pt x="41566" y="172756"/>
                  <a:pt x="55656" y="152970"/>
                </a:cubicBezTo>
                <a:cubicBezTo>
                  <a:pt x="69746" y="133184"/>
                  <a:pt x="77964" y="120612"/>
                  <a:pt x="86854" y="95212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/>
          </a:p>
        </p:txBody>
      </p:sp>
      <p:sp>
        <p:nvSpPr>
          <p:cNvPr id="30" name="任意多边形 29"/>
          <p:cNvSpPr/>
          <p:nvPr/>
        </p:nvSpPr>
        <p:spPr>
          <a:xfrm rot="7755168">
            <a:off x="8309205" y="2275319"/>
            <a:ext cx="416052" cy="39365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 dirty="0"/>
          </a:p>
        </p:txBody>
      </p:sp>
      <p:sp>
        <p:nvSpPr>
          <p:cNvPr id="35" name="云形 25"/>
          <p:cNvSpPr/>
          <p:nvPr/>
        </p:nvSpPr>
        <p:spPr>
          <a:xfrm>
            <a:off x="-3421490" y="66037"/>
            <a:ext cx="1110336" cy="73576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/>
          </a:p>
        </p:txBody>
      </p:sp>
      <p:sp>
        <p:nvSpPr>
          <p:cNvPr id="45" name="云形 26"/>
          <p:cNvSpPr/>
          <p:nvPr/>
        </p:nvSpPr>
        <p:spPr>
          <a:xfrm rot="429982">
            <a:off x="338864" y="5090174"/>
            <a:ext cx="1141612" cy="71122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/>
          </a:p>
        </p:txBody>
      </p:sp>
    </p:spTree>
    <p:extLst>
      <p:ext uri="{BB962C8B-B14F-4D97-AF65-F5344CB8AC3E}">
        <p14:creationId xmlns:p14="http://schemas.microsoft.com/office/powerpoint/2010/main" val="228100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1326E-6 -2.22222E-6 L 0.65906 0.06158 " pathEditMode="relative" rAng="0" ptsTypes="AA">
                                      <p:cBhvr>
                                        <p:cTn id="14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6" y="307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8111E-6 -1.11111E-6 L 0.50242 -0.0243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4" y="-122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0527 0.00013 E" pathEditMode="relative" ptsTypes="">
                                      <p:cBhvr>
                                        <p:cTn id="18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12461 0.00057 E" pathEditMode="relative" ptsTypes="">
                                      <p:cBhvr>
                                        <p:cTn id="20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3 -0.01458 L 0.46286 0.00162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2" y="81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3 -0.00254 L -4.41326E-6 -1.48148E-6 " pathEditMode="relative" rAng="0" ptsTypes="AA">
                                      <p:cBhvr>
                                        <p:cTn id="24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7" y="11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6866 -0.01713 L 2.96828E-6 4.81481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3" y="85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" fill="hold">
                                          <p:stCondLst>
                                            <p:cond delay="101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grpId="3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6" grpId="0" animBg="1"/>
      <p:bldP spid="27" grpId="0" animBg="1"/>
      <p:bldP spid="20" grpId="0"/>
      <p:bldP spid="29" grpId="0" animBg="1"/>
      <p:bldP spid="29" grpId="1" animBg="1"/>
      <p:bldP spid="29" grpId="2" animBg="1"/>
      <p:bldP spid="29" grpId="3" animBg="1"/>
      <p:bldP spid="30" grpId="0" animBg="1"/>
      <p:bldP spid="35" grpId="0" animBg="1"/>
      <p:bldP spid="4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6C23C9B-3313-4396-9932-EE07309E6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06"/>
            <a:ext cx="12161838" cy="6845987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8CE3A617-C20A-4477-960D-1728A7D9DA44}"/>
              </a:ext>
            </a:extLst>
          </p:cNvPr>
          <p:cNvSpPr/>
          <p:nvPr/>
        </p:nvSpPr>
        <p:spPr>
          <a:xfrm>
            <a:off x="-39019" y="5086214"/>
            <a:ext cx="12188866" cy="1763302"/>
          </a:xfrm>
          <a:custGeom>
            <a:avLst/>
            <a:gdLst>
              <a:gd name="connsiteX0" fmla="*/ 0 w 12219096"/>
              <a:gd name="connsiteY0" fmla="*/ 0 h 1154358"/>
              <a:gd name="connsiteX1" fmla="*/ 12219096 w 12219096"/>
              <a:gd name="connsiteY1" fmla="*/ 0 h 1154358"/>
              <a:gd name="connsiteX2" fmla="*/ 12219096 w 12219096"/>
              <a:gd name="connsiteY2" fmla="*/ 1154358 h 1154358"/>
              <a:gd name="connsiteX3" fmla="*/ 0 w 12219096"/>
              <a:gd name="connsiteY3" fmla="*/ 1154358 h 1154358"/>
              <a:gd name="connsiteX4" fmla="*/ 0 w 12219096"/>
              <a:gd name="connsiteY4" fmla="*/ 0 h 1154358"/>
              <a:gd name="connsiteX0" fmla="*/ 0 w 12219096"/>
              <a:gd name="connsiteY0" fmla="*/ 217242 h 1371600"/>
              <a:gd name="connsiteX1" fmla="*/ 5641263 w 12219096"/>
              <a:gd name="connsiteY1" fmla="*/ 0 h 1371600"/>
              <a:gd name="connsiteX2" fmla="*/ 12219096 w 12219096"/>
              <a:gd name="connsiteY2" fmla="*/ 217242 h 1371600"/>
              <a:gd name="connsiteX3" fmla="*/ 12219096 w 12219096"/>
              <a:gd name="connsiteY3" fmla="*/ 1371600 h 1371600"/>
              <a:gd name="connsiteX4" fmla="*/ 0 w 12219096"/>
              <a:gd name="connsiteY4" fmla="*/ 1371600 h 1371600"/>
              <a:gd name="connsiteX5" fmla="*/ 0 w 12219096"/>
              <a:gd name="connsiteY5" fmla="*/ 217242 h 1371600"/>
              <a:gd name="connsiteX0" fmla="*/ 0 w 12219096"/>
              <a:gd name="connsiteY0" fmla="*/ 566926 h 1721284"/>
              <a:gd name="connsiteX1" fmla="*/ 1034539 w 12219096"/>
              <a:gd name="connsiteY1" fmla="*/ 2443 h 1721284"/>
              <a:gd name="connsiteX2" fmla="*/ 5641263 w 12219096"/>
              <a:gd name="connsiteY2" fmla="*/ 349684 h 1721284"/>
              <a:gd name="connsiteX3" fmla="*/ 12219096 w 12219096"/>
              <a:gd name="connsiteY3" fmla="*/ 566926 h 1721284"/>
              <a:gd name="connsiteX4" fmla="*/ 12219096 w 12219096"/>
              <a:gd name="connsiteY4" fmla="*/ 1721284 h 1721284"/>
              <a:gd name="connsiteX5" fmla="*/ 0 w 12219096"/>
              <a:gd name="connsiteY5" fmla="*/ 1721284 h 1721284"/>
              <a:gd name="connsiteX6" fmla="*/ 0 w 12219096"/>
              <a:gd name="connsiteY6" fmla="*/ 566926 h 1721284"/>
              <a:gd name="connsiteX0" fmla="*/ 0 w 12219096"/>
              <a:gd name="connsiteY0" fmla="*/ 590023 h 1744381"/>
              <a:gd name="connsiteX1" fmla="*/ 1034539 w 12219096"/>
              <a:gd name="connsiteY1" fmla="*/ 25540 h 1744381"/>
              <a:gd name="connsiteX2" fmla="*/ 3326326 w 12219096"/>
              <a:gd name="connsiteY2" fmla="*/ 71839 h 1744381"/>
              <a:gd name="connsiteX3" fmla="*/ 5641263 w 12219096"/>
              <a:gd name="connsiteY3" fmla="*/ 372781 h 1744381"/>
              <a:gd name="connsiteX4" fmla="*/ 12219096 w 12219096"/>
              <a:gd name="connsiteY4" fmla="*/ 590023 h 1744381"/>
              <a:gd name="connsiteX5" fmla="*/ 12219096 w 12219096"/>
              <a:gd name="connsiteY5" fmla="*/ 1744381 h 1744381"/>
              <a:gd name="connsiteX6" fmla="*/ 0 w 12219096"/>
              <a:gd name="connsiteY6" fmla="*/ 1744381 h 1744381"/>
              <a:gd name="connsiteX7" fmla="*/ 0 w 12219096"/>
              <a:gd name="connsiteY7" fmla="*/ 590023 h 1744381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9096" h="1767675">
                <a:moveTo>
                  <a:pt x="0" y="613317"/>
                </a:moveTo>
                <a:cubicBezTo>
                  <a:pt x="155061" y="415583"/>
                  <a:pt x="476292" y="247087"/>
                  <a:pt x="1034539" y="48834"/>
                </a:cubicBezTo>
                <a:cubicBezTo>
                  <a:pt x="1604360" y="-6664"/>
                  <a:pt x="2419643" y="-20613"/>
                  <a:pt x="3187430" y="37260"/>
                </a:cubicBezTo>
                <a:cubicBezTo>
                  <a:pt x="3955217" y="95133"/>
                  <a:pt x="4174568" y="340577"/>
                  <a:pt x="5641263" y="396075"/>
                </a:cubicBezTo>
                <a:lnTo>
                  <a:pt x="12219096" y="613317"/>
                </a:lnTo>
                <a:lnTo>
                  <a:pt x="12219096" y="1767675"/>
                </a:lnTo>
                <a:lnTo>
                  <a:pt x="0" y="1767675"/>
                </a:lnTo>
                <a:lnTo>
                  <a:pt x="0" y="613317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9"/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471" y="2446125"/>
            <a:ext cx="336887" cy="3159767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817" y="1864155"/>
            <a:ext cx="305902" cy="28691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845" y="1460652"/>
            <a:ext cx="2243467" cy="807003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152" y="1318855"/>
            <a:ext cx="2093596" cy="510011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7" y="1930091"/>
            <a:ext cx="560231" cy="946050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:a16="http://schemas.microsoft.com/office/drawing/2014/main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379" y="3298727"/>
            <a:ext cx="1234888" cy="83074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8E55607B-92BC-4CC0-BFBA-F5799450DC82}"/>
              </a:ext>
            </a:extLst>
          </p:cNvPr>
          <p:cNvSpPr/>
          <p:nvPr/>
        </p:nvSpPr>
        <p:spPr>
          <a:xfrm>
            <a:off x="5446834" y="247107"/>
            <a:ext cx="6119524" cy="2002067"/>
          </a:xfrm>
          <a:prstGeom prst="wedgeEllipseCallout">
            <a:avLst/>
          </a:prstGeom>
          <a:solidFill>
            <a:schemeClr val="bg1"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CẢM </a:t>
            </a:r>
            <a:r>
              <a:rPr lang="vi-VN" sz="20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0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 CÁC BẠN THẬT NHIỀU! 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CÁC BẠN GIỎI QUÁ!</a:t>
            </a: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67" y="5403209"/>
            <a:ext cx="1622173" cy="753737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091" y="2063440"/>
            <a:ext cx="3778155" cy="30594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637" y="2523035"/>
            <a:ext cx="4596945" cy="3165236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196" y="2403116"/>
            <a:ext cx="5130242" cy="4154380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:a16="http://schemas.microsoft.com/office/drawing/2014/main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064" y="5105737"/>
            <a:ext cx="1273192" cy="969146"/>
          </a:xfrm>
          <a:prstGeom prst="rect">
            <a:avLst/>
          </a:prstGeom>
        </p:spPr>
      </p:pic>
      <p:pic>
        <p:nvPicPr>
          <p:cNvPr id="16" name="Picture 15" descr="A close up of an animal&#10;&#10;Description automatically generated">
            <a:extLst>
              <a:ext uri="{FF2B5EF4-FFF2-40B4-BE49-F238E27FC236}">
                <a16:creationId xmlns:a16="http://schemas.microsoft.com/office/drawing/2014/main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127">
            <a:off x="4760801" y="4349673"/>
            <a:ext cx="1824414" cy="1165197"/>
          </a:xfrm>
          <a:prstGeom prst="rect">
            <a:avLst/>
          </a:prstGeom>
        </p:spPr>
      </p:pic>
      <p:pic>
        <p:nvPicPr>
          <p:cNvPr id="18" name="Picture 17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869" y="5067733"/>
            <a:ext cx="1841165" cy="85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3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7" r="25527"/>
          <a:stretch/>
        </p:blipFill>
        <p:spPr>
          <a:xfrm>
            <a:off x="23898" y="-25875"/>
            <a:ext cx="12251958" cy="689419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017" y="-246004"/>
            <a:ext cx="2660402" cy="3857583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2816451" y="3481057"/>
            <a:ext cx="64915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pc="599" dirty="0" smtClean="0"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Times New Roman" panose="02020603050405020304" pitchFamily="18" charset="0"/>
              </a:rPr>
              <a:t>BÀI 62: PHÉP </a:t>
            </a:r>
            <a:r>
              <a:rPr lang="en-US" altLang="zh-CN" sz="4400" b="1" spc="599" smtClean="0"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Times New Roman" panose="02020603050405020304" pitchFamily="18" charset="0"/>
              </a:rPr>
              <a:t>TRỪ </a:t>
            </a:r>
            <a:r>
              <a:rPr lang="en-US" altLang="zh-CN" sz="4400" b="1" spc="599" smtClean="0"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Times New Roman" panose="02020603050405020304" pitchFamily="18" charset="0"/>
              </a:rPr>
              <a:t>(có nhớ) </a:t>
            </a:r>
            <a:r>
              <a:rPr lang="en-US" altLang="zh-CN" sz="4400" b="1" spc="599" dirty="0" smtClean="0"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Times New Roman" panose="02020603050405020304" pitchFamily="18" charset="0"/>
              </a:rPr>
              <a:t>TRONG PHẠM VI 1000</a:t>
            </a:r>
            <a:endParaRPr lang="zh-CN" altLang="en-US" sz="4400" b="1" spc="599" dirty="0">
              <a:solidFill>
                <a:srgbClr val="0070C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5" name="任意多边形 24"/>
          <p:cNvSpPr/>
          <p:nvPr/>
        </p:nvSpPr>
        <p:spPr>
          <a:xfrm rot="16200000">
            <a:off x="-877768" y="2847522"/>
            <a:ext cx="1755539" cy="3139687"/>
          </a:xfrm>
          <a:custGeom>
            <a:avLst/>
            <a:gdLst>
              <a:gd name="connsiteX0" fmla="*/ 2859314 w 2859314"/>
              <a:gd name="connsiteY0" fmla="*/ 0 h 5113730"/>
              <a:gd name="connsiteX1" fmla="*/ 2859314 w 2859314"/>
              <a:gd name="connsiteY1" fmla="*/ 5113730 h 5113730"/>
              <a:gd name="connsiteX2" fmla="*/ 2600663 w 2859314"/>
              <a:gd name="connsiteY2" fmla="*/ 5110713 h 5113730"/>
              <a:gd name="connsiteX3" fmla="*/ 725446 w 2859314"/>
              <a:gd name="connsiteY3" fmla="*/ 4964525 h 5113730"/>
              <a:gd name="connsiteX4" fmla="*/ 0 w 2859314"/>
              <a:gd name="connsiteY4" fmla="*/ 4871620 h 5113730"/>
              <a:gd name="connsiteX5" fmla="*/ 0 w 2859314"/>
              <a:gd name="connsiteY5" fmla="*/ 242109 h 5113730"/>
              <a:gd name="connsiteX6" fmla="*/ 725446 w 2859314"/>
              <a:gd name="connsiteY6" fmla="*/ 149204 h 5113730"/>
              <a:gd name="connsiteX7" fmla="*/ 2600663 w 2859314"/>
              <a:gd name="connsiteY7" fmla="*/ 3016 h 5113730"/>
              <a:gd name="connsiteX8" fmla="*/ 2859314 w 2859314"/>
              <a:gd name="connsiteY8" fmla="*/ 0 h 5113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9314" h="5113730">
                <a:moveTo>
                  <a:pt x="2859314" y="0"/>
                </a:moveTo>
                <a:lnTo>
                  <a:pt x="2859314" y="5113730"/>
                </a:lnTo>
                <a:lnTo>
                  <a:pt x="2600663" y="5110713"/>
                </a:lnTo>
                <a:cubicBezTo>
                  <a:pt x="1989056" y="5095293"/>
                  <a:pt x="1361179" y="5039624"/>
                  <a:pt x="725446" y="4964525"/>
                </a:cubicBezTo>
                <a:lnTo>
                  <a:pt x="0" y="4871620"/>
                </a:lnTo>
                <a:lnTo>
                  <a:pt x="0" y="242109"/>
                </a:lnTo>
                <a:lnTo>
                  <a:pt x="725446" y="149204"/>
                </a:lnTo>
                <a:cubicBezTo>
                  <a:pt x="1361179" y="74105"/>
                  <a:pt x="1989056" y="18436"/>
                  <a:pt x="2600663" y="3016"/>
                </a:cubicBezTo>
                <a:lnTo>
                  <a:pt x="285931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/>
          </a:p>
        </p:txBody>
      </p:sp>
      <p:sp>
        <p:nvSpPr>
          <p:cNvPr id="26" name="任意多边形 25"/>
          <p:cNvSpPr/>
          <p:nvPr/>
        </p:nvSpPr>
        <p:spPr>
          <a:xfrm rot="16200000">
            <a:off x="-877768" y="935175"/>
            <a:ext cx="1755539" cy="3138254"/>
          </a:xfrm>
          <a:custGeom>
            <a:avLst/>
            <a:gdLst>
              <a:gd name="connsiteX0" fmla="*/ 0 w 2859314"/>
              <a:gd name="connsiteY0" fmla="*/ 0 h 5111395"/>
              <a:gd name="connsiteX1" fmla="*/ 214891 w 2859314"/>
              <a:gd name="connsiteY1" fmla="*/ 3443 h 5111395"/>
              <a:gd name="connsiteX2" fmla="*/ 2096521 w 2859314"/>
              <a:gd name="connsiteY2" fmla="*/ 152289 h 5111395"/>
              <a:gd name="connsiteX3" fmla="*/ 2859314 w 2859314"/>
              <a:gd name="connsiteY3" fmla="*/ 248821 h 5111395"/>
              <a:gd name="connsiteX4" fmla="*/ 2859314 w 2859314"/>
              <a:gd name="connsiteY4" fmla="*/ 4862574 h 5111395"/>
              <a:gd name="connsiteX5" fmla="*/ 2096521 w 2859314"/>
              <a:gd name="connsiteY5" fmla="*/ 4959106 h 5111395"/>
              <a:gd name="connsiteX6" fmla="*/ 214891 w 2859314"/>
              <a:gd name="connsiteY6" fmla="*/ 5107952 h 5111395"/>
              <a:gd name="connsiteX7" fmla="*/ 0 w 2859314"/>
              <a:gd name="connsiteY7" fmla="*/ 5111395 h 5111395"/>
              <a:gd name="connsiteX8" fmla="*/ 0 w 2859314"/>
              <a:gd name="connsiteY8" fmla="*/ 0 h 511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9314" h="5111395">
                <a:moveTo>
                  <a:pt x="0" y="0"/>
                </a:moveTo>
                <a:lnTo>
                  <a:pt x="214891" y="3443"/>
                </a:lnTo>
                <a:cubicBezTo>
                  <a:pt x="827219" y="21167"/>
                  <a:pt x="1457529" y="77426"/>
                  <a:pt x="2096521" y="152289"/>
                </a:cubicBezTo>
                <a:lnTo>
                  <a:pt x="2859314" y="248821"/>
                </a:lnTo>
                <a:lnTo>
                  <a:pt x="2859314" y="4862574"/>
                </a:lnTo>
                <a:lnTo>
                  <a:pt x="2096521" y="4959106"/>
                </a:lnTo>
                <a:cubicBezTo>
                  <a:pt x="1457529" y="5033969"/>
                  <a:pt x="827219" y="5090228"/>
                  <a:pt x="214891" y="5107952"/>
                </a:cubicBezTo>
                <a:lnTo>
                  <a:pt x="0" y="511139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/>
          </a:p>
        </p:txBody>
      </p:sp>
      <p:sp>
        <p:nvSpPr>
          <p:cNvPr id="27" name="任意多边形 26"/>
          <p:cNvSpPr/>
          <p:nvPr/>
        </p:nvSpPr>
        <p:spPr>
          <a:xfrm rot="16200000">
            <a:off x="-873313" y="4936860"/>
            <a:ext cx="1746628" cy="2796049"/>
          </a:xfrm>
          <a:custGeom>
            <a:avLst/>
            <a:gdLst>
              <a:gd name="connsiteX0" fmla="*/ 2844800 w 2844800"/>
              <a:gd name="connsiteY0" fmla="*/ 0 h 4554033"/>
              <a:gd name="connsiteX1" fmla="*/ 2844800 w 2844800"/>
              <a:gd name="connsiteY1" fmla="*/ 4554033 h 4554033"/>
              <a:gd name="connsiteX2" fmla="*/ 2304795 w 2844800"/>
              <a:gd name="connsiteY2" fmla="*/ 4477792 h 4554033"/>
              <a:gd name="connsiteX3" fmla="*/ 0 w 2844800"/>
              <a:gd name="connsiteY3" fmla="*/ 4167464 h 4554033"/>
              <a:gd name="connsiteX4" fmla="*/ 0 w 2844800"/>
              <a:gd name="connsiteY4" fmla="*/ 3768359 h 4554033"/>
              <a:gd name="connsiteX5" fmla="*/ 0 w 2844800"/>
              <a:gd name="connsiteY5" fmla="*/ 785674 h 4554033"/>
              <a:gd name="connsiteX6" fmla="*/ 0 w 2844800"/>
              <a:gd name="connsiteY6" fmla="*/ 386569 h 4554033"/>
              <a:gd name="connsiteX7" fmla="*/ 2304795 w 2844800"/>
              <a:gd name="connsiteY7" fmla="*/ 76241 h 4554033"/>
              <a:gd name="connsiteX8" fmla="*/ 2844800 w 2844800"/>
              <a:gd name="connsiteY8" fmla="*/ 0 h 455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4800" h="4554033">
                <a:moveTo>
                  <a:pt x="2844800" y="0"/>
                </a:moveTo>
                <a:lnTo>
                  <a:pt x="2844800" y="4554033"/>
                </a:lnTo>
                <a:lnTo>
                  <a:pt x="2304795" y="4477792"/>
                </a:lnTo>
                <a:cubicBezTo>
                  <a:pt x="1533298" y="4366355"/>
                  <a:pt x="760186" y="4250921"/>
                  <a:pt x="0" y="4167464"/>
                </a:cubicBezTo>
                <a:lnTo>
                  <a:pt x="0" y="3768359"/>
                </a:lnTo>
                <a:lnTo>
                  <a:pt x="0" y="785674"/>
                </a:lnTo>
                <a:lnTo>
                  <a:pt x="0" y="386569"/>
                </a:lnTo>
                <a:cubicBezTo>
                  <a:pt x="760186" y="303112"/>
                  <a:pt x="1533298" y="187678"/>
                  <a:pt x="2304795" y="76241"/>
                </a:cubicBezTo>
                <a:lnTo>
                  <a:pt x="28448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/>
          </a:p>
        </p:txBody>
      </p:sp>
      <p:sp>
        <p:nvSpPr>
          <p:cNvPr id="28" name="任意多边形 27"/>
          <p:cNvSpPr/>
          <p:nvPr/>
        </p:nvSpPr>
        <p:spPr>
          <a:xfrm rot="16200000">
            <a:off x="-873178" y="-798699"/>
            <a:ext cx="1746359" cy="2789058"/>
          </a:xfrm>
          <a:custGeom>
            <a:avLst/>
            <a:gdLst>
              <a:gd name="connsiteX0" fmla="*/ 0 w 2844362"/>
              <a:gd name="connsiteY0" fmla="*/ 0 h 4542647"/>
              <a:gd name="connsiteX1" fmla="*/ 526130 w 2844362"/>
              <a:gd name="connsiteY1" fmla="*/ 73100 h 4542647"/>
              <a:gd name="connsiteX2" fmla="*/ 2844362 w 2844362"/>
              <a:gd name="connsiteY2" fmla="*/ 380876 h 4542647"/>
              <a:gd name="connsiteX3" fmla="*/ 2844362 w 2844362"/>
              <a:gd name="connsiteY3" fmla="*/ 779981 h 4542647"/>
              <a:gd name="connsiteX4" fmla="*/ 2844362 w 2844362"/>
              <a:gd name="connsiteY4" fmla="*/ 3762666 h 4542647"/>
              <a:gd name="connsiteX5" fmla="*/ 2844362 w 2844362"/>
              <a:gd name="connsiteY5" fmla="*/ 4161771 h 4542647"/>
              <a:gd name="connsiteX6" fmla="*/ 526130 w 2844362"/>
              <a:gd name="connsiteY6" fmla="*/ 4469547 h 4542647"/>
              <a:gd name="connsiteX7" fmla="*/ 0 w 2844362"/>
              <a:gd name="connsiteY7" fmla="*/ 4542647 h 4542647"/>
              <a:gd name="connsiteX8" fmla="*/ 0 w 2844362"/>
              <a:gd name="connsiteY8" fmla="*/ 0 h 4542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4362" h="4542647">
                <a:moveTo>
                  <a:pt x="0" y="0"/>
                </a:moveTo>
                <a:lnTo>
                  <a:pt x="526130" y="73100"/>
                </a:lnTo>
                <a:cubicBezTo>
                  <a:pt x="1302446" y="183346"/>
                  <a:pt x="2080548" y="297419"/>
                  <a:pt x="2844362" y="380876"/>
                </a:cubicBezTo>
                <a:lnTo>
                  <a:pt x="2844362" y="779981"/>
                </a:lnTo>
                <a:lnTo>
                  <a:pt x="2844362" y="3762666"/>
                </a:lnTo>
                <a:lnTo>
                  <a:pt x="2844362" y="4161771"/>
                </a:lnTo>
                <a:cubicBezTo>
                  <a:pt x="2080548" y="4245228"/>
                  <a:pt x="1302446" y="4359301"/>
                  <a:pt x="526130" y="4469547"/>
                </a:cubicBezTo>
                <a:lnTo>
                  <a:pt x="0" y="454264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/>
          </a:p>
        </p:txBody>
      </p:sp>
      <p:sp>
        <p:nvSpPr>
          <p:cNvPr id="36" name="任意多边形 35"/>
          <p:cNvSpPr/>
          <p:nvPr/>
        </p:nvSpPr>
        <p:spPr>
          <a:xfrm rot="16200000">
            <a:off x="10647473" y="2847523"/>
            <a:ext cx="1755539" cy="3139687"/>
          </a:xfrm>
          <a:custGeom>
            <a:avLst/>
            <a:gdLst>
              <a:gd name="connsiteX0" fmla="*/ 2859314 w 2859314"/>
              <a:gd name="connsiteY0" fmla="*/ 0 h 5113730"/>
              <a:gd name="connsiteX1" fmla="*/ 2859314 w 2859314"/>
              <a:gd name="connsiteY1" fmla="*/ 5113730 h 5113730"/>
              <a:gd name="connsiteX2" fmla="*/ 2600663 w 2859314"/>
              <a:gd name="connsiteY2" fmla="*/ 5110713 h 5113730"/>
              <a:gd name="connsiteX3" fmla="*/ 725446 w 2859314"/>
              <a:gd name="connsiteY3" fmla="*/ 4964525 h 5113730"/>
              <a:gd name="connsiteX4" fmla="*/ 0 w 2859314"/>
              <a:gd name="connsiteY4" fmla="*/ 4871620 h 5113730"/>
              <a:gd name="connsiteX5" fmla="*/ 0 w 2859314"/>
              <a:gd name="connsiteY5" fmla="*/ 242109 h 5113730"/>
              <a:gd name="connsiteX6" fmla="*/ 725446 w 2859314"/>
              <a:gd name="connsiteY6" fmla="*/ 149204 h 5113730"/>
              <a:gd name="connsiteX7" fmla="*/ 2600663 w 2859314"/>
              <a:gd name="connsiteY7" fmla="*/ 3016 h 5113730"/>
              <a:gd name="connsiteX8" fmla="*/ 2859314 w 2859314"/>
              <a:gd name="connsiteY8" fmla="*/ 0 h 5113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9314" h="5113730">
                <a:moveTo>
                  <a:pt x="2859314" y="0"/>
                </a:moveTo>
                <a:lnTo>
                  <a:pt x="2859314" y="5113730"/>
                </a:lnTo>
                <a:lnTo>
                  <a:pt x="2600663" y="5110713"/>
                </a:lnTo>
                <a:cubicBezTo>
                  <a:pt x="1989056" y="5095293"/>
                  <a:pt x="1361179" y="5039624"/>
                  <a:pt x="725446" y="4964525"/>
                </a:cubicBezTo>
                <a:lnTo>
                  <a:pt x="0" y="4871620"/>
                </a:lnTo>
                <a:lnTo>
                  <a:pt x="0" y="242109"/>
                </a:lnTo>
                <a:lnTo>
                  <a:pt x="725446" y="149204"/>
                </a:lnTo>
                <a:cubicBezTo>
                  <a:pt x="1361179" y="74105"/>
                  <a:pt x="1989056" y="18436"/>
                  <a:pt x="2600663" y="3016"/>
                </a:cubicBezTo>
                <a:lnTo>
                  <a:pt x="285931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/>
          </a:p>
        </p:txBody>
      </p:sp>
      <p:sp>
        <p:nvSpPr>
          <p:cNvPr id="37" name="任意多边形 36"/>
          <p:cNvSpPr/>
          <p:nvPr/>
        </p:nvSpPr>
        <p:spPr>
          <a:xfrm rot="16200000">
            <a:off x="10647473" y="935176"/>
            <a:ext cx="1755539" cy="3138254"/>
          </a:xfrm>
          <a:custGeom>
            <a:avLst/>
            <a:gdLst>
              <a:gd name="connsiteX0" fmla="*/ 0 w 2859314"/>
              <a:gd name="connsiteY0" fmla="*/ 0 h 5111395"/>
              <a:gd name="connsiteX1" fmla="*/ 214891 w 2859314"/>
              <a:gd name="connsiteY1" fmla="*/ 3443 h 5111395"/>
              <a:gd name="connsiteX2" fmla="*/ 2096521 w 2859314"/>
              <a:gd name="connsiteY2" fmla="*/ 152289 h 5111395"/>
              <a:gd name="connsiteX3" fmla="*/ 2859314 w 2859314"/>
              <a:gd name="connsiteY3" fmla="*/ 248821 h 5111395"/>
              <a:gd name="connsiteX4" fmla="*/ 2859314 w 2859314"/>
              <a:gd name="connsiteY4" fmla="*/ 4862574 h 5111395"/>
              <a:gd name="connsiteX5" fmla="*/ 2096521 w 2859314"/>
              <a:gd name="connsiteY5" fmla="*/ 4959106 h 5111395"/>
              <a:gd name="connsiteX6" fmla="*/ 214891 w 2859314"/>
              <a:gd name="connsiteY6" fmla="*/ 5107952 h 5111395"/>
              <a:gd name="connsiteX7" fmla="*/ 0 w 2859314"/>
              <a:gd name="connsiteY7" fmla="*/ 5111395 h 5111395"/>
              <a:gd name="connsiteX8" fmla="*/ 0 w 2859314"/>
              <a:gd name="connsiteY8" fmla="*/ 0 h 511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9314" h="5111395">
                <a:moveTo>
                  <a:pt x="0" y="0"/>
                </a:moveTo>
                <a:lnTo>
                  <a:pt x="214891" y="3443"/>
                </a:lnTo>
                <a:cubicBezTo>
                  <a:pt x="827219" y="21167"/>
                  <a:pt x="1457529" y="77426"/>
                  <a:pt x="2096521" y="152289"/>
                </a:cubicBezTo>
                <a:lnTo>
                  <a:pt x="2859314" y="248821"/>
                </a:lnTo>
                <a:lnTo>
                  <a:pt x="2859314" y="4862574"/>
                </a:lnTo>
                <a:lnTo>
                  <a:pt x="2096521" y="4959106"/>
                </a:lnTo>
                <a:cubicBezTo>
                  <a:pt x="1457529" y="5033969"/>
                  <a:pt x="827219" y="5090228"/>
                  <a:pt x="214891" y="5107952"/>
                </a:cubicBezTo>
                <a:lnTo>
                  <a:pt x="0" y="511139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/>
          </a:p>
        </p:txBody>
      </p:sp>
      <p:sp>
        <p:nvSpPr>
          <p:cNvPr id="38" name="任意多边形 37"/>
          <p:cNvSpPr/>
          <p:nvPr/>
        </p:nvSpPr>
        <p:spPr>
          <a:xfrm rot="16200000">
            <a:off x="10651929" y="4936861"/>
            <a:ext cx="1746628" cy="2796049"/>
          </a:xfrm>
          <a:custGeom>
            <a:avLst/>
            <a:gdLst>
              <a:gd name="connsiteX0" fmla="*/ 2844800 w 2844800"/>
              <a:gd name="connsiteY0" fmla="*/ 0 h 4554033"/>
              <a:gd name="connsiteX1" fmla="*/ 2844800 w 2844800"/>
              <a:gd name="connsiteY1" fmla="*/ 4554033 h 4554033"/>
              <a:gd name="connsiteX2" fmla="*/ 2304795 w 2844800"/>
              <a:gd name="connsiteY2" fmla="*/ 4477792 h 4554033"/>
              <a:gd name="connsiteX3" fmla="*/ 0 w 2844800"/>
              <a:gd name="connsiteY3" fmla="*/ 4167464 h 4554033"/>
              <a:gd name="connsiteX4" fmla="*/ 0 w 2844800"/>
              <a:gd name="connsiteY4" fmla="*/ 3768359 h 4554033"/>
              <a:gd name="connsiteX5" fmla="*/ 0 w 2844800"/>
              <a:gd name="connsiteY5" fmla="*/ 785674 h 4554033"/>
              <a:gd name="connsiteX6" fmla="*/ 0 w 2844800"/>
              <a:gd name="connsiteY6" fmla="*/ 386569 h 4554033"/>
              <a:gd name="connsiteX7" fmla="*/ 2304795 w 2844800"/>
              <a:gd name="connsiteY7" fmla="*/ 76241 h 4554033"/>
              <a:gd name="connsiteX8" fmla="*/ 2844800 w 2844800"/>
              <a:gd name="connsiteY8" fmla="*/ 0 h 455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4800" h="4554033">
                <a:moveTo>
                  <a:pt x="2844800" y="0"/>
                </a:moveTo>
                <a:lnTo>
                  <a:pt x="2844800" y="4554033"/>
                </a:lnTo>
                <a:lnTo>
                  <a:pt x="2304795" y="4477792"/>
                </a:lnTo>
                <a:cubicBezTo>
                  <a:pt x="1533298" y="4366355"/>
                  <a:pt x="760186" y="4250921"/>
                  <a:pt x="0" y="4167464"/>
                </a:cubicBezTo>
                <a:lnTo>
                  <a:pt x="0" y="3768359"/>
                </a:lnTo>
                <a:lnTo>
                  <a:pt x="0" y="785674"/>
                </a:lnTo>
                <a:lnTo>
                  <a:pt x="0" y="386569"/>
                </a:lnTo>
                <a:cubicBezTo>
                  <a:pt x="760186" y="303112"/>
                  <a:pt x="1533298" y="187678"/>
                  <a:pt x="2304795" y="76241"/>
                </a:cubicBezTo>
                <a:lnTo>
                  <a:pt x="28448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/>
          </a:p>
        </p:txBody>
      </p:sp>
      <p:sp>
        <p:nvSpPr>
          <p:cNvPr id="39" name="任意多边形 38"/>
          <p:cNvSpPr/>
          <p:nvPr/>
        </p:nvSpPr>
        <p:spPr>
          <a:xfrm rot="16200000">
            <a:off x="10652063" y="-798698"/>
            <a:ext cx="1746359" cy="2789058"/>
          </a:xfrm>
          <a:custGeom>
            <a:avLst/>
            <a:gdLst>
              <a:gd name="connsiteX0" fmla="*/ 0 w 2844362"/>
              <a:gd name="connsiteY0" fmla="*/ 0 h 4542647"/>
              <a:gd name="connsiteX1" fmla="*/ 526130 w 2844362"/>
              <a:gd name="connsiteY1" fmla="*/ 73100 h 4542647"/>
              <a:gd name="connsiteX2" fmla="*/ 2844362 w 2844362"/>
              <a:gd name="connsiteY2" fmla="*/ 380876 h 4542647"/>
              <a:gd name="connsiteX3" fmla="*/ 2844362 w 2844362"/>
              <a:gd name="connsiteY3" fmla="*/ 779981 h 4542647"/>
              <a:gd name="connsiteX4" fmla="*/ 2844362 w 2844362"/>
              <a:gd name="connsiteY4" fmla="*/ 3762666 h 4542647"/>
              <a:gd name="connsiteX5" fmla="*/ 2844362 w 2844362"/>
              <a:gd name="connsiteY5" fmla="*/ 4161771 h 4542647"/>
              <a:gd name="connsiteX6" fmla="*/ 526130 w 2844362"/>
              <a:gd name="connsiteY6" fmla="*/ 4469547 h 4542647"/>
              <a:gd name="connsiteX7" fmla="*/ 0 w 2844362"/>
              <a:gd name="connsiteY7" fmla="*/ 4542647 h 4542647"/>
              <a:gd name="connsiteX8" fmla="*/ 0 w 2844362"/>
              <a:gd name="connsiteY8" fmla="*/ 0 h 4542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4362" h="4542647">
                <a:moveTo>
                  <a:pt x="0" y="0"/>
                </a:moveTo>
                <a:lnTo>
                  <a:pt x="526130" y="73100"/>
                </a:lnTo>
                <a:cubicBezTo>
                  <a:pt x="1302446" y="183346"/>
                  <a:pt x="2080548" y="297419"/>
                  <a:pt x="2844362" y="380876"/>
                </a:cubicBezTo>
                <a:lnTo>
                  <a:pt x="2844362" y="779981"/>
                </a:lnTo>
                <a:lnTo>
                  <a:pt x="2844362" y="3762666"/>
                </a:lnTo>
                <a:lnTo>
                  <a:pt x="2844362" y="4161771"/>
                </a:lnTo>
                <a:cubicBezTo>
                  <a:pt x="2080548" y="4245228"/>
                  <a:pt x="1302446" y="4359301"/>
                  <a:pt x="526130" y="4469547"/>
                </a:cubicBezTo>
                <a:lnTo>
                  <a:pt x="0" y="454264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/>
          </a:p>
        </p:txBody>
      </p:sp>
      <p:sp>
        <p:nvSpPr>
          <p:cNvPr id="3" name="TextBox 2"/>
          <p:cNvSpPr txBox="1"/>
          <p:nvPr/>
        </p:nvSpPr>
        <p:spPr>
          <a:xfrm>
            <a:off x="4941314" y="5894697"/>
            <a:ext cx="3273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+mn-lt"/>
              </a:rPr>
              <a:t>(</a:t>
            </a:r>
            <a:r>
              <a:rPr lang="en-US" sz="2800" b="1" smtClean="0">
                <a:solidFill>
                  <a:srgbClr val="FF0000"/>
                </a:solidFill>
                <a:latin typeface="+mn-lt"/>
              </a:rPr>
              <a:t>tiết 4 - </a:t>
            </a:r>
            <a:r>
              <a:rPr lang="en-US" sz="2800" b="1" smtClean="0">
                <a:solidFill>
                  <a:srgbClr val="FF0000"/>
                </a:solidFill>
                <a:latin typeface="+mn-lt"/>
              </a:rPr>
              <a:t>trang 95)</a:t>
            </a:r>
            <a:endParaRPr lang="en-US" sz="2800" b="1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858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2" t="19045" r="23093" b="48622"/>
          <a:stretch/>
        </p:blipFill>
        <p:spPr>
          <a:xfrm>
            <a:off x="4363453" y="373338"/>
            <a:ext cx="3495038" cy="1637771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725079" y="2095111"/>
            <a:ext cx="5213181" cy="646986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spc="599" dirty="0" smtClean="0">
                <a:solidFill>
                  <a:srgbClr val="FF0000"/>
                </a:solidFill>
                <a:latin typeface="+mn-lt"/>
                <a:ea typeface="+mj-ea"/>
                <a:cs typeface="Times New Roman" panose="02020603050405020304" pitchFamily="18" charset="0"/>
              </a:rPr>
              <a:t>YÊU CẦU CẦN ĐẠT</a:t>
            </a:r>
            <a:endParaRPr lang="zh-CN" altLang="en-US" sz="3200" b="1" spc="599" dirty="0">
              <a:solidFill>
                <a:srgbClr val="FF0000"/>
              </a:solidFill>
              <a:latin typeface="+mn-lt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93350" y="4286275"/>
            <a:ext cx="50112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1.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Ôn</a:t>
            </a:r>
            <a:r>
              <a:rPr lang="en-US" altLang="zh-CN" sz="2800" b="1" dirty="0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tập</a:t>
            </a:r>
            <a:r>
              <a:rPr lang="en-US" altLang="zh-CN" sz="2800" b="1" dirty="0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củng</a:t>
            </a:r>
            <a:r>
              <a:rPr lang="en-US" altLang="zh-CN" sz="2800" b="1" dirty="0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cố</a:t>
            </a:r>
            <a:r>
              <a:rPr lang="en-US" altLang="zh-CN" sz="2800" b="1" dirty="0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kiến</a:t>
            </a:r>
            <a:r>
              <a:rPr lang="en-US" altLang="zh-CN" sz="2800" b="1" dirty="0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thức</a:t>
            </a:r>
            <a:r>
              <a:rPr lang="en-US" altLang="zh-CN" sz="2800" b="1" dirty="0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về</a:t>
            </a:r>
            <a:r>
              <a:rPr lang="en-US" altLang="zh-CN" sz="2800" b="1" dirty="0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phép</a:t>
            </a:r>
            <a:r>
              <a:rPr lang="en-US" altLang="zh-CN" sz="2800" b="1" dirty="0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trừ</a:t>
            </a:r>
            <a:r>
              <a:rPr lang="en-US" altLang="zh-CN" sz="2800" b="1" dirty="0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 (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có</a:t>
            </a:r>
            <a:r>
              <a:rPr lang="en-US" altLang="zh-CN" sz="2800" b="1" dirty="0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nhớ</a:t>
            </a:r>
            <a:r>
              <a:rPr lang="en-US" altLang="zh-CN" sz="2800" b="1" dirty="0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)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b="1" dirty="0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phạm</a:t>
            </a:r>
            <a:r>
              <a:rPr lang="en-US" altLang="zh-CN" sz="2800" b="1" dirty="0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 vi 1000</a:t>
            </a:r>
            <a:endParaRPr lang="zh-CN" altLang="en-US" sz="2800" b="1" dirty="0">
              <a:solidFill>
                <a:schemeClr val="tx1"/>
              </a:solidFill>
              <a:latin typeface="+mn-lt"/>
              <a:ea typeface="华康娃娃体W5(P)" panose="040B0500000000000000" pitchFamily="82" charset="-122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031763" y="4464875"/>
            <a:ext cx="46208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2.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Ôn</a:t>
            </a:r>
            <a:r>
              <a:rPr lang="en-US" altLang="zh-CN" sz="2800" b="1" dirty="0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tập</a:t>
            </a:r>
            <a:r>
              <a:rPr lang="en-US" altLang="zh-CN" sz="2800" b="1" dirty="0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về</a:t>
            </a:r>
            <a:r>
              <a:rPr lang="en-US" altLang="zh-CN" sz="2800" b="1" dirty="0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 so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sánh</a:t>
            </a:r>
            <a:r>
              <a:rPr lang="en-US" altLang="zh-CN" sz="2800" b="1" dirty="0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số</a:t>
            </a:r>
            <a:r>
              <a:rPr lang="en-US" altLang="zh-CN" sz="2800" b="1" dirty="0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và</a:t>
            </a:r>
            <a:r>
              <a:rPr lang="en-US" altLang="zh-CN" sz="2800" b="1" dirty="0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đơn</a:t>
            </a:r>
            <a:r>
              <a:rPr lang="en-US" altLang="zh-CN" sz="2800" b="1" dirty="0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vị</a:t>
            </a:r>
            <a:r>
              <a:rPr lang="en-US" altLang="zh-CN" sz="2800" b="1" dirty="0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đo</a:t>
            </a:r>
            <a:r>
              <a:rPr lang="en-US" altLang="zh-CN" sz="2800" b="1" dirty="0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độ</a:t>
            </a:r>
            <a:r>
              <a:rPr lang="en-US" altLang="zh-CN" sz="2800" b="1" dirty="0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dài</a:t>
            </a:r>
            <a:r>
              <a:rPr lang="en-US" altLang="zh-CN" sz="2800" b="1" dirty="0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+mn-lt"/>
                <a:ea typeface="华康娃娃体W5(P)" panose="040B0500000000000000" pitchFamily="82" charset="-122"/>
                <a:cs typeface="Times New Roman" panose="02020603050405020304" pitchFamily="18" charset="0"/>
              </a:rPr>
              <a:t>mét</a:t>
            </a:r>
            <a:endParaRPr lang="zh-CN" altLang="en-US" sz="2800" b="1" dirty="0">
              <a:solidFill>
                <a:schemeClr val="tx1"/>
              </a:solidFill>
              <a:latin typeface="+mn-lt"/>
              <a:ea typeface="华康娃娃体W5(P)" panose="040B0500000000000000" pitchFamily="82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043" y="1854481"/>
            <a:ext cx="1833598" cy="243179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22" r="37270"/>
          <a:stretch/>
        </p:blipFill>
        <p:spPr>
          <a:xfrm>
            <a:off x="7858491" y="2238880"/>
            <a:ext cx="1715197" cy="2271877"/>
          </a:xfrm>
          <a:prstGeom prst="rect">
            <a:avLst/>
          </a:prstGeom>
        </p:spPr>
      </p:pic>
      <p:sp>
        <p:nvSpPr>
          <p:cNvPr id="19" name="椭圆 18"/>
          <p:cNvSpPr/>
          <p:nvPr/>
        </p:nvSpPr>
        <p:spPr>
          <a:xfrm rot="5400000">
            <a:off x="906037" y="435626"/>
            <a:ext cx="218986" cy="218986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59"/>
          </a:p>
        </p:txBody>
      </p:sp>
      <p:sp>
        <p:nvSpPr>
          <p:cNvPr id="20" name="椭圆 19"/>
          <p:cNvSpPr/>
          <p:nvPr/>
        </p:nvSpPr>
        <p:spPr>
          <a:xfrm rot="5400000">
            <a:off x="387473" y="432327"/>
            <a:ext cx="218986" cy="21898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59"/>
          </a:p>
        </p:txBody>
      </p:sp>
      <p:sp>
        <p:nvSpPr>
          <p:cNvPr id="21" name="椭圆 20"/>
          <p:cNvSpPr/>
          <p:nvPr/>
        </p:nvSpPr>
        <p:spPr>
          <a:xfrm rot="5400000">
            <a:off x="11433627" y="454575"/>
            <a:ext cx="218986" cy="21898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59"/>
          </a:p>
        </p:txBody>
      </p:sp>
      <p:sp>
        <p:nvSpPr>
          <p:cNvPr id="22" name="椭圆 21"/>
          <p:cNvSpPr/>
          <p:nvPr/>
        </p:nvSpPr>
        <p:spPr>
          <a:xfrm rot="5400000">
            <a:off x="10915063" y="451276"/>
            <a:ext cx="218986" cy="218986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59"/>
          </a:p>
        </p:txBody>
      </p:sp>
    </p:spTree>
    <p:extLst>
      <p:ext uri="{BB962C8B-B14F-4D97-AF65-F5344CB8AC3E}">
        <p14:creationId xmlns:p14="http://schemas.microsoft.com/office/powerpoint/2010/main" val="28159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209" y="900035"/>
            <a:ext cx="3800574" cy="570086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01" y="730592"/>
            <a:ext cx="7629808" cy="476781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87918" y="1717512"/>
            <a:ext cx="5776020" cy="2793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778" b="1" spc="599" dirty="0" smtClean="0">
                <a:solidFill>
                  <a:srgbClr val="FF0000"/>
                </a:solidFill>
                <a:latin typeface="+mn-lt"/>
                <a:ea typeface="+mj-ea"/>
                <a:cs typeface="Times New Roman" panose="02020603050405020304" pitchFamily="18" charset="0"/>
              </a:rPr>
              <a:t>LUYỆN TẬP</a:t>
            </a:r>
            <a:endParaRPr lang="zh-CN" altLang="en-US" sz="8778" b="1" spc="599" dirty="0">
              <a:solidFill>
                <a:srgbClr val="FF0000"/>
              </a:solidFill>
              <a:latin typeface="+mn-lt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198" y="-183098"/>
            <a:ext cx="1944666" cy="182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9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304903" y="58604"/>
            <a:ext cx="11333659" cy="1569620"/>
            <a:chOff x="970788" y="1084946"/>
            <a:chExt cx="11333659" cy="1569620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541376" y="1084946"/>
              <a:ext cx="10763071" cy="1569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bức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tranh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32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Việt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vô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ý </a:t>
              </a:r>
              <a:r>
                <a:rPr lang="en-US" sz="32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xoá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mất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kết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quả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của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các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phép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tính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r>
                <a:rPr lang="en-US" sz="32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Hãy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giúp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Mai </a:t>
              </a:r>
              <a:r>
                <a:rPr lang="en-US" sz="32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tìm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lại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kết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quả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của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các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phép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tính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trên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bảng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970788" y="1100988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7CC7758-75A9-489F-891F-5985E8E00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659" y="1644266"/>
            <a:ext cx="9937613" cy="52137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4388;p6">
            <a:extLst>
              <a:ext uri="{FF2B5EF4-FFF2-40B4-BE49-F238E27FC236}">
                <a16:creationId xmlns:a16="http://schemas.microsoft.com/office/drawing/2014/main" id="{ED2FB827-EE65-4A08-8B14-DB7328B5F12D}"/>
              </a:ext>
            </a:extLst>
          </p:cNvPr>
          <p:cNvSpPr/>
          <p:nvPr/>
        </p:nvSpPr>
        <p:spPr>
          <a:xfrm>
            <a:off x="661836" y="293584"/>
            <a:ext cx="570588" cy="570588"/>
          </a:xfrm>
          <a:prstGeom prst="ellipse">
            <a:avLst/>
          </a:prstGeom>
          <a:solidFill>
            <a:srgbClr val="AA26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CC7758-75A9-489F-891F-5985E8E00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86025" y="48126"/>
            <a:ext cx="5389788" cy="2909936"/>
          </a:xfrm>
          <a:prstGeom prst="rect">
            <a:avLst/>
          </a:prstGeom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71F5B1D2-199A-4F30-A8AD-7E95D3C0B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" t="46913" r="11724" b="-1059"/>
          <a:stretch/>
        </p:blipFill>
        <p:spPr bwMode="auto">
          <a:xfrm>
            <a:off x="0" y="2909936"/>
            <a:ext cx="12161838" cy="4006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28334" y="4168422"/>
            <a:ext cx="1205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7030A0"/>
                </a:solidFill>
              </a:rPr>
              <a:t>346</a:t>
            </a:r>
            <a:endParaRPr lang="en-US" sz="3600">
              <a:solidFill>
                <a:srgbClr val="7030A0"/>
              </a:solidFill>
            </a:endParaRPr>
          </a:p>
        </p:txBody>
      </p:sp>
      <p:sp>
        <p:nvSpPr>
          <p:cNvPr id="41" name="Google Shape;3353;p22">
            <a:extLst>
              <a:ext uri="{FF2B5EF4-FFF2-40B4-BE49-F238E27FC236}">
                <a16:creationId xmlns:a16="http://schemas.microsoft.com/office/drawing/2014/main" id="{7F9E90BA-1146-48C2-978A-BE105F8B0837}"/>
              </a:ext>
            </a:extLst>
          </p:cNvPr>
          <p:cNvSpPr txBox="1"/>
          <p:nvPr/>
        </p:nvSpPr>
        <p:spPr>
          <a:xfrm>
            <a:off x="1349325" y="4397298"/>
            <a:ext cx="37663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7030A0"/>
                </a:solidFill>
                <a:sym typeface="Arial"/>
              </a:rPr>
              <a:t>–</a:t>
            </a:r>
            <a:endParaRPr lang="en-US" sz="2800">
              <a:solidFill>
                <a:srgbClr val="7030A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607740" y="5043425"/>
            <a:ext cx="1205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7030A0"/>
                </a:solidFill>
              </a:rPr>
              <a:t>128</a:t>
            </a:r>
            <a:endParaRPr lang="en-US" sz="3600">
              <a:solidFill>
                <a:srgbClr val="7030A0"/>
              </a:solidFill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B7ED280-8E06-46A7-AA80-FCBC1155A4AA}"/>
              </a:ext>
            </a:extLst>
          </p:cNvPr>
          <p:cNvCxnSpPr>
            <a:cxnSpLocks/>
          </p:cNvCxnSpPr>
          <p:nvPr/>
        </p:nvCxnSpPr>
        <p:spPr>
          <a:xfrm>
            <a:off x="1587806" y="5727589"/>
            <a:ext cx="945443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235176" y="4152382"/>
            <a:ext cx="1205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7030A0"/>
                </a:solidFill>
              </a:rPr>
              <a:t>673</a:t>
            </a:r>
            <a:endParaRPr lang="en-US" sz="3600">
              <a:solidFill>
                <a:srgbClr val="7030A0"/>
              </a:solidFill>
            </a:endParaRPr>
          </a:p>
        </p:txBody>
      </p:sp>
      <p:sp>
        <p:nvSpPr>
          <p:cNvPr id="47" name="Google Shape;3353;p22">
            <a:extLst>
              <a:ext uri="{FF2B5EF4-FFF2-40B4-BE49-F238E27FC236}">
                <a16:creationId xmlns:a16="http://schemas.microsoft.com/office/drawing/2014/main" id="{7F9E90BA-1146-48C2-978A-BE105F8B0837}"/>
              </a:ext>
            </a:extLst>
          </p:cNvPr>
          <p:cNvSpPr txBox="1"/>
          <p:nvPr/>
        </p:nvSpPr>
        <p:spPr>
          <a:xfrm>
            <a:off x="3972211" y="4421363"/>
            <a:ext cx="37663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7030A0"/>
                </a:solidFill>
                <a:sym typeface="Arial"/>
              </a:rPr>
              <a:t>–</a:t>
            </a:r>
            <a:endParaRPr lang="en-US" sz="2800">
              <a:solidFill>
                <a:srgbClr val="7030A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214582" y="5035403"/>
            <a:ext cx="1205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7030A0"/>
                </a:solidFill>
              </a:rPr>
              <a:t>280</a:t>
            </a:r>
            <a:endParaRPr lang="en-US" sz="3600">
              <a:solidFill>
                <a:srgbClr val="7030A0"/>
              </a:solidFill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B7ED280-8E06-46A7-AA80-FCBC1155A4AA}"/>
              </a:ext>
            </a:extLst>
          </p:cNvPr>
          <p:cNvCxnSpPr>
            <a:cxnSpLocks/>
          </p:cNvCxnSpPr>
          <p:nvPr/>
        </p:nvCxnSpPr>
        <p:spPr>
          <a:xfrm>
            <a:off x="4226734" y="5719568"/>
            <a:ext cx="945443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83324" y="3434807"/>
            <a:ext cx="8911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Bài 1</a:t>
            </a:r>
            <a:r>
              <a:rPr lang="en-US" sz="32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: Tìm kết quả đúng</a:t>
            </a:r>
            <a:endParaRPr lang="en-US" sz="3200" b="1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856374" y="4160406"/>
            <a:ext cx="1205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7030A0"/>
                </a:solidFill>
              </a:rPr>
              <a:t>484</a:t>
            </a:r>
            <a:endParaRPr lang="en-US" sz="3600">
              <a:solidFill>
                <a:srgbClr val="7030A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126222" y="5035402"/>
            <a:ext cx="1205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7030A0"/>
                </a:solidFill>
              </a:rPr>
              <a:t>75</a:t>
            </a:r>
            <a:endParaRPr lang="en-US" sz="3600">
              <a:solidFill>
                <a:srgbClr val="7030A0"/>
              </a:solidFill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B7ED280-8E06-46A7-AA80-FCBC1155A4AA}"/>
              </a:ext>
            </a:extLst>
          </p:cNvPr>
          <p:cNvCxnSpPr>
            <a:cxnSpLocks/>
          </p:cNvCxnSpPr>
          <p:nvPr/>
        </p:nvCxnSpPr>
        <p:spPr>
          <a:xfrm>
            <a:off x="6865664" y="5759674"/>
            <a:ext cx="945443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9518307" y="4160405"/>
            <a:ext cx="1205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7030A0"/>
                </a:solidFill>
              </a:rPr>
              <a:t>161</a:t>
            </a:r>
            <a:endParaRPr lang="en-US" sz="3600">
              <a:solidFill>
                <a:srgbClr val="7030A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764758" y="5029871"/>
            <a:ext cx="1205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7030A0"/>
                </a:solidFill>
              </a:rPr>
              <a:t>90</a:t>
            </a:r>
            <a:endParaRPr lang="en-US" sz="3600">
              <a:solidFill>
                <a:srgbClr val="7030A0"/>
              </a:solidFill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B7ED280-8E06-46A7-AA80-FCBC1155A4AA}"/>
              </a:ext>
            </a:extLst>
          </p:cNvPr>
          <p:cNvCxnSpPr>
            <a:cxnSpLocks/>
          </p:cNvCxnSpPr>
          <p:nvPr/>
        </p:nvCxnSpPr>
        <p:spPr>
          <a:xfrm>
            <a:off x="9488552" y="5751654"/>
            <a:ext cx="945443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Google Shape;3353;p22">
            <a:extLst>
              <a:ext uri="{FF2B5EF4-FFF2-40B4-BE49-F238E27FC236}">
                <a16:creationId xmlns:a16="http://schemas.microsoft.com/office/drawing/2014/main" id="{7F9E90BA-1146-48C2-978A-BE105F8B0837}"/>
              </a:ext>
            </a:extLst>
          </p:cNvPr>
          <p:cNvSpPr txBox="1"/>
          <p:nvPr/>
        </p:nvSpPr>
        <p:spPr>
          <a:xfrm>
            <a:off x="6595094" y="4445427"/>
            <a:ext cx="37663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7030A0"/>
                </a:solidFill>
                <a:sym typeface="Arial"/>
              </a:rPr>
              <a:t>–</a:t>
            </a:r>
            <a:endParaRPr lang="en-US" sz="2800">
              <a:solidFill>
                <a:srgbClr val="7030A0"/>
              </a:solidFill>
            </a:endParaRPr>
          </a:p>
        </p:txBody>
      </p:sp>
      <p:sp>
        <p:nvSpPr>
          <p:cNvPr id="57" name="Google Shape;3353;p22">
            <a:extLst>
              <a:ext uri="{FF2B5EF4-FFF2-40B4-BE49-F238E27FC236}">
                <a16:creationId xmlns:a16="http://schemas.microsoft.com/office/drawing/2014/main" id="{7F9E90BA-1146-48C2-978A-BE105F8B0837}"/>
              </a:ext>
            </a:extLst>
          </p:cNvPr>
          <p:cNvSpPr txBox="1"/>
          <p:nvPr/>
        </p:nvSpPr>
        <p:spPr>
          <a:xfrm>
            <a:off x="9217978" y="4437407"/>
            <a:ext cx="37663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7030A0"/>
                </a:solidFill>
                <a:sym typeface="Arial"/>
              </a:rPr>
              <a:t>–</a:t>
            </a:r>
            <a:endParaRPr lang="en-US" sz="2800">
              <a:solidFill>
                <a:srgbClr val="7030A0"/>
              </a:solidFill>
            </a:endParaRPr>
          </a:p>
        </p:txBody>
      </p:sp>
      <p:sp>
        <p:nvSpPr>
          <p:cNvPr id="58" name="Google Shape;3370;p22">
            <a:extLst>
              <a:ext uri="{FF2B5EF4-FFF2-40B4-BE49-F238E27FC236}">
                <a16:creationId xmlns:a16="http://schemas.microsoft.com/office/drawing/2014/main" id="{40286CCC-30A8-4F76-9797-53B2837F2683}"/>
              </a:ext>
            </a:extLst>
          </p:cNvPr>
          <p:cNvSpPr txBox="1"/>
          <p:nvPr/>
        </p:nvSpPr>
        <p:spPr>
          <a:xfrm>
            <a:off x="1592464" y="5734094"/>
            <a:ext cx="134324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218</a:t>
            </a:r>
            <a:endParaRPr sz="360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3371;p22">
            <a:extLst>
              <a:ext uri="{FF2B5EF4-FFF2-40B4-BE49-F238E27FC236}">
                <a16:creationId xmlns:a16="http://schemas.microsoft.com/office/drawing/2014/main" id="{613D78AD-34AD-4E4E-8E6D-9A37F7101365}"/>
              </a:ext>
            </a:extLst>
          </p:cNvPr>
          <p:cNvSpPr txBox="1"/>
          <p:nvPr/>
        </p:nvSpPr>
        <p:spPr>
          <a:xfrm>
            <a:off x="4226734" y="5734092"/>
            <a:ext cx="111139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393</a:t>
            </a:r>
            <a:endParaRPr sz="360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3372;p22">
            <a:extLst>
              <a:ext uri="{FF2B5EF4-FFF2-40B4-BE49-F238E27FC236}">
                <a16:creationId xmlns:a16="http://schemas.microsoft.com/office/drawing/2014/main" id="{3CD38F3B-860B-445E-8CA5-518F211C76A2}"/>
              </a:ext>
            </a:extLst>
          </p:cNvPr>
          <p:cNvSpPr txBox="1"/>
          <p:nvPr/>
        </p:nvSpPr>
        <p:spPr>
          <a:xfrm>
            <a:off x="6877498" y="5730680"/>
            <a:ext cx="972636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409</a:t>
            </a:r>
            <a:endParaRPr sz="360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3373;p22">
            <a:extLst>
              <a:ext uri="{FF2B5EF4-FFF2-40B4-BE49-F238E27FC236}">
                <a16:creationId xmlns:a16="http://schemas.microsoft.com/office/drawing/2014/main" id="{3AD1AC45-EDE5-4DB4-B72F-686AAC5E3B1D}"/>
              </a:ext>
            </a:extLst>
          </p:cNvPr>
          <p:cNvSpPr txBox="1"/>
          <p:nvPr/>
        </p:nvSpPr>
        <p:spPr>
          <a:xfrm>
            <a:off x="9504556" y="5727589"/>
            <a:ext cx="1482208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 71</a:t>
            </a:r>
            <a:endParaRPr sz="360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841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989561" y="726632"/>
            <a:ext cx="6942074" cy="707846"/>
            <a:chOff x="1167301" y="1457695"/>
            <a:chExt cx="6942074" cy="707846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2" y="1457695"/>
              <a:ext cx="6304613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chemeClr val="dk1"/>
                  </a:solidFill>
                </a:rPr>
                <a:t>Tìm chữ số thích hợp.</a:t>
              </a:r>
              <a:endParaRPr sz="2800"/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67301" y="1496388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</a:rPr>
                <a:t>2</a:t>
              </a:r>
              <a:endParaRPr/>
            </a:p>
          </p:txBody>
        </p:sp>
      </p:grpSp>
      <p:grpSp>
        <p:nvGrpSpPr>
          <p:cNvPr id="25" name="Google Shape;3381;p23">
            <a:extLst>
              <a:ext uri="{FF2B5EF4-FFF2-40B4-BE49-F238E27FC236}">
                <a16:creationId xmlns:a16="http://schemas.microsoft.com/office/drawing/2014/main" id="{88A61F55-4A11-4911-95D0-305D4FAF6CD3}"/>
              </a:ext>
            </a:extLst>
          </p:cNvPr>
          <p:cNvGrpSpPr/>
          <p:nvPr/>
        </p:nvGrpSpPr>
        <p:grpSpPr>
          <a:xfrm>
            <a:off x="1314656" y="1886642"/>
            <a:ext cx="1969573" cy="2123658"/>
            <a:chOff x="1566470" y="2095726"/>
            <a:chExt cx="1147790" cy="2123658"/>
          </a:xfrm>
        </p:grpSpPr>
        <p:grpSp>
          <p:nvGrpSpPr>
            <p:cNvPr id="26" name="Google Shape;3382;p23">
              <a:extLst>
                <a:ext uri="{FF2B5EF4-FFF2-40B4-BE49-F238E27FC236}">
                  <a16:creationId xmlns:a16="http://schemas.microsoft.com/office/drawing/2014/main" id="{34691F18-21F0-4E58-AB2B-979EE2F611A2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2123658"/>
              <a:chOff x="1697011" y="2095726"/>
              <a:chExt cx="1147790" cy="2123658"/>
            </a:xfrm>
          </p:grpSpPr>
          <p:sp>
            <p:nvSpPr>
              <p:cNvPr id="28" name="Google Shape;3383;p23">
                <a:extLst>
                  <a:ext uri="{FF2B5EF4-FFF2-40B4-BE49-F238E27FC236}">
                    <a16:creationId xmlns:a16="http://schemas.microsoft.com/office/drawing/2014/main" id="{BFEDDBF3-064E-4E49-8D4D-C72BC14ADFA6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2123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>
                    <a:solidFill>
                      <a:srgbClr val="0C0C0C"/>
                    </a:solidFill>
                    <a:latin typeface="Arial"/>
                    <a:ea typeface="Arial"/>
                    <a:cs typeface="Arial"/>
                    <a:sym typeface="Arial"/>
                  </a:rPr>
                  <a:t>5 5 2</a:t>
                </a:r>
                <a:endParaRPr sz="4400">
                  <a:solidFill>
                    <a:srgbClr val="0C0C0C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 b="1">
                    <a:solidFill>
                      <a:srgbClr val="E36C09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r>
                  <a:rPr lang="en-US" sz="4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0 8</a:t>
                </a:r>
                <a:endParaRPr sz="4400" b="1">
                  <a:solidFill>
                    <a:srgbClr val="E36C0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3384;p23">
                <a:extLst>
                  <a:ext uri="{FF2B5EF4-FFF2-40B4-BE49-F238E27FC236}">
                    <a16:creationId xmlns:a16="http://schemas.microsoft.com/office/drawing/2014/main" id="{8C9CC16D-2281-47B6-ADFC-21912D00884A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1079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>
                    <a:solidFill>
                      <a:schemeClr val="dk1"/>
                    </a:solidFill>
                  </a:rPr>
                  <a:t>–</a:t>
                </a:r>
                <a:endParaRPr/>
              </a:p>
            </p:txBody>
          </p:sp>
        </p:grpSp>
        <p:cxnSp>
          <p:nvCxnSpPr>
            <p:cNvPr id="27" name="Google Shape;3385;p23">
              <a:extLst>
                <a:ext uri="{FF2B5EF4-FFF2-40B4-BE49-F238E27FC236}">
                  <a16:creationId xmlns:a16="http://schemas.microsoft.com/office/drawing/2014/main" id="{0EDE54AA-97F6-451C-8A9F-0F70FD99C3E6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0" name="Google Shape;3386;p23">
            <a:extLst>
              <a:ext uri="{FF2B5EF4-FFF2-40B4-BE49-F238E27FC236}">
                <a16:creationId xmlns:a16="http://schemas.microsoft.com/office/drawing/2014/main" id="{EB9A5012-0579-4A0F-B307-801CB4CFE18B}"/>
              </a:ext>
            </a:extLst>
          </p:cNvPr>
          <p:cNvSpPr txBox="1"/>
          <p:nvPr/>
        </p:nvSpPr>
        <p:spPr>
          <a:xfrm>
            <a:off x="1722645" y="3863094"/>
            <a:ext cx="1561584" cy="982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3 4 </a:t>
            </a:r>
            <a:r>
              <a:rPr lang="en-US" sz="44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44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3387;p23">
            <a:extLst>
              <a:ext uri="{FF2B5EF4-FFF2-40B4-BE49-F238E27FC236}">
                <a16:creationId xmlns:a16="http://schemas.microsoft.com/office/drawing/2014/main" id="{D068109D-25EE-43E9-B92E-F6F43DB8E2DF}"/>
              </a:ext>
            </a:extLst>
          </p:cNvPr>
          <p:cNvSpPr/>
          <p:nvPr/>
        </p:nvSpPr>
        <p:spPr>
          <a:xfrm>
            <a:off x="1656145" y="3176470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3388;p23">
            <a:extLst>
              <a:ext uri="{FF2B5EF4-FFF2-40B4-BE49-F238E27FC236}">
                <a16:creationId xmlns:a16="http://schemas.microsoft.com/office/drawing/2014/main" id="{736A6A9C-E3E8-42E1-9708-C18DD97A9A68}"/>
              </a:ext>
            </a:extLst>
          </p:cNvPr>
          <p:cNvSpPr/>
          <p:nvPr/>
        </p:nvSpPr>
        <p:spPr>
          <a:xfrm>
            <a:off x="2612612" y="4150076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" name="Google Shape;3389;p23">
            <a:extLst>
              <a:ext uri="{FF2B5EF4-FFF2-40B4-BE49-F238E27FC236}">
                <a16:creationId xmlns:a16="http://schemas.microsoft.com/office/drawing/2014/main" id="{930DB737-9C7A-49D1-9ABD-E6A3E02FE343}"/>
              </a:ext>
            </a:extLst>
          </p:cNvPr>
          <p:cNvGrpSpPr/>
          <p:nvPr/>
        </p:nvGrpSpPr>
        <p:grpSpPr>
          <a:xfrm>
            <a:off x="4060630" y="1886642"/>
            <a:ext cx="1969573" cy="2123658"/>
            <a:chOff x="1566470" y="2095726"/>
            <a:chExt cx="1147790" cy="2123658"/>
          </a:xfrm>
        </p:grpSpPr>
        <p:grpSp>
          <p:nvGrpSpPr>
            <p:cNvPr id="51" name="Google Shape;3390;p23">
              <a:extLst>
                <a:ext uri="{FF2B5EF4-FFF2-40B4-BE49-F238E27FC236}">
                  <a16:creationId xmlns:a16="http://schemas.microsoft.com/office/drawing/2014/main" id="{27C36098-EECC-429A-8735-FBA5A2293901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2123658"/>
              <a:chOff x="1697011" y="2095726"/>
              <a:chExt cx="1147790" cy="2123658"/>
            </a:xfrm>
          </p:grpSpPr>
          <p:sp>
            <p:nvSpPr>
              <p:cNvPr id="53" name="Google Shape;3391;p23">
                <a:extLst>
                  <a:ext uri="{FF2B5EF4-FFF2-40B4-BE49-F238E27FC236}">
                    <a16:creationId xmlns:a16="http://schemas.microsoft.com/office/drawing/2014/main" id="{10CF13CE-D9C6-4E06-9048-D9D3FCCED983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2123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7 2 9</a:t>
                </a:r>
                <a:endParaRPr/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 b="1">
                    <a:solidFill>
                      <a:srgbClr val="E36C09"/>
                    </a:solidFill>
                    <a:latin typeface="Arial"/>
                    <a:ea typeface="Arial"/>
                    <a:cs typeface="Arial"/>
                    <a:sym typeface="Arial"/>
                  </a:rPr>
                  <a:t>1 </a:t>
                </a:r>
                <a:r>
                  <a:rPr lang="en-US" sz="4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6</a:t>
                </a:r>
                <a:r>
                  <a:rPr lang="en-US" sz="4400" b="1">
                    <a:solidFill>
                      <a:srgbClr val="E36C09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4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sz="4400" b="1">
                  <a:solidFill>
                    <a:srgbClr val="E36C0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392;p23">
                <a:extLst>
                  <a:ext uri="{FF2B5EF4-FFF2-40B4-BE49-F238E27FC236}">
                    <a16:creationId xmlns:a16="http://schemas.microsoft.com/office/drawing/2014/main" id="{F9E61E3B-715A-440B-8627-79578B99C784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1079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>
                    <a:solidFill>
                      <a:schemeClr val="dk1"/>
                    </a:solidFill>
                  </a:rPr>
                  <a:t>–</a:t>
                </a:r>
                <a:endParaRPr lang="en-US" sz="4400"/>
              </a:p>
            </p:txBody>
          </p:sp>
        </p:grpSp>
        <p:cxnSp>
          <p:nvCxnSpPr>
            <p:cNvPr id="52" name="Google Shape;3393;p23">
              <a:extLst>
                <a:ext uri="{FF2B5EF4-FFF2-40B4-BE49-F238E27FC236}">
                  <a16:creationId xmlns:a16="http://schemas.microsoft.com/office/drawing/2014/main" id="{9958C9F8-DDBF-4753-A69A-292C6DE243C8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55" name="Google Shape;3394;p23">
            <a:extLst>
              <a:ext uri="{FF2B5EF4-FFF2-40B4-BE49-F238E27FC236}">
                <a16:creationId xmlns:a16="http://schemas.microsoft.com/office/drawing/2014/main" id="{73F3CF6F-E963-4D1F-A590-D47A515D0A41}"/>
              </a:ext>
            </a:extLst>
          </p:cNvPr>
          <p:cNvSpPr txBox="1"/>
          <p:nvPr/>
        </p:nvSpPr>
        <p:spPr>
          <a:xfrm>
            <a:off x="4468619" y="3863094"/>
            <a:ext cx="1561584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5 6</a:t>
            </a:r>
            <a:r>
              <a:rPr lang="en-US" sz="44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8</a:t>
            </a:r>
            <a:endParaRPr sz="44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3395;p23">
            <a:extLst>
              <a:ext uri="{FF2B5EF4-FFF2-40B4-BE49-F238E27FC236}">
                <a16:creationId xmlns:a16="http://schemas.microsoft.com/office/drawing/2014/main" id="{A5DED446-484B-4A2B-8B13-C0864020AE3B}"/>
              </a:ext>
            </a:extLst>
          </p:cNvPr>
          <p:cNvSpPr/>
          <p:nvPr/>
        </p:nvSpPr>
        <p:spPr>
          <a:xfrm>
            <a:off x="4375709" y="3176469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3396;p23">
            <a:extLst>
              <a:ext uri="{FF2B5EF4-FFF2-40B4-BE49-F238E27FC236}">
                <a16:creationId xmlns:a16="http://schemas.microsoft.com/office/drawing/2014/main" id="{9D2A9D43-AA38-443E-9450-11C307AF2C0B}"/>
              </a:ext>
            </a:extLst>
          </p:cNvPr>
          <p:cNvSpPr/>
          <p:nvPr/>
        </p:nvSpPr>
        <p:spPr>
          <a:xfrm>
            <a:off x="5369748" y="4150075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" name="Google Shape;3397;p23">
            <a:extLst>
              <a:ext uri="{FF2B5EF4-FFF2-40B4-BE49-F238E27FC236}">
                <a16:creationId xmlns:a16="http://schemas.microsoft.com/office/drawing/2014/main" id="{5671CE66-C2CD-4EC4-BEA2-787241A462E4}"/>
              </a:ext>
            </a:extLst>
          </p:cNvPr>
          <p:cNvGrpSpPr/>
          <p:nvPr/>
        </p:nvGrpSpPr>
        <p:grpSpPr>
          <a:xfrm>
            <a:off x="6799567" y="1886642"/>
            <a:ext cx="1969573" cy="2123658"/>
            <a:chOff x="1566470" y="2095726"/>
            <a:chExt cx="1147790" cy="2123658"/>
          </a:xfrm>
        </p:grpSpPr>
        <p:grpSp>
          <p:nvGrpSpPr>
            <p:cNvPr id="59" name="Google Shape;3398;p23">
              <a:extLst>
                <a:ext uri="{FF2B5EF4-FFF2-40B4-BE49-F238E27FC236}">
                  <a16:creationId xmlns:a16="http://schemas.microsoft.com/office/drawing/2014/main" id="{D332A750-95A5-49E9-97BE-467915903B36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2123658"/>
              <a:chOff x="1697011" y="2095726"/>
              <a:chExt cx="1147790" cy="2123658"/>
            </a:xfrm>
          </p:grpSpPr>
          <p:sp>
            <p:nvSpPr>
              <p:cNvPr id="61" name="Google Shape;3399;p23">
                <a:extLst>
                  <a:ext uri="{FF2B5EF4-FFF2-40B4-BE49-F238E27FC236}">
                    <a16:creationId xmlns:a16="http://schemas.microsoft.com/office/drawing/2014/main" id="{2F97C985-875A-4B5C-8E81-BBA261A118D0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2123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6 2 6</a:t>
                </a:r>
                <a:endParaRPr sz="4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 b="1">
                    <a:solidFill>
                      <a:srgbClr val="E36C09"/>
                    </a:solidFill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r>
                  <a:rPr lang="en-US" sz="4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1 9</a:t>
                </a:r>
                <a:endParaRPr sz="4400" b="1">
                  <a:solidFill>
                    <a:srgbClr val="E36C0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400;p23">
                <a:extLst>
                  <a:ext uri="{FF2B5EF4-FFF2-40B4-BE49-F238E27FC236}">
                    <a16:creationId xmlns:a16="http://schemas.microsoft.com/office/drawing/2014/main" id="{906569FC-E22D-4C8B-BA7A-F5D7172AA8FC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1079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>
                    <a:solidFill>
                      <a:schemeClr val="dk1"/>
                    </a:solidFill>
                  </a:rPr>
                  <a:t>–</a:t>
                </a:r>
                <a:endParaRPr lang="en-US" sz="4400"/>
              </a:p>
            </p:txBody>
          </p:sp>
        </p:grpSp>
        <p:cxnSp>
          <p:nvCxnSpPr>
            <p:cNvPr id="60" name="Google Shape;3401;p23">
              <a:extLst>
                <a:ext uri="{FF2B5EF4-FFF2-40B4-BE49-F238E27FC236}">
                  <a16:creationId xmlns:a16="http://schemas.microsoft.com/office/drawing/2014/main" id="{EA01F0D0-F5F1-4D19-8C1F-CF489C595865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63" name="Google Shape;3402;p23">
            <a:extLst>
              <a:ext uri="{FF2B5EF4-FFF2-40B4-BE49-F238E27FC236}">
                <a16:creationId xmlns:a16="http://schemas.microsoft.com/office/drawing/2014/main" id="{DA22CBAF-4937-440C-B30D-2BE7C61D8B6B}"/>
              </a:ext>
            </a:extLst>
          </p:cNvPr>
          <p:cNvSpPr txBox="1"/>
          <p:nvPr/>
        </p:nvSpPr>
        <p:spPr>
          <a:xfrm>
            <a:off x="7207556" y="3863094"/>
            <a:ext cx="156158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44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 0 </a:t>
            </a: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3403;p23">
            <a:extLst>
              <a:ext uri="{FF2B5EF4-FFF2-40B4-BE49-F238E27FC236}">
                <a16:creationId xmlns:a16="http://schemas.microsoft.com/office/drawing/2014/main" id="{3E3F36F5-BCC5-48C7-A581-E000A378D175}"/>
              </a:ext>
            </a:extLst>
          </p:cNvPr>
          <p:cNvSpPr/>
          <p:nvPr/>
        </p:nvSpPr>
        <p:spPr>
          <a:xfrm>
            <a:off x="7094223" y="3176470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3404;p23">
            <a:extLst>
              <a:ext uri="{FF2B5EF4-FFF2-40B4-BE49-F238E27FC236}">
                <a16:creationId xmlns:a16="http://schemas.microsoft.com/office/drawing/2014/main" id="{EA0BF805-3FAC-4E6E-BA7D-57C1EDE31AB6}"/>
              </a:ext>
            </a:extLst>
          </p:cNvPr>
          <p:cNvSpPr/>
          <p:nvPr/>
        </p:nvSpPr>
        <p:spPr>
          <a:xfrm>
            <a:off x="7619269" y="4157490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" name="Google Shape;3405;p23">
            <a:extLst>
              <a:ext uri="{FF2B5EF4-FFF2-40B4-BE49-F238E27FC236}">
                <a16:creationId xmlns:a16="http://schemas.microsoft.com/office/drawing/2014/main" id="{16B5BD44-7265-4278-A8B4-209C1708A61F}"/>
              </a:ext>
            </a:extLst>
          </p:cNvPr>
          <p:cNvGrpSpPr/>
          <p:nvPr/>
        </p:nvGrpSpPr>
        <p:grpSpPr>
          <a:xfrm>
            <a:off x="9608081" y="1886642"/>
            <a:ext cx="1969573" cy="2123658"/>
            <a:chOff x="1566470" y="2095726"/>
            <a:chExt cx="1147790" cy="2123658"/>
          </a:xfrm>
        </p:grpSpPr>
        <p:grpSp>
          <p:nvGrpSpPr>
            <p:cNvPr id="67" name="Google Shape;3406;p23">
              <a:extLst>
                <a:ext uri="{FF2B5EF4-FFF2-40B4-BE49-F238E27FC236}">
                  <a16:creationId xmlns:a16="http://schemas.microsoft.com/office/drawing/2014/main" id="{DED2635E-8310-44FD-AD15-F856D0F07EF7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2123658"/>
              <a:chOff x="1697011" y="2095726"/>
              <a:chExt cx="1147790" cy="2123658"/>
            </a:xfrm>
          </p:grpSpPr>
          <p:sp>
            <p:nvSpPr>
              <p:cNvPr id="69" name="Google Shape;3407;p23">
                <a:extLst>
                  <a:ext uri="{FF2B5EF4-FFF2-40B4-BE49-F238E27FC236}">
                    <a16:creationId xmlns:a16="http://schemas.microsoft.com/office/drawing/2014/main" id="{714508B9-E344-4EBD-8054-8EFFF5B01472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2123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7 5 4</a:t>
                </a:r>
                <a:endParaRPr sz="4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 b="1">
                    <a:solidFill>
                      <a:srgbClr val="E36C09"/>
                    </a:solidFill>
                    <a:latin typeface="Arial"/>
                    <a:ea typeface="Arial"/>
                    <a:cs typeface="Arial"/>
                    <a:sym typeface="Arial"/>
                  </a:rPr>
                  <a:t>5 </a:t>
                </a:r>
                <a:r>
                  <a:rPr lang="en-US" sz="4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6 3</a:t>
                </a:r>
                <a:endParaRPr sz="4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3408;p23">
                <a:extLst>
                  <a:ext uri="{FF2B5EF4-FFF2-40B4-BE49-F238E27FC236}">
                    <a16:creationId xmlns:a16="http://schemas.microsoft.com/office/drawing/2014/main" id="{77700A83-CBDD-40E6-B148-0EF3258584F8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1079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400">
                    <a:solidFill>
                      <a:schemeClr val="dk1"/>
                    </a:solidFill>
                  </a:rPr>
                  <a:t>–</a:t>
                </a:r>
                <a:endParaRPr lang="en-US" sz="4400"/>
              </a:p>
            </p:txBody>
          </p:sp>
        </p:grpSp>
        <p:cxnSp>
          <p:nvCxnSpPr>
            <p:cNvPr id="68" name="Google Shape;3409;p23">
              <a:extLst>
                <a:ext uri="{FF2B5EF4-FFF2-40B4-BE49-F238E27FC236}">
                  <a16:creationId xmlns:a16="http://schemas.microsoft.com/office/drawing/2014/main" id="{5E0FEBC6-C7DF-4B14-9322-6416BF999940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71" name="Google Shape;3410;p23">
            <a:extLst>
              <a:ext uri="{FF2B5EF4-FFF2-40B4-BE49-F238E27FC236}">
                <a16:creationId xmlns:a16="http://schemas.microsoft.com/office/drawing/2014/main" id="{38B0A6B5-DC69-49BC-9510-BED0B139184A}"/>
              </a:ext>
            </a:extLst>
          </p:cNvPr>
          <p:cNvSpPr txBox="1"/>
          <p:nvPr/>
        </p:nvSpPr>
        <p:spPr>
          <a:xfrm>
            <a:off x="10016070" y="3863094"/>
            <a:ext cx="1561584" cy="982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en-US" sz="44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9 </a:t>
            </a: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3411;p23">
            <a:extLst>
              <a:ext uri="{FF2B5EF4-FFF2-40B4-BE49-F238E27FC236}">
                <a16:creationId xmlns:a16="http://schemas.microsoft.com/office/drawing/2014/main" id="{0F1B2EE6-B863-4729-A9ED-AF28E29EE3E8}"/>
              </a:ext>
            </a:extLst>
          </p:cNvPr>
          <p:cNvSpPr/>
          <p:nvPr/>
        </p:nvSpPr>
        <p:spPr>
          <a:xfrm>
            <a:off x="9902737" y="3176470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3412;p23">
            <a:extLst>
              <a:ext uri="{FF2B5EF4-FFF2-40B4-BE49-F238E27FC236}">
                <a16:creationId xmlns:a16="http://schemas.microsoft.com/office/drawing/2014/main" id="{49635202-CFEA-4918-BAC0-FFA7A7D6772F}"/>
              </a:ext>
            </a:extLst>
          </p:cNvPr>
          <p:cNvSpPr/>
          <p:nvPr/>
        </p:nvSpPr>
        <p:spPr>
          <a:xfrm>
            <a:off x="10419268" y="4108196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80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373949" y="596116"/>
            <a:ext cx="11599580" cy="596748"/>
            <a:chOff x="1151259" y="1528472"/>
            <a:chExt cx="11599580" cy="596748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753931" y="1540485"/>
              <a:ext cx="10996908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Kết quả của mỗi phép tính tương ứng với một chữ cái sau:</a:t>
              </a:r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51259" y="1528472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</a:rPr>
                <a:t>3</a:t>
              </a:r>
              <a:endParaRPr/>
            </a:p>
          </p:txBody>
        </p:sp>
      </p:grpSp>
      <p:graphicFrame>
        <p:nvGraphicFramePr>
          <p:cNvPr id="37" name="Google Shape;3420;p24">
            <a:extLst>
              <a:ext uri="{FF2B5EF4-FFF2-40B4-BE49-F238E27FC236}">
                <a16:creationId xmlns:a16="http://schemas.microsoft.com/office/drawing/2014/main" id="{38BE8044-C2E2-44BA-BEF7-B262CB2DB2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7361517"/>
              </p:ext>
            </p:extLst>
          </p:nvPr>
        </p:nvGraphicFramePr>
        <p:xfrm>
          <a:off x="1747659" y="1752826"/>
          <a:ext cx="8666500" cy="10363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166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6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6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6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521 – 140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145 – 38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1 000 – 600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231+ 427</a:t>
                      </a:r>
                      <a:endParaRPr sz="28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8" name="Google Shape;3421;p24">
            <a:extLst>
              <a:ext uri="{FF2B5EF4-FFF2-40B4-BE49-F238E27FC236}">
                <a16:creationId xmlns:a16="http://schemas.microsoft.com/office/drawing/2014/main" id="{52D3FF04-A086-4FBF-A30F-474C7A215FE3}"/>
              </a:ext>
            </a:extLst>
          </p:cNvPr>
          <p:cNvSpPr txBox="1"/>
          <p:nvPr/>
        </p:nvSpPr>
        <p:spPr>
          <a:xfrm>
            <a:off x="1462376" y="3317815"/>
            <a:ext cx="951990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Tính kết quả của mỗi phép tính rồi tìm chữ cái tương ứng với kết quả đó để giải ô </a:t>
            </a:r>
            <a:r>
              <a:rPr lang="en-US" sz="280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chữ trong bảng 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sau: 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" name="Google Shape;3422;p24" descr="Screen Clipping">
            <a:extLst>
              <a:ext uri="{FF2B5EF4-FFF2-40B4-BE49-F238E27FC236}">
                <a16:creationId xmlns:a16="http://schemas.microsoft.com/office/drawing/2014/main" id="{DDE97AB4-C9B2-40DD-85BD-10274C84C8B4}"/>
              </a:ext>
            </a:extLst>
          </p:cNvPr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51873" y="4385469"/>
            <a:ext cx="10458073" cy="1593269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3423;p24">
            <a:extLst>
              <a:ext uri="{FF2B5EF4-FFF2-40B4-BE49-F238E27FC236}">
                <a16:creationId xmlns:a16="http://schemas.microsoft.com/office/drawing/2014/main" id="{C70404DA-0F1D-40EA-9464-92F5E1698A82}"/>
              </a:ext>
            </a:extLst>
          </p:cNvPr>
          <p:cNvSpPr txBox="1"/>
          <p:nvPr/>
        </p:nvSpPr>
        <p:spPr>
          <a:xfrm>
            <a:off x="2907335" y="2265926"/>
            <a:ext cx="109517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= 381</a:t>
            </a:r>
            <a:endParaRPr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3424;p24">
            <a:extLst>
              <a:ext uri="{FF2B5EF4-FFF2-40B4-BE49-F238E27FC236}">
                <a16:creationId xmlns:a16="http://schemas.microsoft.com/office/drawing/2014/main" id="{EA400925-7AD4-4EE4-9D9E-295E9E3B8C16}"/>
              </a:ext>
            </a:extLst>
          </p:cNvPr>
          <p:cNvSpPr txBox="1"/>
          <p:nvPr/>
        </p:nvSpPr>
        <p:spPr>
          <a:xfrm>
            <a:off x="5098912" y="2265926"/>
            <a:ext cx="109517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= 107</a:t>
            </a:r>
            <a:endParaRPr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3425;p24">
            <a:extLst>
              <a:ext uri="{FF2B5EF4-FFF2-40B4-BE49-F238E27FC236}">
                <a16:creationId xmlns:a16="http://schemas.microsoft.com/office/drawing/2014/main" id="{A34BEE22-A289-406A-B221-62D5B0780F75}"/>
              </a:ext>
            </a:extLst>
          </p:cNvPr>
          <p:cNvSpPr txBox="1"/>
          <p:nvPr/>
        </p:nvSpPr>
        <p:spPr>
          <a:xfrm>
            <a:off x="7208940" y="2265926"/>
            <a:ext cx="109517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= 400</a:t>
            </a:r>
            <a:endParaRPr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3426;p24">
            <a:extLst>
              <a:ext uri="{FF2B5EF4-FFF2-40B4-BE49-F238E27FC236}">
                <a16:creationId xmlns:a16="http://schemas.microsoft.com/office/drawing/2014/main" id="{E9C0EAFE-4F28-402E-B03B-DE2825E9A781}"/>
              </a:ext>
            </a:extLst>
          </p:cNvPr>
          <p:cNvSpPr txBox="1"/>
          <p:nvPr/>
        </p:nvSpPr>
        <p:spPr>
          <a:xfrm>
            <a:off x="9386099" y="2265926"/>
            <a:ext cx="109517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= 658</a:t>
            </a:r>
            <a:endParaRPr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3427;p24">
            <a:extLst>
              <a:ext uri="{FF2B5EF4-FFF2-40B4-BE49-F238E27FC236}">
                <a16:creationId xmlns:a16="http://schemas.microsoft.com/office/drawing/2014/main" id="{F7E41E01-FA31-4891-8610-3CE655881249}"/>
              </a:ext>
            </a:extLst>
          </p:cNvPr>
          <p:cNvSpPr txBox="1"/>
          <p:nvPr/>
        </p:nvSpPr>
        <p:spPr>
          <a:xfrm>
            <a:off x="2618027" y="2325758"/>
            <a:ext cx="444352" cy="4308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3428;p24">
            <a:extLst>
              <a:ext uri="{FF2B5EF4-FFF2-40B4-BE49-F238E27FC236}">
                <a16:creationId xmlns:a16="http://schemas.microsoft.com/office/drawing/2014/main" id="{BFD02F13-8CF2-4E1B-9D56-2886EEDC82EB}"/>
              </a:ext>
            </a:extLst>
          </p:cNvPr>
          <p:cNvSpPr txBox="1"/>
          <p:nvPr/>
        </p:nvSpPr>
        <p:spPr>
          <a:xfrm>
            <a:off x="4795187" y="2325758"/>
            <a:ext cx="444352" cy="4308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3429;p24">
            <a:extLst>
              <a:ext uri="{FF2B5EF4-FFF2-40B4-BE49-F238E27FC236}">
                <a16:creationId xmlns:a16="http://schemas.microsoft.com/office/drawing/2014/main" id="{2340A761-48FE-4FFE-B2C5-EF8F48EB4820}"/>
              </a:ext>
            </a:extLst>
          </p:cNvPr>
          <p:cNvSpPr txBox="1"/>
          <p:nvPr/>
        </p:nvSpPr>
        <p:spPr>
          <a:xfrm>
            <a:off x="6868467" y="2325758"/>
            <a:ext cx="463588" cy="4308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3430;p24">
            <a:extLst>
              <a:ext uri="{FF2B5EF4-FFF2-40B4-BE49-F238E27FC236}">
                <a16:creationId xmlns:a16="http://schemas.microsoft.com/office/drawing/2014/main" id="{C77073AE-580C-415F-BF21-64AA6BD7D377}"/>
              </a:ext>
            </a:extLst>
          </p:cNvPr>
          <p:cNvSpPr txBox="1"/>
          <p:nvPr/>
        </p:nvSpPr>
        <p:spPr>
          <a:xfrm>
            <a:off x="9106410" y="2325758"/>
            <a:ext cx="444352" cy="4308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3427;p24">
            <a:extLst>
              <a:ext uri="{FF2B5EF4-FFF2-40B4-BE49-F238E27FC236}">
                <a16:creationId xmlns:a16="http://schemas.microsoft.com/office/drawing/2014/main" id="{AD423FD0-3B71-44BB-B7B8-87B9EBAB743D}"/>
              </a:ext>
            </a:extLst>
          </p:cNvPr>
          <p:cNvSpPr txBox="1"/>
          <p:nvPr/>
        </p:nvSpPr>
        <p:spPr>
          <a:xfrm>
            <a:off x="8081936" y="5289009"/>
            <a:ext cx="444352" cy="369332"/>
          </a:xfrm>
          <a:prstGeom prst="rect">
            <a:avLst/>
          </a:prstGeom>
          <a:solidFill>
            <a:srgbClr val="FFF79A"/>
          </a:solidFill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endParaRPr sz="24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3427;p24">
            <a:extLst>
              <a:ext uri="{FF2B5EF4-FFF2-40B4-BE49-F238E27FC236}">
                <a16:creationId xmlns:a16="http://schemas.microsoft.com/office/drawing/2014/main" id="{B041C5A1-407B-4ED0-A90C-C8D83BD74BA0}"/>
              </a:ext>
            </a:extLst>
          </p:cNvPr>
          <p:cNvSpPr txBox="1"/>
          <p:nvPr/>
        </p:nvSpPr>
        <p:spPr>
          <a:xfrm>
            <a:off x="2508703" y="5289009"/>
            <a:ext cx="386897" cy="369332"/>
          </a:xfrm>
          <a:prstGeom prst="rect">
            <a:avLst/>
          </a:prstGeom>
          <a:solidFill>
            <a:srgbClr val="FFF79A"/>
          </a:solidFill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endParaRPr sz="24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3427;p24">
            <a:extLst>
              <a:ext uri="{FF2B5EF4-FFF2-40B4-BE49-F238E27FC236}">
                <a16:creationId xmlns:a16="http://schemas.microsoft.com/office/drawing/2014/main" id="{7251A169-E45F-46E4-BFEF-B763F9961C96}"/>
              </a:ext>
            </a:extLst>
          </p:cNvPr>
          <p:cNvSpPr txBox="1"/>
          <p:nvPr/>
        </p:nvSpPr>
        <p:spPr>
          <a:xfrm>
            <a:off x="4754138" y="5289009"/>
            <a:ext cx="386897" cy="369332"/>
          </a:xfrm>
          <a:prstGeom prst="rect">
            <a:avLst/>
          </a:prstGeom>
          <a:solidFill>
            <a:srgbClr val="FFF79A"/>
          </a:solidFill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sz="24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3427;p24">
            <a:extLst>
              <a:ext uri="{FF2B5EF4-FFF2-40B4-BE49-F238E27FC236}">
                <a16:creationId xmlns:a16="http://schemas.microsoft.com/office/drawing/2014/main" id="{4D53EF1D-1EFC-4C48-AFED-0A2DF8BB2E42}"/>
              </a:ext>
            </a:extLst>
          </p:cNvPr>
          <p:cNvSpPr txBox="1"/>
          <p:nvPr/>
        </p:nvSpPr>
        <p:spPr>
          <a:xfrm>
            <a:off x="5901963" y="5289009"/>
            <a:ext cx="386897" cy="369332"/>
          </a:xfrm>
          <a:prstGeom prst="rect">
            <a:avLst/>
          </a:prstGeom>
          <a:solidFill>
            <a:srgbClr val="FFF79A"/>
          </a:solidFill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sz="24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3427;p24">
            <a:extLst>
              <a:ext uri="{FF2B5EF4-FFF2-40B4-BE49-F238E27FC236}">
                <a16:creationId xmlns:a16="http://schemas.microsoft.com/office/drawing/2014/main" id="{418219BD-542C-4715-9815-D8E63CC29966}"/>
              </a:ext>
            </a:extLst>
          </p:cNvPr>
          <p:cNvSpPr txBox="1"/>
          <p:nvPr/>
        </p:nvSpPr>
        <p:spPr>
          <a:xfrm>
            <a:off x="3264788" y="6045900"/>
            <a:ext cx="5841622" cy="6771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TRUNG THỰC</a:t>
            </a:r>
            <a:endParaRPr sz="44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149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1151189" y="640686"/>
            <a:ext cx="11599580" cy="596748"/>
            <a:chOff x="1151259" y="1528472"/>
            <a:chExt cx="11599580" cy="596748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753931" y="1540485"/>
              <a:ext cx="10996908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</a:rPr>
                <a:t>Tìm cây nấm cho mỗi bạn nhím.</a:t>
              </a:r>
              <a:endParaRPr lang="vi-VN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51259" y="1528472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</a:rPr>
                <a:t>4</a:t>
              </a:r>
              <a:endParaRPr/>
            </a:p>
          </p:txBody>
        </p:sp>
      </p:grpSp>
      <p:pic>
        <p:nvPicPr>
          <p:cNvPr id="21" name="Google Shape;3438;p25" descr="Screen Clipping">
            <a:extLst>
              <a:ext uri="{FF2B5EF4-FFF2-40B4-BE49-F238E27FC236}">
                <a16:creationId xmlns:a16="http://schemas.microsoft.com/office/drawing/2014/main" id="{A2F62C3B-6C1F-45E7-8697-9DED4BBE914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7398" y="1733824"/>
            <a:ext cx="10831785" cy="48193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Google Shape;3439;p25">
            <a:extLst>
              <a:ext uri="{FF2B5EF4-FFF2-40B4-BE49-F238E27FC236}">
                <a16:creationId xmlns:a16="http://schemas.microsoft.com/office/drawing/2014/main" id="{3B4621E6-BC27-4569-8B5B-7F238EBBAEA0}"/>
              </a:ext>
            </a:extLst>
          </p:cNvPr>
          <p:cNvCxnSpPr>
            <a:cxnSpLocks/>
          </p:cNvCxnSpPr>
          <p:nvPr/>
        </p:nvCxnSpPr>
        <p:spPr>
          <a:xfrm flipH="1">
            <a:off x="4297680" y="2903621"/>
            <a:ext cx="5119036" cy="2186539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" name="Google Shape;3440;p25">
            <a:extLst>
              <a:ext uri="{FF2B5EF4-FFF2-40B4-BE49-F238E27FC236}">
                <a16:creationId xmlns:a16="http://schemas.microsoft.com/office/drawing/2014/main" id="{1B021650-6084-400F-8676-A1F80D4AEF88}"/>
              </a:ext>
            </a:extLst>
          </p:cNvPr>
          <p:cNvCxnSpPr/>
          <p:nvPr/>
        </p:nvCxnSpPr>
        <p:spPr>
          <a:xfrm>
            <a:off x="7502434" y="3429000"/>
            <a:ext cx="2690949" cy="1634009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4E8CCD4B-8766-4B7E-B614-5082DA902380}"/>
              </a:ext>
            </a:extLst>
          </p:cNvPr>
          <p:cNvSpPr/>
          <p:nvPr/>
        </p:nvSpPr>
        <p:spPr>
          <a:xfrm>
            <a:off x="2345254" y="5090160"/>
            <a:ext cx="582285" cy="3505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FDC5B55-4BA2-49B9-AF98-2DEB3B3BFB88}"/>
              </a:ext>
            </a:extLst>
          </p:cNvPr>
          <p:cNvSpPr/>
          <p:nvPr/>
        </p:nvSpPr>
        <p:spPr>
          <a:xfrm>
            <a:off x="11032054" y="5824301"/>
            <a:ext cx="582285" cy="3505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8203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4386;p6">
            <a:extLst>
              <a:ext uri="{FF2B5EF4-FFF2-40B4-BE49-F238E27FC236}">
                <a16:creationId xmlns:a16="http://schemas.microsoft.com/office/drawing/2014/main" id="{373586F3-C0AF-4101-A141-A620AA469371}"/>
              </a:ext>
            </a:extLst>
          </p:cNvPr>
          <p:cNvGrpSpPr/>
          <p:nvPr/>
        </p:nvGrpSpPr>
        <p:grpSpPr>
          <a:xfrm>
            <a:off x="606655" y="426458"/>
            <a:ext cx="10605988" cy="581353"/>
            <a:chOff x="1183343" y="1464304"/>
            <a:chExt cx="10605988" cy="581353"/>
          </a:xfrm>
        </p:grpSpPr>
        <p:sp>
          <p:nvSpPr>
            <p:cNvPr id="26" name="Google Shape;4387;p6">
              <a:extLst>
                <a:ext uri="{FF2B5EF4-FFF2-40B4-BE49-F238E27FC236}">
                  <a16:creationId xmlns:a16="http://schemas.microsoft.com/office/drawing/2014/main" id="{28B16FDE-99ED-4D76-9864-59C2EF8B97C3}"/>
                </a:ext>
              </a:extLst>
            </p:cNvPr>
            <p:cNvSpPr txBox="1"/>
            <p:nvPr/>
          </p:nvSpPr>
          <p:spPr>
            <a:xfrm>
              <a:off x="1834539" y="1522477"/>
              <a:ext cx="9954792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Biết độ cao của một số núi ở Việt Nam như sau:</a:t>
              </a:r>
            </a:p>
          </p:txBody>
        </p:sp>
        <p:sp>
          <p:nvSpPr>
            <p:cNvPr id="27" name="Google Shape;4388;p6">
              <a:extLst>
                <a:ext uri="{FF2B5EF4-FFF2-40B4-BE49-F238E27FC236}">
                  <a16:creationId xmlns:a16="http://schemas.microsoft.com/office/drawing/2014/main" id="{9720401E-C4A5-4286-8C98-0490A01AEBB3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/>
            </a:p>
          </p:txBody>
        </p:sp>
      </p:grpSp>
      <p:graphicFrame>
        <p:nvGraphicFramePr>
          <p:cNvPr id="28" name="Google Shape;3448;p26">
            <a:extLst>
              <a:ext uri="{FF2B5EF4-FFF2-40B4-BE49-F238E27FC236}">
                <a16:creationId xmlns:a16="http://schemas.microsoft.com/office/drawing/2014/main" id="{F3B49740-6064-4740-A5DE-590CDB0BDD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439031"/>
              </p:ext>
            </p:extLst>
          </p:nvPr>
        </p:nvGraphicFramePr>
        <p:xfrm>
          <a:off x="764742" y="1502348"/>
          <a:ext cx="5374800" cy="4129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846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8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84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Tên núi</a:t>
                      </a:r>
                      <a:endParaRPr sz="2800"/>
                    </a:p>
                  </a:txBody>
                  <a:tcPr marL="91450" marR="91450" marT="45725" marB="45725" anchor="ctr"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Độ cao</a:t>
                      </a:r>
                      <a:endParaRPr sz="2800"/>
                    </a:p>
                  </a:txBody>
                  <a:tcPr marL="91450" marR="91450" marT="45725" marB="45725" anchor="ctr"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Núi Bà Đen (Tây Ninh)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smtClean="0"/>
                        <a:t>986m</a:t>
                      </a:r>
                      <a:endParaRPr sz="28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Núi Cấm (An Giang)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smtClean="0"/>
                        <a:t>705m</a:t>
                      </a:r>
                      <a:endParaRPr sz="28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Núi Ngự Bình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(Thừa Thiên </a:t>
                      </a:r>
                      <a:r>
                        <a:rPr lang="en-US" sz="2800" smtClean="0"/>
                        <a:t>– Huế</a:t>
                      </a:r>
                      <a:r>
                        <a:rPr lang="en-US" sz="2800"/>
                        <a:t>)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smtClean="0"/>
                        <a:t>107m</a:t>
                      </a:r>
                      <a:endParaRPr sz="28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4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Núi Sơn Trà (Đà Nẵng)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smtClean="0"/>
                        <a:t>696m</a:t>
                      </a:r>
                      <a:endParaRPr sz="28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" name="Google Shape;4387;p6">
            <a:extLst>
              <a:ext uri="{FF2B5EF4-FFF2-40B4-BE49-F238E27FC236}">
                <a16:creationId xmlns:a16="http://schemas.microsoft.com/office/drawing/2014/main" id="{2775829E-950F-42DD-BE40-627D04D2FE9B}"/>
              </a:ext>
            </a:extLst>
          </p:cNvPr>
          <p:cNvSpPr txBox="1"/>
          <p:nvPr/>
        </p:nvSpPr>
        <p:spPr>
          <a:xfrm>
            <a:off x="6235247" y="1420988"/>
            <a:ext cx="592659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a) Trong các núi đó, núi nào cao nhất, núi nào thấp nhất?</a:t>
            </a:r>
            <a:endParaRPr lang="vi-VN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4387;p6">
            <a:extLst>
              <a:ext uri="{FF2B5EF4-FFF2-40B4-BE49-F238E27FC236}">
                <a16:creationId xmlns:a16="http://schemas.microsoft.com/office/drawing/2014/main" id="{F9AA48BC-3083-4A28-A473-529DA799DE43}"/>
              </a:ext>
            </a:extLst>
          </p:cNvPr>
          <p:cNvSpPr txBox="1"/>
          <p:nvPr/>
        </p:nvSpPr>
        <p:spPr>
          <a:xfrm>
            <a:off x="6235247" y="2788233"/>
            <a:ext cx="592659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b) Núi Bà Đen cao hơn núi Cấm bao nhiêu mét?</a:t>
            </a:r>
            <a:endParaRPr lang="vi-VN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4387;p6">
            <a:extLst>
              <a:ext uri="{FF2B5EF4-FFF2-40B4-BE49-F238E27FC236}">
                <a16:creationId xmlns:a16="http://schemas.microsoft.com/office/drawing/2014/main" id="{9A2024FA-7646-4E11-9A51-5D32279AC703}"/>
              </a:ext>
            </a:extLst>
          </p:cNvPr>
          <p:cNvSpPr txBox="1"/>
          <p:nvPr/>
        </p:nvSpPr>
        <p:spPr>
          <a:xfrm>
            <a:off x="6235247" y="3952198"/>
            <a:ext cx="592659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c) Núi Ngự Bình thấp hơn núi Sơn Trà bao nhiều mét? </a:t>
            </a:r>
            <a:endParaRPr lang="vi-VN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609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2573BB-0FF8-414E-845C-6038DCD2F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06"/>
            <a:ext cx="12161838" cy="6845987"/>
          </a:xfrm>
          <a:prstGeom prst="rect">
            <a:avLst/>
          </a:prstGeom>
        </p:spPr>
      </p:pic>
      <p:pic>
        <p:nvPicPr>
          <p:cNvPr id="2" name="Row_Row_Row_Your_Boat">
            <a:hlinkClick r:id="" action="ppaction://media"/>
            <a:extLst>
              <a:ext uri="{FF2B5EF4-FFF2-40B4-BE49-F238E27FC236}">
                <a16:creationId xmlns:a16="http://schemas.microsoft.com/office/drawing/2014/main" id="{68C22E7F-BCFD-40BD-B340-0423A581B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5469" y="-1566421"/>
            <a:ext cx="486157" cy="4861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5569" y="750935"/>
            <a:ext cx="8696057" cy="5410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2349043" y="4653999"/>
            <a:ext cx="84891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6600" b="1" kern="120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CỨU LẤY CÁ VOI</a:t>
            </a:r>
          </a:p>
        </p:txBody>
      </p:sp>
    </p:spTree>
    <p:extLst>
      <p:ext uri="{BB962C8B-B14F-4D97-AF65-F5344CB8AC3E}">
        <p14:creationId xmlns:p14="http://schemas.microsoft.com/office/powerpoint/2010/main" val="167013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4386;p6">
            <a:extLst>
              <a:ext uri="{FF2B5EF4-FFF2-40B4-BE49-F238E27FC236}">
                <a16:creationId xmlns:a16="http://schemas.microsoft.com/office/drawing/2014/main" id="{373586F3-C0AF-4101-A141-A620AA469371}"/>
              </a:ext>
            </a:extLst>
          </p:cNvPr>
          <p:cNvGrpSpPr/>
          <p:nvPr/>
        </p:nvGrpSpPr>
        <p:grpSpPr>
          <a:xfrm>
            <a:off x="606655" y="426458"/>
            <a:ext cx="10605988" cy="581353"/>
            <a:chOff x="1183343" y="1464304"/>
            <a:chExt cx="10605988" cy="581353"/>
          </a:xfrm>
        </p:grpSpPr>
        <p:sp>
          <p:nvSpPr>
            <p:cNvPr id="26" name="Google Shape;4387;p6">
              <a:extLst>
                <a:ext uri="{FF2B5EF4-FFF2-40B4-BE49-F238E27FC236}">
                  <a16:creationId xmlns:a16="http://schemas.microsoft.com/office/drawing/2014/main" id="{28B16FDE-99ED-4D76-9864-59C2EF8B97C3}"/>
                </a:ext>
              </a:extLst>
            </p:cNvPr>
            <p:cNvSpPr txBox="1"/>
            <p:nvPr/>
          </p:nvSpPr>
          <p:spPr>
            <a:xfrm>
              <a:off x="1834539" y="1522477"/>
              <a:ext cx="9954792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Biết độ cao của một số núi ở Việt Nam như sau:</a:t>
              </a:r>
            </a:p>
          </p:txBody>
        </p:sp>
        <p:sp>
          <p:nvSpPr>
            <p:cNvPr id="27" name="Google Shape;4388;p6">
              <a:extLst>
                <a:ext uri="{FF2B5EF4-FFF2-40B4-BE49-F238E27FC236}">
                  <a16:creationId xmlns:a16="http://schemas.microsoft.com/office/drawing/2014/main" id="{9720401E-C4A5-4286-8C98-0490A01AEBB3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/>
            </a:p>
          </p:txBody>
        </p:sp>
      </p:grpSp>
      <p:graphicFrame>
        <p:nvGraphicFramePr>
          <p:cNvPr id="28" name="Google Shape;3448;p26">
            <a:extLst>
              <a:ext uri="{FF2B5EF4-FFF2-40B4-BE49-F238E27FC236}">
                <a16:creationId xmlns:a16="http://schemas.microsoft.com/office/drawing/2014/main" id="{F3B49740-6064-4740-A5DE-590CDB0BDDD0}"/>
              </a:ext>
            </a:extLst>
          </p:cNvPr>
          <p:cNvGraphicFramePr/>
          <p:nvPr/>
        </p:nvGraphicFramePr>
        <p:xfrm>
          <a:off x="764742" y="1502348"/>
          <a:ext cx="5374800" cy="4129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846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8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84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Tên núi</a:t>
                      </a:r>
                      <a:endParaRPr sz="2800"/>
                    </a:p>
                  </a:txBody>
                  <a:tcPr marL="91450" marR="91450" marT="45725" marB="45725" anchor="ctr"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Độ cao</a:t>
                      </a:r>
                      <a:endParaRPr sz="2800"/>
                    </a:p>
                  </a:txBody>
                  <a:tcPr marL="91450" marR="91450" marT="45725" marB="45725" anchor="ctr"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Núi Bà Đen (Tây Ninh)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986 m</a:t>
                      </a:r>
                      <a:endParaRPr sz="28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Núi Cấm (An Giang)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705 m</a:t>
                      </a:r>
                      <a:endParaRPr sz="28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Núi Ngự Bình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(Thừa Thiên –Huế)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107 m</a:t>
                      </a:r>
                      <a:endParaRPr sz="28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4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Núi Sơn Trà (Đà Nẵng)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696 m</a:t>
                      </a:r>
                      <a:endParaRPr sz="28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" name="Google Shape;4387;p6">
            <a:extLst>
              <a:ext uri="{FF2B5EF4-FFF2-40B4-BE49-F238E27FC236}">
                <a16:creationId xmlns:a16="http://schemas.microsoft.com/office/drawing/2014/main" id="{2775829E-950F-42DD-BE40-627D04D2FE9B}"/>
              </a:ext>
            </a:extLst>
          </p:cNvPr>
          <p:cNvSpPr txBox="1"/>
          <p:nvPr/>
        </p:nvSpPr>
        <p:spPr>
          <a:xfrm>
            <a:off x="6235247" y="1420988"/>
            <a:ext cx="592659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a) Trong các núi đó, núi nào cao nhất, núi nào thấp nhất?</a:t>
            </a:r>
            <a:endParaRPr lang="vi-VN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4387;p6">
            <a:extLst>
              <a:ext uri="{FF2B5EF4-FFF2-40B4-BE49-F238E27FC236}">
                <a16:creationId xmlns:a16="http://schemas.microsoft.com/office/drawing/2014/main" id="{F9AA48BC-3083-4A28-A473-529DA799DE43}"/>
              </a:ext>
            </a:extLst>
          </p:cNvPr>
          <p:cNvSpPr txBox="1"/>
          <p:nvPr/>
        </p:nvSpPr>
        <p:spPr>
          <a:xfrm>
            <a:off x="6331499" y="2526642"/>
            <a:ext cx="592659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Núi cao nhất là: </a:t>
            </a: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núi Bà Đen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vi-VN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4387;p6">
            <a:extLst>
              <a:ext uri="{FF2B5EF4-FFF2-40B4-BE49-F238E27FC236}">
                <a16:creationId xmlns:a16="http://schemas.microsoft.com/office/drawing/2014/main" id="{D201B2A9-39D3-4A12-B32F-738E3C2DEF1E}"/>
              </a:ext>
            </a:extLst>
          </p:cNvPr>
          <p:cNvSpPr txBox="1"/>
          <p:nvPr/>
        </p:nvSpPr>
        <p:spPr>
          <a:xfrm>
            <a:off x="6315457" y="3121690"/>
            <a:ext cx="592659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Núi thấp nhất là: </a:t>
            </a: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núi Ngự Bình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vi-VN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535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4386;p6">
            <a:extLst>
              <a:ext uri="{FF2B5EF4-FFF2-40B4-BE49-F238E27FC236}">
                <a16:creationId xmlns:a16="http://schemas.microsoft.com/office/drawing/2014/main" id="{373586F3-C0AF-4101-A141-A620AA469371}"/>
              </a:ext>
            </a:extLst>
          </p:cNvPr>
          <p:cNvGrpSpPr/>
          <p:nvPr/>
        </p:nvGrpSpPr>
        <p:grpSpPr>
          <a:xfrm>
            <a:off x="606655" y="426458"/>
            <a:ext cx="10605988" cy="581353"/>
            <a:chOff x="1183343" y="1464304"/>
            <a:chExt cx="10605988" cy="581353"/>
          </a:xfrm>
        </p:grpSpPr>
        <p:sp>
          <p:nvSpPr>
            <p:cNvPr id="26" name="Google Shape;4387;p6">
              <a:extLst>
                <a:ext uri="{FF2B5EF4-FFF2-40B4-BE49-F238E27FC236}">
                  <a16:creationId xmlns:a16="http://schemas.microsoft.com/office/drawing/2014/main" id="{28B16FDE-99ED-4D76-9864-59C2EF8B97C3}"/>
                </a:ext>
              </a:extLst>
            </p:cNvPr>
            <p:cNvSpPr txBox="1"/>
            <p:nvPr/>
          </p:nvSpPr>
          <p:spPr>
            <a:xfrm>
              <a:off x="1834539" y="1522477"/>
              <a:ext cx="9954792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Biết độ cao của một số núi ở Việt Nam như sau:</a:t>
              </a:r>
            </a:p>
          </p:txBody>
        </p:sp>
        <p:sp>
          <p:nvSpPr>
            <p:cNvPr id="27" name="Google Shape;4388;p6">
              <a:extLst>
                <a:ext uri="{FF2B5EF4-FFF2-40B4-BE49-F238E27FC236}">
                  <a16:creationId xmlns:a16="http://schemas.microsoft.com/office/drawing/2014/main" id="{9720401E-C4A5-4286-8C98-0490A01AEBB3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/>
            </a:p>
          </p:txBody>
        </p:sp>
      </p:grpSp>
      <p:graphicFrame>
        <p:nvGraphicFramePr>
          <p:cNvPr id="28" name="Google Shape;3448;p26">
            <a:extLst>
              <a:ext uri="{FF2B5EF4-FFF2-40B4-BE49-F238E27FC236}">
                <a16:creationId xmlns:a16="http://schemas.microsoft.com/office/drawing/2014/main" id="{F3B49740-6064-4740-A5DE-590CDB0BDD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3815366"/>
              </p:ext>
            </p:extLst>
          </p:nvPr>
        </p:nvGraphicFramePr>
        <p:xfrm>
          <a:off x="398760" y="1235241"/>
          <a:ext cx="4577279" cy="5221843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0005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67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1556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Tên núi</a:t>
                      </a:r>
                      <a:endParaRPr sz="2800"/>
                    </a:p>
                  </a:txBody>
                  <a:tcPr marL="91450" marR="91450" marT="45725" marB="45725" anchor="ctr"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Độ cao</a:t>
                      </a:r>
                      <a:endParaRPr sz="2800"/>
                    </a:p>
                  </a:txBody>
                  <a:tcPr marL="91450" marR="91450" marT="45725" marB="45725" anchor="ctr"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79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Núi Bà Đen (Tây Ninh)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986 m</a:t>
                      </a:r>
                      <a:endParaRPr sz="28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79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Núi Cấm (An Giang)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705 m</a:t>
                      </a:r>
                      <a:endParaRPr sz="28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556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Núi Ngự Bình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(Thừa Thiên –Huế)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107 m</a:t>
                      </a:r>
                      <a:endParaRPr sz="28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79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Núi Sơn Trà (Đà Nẵng)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696 m</a:t>
                      </a:r>
                      <a:endParaRPr sz="28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AC0F9959-A062-4D68-B546-4BE5464E04FD}"/>
              </a:ext>
            </a:extLst>
          </p:cNvPr>
          <p:cNvGrpSpPr/>
          <p:nvPr/>
        </p:nvGrpSpPr>
        <p:grpSpPr>
          <a:xfrm>
            <a:off x="5092744" y="1171073"/>
            <a:ext cx="7069094" cy="2965607"/>
            <a:chOff x="3754160" y="2994024"/>
            <a:chExt cx="5388774" cy="1903369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D42C00-D482-4B04-8112-E3D70AA09085}"/>
                </a:ext>
              </a:extLst>
            </p:cNvPr>
            <p:cNvCxnSpPr>
              <a:cxnSpLocks/>
            </p:cNvCxnSpPr>
            <p:nvPr/>
          </p:nvCxnSpPr>
          <p:spPr>
            <a:xfrm>
              <a:off x="3993411" y="2994024"/>
              <a:ext cx="0" cy="190336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D65E488-19FC-41F4-AAC3-9A7D7EF439F8}"/>
                </a:ext>
              </a:extLst>
            </p:cNvPr>
            <p:cNvGrpSpPr/>
            <p:nvPr/>
          </p:nvGrpSpPr>
          <p:grpSpPr>
            <a:xfrm>
              <a:off x="3754160" y="3013489"/>
              <a:ext cx="5388774" cy="1883904"/>
              <a:chOff x="3754160" y="3013489"/>
              <a:chExt cx="5388774" cy="1883904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227E834-77A7-4C52-A308-364B96047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04124" y="3013489"/>
                <a:ext cx="5138810" cy="1883904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83F2B3C-7EB7-4775-BCA8-15C99445FA09}"/>
                  </a:ext>
                </a:extLst>
              </p:cNvPr>
              <p:cNvSpPr txBox="1"/>
              <p:nvPr/>
            </p:nvSpPr>
            <p:spPr>
              <a:xfrm>
                <a:off x="3754160" y="3223960"/>
                <a:ext cx="1942011" cy="2963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851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Bài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b="1" kern="1200" smtClean="0">
                    <a:solidFill>
                      <a:srgbClr val="7030A0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5: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5837158" y="2057318"/>
            <a:ext cx="65765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b</a:t>
            </a:r>
            <a:r>
              <a:rPr lang="vi-VN" sz="28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) </a:t>
            </a:r>
            <a:r>
              <a:rPr lang="vi-VN" sz="2800" b="1">
                <a:solidFill>
                  <a:srgbClr val="7030A0"/>
                </a:solidFill>
                <a:latin typeface="HP001 4 hàng" panose="020B0603050302020204" pitchFamily="34" charset="0"/>
              </a:rPr>
              <a:t>Núi Bà Đen cao hơn núi Cấm </a:t>
            </a:r>
            <a:r>
              <a:rPr lang="vi-VN" sz="28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số</a:t>
            </a:r>
            <a:r>
              <a:rPr lang="en-US" sz="28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endParaRPr lang="vi-VN" sz="2400" b="1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70275" y="3194451"/>
            <a:ext cx="36415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>
                <a:solidFill>
                  <a:srgbClr val="7030A0"/>
                </a:solidFill>
                <a:latin typeface="HP001 4 hàng" panose="020B0603050302020204" pitchFamily="34" charset="0"/>
              </a:rPr>
              <a:t>986 – 705 = 281 (m)</a:t>
            </a:r>
            <a:endParaRPr lang="vi-VN" sz="2400" b="1">
              <a:solidFill>
                <a:srgbClr val="7030A0"/>
              </a:solidFill>
              <a:latin typeface="HP001 4 hàng" panose="020B0603050302020204" pitchFamily="34" charset="0"/>
            </a:endParaRPr>
          </a:p>
          <a:p>
            <a:endParaRPr lang="en-US" sz="2400"/>
          </a:p>
        </p:txBody>
      </p:sp>
      <p:sp>
        <p:nvSpPr>
          <p:cNvPr id="5" name="TextBox 4"/>
          <p:cNvSpPr txBox="1"/>
          <p:nvPr/>
        </p:nvSpPr>
        <p:spPr>
          <a:xfrm>
            <a:off x="5374799" y="2621554"/>
            <a:ext cx="1462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HP001 4 hàng" panose="020B0603050302020204" pitchFamily="34" charset="0"/>
              </a:rPr>
              <a:t>m</a:t>
            </a:r>
            <a:r>
              <a:rPr lang="en-US" sz="28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ét là:</a:t>
            </a:r>
            <a:endParaRPr lang="en-US" sz="2800" b="1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0F9959-A062-4D68-B546-4BE5464E04FD}"/>
              </a:ext>
            </a:extLst>
          </p:cNvPr>
          <p:cNvGrpSpPr/>
          <p:nvPr/>
        </p:nvGrpSpPr>
        <p:grpSpPr>
          <a:xfrm>
            <a:off x="5092744" y="4040429"/>
            <a:ext cx="7069094" cy="2817572"/>
            <a:chOff x="3754160" y="2994024"/>
            <a:chExt cx="5388774" cy="1903369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4D42C00-D482-4B04-8112-E3D70AA09085}"/>
                </a:ext>
              </a:extLst>
            </p:cNvPr>
            <p:cNvCxnSpPr>
              <a:cxnSpLocks/>
            </p:cNvCxnSpPr>
            <p:nvPr/>
          </p:nvCxnSpPr>
          <p:spPr>
            <a:xfrm>
              <a:off x="3993411" y="2994024"/>
              <a:ext cx="0" cy="190336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D65E488-19FC-41F4-AAC3-9A7D7EF439F8}"/>
                </a:ext>
              </a:extLst>
            </p:cNvPr>
            <p:cNvGrpSpPr/>
            <p:nvPr/>
          </p:nvGrpSpPr>
          <p:grpSpPr>
            <a:xfrm>
              <a:off x="3754160" y="3013489"/>
              <a:ext cx="5388774" cy="1883904"/>
              <a:chOff x="3754160" y="3013489"/>
              <a:chExt cx="5388774" cy="188390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4227E834-77A7-4C52-A308-364B96047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04124" y="3013489"/>
                <a:ext cx="5138810" cy="1883904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83F2B3C-7EB7-4775-BCA8-15C99445FA09}"/>
                  </a:ext>
                </a:extLst>
              </p:cNvPr>
              <p:cNvSpPr txBox="1"/>
              <p:nvPr/>
            </p:nvSpPr>
            <p:spPr>
              <a:xfrm>
                <a:off x="3754160" y="3223960"/>
                <a:ext cx="1942011" cy="3118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851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8087019" y="3725108"/>
            <a:ext cx="3545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>
                <a:solidFill>
                  <a:srgbClr val="7030A0"/>
                </a:solidFill>
                <a:latin typeface="HP001 4 hàng" panose="020B0603050302020204" pitchFamily="34" charset="0"/>
              </a:rPr>
              <a:t>Đáp số: </a:t>
            </a:r>
            <a:r>
              <a:rPr lang="vi-VN" sz="32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281m</a:t>
            </a:r>
            <a:endParaRPr lang="en-US" sz="2800"/>
          </a:p>
        </p:txBody>
      </p:sp>
      <p:sp>
        <p:nvSpPr>
          <p:cNvPr id="6" name="Rectangle 5"/>
          <p:cNvSpPr/>
          <p:nvPr/>
        </p:nvSpPr>
        <p:spPr>
          <a:xfrm>
            <a:off x="5839826" y="4324281"/>
            <a:ext cx="62392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8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c</a:t>
            </a:r>
            <a:r>
              <a:rPr lang="vi-VN" sz="28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) </a:t>
            </a:r>
            <a:r>
              <a:rPr lang="vi-VN" sz="2800" b="1">
                <a:solidFill>
                  <a:srgbClr val="7030A0"/>
                </a:solidFill>
                <a:latin typeface="HP001 4 hàng" panose="020B0603050302020204" pitchFamily="34" charset="0"/>
              </a:rPr>
              <a:t>Núi Ngự </a:t>
            </a:r>
            <a:r>
              <a:rPr lang="vi-VN" sz="28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Bình </a:t>
            </a:r>
            <a:r>
              <a:rPr lang="vi-VN" sz="2800" b="1">
                <a:solidFill>
                  <a:srgbClr val="7030A0"/>
                </a:solidFill>
                <a:latin typeface="HP001 4 hàng" panose="020B0603050302020204" pitchFamily="34" charset="0"/>
              </a:rPr>
              <a:t>thấp hơn núi </a:t>
            </a:r>
            <a:r>
              <a:rPr lang="vi-VN" sz="28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Sơn </a:t>
            </a:r>
            <a:endParaRPr lang="en-US" sz="2800" b="1" smtClean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8185" y="4834572"/>
            <a:ext cx="32362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>
                <a:solidFill>
                  <a:srgbClr val="7030A0"/>
                </a:solidFill>
                <a:latin typeface="HP001 4 hàng" panose="020B0603050302020204" pitchFamily="34" charset="0"/>
              </a:rPr>
              <a:t>Trà số mét là:</a:t>
            </a:r>
            <a:endParaRPr lang="vi-VN" sz="2800" b="1">
              <a:solidFill>
                <a:srgbClr val="7030A0"/>
              </a:solidFill>
              <a:latin typeface="HP001 4 hàng" panose="020B0603050302020204" pitchFamily="34" charset="0"/>
            </a:endParaRPr>
          </a:p>
          <a:p>
            <a:endParaRPr lang="en-US" sz="2800"/>
          </a:p>
        </p:txBody>
      </p:sp>
      <p:sp>
        <p:nvSpPr>
          <p:cNvPr id="14" name="TextBox 13"/>
          <p:cNvSpPr txBox="1"/>
          <p:nvPr/>
        </p:nvSpPr>
        <p:spPr>
          <a:xfrm>
            <a:off x="6270275" y="5388161"/>
            <a:ext cx="41585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b="1">
                <a:solidFill>
                  <a:srgbClr val="7030A0"/>
                </a:solidFill>
                <a:latin typeface="HP001 4 hàng" panose="020B0603050302020204" pitchFamily="34" charset="0"/>
              </a:rPr>
              <a:t>696 – 107 = 589 (m)</a:t>
            </a:r>
            <a:endParaRPr lang="en-US" sz="2800" b="1">
              <a:solidFill>
                <a:srgbClr val="7030A0"/>
              </a:solidFill>
              <a:latin typeface="HP001 4 hàng" panose="020B0603050302020204" pitchFamily="34" charset="0"/>
            </a:endParaRPr>
          </a:p>
          <a:p>
            <a:endParaRPr lang="en-US" sz="2800" b="1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091053" y="5965449"/>
            <a:ext cx="292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>
                <a:solidFill>
                  <a:srgbClr val="7030A0"/>
                </a:solidFill>
                <a:latin typeface="HP001 4 hàng" panose="020B0603050302020204" pitchFamily="34" charset="0"/>
              </a:rPr>
              <a:t>Đáp số: </a:t>
            </a:r>
            <a:r>
              <a:rPr lang="en-US" sz="28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589m</a:t>
            </a:r>
            <a:endParaRPr lang="en-US" sz="2400" b="1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61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14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2" t="19045" r="23093" b="48622"/>
          <a:stretch/>
        </p:blipFill>
        <p:spPr>
          <a:xfrm>
            <a:off x="4363453" y="373338"/>
            <a:ext cx="3495038" cy="1637771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725079" y="2095111"/>
            <a:ext cx="5213181" cy="646986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spc="599" dirty="0" smtClean="0">
                <a:solidFill>
                  <a:srgbClr val="FF0000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YÊU CẦU CẦN ĐẠT</a:t>
            </a:r>
            <a:endParaRPr lang="zh-CN" altLang="en-US" sz="3200" b="1" spc="599" dirty="0">
              <a:solidFill>
                <a:srgbClr val="FF0000"/>
              </a:solidFill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93350" y="4286275"/>
            <a:ext cx="50112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1. </a:t>
            </a:r>
            <a:r>
              <a:rPr lang="en-US" altLang="zh-CN" sz="2800" b="1" dirty="0" err="1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Ôn</a:t>
            </a:r>
            <a:r>
              <a:rPr lang="en-US" altLang="zh-CN" sz="2800" b="1" dirty="0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tập</a:t>
            </a:r>
            <a:r>
              <a:rPr lang="en-US" altLang="zh-CN" sz="2800" b="1" dirty="0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củng</a:t>
            </a:r>
            <a:r>
              <a:rPr lang="en-US" altLang="zh-CN" sz="2800" b="1" dirty="0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cố</a:t>
            </a:r>
            <a:r>
              <a:rPr lang="en-US" altLang="zh-CN" sz="2800" b="1" dirty="0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kiến</a:t>
            </a:r>
            <a:r>
              <a:rPr lang="en-US" altLang="zh-CN" sz="2800" b="1" dirty="0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thức</a:t>
            </a:r>
            <a:r>
              <a:rPr lang="en-US" altLang="zh-CN" sz="2800" b="1" dirty="0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về</a:t>
            </a:r>
            <a:r>
              <a:rPr lang="en-US" altLang="zh-CN" sz="2800" b="1" dirty="0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phép</a:t>
            </a:r>
            <a:r>
              <a:rPr lang="en-US" altLang="zh-CN" sz="2800" b="1" dirty="0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trừ</a:t>
            </a:r>
            <a:r>
              <a:rPr lang="en-US" altLang="zh-CN" sz="2800" b="1" dirty="0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 (</a:t>
            </a:r>
            <a:r>
              <a:rPr lang="en-US" altLang="zh-CN" sz="2800" b="1" dirty="0" err="1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có</a:t>
            </a:r>
            <a:r>
              <a:rPr lang="en-US" altLang="zh-CN" sz="2800" b="1" dirty="0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nhớ</a:t>
            </a:r>
            <a:r>
              <a:rPr lang="en-US" altLang="zh-CN" sz="2800" b="1" dirty="0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) </a:t>
            </a:r>
            <a:r>
              <a:rPr lang="en-US" altLang="zh-CN" sz="2800" b="1" dirty="0" err="1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b="1" dirty="0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phạm</a:t>
            </a:r>
            <a:r>
              <a:rPr lang="en-US" altLang="zh-CN" sz="2800" b="1" dirty="0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 vi 1000</a:t>
            </a:r>
            <a:endParaRPr lang="zh-CN" altLang="en-US" sz="2800" b="1" dirty="0">
              <a:ea typeface="华康娃娃体W5(P)" panose="040B0500000000000000" pitchFamily="82" charset="-122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031763" y="4464875"/>
            <a:ext cx="46208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2. </a:t>
            </a:r>
            <a:r>
              <a:rPr lang="en-US" altLang="zh-CN" sz="2800" b="1" dirty="0" err="1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Ôn</a:t>
            </a:r>
            <a:r>
              <a:rPr lang="en-US" altLang="zh-CN" sz="2800" b="1" dirty="0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tập</a:t>
            </a:r>
            <a:r>
              <a:rPr lang="en-US" altLang="zh-CN" sz="2800" b="1" dirty="0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về</a:t>
            </a:r>
            <a:r>
              <a:rPr lang="en-US" altLang="zh-CN" sz="2800" b="1" dirty="0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 so </a:t>
            </a:r>
            <a:r>
              <a:rPr lang="en-US" altLang="zh-CN" sz="2800" b="1" dirty="0" err="1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sánh</a:t>
            </a:r>
            <a:r>
              <a:rPr lang="en-US" altLang="zh-CN" sz="2800" b="1" dirty="0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số</a:t>
            </a:r>
            <a:r>
              <a:rPr lang="en-US" altLang="zh-CN" sz="2800" b="1" dirty="0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và</a:t>
            </a:r>
            <a:r>
              <a:rPr lang="en-US" altLang="zh-CN" sz="2800" b="1" dirty="0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đơn</a:t>
            </a:r>
            <a:r>
              <a:rPr lang="en-US" altLang="zh-CN" sz="2800" b="1" dirty="0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vị</a:t>
            </a:r>
            <a:r>
              <a:rPr lang="en-US" altLang="zh-CN" sz="2800" b="1" dirty="0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đo</a:t>
            </a:r>
            <a:r>
              <a:rPr lang="en-US" altLang="zh-CN" sz="2800" b="1" dirty="0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độ</a:t>
            </a:r>
            <a:r>
              <a:rPr lang="en-US" altLang="zh-CN" sz="2800" b="1" dirty="0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dài</a:t>
            </a:r>
            <a:r>
              <a:rPr lang="en-US" altLang="zh-CN" sz="2800" b="1" dirty="0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ea typeface="华康娃娃体W5(P)" panose="040B0500000000000000" pitchFamily="82" charset="-122"/>
                <a:cs typeface="Times New Roman" panose="02020603050405020304" pitchFamily="18" charset="0"/>
              </a:rPr>
              <a:t>mét</a:t>
            </a:r>
            <a:endParaRPr lang="zh-CN" altLang="en-US" sz="2800" b="1" dirty="0">
              <a:ea typeface="华康娃娃体W5(P)" panose="040B0500000000000000" pitchFamily="82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043" y="1854481"/>
            <a:ext cx="1833598" cy="243179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22" r="37270"/>
          <a:stretch/>
        </p:blipFill>
        <p:spPr>
          <a:xfrm>
            <a:off x="7858491" y="2238880"/>
            <a:ext cx="1715197" cy="2271877"/>
          </a:xfrm>
          <a:prstGeom prst="rect">
            <a:avLst/>
          </a:prstGeom>
        </p:spPr>
      </p:pic>
      <p:sp>
        <p:nvSpPr>
          <p:cNvPr id="19" name="椭圆 18"/>
          <p:cNvSpPr/>
          <p:nvPr/>
        </p:nvSpPr>
        <p:spPr>
          <a:xfrm rot="5400000">
            <a:off x="906037" y="435626"/>
            <a:ext cx="218986" cy="218986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59">
              <a:solidFill>
                <a:srgbClr val="FFFFFF"/>
              </a:solidFill>
            </a:endParaRPr>
          </a:p>
        </p:txBody>
      </p:sp>
      <p:sp>
        <p:nvSpPr>
          <p:cNvPr id="20" name="椭圆 19"/>
          <p:cNvSpPr/>
          <p:nvPr/>
        </p:nvSpPr>
        <p:spPr>
          <a:xfrm rot="5400000">
            <a:off x="387473" y="432327"/>
            <a:ext cx="218986" cy="21898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59">
              <a:solidFill>
                <a:srgbClr val="FFFFFF"/>
              </a:solidFill>
            </a:endParaRPr>
          </a:p>
        </p:txBody>
      </p:sp>
      <p:sp>
        <p:nvSpPr>
          <p:cNvPr id="21" name="椭圆 20"/>
          <p:cNvSpPr/>
          <p:nvPr/>
        </p:nvSpPr>
        <p:spPr>
          <a:xfrm rot="5400000">
            <a:off x="11433627" y="454575"/>
            <a:ext cx="218986" cy="21898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59">
              <a:solidFill>
                <a:srgbClr val="FFFFFF"/>
              </a:solidFill>
            </a:endParaRPr>
          </a:p>
        </p:txBody>
      </p:sp>
      <p:sp>
        <p:nvSpPr>
          <p:cNvPr id="22" name="椭圆 21"/>
          <p:cNvSpPr/>
          <p:nvPr/>
        </p:nvSpPr>
        <p:spPr>
          <a:xfrm rot="5400000">
            <a:off x="10915063" y="451276"/>
            <a:ext cx="218986" cy="218986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59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72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8" y="27285"/>
            <a:ext cx="12157484" cy="6841034"/>
          </a:xfrm>
          <a:prstGeom prst="rect">
            <a:avLst/>
          </a:prstGeom>
        </p:spPr>
      </p:pic>
      <p:sp>
        <p:nvSpPr>
          <p:cNvPr id="22" name="云形 21"/>
          <p:cNvSpPr/>
          <p:nvPr/>
        </p:nvSpPr>
        <p:spPr>
          <a:xfrm>
            <a:off x="737229" y="1476804"/>
            <a:ext cx="1068044" cy="708344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>
              <a:solidFill>
                <a:prstClr val="white"/>
              </a:solidFill>
            </a:endParaRPr>
          </a:p>
        </p:txBody>
      </p:sp>
      <p:sp>
        <p:nvSpPr>
          <p:cNvPr id="25" name="云形 24"/>
          <p:cNvSpPr/>
          <p:nvPr/>
        </p:nvSpPr>
        <p:spPr>
          <a:xfrm>
            <a:off x="2289567" y="513726"/>
            <a:ext cx="1443336" cy="76418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>
              <a:solidFill>
                <a:prstClr val="white"/>
              </a:solidFill>
            </a:endParaRPr>
          </a:p>
        </p:txBody>
      </p:sp>
      <p:sp>
        <p:nvSpPr>
          <p:cNvPr id="26" name="云形 25"/>
          <p:cNvSpPr/>
          <p:nvPr/>
        </p:nvSpPr>
        <p:spPr>
          <a:xfrm>
            <a:off x="9288407" y="862560"/>
            <a:ext cx="1110336" cy="73576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>
              <a:solidFill>
                <a:prstClr val="white"/>
              </a:solidFill>
            </a:endParaRPr>
          </a:p>
        </p:txBody>
      </p:sp>
      <p:sp>
        <p:nvSpPr>
          <p:cNvPr id="27" name="云形 26"/>
          <p:cNvSpPr/>
          <p:nvPr/>
        </p:nvSpPr>
        <p:spPr>
          <a:xfrm rot="429982">
            <a:off x="10677725" y="2112636"/>
            <a:ext cx="1141612" cy="71122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>
              <a:solidFill>
                <a:prstClr val="white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 rot="6221564">
            <a:off x="-1132973" y="3758119"/>
            <a:ext cx="14049051" cy="14049051"/>
            <a:chOff x="-2272894" y="2621826"/>
            <a:chExt cx="16687800" cy="1668780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59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-2267271" y="2623823"/>
            <a:ext cx="16646515" cy="16646515"/>
            <a:chOff x="-2272894" y="2621826"/>
            <a:chExt cx="16687800" cy="166878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59">
                <a:solidFill>
                  <a:prstClr val="white"/>
                </a:solidFill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248" y="27286"/>
            <a:ext cx="4581478" cy="4304929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69899" y="5129977"/>
            <a:ext cx="11972176" cy="11972176"/>
            <a:chOff x="-2272894" y="2621826"/>
            <a:chExt cx="16687800" cy="166878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59">
                <a:solidFill>
                  <a:prstClr val="white"/>
                </a:solidFill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793990" y="4476394"/>
            <a:ext cx="10966293" cy="1442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778" b="1" spc="599" dirty="0" smtClean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  <a:cs typeface="Times New Roman" panose="02020603050405020304" pitchFamily="18" charset="0"/>
              </a:rPr>
              <a:t>HẸN GẶP LẠI!</a:t>
            </a:r>
            <a:endParaRPr lang="zh-CN" altLang="en-US" sz="8778" b="1" spc="599" dirty="0">
              <a:ln>
                <a:solidFill>
                  <a:prstClr val="white"/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9" name="任意多边形 28"/>
          <p:cNvSpPr/>
          <p:nvPr/>
        </p:nvSpPr>
        <p:spPr>
          <a:xfrm rot="2600086">
            <a:off x="3394328" y="1503458"/>
            <a:ext cx="555586" cy="485037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0345" h="384429">
                <a:moveTo>
                  <a:pt x="86854" y="95212"/>
                </a:moveTo>
                <a:cubicBezTo>
                  <a:pt x="95744" y="69812"/>
                  <a:pt x="84986" y="7454"/>
                  <a:pt x="108996" y="570"/>
                </a:cubicBezTo>
                <a:cubicBezTo>
                  <a:pt x="133006" y="-6314"/>
                  <a:pt x="192915" y="51348"/>
                  <a:pt x="230916" y="53910"/>
                </a:cubicBezTo>
                <a:cubicBezTo>
                  <a:pt x="268917" y="56472"/>
                  <a:pt x="287808" y="20774"/>
                  <a:pt x="337000" y="15942"/>
                </a:cubicBezTo>
                <a:cubicBezTo>
                  <a:pt x="386192" y="11110"/>
                  <a:pt x="373577" y="25428"/>
                  <a:pt x="373676" y="44456"/>
                </a:cubicBezTo>
                <a:cubicBezTo>
                  <a:pt x="373775" y="63484"/>
                  <a:pt x="327099" y="99324"/>
                  <a:pt x="337596" y="130110"/>
                </a:cubicBezTo>
                <a:cubicBezTo>
                  <a:pt x="348093" y="160896"/>
                  <a:pt x="425226" y="203770"/>
                  <a:pt x="436656" y="229170"/>
                </a:cubicBezTo>
                <a:cubicBezTo>
                  <a:pt x="448086" y="254570"/>
                  <a:pt x="431576" y="278700"/>
                  <a:pt x="406176" y="282510"/>
                </a:cubicBezTo>
                <a:cubicBezTo>
                  <a:pt x="380776" y="286320"/>
                  <a:pt x="312851" y="246908"/>
                  <a:pt x="284256" y="252030"/>
                </a:cubicBezTo>
                <a:cubicBezTo>
                  <a:pt x="255661" y="257152"/>
                  <a:pt x="252983" y="291424"/>
                  <a:pt x="234605" y="313244"/>
                </a:cubicBezTo>
                <a:cubicBezTo>
                  <a:pt x="216227" y="335064"/>
                  <a:pt x="190134" y="394528"/>
                  <a:pt x="173986" y="382949"/>
                </a:cubicBezTo>
                <a:cubicBezTo>
                  <a:pt x="157838" y="371370"/>
                  <a:pt x="166331" y="271938"/>
                  <a:pt x="137719" y="243768"/>
                </a:cubicBezTo>
                <a:cubicBezTo>
                  <a:pt x="109107" y="215598"/>
                  <a:pt x="16286" y="226630"/>
                  <a:pt x="2316" y="213930"/>
                </a:cubicBezTo>
                <a:cubicBezTo>
                  <a:pt x="-11654" y="201230"/>
                  <a:pt x="41566" y="172756"/>
                  <a:pt x="55656" y="152970"/>
                </a:cubicBezTo>
                <a:cubicBezTo>
                  <a:pt x="69746" y="133184"/>
                  <a:pt x="77964" y="120612"/>
                  <a:pt x="86854" y="95212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>
              <a:solidFill>
                <a:prstClr val="white"/>
              </a:solidFill>
            </a:endParaRPr>
          </a:p>
        </p:txBody>
      </p:sp>
      <p:sp>
        <p:nvSpPr>
          <p:cNvPr id="30" name="任意多边形 29"/>
          <p:cNvSpPr/>
          <p:nvPr/>
        </p:nvSpPr>
        <p:spPr>
          <a:xfrm rot="7755168">
            <a:off x="8309205" y="2275319"/>
            <a:ext cx="416052" cy="39365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 dirty="0">
              <a:solidFill>
                <a:prstClr val="white"/>
              </a:solidFill>
            </a:endParaRPr>
          </a:p>
        </p:txBody>
      </p:sp>
      <p:sp>
        <p:nvSpPr>
          <p:cNvPr id="35" name="云形 25"/>
          <p:cNvSpPr/>
          <p:nvPr/>
        </p:nvSpPr>
        <p:spPr>
          <a:xfrm>
            <a:off x="-3523872" y="487701"/>
            <a:ext cx="1110336" cy="73576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>
              <a:solidFill>
                <a:prstClr val="white"/>
              </a:solidFill>
            </a:endParaRPr>
          </a:p>
        </p:txBody>
      </p:sp>
      <p:sp>
        <p:nvSpPr>
          <p:cNvPr id="45" name="云形 26"/>
          <p:cNvSpPr/>
          <p:nvPr/>
        </p:nvSpPr>
        <p:spPr>
          <a:xfrm rot="429982">
            <a:off x="1721153" y="2485508"/>
            <a:ext cx="1141612" cy="71122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5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07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65911 0.06157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6" y="307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0247 -0.02431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-122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0527 0.00013 E" pathEditMode="relative" ptsTypes="">
                                      <p:cBhvr>
                                        <p:cTn id="12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12461 0.00057 E" pathEditMode="relative" ptsTypes="">
                                      <p:cBhvr>
                                        <p:cTn id="14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 -0.01458 L 0.46289 0.00162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81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5 -0.00255 L -1.45833E-6 1.11111E-6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1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68719 -0.017227 L 0 0 E" pathEditMode="relative" ptsTypes="">
                                      <p:cBhvr>
                                        <p:cTn id="2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" fill="hold">
                                          <p:stCondLst>
                                            <p:cond delay="101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grpId="3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1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6" grpId="0" animBg="1"/>
      <p:bldP spid="27" grpId="0" animBg="1"/>
      <p:bldP spid="29" grpId="0" animBg="1"/>
      <p:bldP spid="29" grpId="1" animBg="1"/>
      <p:bldP spid="29" grpId="2" animBg="1"/>
      <p:bldP spid="29" grpId="3" animBg="1"/>
      <p:bldP spid="30" grpId="0" animBg="1"/>
      <p:bldP spid="35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7" cy="6858000"/>
          </a:xfrm>
          <a:prstGeom prst="rect">
            <a:avLst/>
          </a:prstGeom>
        </p:spPr>
      </p:pic>
      <p:pic>
        <p:nvPicPr>
          <p:cNvPr id="6" name="Slow_Times_Over_Here">
            <a:hlinkClick r:id="" action="ppaction://media"/>
            <a:extLst>
              <a:ext uri="{FF2B5EF4-FFF2-40B4-BE49-F238E27FC236}">
                <a16:creationId xmlns:a16="http://schemas.microsoft.com/office/drawing/2014/main" id="{F5204339-7B0F-4C2B-A1D9-10F6FDF7D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7315" y="-1752394"/>
            <a:ext cx="486157" cy="48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0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16C187-575F-4FA3-94BA-DFD914BC5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06"/>
            <a:ext cx="12161838" cy="684598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1A861F-B62F-421B-8D36-A0151824A73D}"/>
              </a:ext>
            </a:extLst>
          </p:cNvPr>
          <p:cNvSpPr/>
          <p:nvPr/>
        </p:nvSpPr>
        <p:spPr>
          <a:xfrm>
            <a:off x="1052615" y="1989221"/>
            <a:ext cx="10128731" cy="261486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9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5B86B-5198-4004-8512-8F742795031F}"/>
              </a:ext>
            </a:extLst>
          </p:cNvPr>
          <p:cNvSpPr txBox="1"/>
          <p:nvPr/>
        </p:nvSpPr>
        <p:spPr>
          <a:xfrm>
            <a:off x="1679375" y="2465768"/>
            <a:ext cx="9156016" cy="1381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93" b="1" dirty="0" err="1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793" b="1" dirty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 5 </a:t>
            </a:r>
            <a:r>
              <a:rPr lang="en-US" sz="2793" b="1" dirty="0" err="1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2793" b="1" dirty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93" b="1" dirty="0" err="1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2793" b="1" dirty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793" b="1" dirty="0" err="1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mỗi</a:t>
            </a:r>
            <a:r>
              <a:rPr lang="en-US" sz="2793" b="1" dirty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93" b="1" dirty="0" err="1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2793" b="1" dirty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93" b="1" dirty="0" err="1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2793" b="1" dirty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93" b="1" dirty="0" err="1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2793" b="1" dirty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93" b="1" dirty="0" err="1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sz="2793" b="1" dirty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93" b="1" dirty="0" err="1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thì</a:t>
            </a:r>
            <a:r>
              <a:rPr lang="en-US" sz="2793" b="1" dirty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 m</a:t>
            </a:r>
            <a:r>
              <a:rPr lang="vi-VN" sz="2793" b="1" dirty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793" b="1" dirty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a </a:t>
            </a:r>
            <a:r>
              <a:rPr lang="en-US" sz="2793" b="1" dirty="0" err="1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sẽ</a:t>
            </a:r>
            <a:r>
              <a:rPr lang="en-US" sz="2793" b="1" dirty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93" b="1" dirty="0" err="1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đổ</a:t>
            </a:r>
            <a:r>
              <a:rPr lang="en-US" sz="2793" b="1" dirty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93" b="1" dirty="0" err="1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xuống</a:t>
            </a:r>
            <a:r>
              <a:rPr lang="en-US" sz="2793" b="1" dirty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93" b="1" dirty="0" err="1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793" b="1" dirty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 n</a:t>
            </a:r>
            <a:r>
              <a:rPr lang="vi-VN" sz="2793" b="1" dirty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793" b="1" dirty="0" err="1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ớc</a:t>
            </a:r>
            <a:r>
              <a:rPr lang="en-US" sz="2793" b="1" dirty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93" b="1" dirty="0" err="1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biển</a:t>
            </a:r>
            <a:r>
              <a:rPr lang="en-US" sz="2793" b="1" dirty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93" b="1" dirty="0" err="1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dâng</a:t>
            </a:r>
            <a:r>
              <a:rPr lang="en-US" sz="2793" b="1" dirty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93" b="1" dirty="0" err="1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lên</a:t>
            </a:r>
            <a:r>
              <a:rPr lang="en-US" sz="2793" b="1" dirty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793" b="1" dirty="0" err="1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hoàn</a:t>
            </a:r>
            <a:r>
              <a:rPr lang="en-US" sz="2793" b="1" dirty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93" b="1" dirty="0" err="1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thành</a:t>
            </a:r>
            <a:r>
              <a:rPr lang="en-US" sz="2793" b="1" dirty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93" b="1" dirty="0" err="1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xong</a:t>
            </a:r>
            <a:r>
              <a:rPr lang="en-US" sz="2793" b="1" dirty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 5 </a:t>
            </a:r>
            <a:r>
              <a:rPr lang="en-US" sz="2793" b="1" dirty="0" err="1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2793" b="1" dirty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93" b="1" dirty="0" err="1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sẽ</a:t>
            </a:r>
            <a:r>
              <a:rPr lang="en-US" sz="2793" b="1" dirty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93" b="1" dirty="0" err="1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cứu</a:t>
            </a:r>
            <a:r>
              <a:rPr lang="en-US" sz="2793" b="1" dirty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 đ</a:t>
            </a:r>
            <a:r>
              <a:rPr lang="vi-VN" sz="2793" b="1" dirty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793" b="1" dirty="0" err="1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ợc</a:t>
            </a:r>
            <a:r>
              <a:rPr lang="en-US" sz="2793" b="1" dirty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93" b="1" dirty="0" err="1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cá</a:t>
            </a:r>
            <a:r>
              <a:rPr lang="en-US" sz="2793" b="1" dirty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93" b="1" dirty="0" err="1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voi</a:t>
            </a:r>
            <a:r>
              <a:rPr lang="en-US" sz="2793" b="1" dirty="0" smtClean="0">
                <a:solidFill>
                  <a:srgbClr val="FF0000"/>
                </a:soli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2793" b="1" dirty="0">
              <a:solidFill>
                <a:srgbClr val="FF0000"/>
              </a:solidFill>
              <a:latin typeface="+mn-lt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70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C8E6A31-E889-4D69-96A5-FC830EBA3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06"/>
            <a:ext cx="12161838" cy="684598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1" y="49389"/>
            <a:ext cx="6963255" cy="2481230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397935" y="856718"/>
              <a:ext cx="6184655" cy="7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4000" kern="1200">
                  <a:solidFill>
                    <a:prstClr val="black"/>
                  </a:solidFill>
                  <a:latin typeface="+mn-lt"/>
                  <a:ea typeface="Tahoma" panose="020B0604030504040204" pitchFamily="34" charset="0"/>
                  <a:cs typeface="Tahoma" panose="020B0604030504040204" pitchFamily="34" charset="0"/>
                </a:rPr>
                <a:t>200 + 800 = ?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3787" y="2265969"/>
            <a:ext cx="1900287" cy="1928791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178" y="2331135"/>
            <a:ext cx="1900287" cy="1928791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37050" y="4659937"/>
            <a:ext cx="530756" cy="2466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6068">
            <a:off x="8316204" y="4250993"/>
            <a:ext cx="3182060" cy="2191015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054" y="1434195"/>
            <a:ext cx="3359543" cy="476255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897498" y="60115"/>
            <a:ext cx="4189472" cy="2685967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045270" y="973431"/>
              <a:ext cx="3750824" cy="846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4000" kern="1200" dirty="0" smtClean="0">
                  <a:solidFill>
                    <a:prstClr val="white"/>
                  </a:solidFill>
                  <a:latin typeface="+mn-lt"/>
                  <a:ea typeface="Tahoma" panose="020B0604030504040204" pitchFamily="34" charset="0"/>
                  <a:cs typeface="Tahoma" panose="020B0604030504040204" pitchFamily="34" charset="0"/>
                </a:rPr>
                <a:t>1000</a:t>
              </a:r>
              <a:endParaRPr lang="en-US" sz="4000" kern="1200" dirty="0">
                <a:solidFill>
                  <a:prstClr val="white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AD75860-9F81-4165-A3C2-829D5EEFD74A}"/>
              </a:ext>
            </a:extLst>
          </p:cNvPr>
          <p:cNvSpPr/>
          <p:nvPr/>
        </p:nvSpPr>
        <p:spPr>
          <a:xfrm>
            <a:off x="219376" y="6150981"/>
            <a:ext cx="2782598" cy="553118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59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 sz="1859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859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 SỐ 1 …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668115" y="4959603"/>
            <a:ext cx="9593179" cy="3053971"/>
            <a:chOff x="1588168" y="2159712"/>
            <a:chExt cx="9593179" cy="3053971"/>
          </a:xfrm>
        </p:grpSpPr>
        <p:pic>
          <p:nvPicPr>
            <p:cNvPr id="25" name="Picture 24" descr="A close up of a logo&#10;&#10;Description automatically generated">
              <a:extLst>
                <a:ext uri="{FF2B5EF4-FFF2-40B4-BE49-F238E27FC236}">
                  <a16:creationId xmlns:a16="http://schemas.microsoft.com/office/drawing/2014/main" id="{67667D6E-CCA2-4959-A3D3-8CAD54735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168" y="2159712"/>
              <a:ext cx="9593179" cy="305397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FE11DED-A3D4-4C47-BD45-C2B8B5D85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8010" y="3492379"/>
              <a:ext cx="1724236" cy="670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417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93EF1E5-4F47-4811-A8C2-371A25C44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06"/>
            <a:ext cx="12161838" cy="684598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1" y="49389"/>
            <a:ext cx="6963255" cy="2481230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327022" y="876452"/>
              <a:ext cx="6184655" cy="7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4000" kern="1200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500 + 500 = ?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28260" y="2331136"/>
            <a:ext cx="1900287" cy="1928791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311" y="2099345"/>
            <a:ext cx="1900287" cy="1928791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37050" y="4659937"/>
            <a:ext cx="530756" cy="24661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323" y="3875877"/>
            <a:ext cx="748344" cy="5196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962">
            <a:off x="8023068" y="4099507"/>
            <a:ext cx="3182060" cy="2191015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842" y="1047722"/>
            <a:ext cx="3359543" cy="476255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897498" y="60115"/>
            <a:ext cx="4189472" cy="2685967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038436" y="1160566"/>
              <a:ext cx="3750824" cy="919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4400" kern="1200" dirty="0" smtClean="0">
                  <a:solidFill>
                    <a:prstClr val="white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1000</a:t>
              </a:r>
              <a:endParaRPr lang="en-US" sz="4400" kern="1200" dirty="0">
                <a:solidFill>
                  <a:prstClr val="white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0F92439-966E-4604-B29A-CA37D30E35D7}"/>
              </a:ext>
            </a:extLst>
          </p:cNvPr>
          <p:cNvSpPr/>
          <p:nvPr/>
        </p:nvSpPr>
        <p:spPr>
          <a:xfrm>
            <a:off x="219376" y="6150981"/>
            <a:ext cx="2782598" cy="553118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59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 sz="1859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859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 SỐ 2 …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631957" y="4778702"/>
            <a:ext cx="9593179" cy="3053971"/>
            <a:chOff x="1588168" y="2159712"/>
            <a:chExt cx="9593179" cy="3053971"/>
          </a:xfrm>
        </p:grpSpPr>
        <p:pic>
          <p:nvPicPr>
            <p:cNvPr id="25" name="Picture 24" descr="A close up of a logo&#10;&#10;Description automatically generated">
              <a:extLst>
                <a:ext uri="{FF2B5EF4-FFF2-40B4-BE49-F238E27FC236}">
                  <a16:creationId xmlns:a16="http://schemas.microsoft.com/office/drawing/2014/main" id="{67667D6E-CCA2-4959-A3D3-8CAD54735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168" y="2159712"/>
              <a:ext cx="9593179" cy="305397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FE11DED-A3D4-4C47-BD45-C2B8B5D85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8010" y="3492379"/>
              <a:ext cx="1724236" cy="670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985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3383B19-DB5E-436C-86F1-C6BE0ED4B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06"/>
            <a:ext cx="12161838" cy="684598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1" y="49389"/>
            <a:ext cx="6963255" cy="2481230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397935" y="981210"/>
              <a:ext cx="6184655" cy="70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4000" kern="1200" dirty="0" smtClean="0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1000 </a:t>
              </a:r>
              <a:r>
                <a:rPr lang="en-US" sz="4000" kern="1200" dirty="0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– 300 = ?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28260" y="2331136"/>
            <a:ext cx="1900287" cy="1928791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311" y="2099345"/>
            <a:ext cx="1900287" cy="1928791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37050" y="4659937"/>
            <a:ext cx="530756" cy="24661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323" y="3875877"/>
            <a:ext cx="748344" cy="5196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0411">
            <a:off x="8080341" y="4318383"/>
            <a:ext cx="3182060" cy="2191015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265" y="1232068"/>
            <a:ext cx="3359543" cy="476255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897498" y="60115"/>
            <a:ext cx="4189472" cy="2685967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9" y="898706"/>
              <a:ext cx="3750824" cy="919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4400" kern="1200">
                  <a:solidFill>
                    <a:prstClr val="white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700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2E6EF1A-9C01-4C75-A034-B3BC57B74AB1}"/>
              </a:ext>
            </a:extLst>
          </p:cNvPr>
          <p:cNvSpPr/>
          <p:nvPr/>
        </p:nvSpPr>
        <p:spPr>
          <a:xfrm>
            <a:off x="219376" y="6150981"/>
            <a:ext cx="2782598" cy="553118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59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 sz="1859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859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3 …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668115" y="4959603"/>
            <a:ext cx="9593179" cy="3053971"/>
            <a:chOff x="1588168" y="2159712"/>
            <a:chExt cx="9593179" cy="3053971"/>
          </a:xfrm>
        </p:grpSpPr>
        <p:pic>
          <p:nvPicPr>
            <p:cNvPr id="25" name="Picture 24" descr="A close up of a logo&#10;&#10;Description automatically generated">
              <a:extLst>
                <a:ext uri="{FF2B5EF4-FFF2-40B4-BE49-F238E27FC236}">
                  <a16:creationId xmlns:a16="http://schemas.microsoft.com/office/drawing/2014/main" id="{67667D6E-CCA2-4959-A3D3-8CAD54735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168" y="2159712"/>
              <a:ext cx="9593179" cy="305397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FE11DED-A3D4-4C47-BD45-C2B8B5D85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8010" y="3492379"/>
              <a:ext cx="1724236" cy="670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084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DA44541-4CD1-469B-9097-12132CBE5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06"/>
            <a:ext cx="12161838" cy="684598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1" y="49389"/>
            <a:ext cx="6963255" cy="2481230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710391" y="902640"/>
              <a:ext cx="6184655" cy="771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4400" kern="1200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1000 – 200 = ?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28260" y="2331136"/>
            <a:ext cx="1900287" cy="1928791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311" y="2099345"/>
            <a:ext cx="1900287" cy="1928791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37050" y="4659937"/>
            <a:ext cx="530756" cy="24661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323" y="3875877"/>
            <a:ext cx="748344" cy="519683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983" y="1587533"/>
            <a:ext cx="3359543" cy="476255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897498" y="60115"/>
            <a:ext cx="4189472" cy="2685967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9" y="898706"/>
              <a:ext cx="3750824" cy="919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4400" kern="1200">
                  <a:solidFill>
                    <a:prstClr val="white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800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27D932A-3F36-49B3-8E85-179DB38343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755">
            <a:off x="8372819" y="4238566"/>
            <a:ext cx="3182060" cy="2191014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2AA5FC8-73F2-45D5-86F3-18AA4C38D830}"/>
              </a:ext>
            </a:extLst>
          </p:cNvPr>
          <p:cNvSpPr/>
          <p:nvPr/>
        </p:nvSpPr>
        <p:spPr>
          <a:xfrm>
            <a:off x="219376" y="6150981"/>
            <a:ext cx="2782598" cy="553118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59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 sz="1859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859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4 …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668115" y="4959603"/>
            <a:ext cx="9593179" cy="3053971"/>
            <a:chOff x="1588168" y="2159712"/>
            <a:chExt cx="9593179" cy="3053971"/>
          </a:xfrm>
        </p:grpSpPr>
        <p:pic>
          <p:nvPicPr>
            <p:cNvPr id="22" name="Picture 21" descr="A close up of a logo&#10;&#10;Description automatically generated">
              <a:extLst>
                <a:ext uri="{FF2B5EF4-FFF2-40B4-BE49-F238E27FC236}">
                  <a16:creationId xmlns:a16="http://schemas.microsoft.com/office/drawing/2014/main" id="{67667D6E-CCA2-4959-A3D3-8CAD54735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168" y="2159712"/>
              <a:ext cx="9593179" cy="305397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FE11DED-A3D4-4C47-BD45-C2B8B5D85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8010" y="3492379"/>
              <a:ext cx="1724236" cy="670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972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5E56887-456C-458F-BFF8-9F1B4C41FD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06"/>
            <a:ext cx="12161838" cy="684598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1" y="49389"/>
            <a:ext cx="6963255" cy="2481230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7208" y="824715"/>
              <a:ext cx="6184655" cy="833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4800" kern="1200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482 – 412 = ?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28260" y="2331136"/>
            <a:ext cx="1900287" cy="1928791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311" y="2099345"/>
            <a:ext cx="1900287" cy="1928791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37050" y="4659937"/>
            <a:ext cx="530756" cy="24661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323" y="3875877"/>
            <a:ext cx="748344" cy="519683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983" y="1587533"/>
            <a:ext cx="3359543" cy="476255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897498" y="60115"/>
            <a:ext cx="4189472" cy="2685967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121437" y="963378"/>
              <a:ext cx="3750824" cy="919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4400" kern="12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5018">
            <a:off x="4017899" y="4529127"/>
            <a:ext cx="3182060" cy="2191014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F2C735-DF35-44E5-B811-F98B80E135E0}"/>
              </a:ext>
            </a:extLst>
          </p:cNvPr>
          <p:cNvSpPr/>
          <p:nvPr/>
        </p:nvSpPr>
        <p:spPr>
          <a:xfrm>
            <a:off x="219376" y="6150981"/>
            <a:ext cx="2782598" cy="553118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59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 sz="1859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859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CUỐI …</a:t>
            </a: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:a16="http://schemas.microsoft.com/office/drawing/2014/main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61838" y="4028137"/>
            <a:ext cx="486157" cy="48615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178781" y="5000942"/>
            <a:ext cx="10202433" cy="3053971"/>
            <a:chOff x="1588168" y="2159712"/>
            <a:chExt cx="9593179" cy="3053971"/>
          </a:xfrm>
        </p:grpSpPr>
        <p:pic>
          <p:nvPicPr>
            <p:cNvPr id="22" name="Picture 21" descr="A close up of a logo&#10;&#10;Description automatically generated">
              <a:extLst>
                <a:ext uri="{FF2B5EF4-FFF2-40B4-BE49-F238E27FC236}">
                  <a16:creationId xmlns:a16="http://schemas.microsoft.com/office/drawing/2014/main" id="{67667D6E-CCA2-4959-A3D3-8CAD54735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168" y="2159712"/>
              <a:ext cx="9593179" cy="305397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FE11DED-A3D4-4C47-BD45-C2B8B5D85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8010" y="3492379"/>
              <a:ext cx="1724236" cy="670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042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3.05052E-6 1.11111E-6 C 0.02467 -0.08102 0.07805 -0.24931 0.14228 -0.24977 C 0.20036 -0.24375 0.24422 -0.06065 0.24996 1.11111E-6 " pathEditMode="relative" rAng="0" ptsTypes="AAA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92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mph" presetSubtype="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800000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xit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numSld="2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1959</TotalTime>
  <Words>724</Words>
  <Application>Microsoft Office PowerPoint</Application>
  <PresentationFormat>Custom</PresentationFormat>
  <Paragraphs>160</Paragraphs>
  <Slides>23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Tahoma</vt:lpstr>
      <vt:lpstr>Boogaloo</vt:lpstr>
      <vt:lpstr>华康娃娃体W5(P)</vt:lpstr>
      <vt:lpstr>Open Sans</vt:lpstr>
      <vt:lpstr>Calibri</vt:lpstr>
      <vt:lpstr>Anaheim</vt:lpstr>
      <vt:lpstr>Lato</vt:lpstr>
      <vt:lpstr>Arial</vt:lpstr>
      <vt:lpstr>Annie Use Your Telescope</vt:lpstr>
      <vt:lpstr>HP001 4 hàng</vt:lpstr>
      <vt:lpstr>Arial-Rounded</vt:lpstr>
      <vt:lpstr>Barriecito</vt:lpstr>
      <vt:lpstr>宋体</vt:lpstr>
      <vt:lpstr>Barlow Condensed</vt:lpstr>
      <vt:lpstr>RocknRoll One</vt:lpstr>
      <vt:lpstr>Dekko</vt:lpstr>
      <vt:lpstr>Exo</vt:lpstr>
      <vt:lpstr>Times New Roman</vt:lpstr>
      <vt:lpstr>Math Subject for Middle School - 7th Grade: Ratio, Proportion and Percent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 Ratio, Proportion and Percent</dc:title>
  <dc:creator>PC</dc:creator>
  <cp:lastModifiedBy>MyPC</cp:lastModifiedBy>
  <cp:revision>177</cp:revision>
  <dcterms:modified xsi:type="dcterms:W3CDTF">2023-04-09T10:46:16Z</dcterms:modified>
</cp:coreProperties>
</file>