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0" r:id="rId3"/>
    <p:sldMasterId id="2147483697" r:id="rId4"/>
    <p:sldMasterId id="2147483714" r:id="rId5"/>
  </p:sldMasterIdLst>
  <p:sldIdLst>
    <p:sldId id="259" r:id="rId6"/>
    <p:sldId id="304" r:id="rId7"/>
    <p:sldId id="261" r:id="rId8"/>
    <p:sldId id="272" r:id="rId9"/>
    <p:sldId id="286" r:id="rId10"/>
    <p:sldId id="283" r:id="rId11"/>
    <p:sldId id="287" r:id="rId12"/>
    <p:sldId id="294" r:id="rId13"/>
    <p:sldId id="306" r:id="rId14"/>
    <p:sldId id="305" r:id="rId15"/>
    <p:sldId id="307"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6205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799982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77064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766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8" y="1100809"/>
            <a:ext cx="3929071" cy="3632533"/>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20710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932807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2" y="2675712"/>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09464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621961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5" y="946882"/>
            <a:ext cx="7941895" cy="3944157"/>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358949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01957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79997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630308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061452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7" y="1482256"/>
            <a:ext cx="3929071" cy="3929071"/>
          </a:xfrm>
          <a:prstGeom prst="rect">
            <a:avLst/>
          </a:prstGeom>
        </p:spPr>
      </p:pic>
    </p:spTree>
    <p:extLst>
      <p:ext uri="{BB962C8B-B14F-4D97-AF65-F5344CB8AC3E}">
        <p14:creationId xmlns:p14="http://schemas.microsoft.com/office/powerpoint/2010/main" val="344990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187634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68359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776953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9"/>
            <a:ext cx="4225764"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06406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640376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41104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9119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8" y="1100809"/>
            <a:ext cx="3929071" cy="3632533"/>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218052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546229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347826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2" y="2675712"/>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862238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83217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5" y="946882"/>
            <a:ext cx="7941895" cy="3944157"/>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82650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531616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8"/>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279120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994172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7" y="1482256"/>
            <a:ext cx="3929071" cy="3929071"/>
          </a:xfrm>
          <a:prstGeom prst="rect">
            <a:avLst/>
          </a:prstGeom>
        </p:spPr>
      </p:pic>
    </p:spTree>
    <p:extLst>
      <p:ext uri="{BB962C8B-B14F-4D97-AF65-F5344CB8AC3E}">
        <p14:creationId xmlns:p14="http://schemas.microsoft.com/office/powerpoint/2010/main" val="2726399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7198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667904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884506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187439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9"/>
            <a:ext cx="4225764"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898509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647335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50" y="602411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5"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9"/>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4199325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92569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40"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8" y="1100809"/>
            <a:ext cx="3929071" cy="3632533"/>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2" y="3237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9" y="193117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61"/>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1"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8"/>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834003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6037724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70" y="555404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34163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2" y="2675712"/>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156640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9859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8" y="1729217"/>
            <a:ext cx="6443823" cy="6443822"/>
          </a:xfrm>
          <a:prstGeom prst="rect">
            <a:avLst/>
          </a:prstGeom>
        </p:spPr>
      </p:pic>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5" y="946882"/>
            <a:ext cx="7941895" cy="3944157"/>
          </a:xfrm>
          <a:prstGeom prst="rect">
            <a:avLst/>
          </a:prstGeom>
          <a:noFill/>
        </p:spPr>
        <p:txBody>
          <a:bodyPr wrap="square" rtlCol="0">
            <a:spAutoFit/>
          </a:bodyPr>
          <a:lstStyle/>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914378" rtl="0" eaLnBrk="1" fontAlgn="auto" latinLnBrk="0" hangingPunct="1">
              <a:lnSpc>
                <a:spcPct val="12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6" y="323964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2" y="4811041"/>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293706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2"/>
            <a:ext cx="1605064" cy="184666"/>
          </a:xfrm>
          <a:prstGeom prst="rect">
            <a:avLst/>
          </a:prstGeom>
          <a:noFill/>
        </p:spPr>
        <p:txBody>
          <a:bodyPr wrap="square" rtlCol="0">
            <a:spAutoFit/>
          </a:bodyPr>
          <a:lstStyle/>
          <a:p>
            <a:r>
              <a:rPr lang="en-US" sz="6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40" y="909621"/>
            <a:ext cx="7536449"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5" y="5555750"/>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6" y="6266198"/>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7" y="1482256"/>
            <a:ext cx="3929071" cy="3929071"/>
          </a:xfrm>
          <a:prstGeom prst="rect">
            <a:avLst/>
          </a:prstGeom>
        </p:spPr>
      </p:pic>
    </p:spTree>
    <p:extLst>
      <p:ext uri="{BB962C8B-B14F-4D97-AF65-F5344CB8AC3E}">
        <p14:creationId xmlns:p14="http://schemas.microsoft.com/office/powerpoint/2010/main" val="1230496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144362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71743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3503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261561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76658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790717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50790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46287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28494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18608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21"/>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412949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84997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513786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12612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745854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1814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323659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44244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2" y="513078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7"/>
            <a:ext cx="4225764" cy="175432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801" y="115578"/>
            <a:ext cx="2100255"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1"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05659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5"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6"/>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191200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78">
              <a:buClr>
                <a:srgbClr val="000000"/>
              </a:buClr>
            </a:pPr>
            <a:fld id="{00000000-1234-1234-1234-123412341234}" type="slidenum">
              <a:rPr lang="en" sz="1400" kern="0" smtClean="0">
                <a:solidFill>
                  <a:srgbClr val="000000"/>
                </a:solidFill>
                <a:cs typeface="Arial"/>
                <a:sym typeface="Arial"/>
              </a:rPr>
              <a:pPr defTabSz="914378">
                <a:buClr>
                  <a:srgbClr val="000000"/>
                </a:buClr>
              </a:pPr>
              <a:t>‹#›</a:t>
            </a:fld>
            <a:endParaRPr lang="en" sz="1400" kern="0">
              <a:solidFill>
                <a:srgbClr val="000000"/>
              </a:solidFill>
              <a:cs typeface="Arial"/>
              <a:sym typeface="Arial"/>
            </a:endParaRPr>
          </a:p>
        </p:txBody>
      </p:sp>
      <p:sp>
        <p:nvSpPr>
          <p:cNvPr id="26" name="Google Shape;26;p3"/>
          <p:cNvSpPr/>
          <p:nvPr/>
        </p:nvSpPr>
        <p:spPr>
          <a:xfrm>
            <a:off x="3551832"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2"/>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7" y="61314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8" y="848209"/>
            <a:ext cx="4225764" cy="4546629"/>
          </a:xfrm>
          <a:prstGeom prst="rect">
            <a:avLst/>
          </a:prstGeom>
          <a:noFill/>
        </p:spPr>
        <p:txBody>
          <a:bodyPr wrap="square" rtlCol="0">
            <a:spAutoFit/>
          </a:bodyPr>
          <a:lstStyle/>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914378" rtl="0" eaLnBrk="1" fontAlgn="auto" latinLnBrk="0" hangingPunct="1">
              <a:lnSpc>
                <a:spcPct val="110000"/>
              </a:lnSpc>
              <a:spcBef>
                <a:spcPts val="0"/>
              </a:spcBef>
              <a:spcAft>
                <a:spcPts val="0"/>
              </a:spcAft>
              <a:buClr>
                <a:srgbClr val="000000"/>
              </a:buClr>
              <a:buSzTx/>
              <a:buFont typeface="Arial"/>
              <a:buNone/>
              <a:tabLst/>
              <a:defRPr/>
            </a:pPr>
            <a:r>
              <a:rPr kumimoji="0" lang="vi-VN" sz="54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4"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8" y="5960620"/>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200"/>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4" y="615907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139240" cy="646331"/>
          </a:xfrm>
          <a:prstGeom prst="rect">
            <a:avLst/>
          </a:prstGeom>
          <a:noFill/>
        </p:spPr>
        <p:txBody>
          <a:bodyPr wrap="non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38"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2" y="1482256"/>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7" y="546339"/>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7"/>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8"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3" y="626619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68650" tIns="34325" rIns="68650" bIns="34325" anchor="ctr"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3"/>
            <a:ext cx="1605064" cy="184666"/>
          </a:xfrm>
          <a:prstGeom prst="rect">
            <a:avLst/>
          </a:prstGeom>
          <a:noFill/>
        </p:spPr>
        <p:txBody>
          <a:bodyPr wrap="square" rtlCol="0">
            <a:spAutoFit/>
          </a:bodyPr>
          <a:lstStyle/>
          <a:p>
            <a:r>
              <a:rPr lang="en-US" sz="600" dirty="0">
                <a:solidFill>
                  <a:schemeClr val="bg2"/>
                </a:solidFill>
              </a:rPr>
              <a:t>FeistyForwarders_0968120672</a:t>
            </a:r>
          </a:p>
        </p:txBody>
      </p:sp>
    </p:spTree>
    <p:extLst>
      <p:ext uri="{BB962C8B-B14F-4D97-AF65-F5344CB8AC3E}">
        <p14:creationId xmlns:p14="http://schemas.microsoft.com/office/powerpoint/2010/main" val="3119378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50372981"/>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489416335"/>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1836706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3913821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1222824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FFFF"/>
                </a:solidFill>
                <a:effectLst/>
                <a:uLnTx/>
                <a:uFillTx/>
                <a:latin typeface="+mj-lt"/>
                <a:ea typeface="+mn-ea"/>
                <a:cs typeface="+mn-cs"/>
              </a:rPr>
              <a:t>BÀI 14</a:t>
            </a:r>
          </a:p>
        </p:txBody>
      </p:sp>
      <p:sp>
        <p:nvSpPr>
          <p:cNvPr id="3" name="TextBox 2">
            <a:extLst>
              <a:ext uri="{FF2B5EF4-FFF2-40B4-BE49-F238E27FC236}">
                <a16:creationId xmlns:a16="http://schemas.microsoft.com/office/drawing/2014/main" id="{2E5910A4-4648-45A7-A1E5-287DDCC00F12}"/>
              </a:ext>
            </a:extLst>
          </p:cNvPr>
          <p:cNvSpPr txBox="1"/>
          <p:nvPr/>
        </p:nvSpPr>
        <p:spPr>
          <a:xfrm>
            <a:off x="217714" y="1234169"/>
            <a:ext cx="607536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2060"/>
                </a:solidFill>
                <a:effectLst/>
                <a:uLnTx/>
                <a:uFillTx/>
                <a:latin typeface="+mj-lt"/>
                <a:ea typeface="+mn-ea"/>
                <a:cs typeface="+mn-cs"/>
              </a:rPr>
              <a:t>TÌM HIỂU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2060"/>
                </a:solidFill>
                <a:effectLst/>
                <a:uLnTx/>
                <a:uFillTx/>
                <a:latin typeface="+mj-lt"/>
                <a:ea typeface="+mn-ea"/>
                <a:cs typeface="+mn-cs"/>
              </a:rPr>
              <a:t>QUY ĐỊNH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002060"/>
                </a:solidFill>
                <a:effectLst/>
                <a:uLnTx/>
                <a:uFillTx/>
                <a:latin typeface="+mj-lt"/>
                <a:ea typeface="+mn-ea"/>
                <a:cs typeface="+mn-cs"/>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7CF55-8E3B-1A49-8BBC-6C27F9C31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3476"/>
          </a:xfrm>
          <a:prstGeom prst="rect">
            <a:avLst/>
          </a:prstGeom>
        </p:spPr>
      </p:pic>
      <p:sp>
        <p:nvSpPr>
          <p:cNvPr id="4" name="TextBox 3">
            <a:extLst>
              <a:ext uri="{FF2B5EF4-FFF2-40B4-BE49-F238E27FC236}">
                <a16:creationId xmlns:a16="http://schemas.microsoft.com/office/drawing/2014/main" id="{283B6EA3-B732-19F9-C39B-1D2F87983A50}"/>
              </a:ext>
            </a:extLst>
          </p:cNvPr>
          <p:cNvSpPr txBox="1"/>
          <p:nvPr/>
        </p:nvSpPr>
        <p:spPr>
          <a:xfrm>
            <a:off x="2752725" y="1587639"/>
            <a:ext cx="8210550"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CF9D">
                    <a:lumMod val="50000"/>
                  </a:srgbClr>
                </a:solidFill>
                <a:effectLst/>
                <a:uLnTx/>
                <a:uFillTx/>
                <a:latin typeface="Arial"/>
                <a:ea typeface="+mn-ea"/>
                <a:cs typeface="+mn-cs"/>
              </a:rPr>
              <a:t>Kết luận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CF9D">
                    <a:lumMod val="50000"/>
                  </a:srgbClr>
                </a:solidFill>
                <a:effectLst/>
                <a:uLnTx/>
                <a:uFillTx/>
                <a:latin typeface="Arial"/>
                <a:ea typeface="+mn-ea"/>
                <a:cs typeface="+mn-cs"/>
              </a:rPr>
              <a:t>Chúng ta cần tuân thủ theo các quy định nơi công cộng như: Không vứt rác bừa bãi; không giẫm chân lên cỏ; không hái hoa, bẻ cành; không ồn ào; không chen lấn, xô đẩy; sắp xếp sách đúng nơi quy định; có ý thức giữ gìn và bảo vệ tài sản nơi công cộng…</a:t>
            </a:r>
          </a:p>
        </p:txBody>
      </p:sp>
    </p:spTree>
    <p:extLst>
      <p:ext uri="{BB962C8B-B14F-4D97-AF65-F5344CB8AC3E}">
        <p14:creationId xmlns:p14="http://schemas.microsoft.com/office/powerpoint/2010/main" val="210845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4797D74-6B3F-E663-9AD7-A3A30A358245}"/>
              </a:ext>
            </a:extLst>
          </p:cNvPr>
          <p:cNvSpPr txBox="1">
            <a:spLocks/>
          </p:cNvSpPr>
          <p:nvPr/>
        </p:nvSpPr>
        <p:spPr>
          <a:xfrm>
            <a:off x="2621609" y="500264"/>
            <a:ext cx="78867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A2CF9D">
                    <a:lumMod val="50000"/>
                  </a:srgbClr>
                </a:solidFill>
                <a:effectLst/>
                <a:uLnTx/>
                <a:uFillTx/>
                <a:latin typeface="Arial"/>
                <a:cs typeface="Times New Roman" panose="02020603050405020304" pitchFamily="18" charset="0"/>
                <a:sym typeface="Arial"/>
              </a:rPr>
              <a:t>YÊU CẦU CẦN ĐẠT</a:t>
            </a:r>
          </a:p>
        </p:txBody>
      </p:sp>
      <p:pic>
        <p:nvPicPr>
          <p:cNvPr id="4" name="Picture 3">
            <a:extLst>
              <a:ext uri="{FF2B5EF4-FFF2-40B4-BE49-F238E27FC236}">
                <a16:creationId xmlns:a16="http://schemas.microsoft.com/office/drawing/2014/main" id="{1A3FAC92-20E4-CAC9-FC58-F9EE7773F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4159" y="3000375"/>
            <a:ext cx="3176291" cy="3511600"/>
          </a:xfrm>
          <a:prstGeom prst="rect">
            <a:avLst/>
          </a:prstGeom>
        </p:spPr>
      </p:pic>
      <p:grpSp>
        <p:nvGrpSpPr>
          <p:cNvPr id="5" name="Group 4">
            <a:extLst>
              <a:ext uri="{FF2B5EF4-FFF2-40B4-BE49-F238E27FC236}">
                <a16:creationId xmlns:a16="http://schemas.microsoft.com/office/drawing/2014/main" id="{06B90FDA-1AAE-A9A1-A0B3-E2F0269F3289}"/>
              </a:ext>
            </a:extLst>
          </p:cNvPr>
          <p:cNvGrpSpPr/>
          <p:nvPr/>
        </p:nvGrpSpPr>
        <p:grpSpPr>
          <a:xfrm>
            <a:off x="707021" y="-1168400"/>
            <a:ext cx="6758379" cy="4020578"/>
            <a:chOff x="934431" y="1800785"/>
            <a:chExt cx="10047893" cy="2391325"/>
          </a:xfrm>
        </p:grpSpPr>
        <p:sp>
          <p:nvSpPr>
            <p:cNvPr id="6" name="Rectangle: Rounded Corners 5">
              <a:extLst>
                <a:ext uri="{FF2B5EF4-FFF2-40B4-BE49-F238E27FC236}">
                  <a16:creationId xmlns:a16="http://schemas.microsoft.com/office/drawing/2014/main" id="{702A4DFB-177C-5136-840B-F5D36522FC24}"/>
                </a:ext>
              </a:extLst>
            </p:cNvPr>
            <p:cNvSpPr/>
            <p:nvPr/>
          </p:nvSpPr>
          <p:spPr>
            <a:xfrm>
              <a:off x="934431" y="3361113"/>
              <a:ext cx="10047893" cy="830997"/>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 một số </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quy định cần tuân thủ</a:t>
              </a: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ở nơi công cộng.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7" name="TextBox 6">
              <a:extLst>
                <a:ext uri="{FF2B5EF4-FFF2-40B4-BE49-F238E27FC236}">
                  <a16:creationId xmlns:a16="http://schemas.microsoft.com/office/drawing/2014/main" id="{130EB8F4-5BD6-83E9-E5BC-E9678A5894C4}"/>
                </a:ext>
              </a:extLst>
            </p:cNvPr>
            <p:cNvSpPr txBox="1"/>
            <p:nvPr/>
          </p:nvSpPr>
          <p:spPr>
            <a:xfrm flipH="1">
              <a:off x="934431" y="1800785"/>
              <a:ext cx="10047893" cy="2745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002060"/>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4B424628-88B8-C979-FE53-DA7F150E2F32}"/>
              </a:ext>
            </a:extLst>
          </p:cNvPr>
          <p:cNvSpPr/>
          <p:nvPr/>
        </p:nvSpPr>
        <p:spPr>
          <a:xfrm>
            <a:off x="707021" y="3191898"/>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những quy định cần tuân thủ ở nơi em sống.</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335A904-3FD2-0FAC-ACF4-91E01CB82DDC}"/>
              </a:ext>
            </a:extLst>
          </p:cNvPr>
          <p:cNvSpPr/>
          <p:nvPr/>
        </p:nvSpPr>
        <p:spPr>
          <a:xfrm>
            <a:off x="707020" y="4881030"/>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T</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ìm hiểu và tham quan những hoạt động phù hợp.</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360914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hildren playing at pencil house Premium Vector">
            <a:extLst>
              <a:ext uri="{FF2B5EF4-FFF2-40B4-BE49-F238E27FC236}">
                <a16:creationId xmlns:a16="http://schemas.microsoft.com/office/drawing/2014/main" id="{270CF2DB-25FB-5B32-ADAE-B671E94405F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977" y="610890"/>
            <a:ext cx="4644572" cy="59059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FB5379-0103-F13C-2876-D4B72C428297}"/>
              </a:ext>
            </a:extLst>
          </p:cNvPr>
          <p:cNvSpPr txBox="1"/>
          <p:nvPr/>
        </p:nvSpPr>
        <p:spPr>
          <a:xfrm>
            <a:off x="4591050" y="2136338"/>
            <a:ext cx="70429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B050"/>
                </a:solidFill>
                <a:effectLst/>
                <a:uLnTx/>
                <a:uFillTx/>
                <a:ea typeface="+mn-ea"/>
                <a:cs typeface="Times New Roman" panose="02020603050405020304" pitchFamily="18" charset="0"/>
              </a:rPr>
              <a:t>Tạm biệt và hẹn gặp lại các con trong các tiết học sau!</a:t>
            </a:r>
            <a:endParaRPr kumimoji="0" lang="vi-VN" sz="5400" b="1" i="0" u="none" strike="noStrike" kern="1200" cap="none" spc="0" normalizeH="0" baseline="0" noProof="0" dirty="0">
              <a:ln>
                <a:noFill/>
              </a:ln>
              <a:solidFill>
                <a:srgbClr val="00B05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75664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B4797D74-6B3F-E663-9AD7-A3A30A358245}"/>
              </a:ext>
            </a:extLst>
          </p:cNvPr>
          <p:cNvSpPr txBox="1">
            <a:spLocks/>
          </p:cNvSpPr>
          <p:nvPr/>
        </p:nvSpPr>
        <p:spPr>
          <a:xfrm>
            <a:off x="2621609" y="500264"/>
            <a:ext cx="78867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A2CF9D">
                    <a:lumMod val="50000"/>
                  </a:srgbClr>
                </a:solidFill>
                <a:effectLst/>
                <a:uLnTx/>
                <a:uFillTx/>
                <a:latin typeface="Arial"/>
                <a:cs typeface="Times New Roman" panose="02020603050405020304" pitchFamily="18" charset="0"/>
                <a:sym typeface="Arial"/>
              </a:rPr>
              <a:t>YÊU CẦU CẦN ĐẠT</a:t>
            </a:r>
          </a:p>
        </p:txBody>
      </p:sp>
      <p:pic>
        <p:nvPicPr>
          <p:cNvPr id="4" name="Picture 3">
            <a:extLst>
              <a:ext uri="{FF2B5EF4-FFF2-40B4-BE49-F238E27FC236}">
                <a16:creationId xmlns:a16="http://schemas.microsoft.com/office/drawing/2014/main" id="{1A3FAC92-20E4-CAC9-FC58-F9EE7773F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4159" y="3000375"/>
            <a:ext cx="3176291" cy="3511600"/>
          </a:xfrm>
          <a:prstGeom prst="rect">
            <a:avLst/>
          </a:prstGeom>
        </p:spPr>
      </p:pic>
      <p:grpSp>
        <p:nvGrpSpPr>
          <p:cNvPr id="5" name="Group 4">
            <a:extLst>
              <a:ext uri="{FF2B5EF4-FFF2-40B4-BE49-F238E27FC236}">
                <a16:creationId xmlns:a16="http://schemas.microsoft.com/office/drawing/2014/main" id="{06B90FDA-1AAE-A9A1-A0B3-E2F0269F3289}"/>
              </a:ext>
            </a:extLst>
          </p:cNvPr>
          <p:cNvGrpSpPr/>
          <p:nvPr/>
        </p:nvGrpSpPr>
        <p:grpSpPr>
          <a:xfrm>
            <a:off x="707021" y="-1168400"/>
            <a:ext cx="6758379" cy="4020578"/>
            <a:chOff x="934431" y="1800785"/>
            <a:chExt cx="10047893" cy="2391325"/>
          </a:xfrm>
        </p:grpSpPr>
        <p:sp>
          <p:nvSpPr>
            <p:cNvPr id="6" name="Rectangle: Rounded Corners 5">
              <a:extLst>
                <a:ext uri="{FF2B5EF4-FFF2-40B4-BE49-F238E27FC236}">
                  <a16:creationId xmlns:a16="http://schemas.microsoft.com/office/drawing/2014/main" id="{702A4DFB-177C-5136-840B-F5D36522FC24}"/>
                </a:ext>
              </a:extLst>
            </p:cNvPr>
            <p:cNvSpPr/>
            <p:nvPr/>
          </p:nvSpPr>
          <p:spPr>
            <a:xfrm>
              <a:off x="934431" y="3361113"/>
              <a:ext cx="10047893" cy="830997"/>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 một số </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quy định cần tuân thủ</a:t>
              </a: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ở nơi công cộng.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7" name="TextBox 6">
              <a:extLst>
                <a:ext uri="{FF2B5EF4-FFF2-40B4-BE49-F238E27FC236}">
                  <a16:creationId xmlns:a16="http://schemas.microsoft.com/office/drawing/2014/main" id="{130EB8F4-5BD6-83E9-E5BC-E9678A5894C4}"/>
                </a:ext>
              </a:extLst>
            </p:cNvPr>
            <p:cNvSpPr txBox="1"/>
            <p:nvPr/>
          </p:nvSpPr>
          <p:spPr>
            <a:xfrm flipH="1">
              <a:off x="934431" y="1800785"/>
              <a:ext cx="10047893" cy="2745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002060"/>
                </a:solidFill>
                <a:effectLst/>
                <a:uLnTx/>
                <a:uFillTx/>
                <a:latin typeface="Arial"/>
                <a:ea typeface="+mn-ea"/>
                <a:cs typeface="+mn-cs"/>
              </a:endParaRPr>
            </a:p>
          </p:txBody>
        </p:sp>
      </p:grpSp>
      <p:sp>
        <p:nvSpPr>
          <p:cNvPr id="8" name="Rectangle: Rounded Corners 7">
            <a:extLst>
              <a:ext uri="{FF2B5EF4-FFF2-40B4-BE49-F238E27FC236}">
                <a16:creationId xmlns:a16="http://schemas.microsoft.com/office/drawing/2014/main" id="{4B424628-88B8-C979-FE53-DA7F150E2F32}"/>
              </a:ext>
            </a:extLst>
          </p:cNvPr>
          <p:cNvSpPr/>
          <p:nvPr/>
        </p:nvSpPr>
        <p:spPr>
          <a:xfrm>
            <a:off x="707021" y="3191898"/>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Nêu được</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 những quy định cần tuân thủ ở nơi em sống.</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335A904-3FD2-0FAC-ACF4-91E01CB82DDC}"/>
              </a:ext>
            </a:extLst>
          </p:cNvPr>
          <p:cNvSpPr/>
          <p:nvPr/>
        </p:nvSpPr>
        <p:spPr>
          <a:xfrm>
            <a:off x="707020" y="4881030"/>
            <a:ext cx="6758379" cy="1397170"/>
          </a:xfrm>
          <a:prstGeom prst="round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T</a:t>
            </a:r>
            <a:r>
              <a:rPr kumimoji="0" lang="en-US" sz="2800" b="1" i="0" u="none" strike="noStrike" kern="1200" cap="none" spc="0" normalizeH="0" baseline="0" noProof="0">
                <a:ln>
                  <a:noFill/>
                </a:ln>
                <a:solidFill>
                  <a:srgbClr val="FFFFFF"/>
                </a:solidFill>
                <a:effectLst/>
                <a:uLnTx/>
                <a:uFillTx/>
                <a:latin typeface="Arial"/>
                <a:ea typeface="+mn-ea"/>
                <a:cs typeface="Times New Roman" panose="02020603050405020304" pitchFamily="18" charset="0"/>
              </a:rPr>
              <a:t>ìm hiểu và tham quan những hoạt động phù hợp.</a:t>
            </a:r>
            <a:endParaRPr kumimoji="0" lang="en-US" sz="2800" b="0" i="0" u="none" strike="noStrike" kern="1200" cap="none" spc="0" normalizeH="0" baseline="0" noProof="0">
              <a:ln>
                <a:noFill/>
              </a:ln>
              <a:solidFill>
                <a:srgbClr val="FFFFFF"/>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52290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mj-lt"/>
                  <a:ea typeface="+mn-ea"/>
                  <a:cs typeface="+mn-cs"/>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12700">
                  <a:solidFill>
                    <a:sysClr val="windowText" lastClr="000000"/>
                  </a:solidFill>
                  <a:prstDash val="solid"/>
                </a:ln>
                <a:pattFill prst="pct50">
                  <a:fgClr>
                    <a:srgbClr val="A2CF9D"/>
                  </a:fgClr>
                  <a:bgClr>
                    <a:srgbClr val="A2CF9D">
                      <a:lumMod val="20000"/>
                      <a:lumOff val="80000"/>
                    </a:srgbClr>
                  </a:bgClr>
                </a:pattFill>
                <a:effectLst>
                  <a:outerShdw dist="38100" dir="2640000" algn="bl" rotWithShape="0">
                    <a:srgbClr val="A2CF9D"/>
                  </a:outerShdw>
                </a:effectLst>
                <a:uLnTx/>
                <a:uFillTx/>
                <a:latin typeface="+mj-lt"/>
                <a:ea typeface="+mn-ea"/>
                <a:cs typeface="+mn-cs"/>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w="0">
                    <a:noFill/>
                  </a:ln>
                  <a:solidFill>
                    <a:srgbClr val="07060A"/>
                  </a:solidFill>
                  <a:effectLst/>
                  <a:uLnTx/>
                  <a:uFillTx/>
                  <a:latin typeface="Arial"/>
                  <a:ea typeface="+mn-ea"/>
                  <a:cs typeface="+mn-cs"/>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FFFF"/>
                </a:solidFill>
                <a:effectLst/>
                <a:uLnTx/>
                <a:uFillTx/>
                <a:latin typeface="+mj-lt"/>
                <a:ea typeface="+mn-ea"/>
                <a:cs typeface="+mn-cs"/>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w="0">
                  <a:solidFill>
                    <a:srgbClr val="DA8B37"/>
                  </a:solidFill>
                </a:ln>
                <a:solidFill>
                  <a:srgbClr val="E89A5C"/>
                </a:solidFill>
                <a:effectLst>
                  <a:outerShdw blurRad="38100" dist="19050" dir="2700000" algn="tl" rotWithShape="0">
                    <a:srgbClr val="EA4F46">
                      <a:alpha val="40000"/>
                    </a:srgbClr>
                  </a:outerShdw>
                </a:effectLst>
                <a:uLnTx/>
                <a:uFillTx/>
                <a:latin typeface="Arial"/>
                <a:ea typeface="+mn-ea"/>
                <a:cs typeface="+mn-cs"/>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1" y="5243390"/>
            <a:ext cx="1775635"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a:ln>
                  <a:noFill/>
                </a:ln>
                <a:solidFill>
                  <a:srgbClr val="F78609"/>
                </a:solidFill>
                <a:effectLst/>
                <a:uLnTx/>
                <a:uFillTx/>
                <a:latin typeface="Arial" panose="020B0604020202020204" pitchFamily="34" charset="0"/>
                <a:ea typeface="+mn-ea"/>
                <a:cs typeface="+mn-cs"/>
              </a:rPr>
              <a:t>B</a:t>
            </a:r>
            <a:r>
              <a:rPr kumimoji="0" lang="en-US" sz="2000" b="1" i="0" u="none" strike="noStrike" kern="0" cap="none" spc="0" normalizeH="0" baseline="0" noProof="0">
                <a:ln>
                  <a:noFill/>
                </a:ln>
                <a:solidFill>
                  <a:srgbClr val="F78609"/>
                </a:solidFill>
                <a:effectLst/>
                <a:uLnTx/>
                <a:uFillTx/>
                <a:latin typeface="Arial" panose="020B0604020202020204" pitchFamily="34" charset="0"/>
                <a:ea typeface="+mn-ea"/>
                <a:cs typeface="+mn-cs"/>
              </a:rPr>
              <a:t>ến xe buýt</a:t>
            </a:r>
            <a:endPar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endParaRP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1" u="none" strike="noStrike" kern="1200" cap="none" spc="0" normalizeH="0" baseline="0" noProof="0" dirty="0">
                <a:ln w="0">
                  <a:solidFill>
                    <a:srgbClr val="00B050"/>
                  </a:solidFill>
                </a:ln>
                <a:solidFill>
                  <a:srgbClr val="A2CF9D">
                    <a:lumMod val="75000"/>
                  </a:srgbClr>
                </a:solidFill>
                <a:effectLst/>
                <a:uLnTx/>
                <a:uFillTx/>
                <a:latin typeface="Arial"/>
                <a:ea typeface="+mn-ea"/>
                <a:cs typeface="+mn-cs"/>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Arial"/>
                        <a:ea typeface="+mn-ea"/>
                        <a:cs typeface="Arial"/>
                        <a:sym typeface="Arial"/>
                      </a:rPr>
                      <a:t>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a:ea typeface="+mn-ea"/>
                <a:cs typeface="+mn-cs"/>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mj-lt"/>
                  <a:ea typeface="+mn-ea"/>
                  <a:cs typeface="+mn-cs"/>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a:ea typeface="+mn-ea"/>
                <a:cs typeface="+mn-cs"/>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
                <a:ea typeface="+mn-ea"/>
                <a:cs typeface="+mn-cs"/>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EA4F46"/>
                    </a:solidFill>
                    <a:effectLst/>
                    <a:uLnTx/>
                    <a:uFillTx/>
                    <a:latin typeface="Arial"/>
                    <a:ea typeface="+mn-ea"/>
                    <a:cs typeface="+mn-cs"/>
                  </a:rPr>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Đi học đều, đúng giờ.</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Trang phục gọn gàng, phù hợp.</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Họp tập chăm chỉ.</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Có ý thức giữ gìn và bảo vệ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7D538"/>
                    </a:solidFill>
                    <a:effectLst/>
                    <a:uLnTx/>
                    <a:uFillTx/>
                    <a:latin typeface="Arial"/>
                    <a:ea typeface="+mn-ea"/>
                    <a:cs typeface="+mn-cs"/>
                  </a:endParaRPr>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600" b="1" i="0" u="none" strike="noStrike" kern="1200" cap="none" spc="0" normalizeH="0" baseline="0" noProof="0" dirty="0">
                    <a:ln>
                      <a:noFill/>
                    </a:ln>
                    <a:solidFill>
                      <a:srgbClr val="EA4F46"/>
                    </a:solidFill>
                    <a:effectLst/>
                    <a:uLnTx/>
                    <a:uFillTx/>
                    <a:latin typeface="Arial"/>
                    <a:ea typeface="+mn-ea"/>
                    <a:cs typeface="+mn-cs"/>
                  </a:rPr>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Giữ trật tự.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Giữ vệ sinh.</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1200" cap="none" spc="0" normalizeH="0" baseline="0" noProof="0" dirty="0">
                  <a:ln>
                    <a:noFill/>
                  </a:ln>
                  <a:solidFill>
                    <a:srgbClr val="002060"/>
                  </a:solidFill>
                  <a:effectLst/>
                  <a:uLnTx/>
                  <a:uFillTx/>
                  <a:latin typeface="Arial"/>
                  <a:ea typeface="+mn-ea"/>
                  <a:cs typeface="+mn-cs"/>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2FDA5-54DB-C5FA-0F03-CC50B10945FE}"/>
              </a:ext>
            </a:extLst>
          </p:cNvPr>
          <p:cNvSpPr txBox="1"/>
          <p:nvPr/>
        </p:nvSpPr>
        <p:spPr>
          <a:xfrm flipH="1">
            <a:off x="4101460" y="1936145"/>
            <a:ext cx="5472439" cy="1654748"/>
          </a:xfrm>
          <a:prstGeom prst="rect">
            <a:avLst/>
          </a:prstGeom>
          <a:noFill/>
        </p:spPr>
        <p:txBody>
          <a:bodyPr wrap="squar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Kể</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thêm</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quy định ở nơi công </a:t>
            </a: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cộng</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mà</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err="1">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 biết</a:t>
            </a:r>
            <a:r>
              <a:rPr kumimoji="0" lang="en-US"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rPr>
              <a:t>?</a:t>
            </a:r>
            <a:endParaRPr kumimoji="0" lang="vi-VN" sz="3600" b="1" i="0" u="none" strike="noStrike" kern="1200" cap="none" spc="0" normalizeH="0" baseline="0" noProof="0" dirty="0">
              <a:ln>
                <a:noFill/>
              </a:ln>
              <a:solidFill>
                <a:srgbClr val="A2CF9D">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B47D30A2-E515-7092-FBCF-2BD33625E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74" y="3527874"/>
            <a:ext cx="3109091" cy="2464171"/>
          </a:xfrm>
          <a:prstGeom prst="rect">
            <a:avLst/>
          </a:prstGeom>
        </p:spPr>
      </p:pic>
      <p:sp>
        <p:nvSpPr>
          <p:cNvPr id="5" name="Cloud 4">
            <a:extLst>
              <a:ext uri="{FF2B5EF4-FFF2-40B4-BE49-F238E27FC236}">
                <a16:creationId xmlns:a16="http://schemas.microsoft.com/office/drawing/2014/main" id="{77953DD3-F29F-72D3-EB65-E32736FE5AE6}"/>
              </a:ext>
            </a:extLst>
          </p:cNvPr>
          <p:cNvSpPr/>
          <p:nvPr/>
        </p:nvSpPr>
        <p:spPr>
          <a:xfrm>
            <a:off x="3088640" y="767079"/>
            <a:ext cx="7802880" cy="3992880"/>
          </a:xfrm>
          <a:prstGeom prst="cloud">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D538"/>
              </a:solidFill>
              <a:effectLst/>
              <a:uLnTx/>
              <a:uFillTx/>
              <a:latin typeface="Arial"/>
              <a:ea typeface="+mn-ea"/>
              <a:cs typeface="+mn-cs"/>
            </a:endParaRPr>
          </a:p>
        </p:txBody>
      </p:sp>
    </p:spTree>
    <p:extLst>
      <p:ext uri="{BB962C8B-B14F-4D97-AF65-F5344CB8AC3E}">
        <p14:creationId xmlns:p14="http://schemas.microsoft.com/office/powerpoint/2010/main" val="188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Gia đình Bắc Giang xây khu vui chơi miễn phí cho trẻ em">
            <a:extLst>
              <a:ext uri="{FF2B5EF4-FFF2-40B4-BE49-F238E27FC236}">
                <a16:creationId xmlns:a16="http://schemas.microsoft.com/office/drawing/2014/main" id="{BA373FC4-77FA-222C-97EC-4FD64865C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465643"/>
            <a:ext cx="3651810" cy="4402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032" name="Picture 8" descr="Hà Nội: Người dân phường Phúc Tân cải tạo bãi rác thành sân chơi cộng đồng">
            <a:extLst>
              <a:ext uri="{FF2B5EF4-FFF2-40B4-BE49-F238E27FC236}">
                <a16:creationId xmlns:a16="http://schemas.microsoft.com/office/drawing/2014/main" id="{B4B5A130-C3FB-98C1-F353-8A7FADB49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258" y="1647825"/>
            <a:ext cx="3383280" cy="4229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034" name="Picture 10" descr="NỘI QUY KHU VUI CHƠI TRẺ EM - NỘI DUNG - THIẾT KẾ MẪU">
            <a:extLst>
              <a:ext uri="{FF2B5EF4-FFF2-40B4-BE49-F238E27FC236}">
                <a16:creationId xmlns:a16="http://schemas.microsoft.com/office/drawing/2014/main" id="{85FB5138-0CD3-E1DC-32A7-29C7FD504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009" y="609600"/>
            <a:ext cx="3405982"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500" fill="hold"/>
                                        <p:tgtEl>
                                          <p:spTgt spid="1032"/>
                                        </p:tgtEl>
                                        <p:attrNameLst>
                                          <p:attrName>ppt_w</p:attrName>
                                        </p:attrNameLst>
                                      </p:cBhvr>
                                      <p:tavLst>
                                        <p:tav tm="0">
                                          <p:val>
                                            <p:fltVal val="0"/>
                                          </p:val>
                                        </p:tav>
                                        <p:tav tm="100000">
                                          <p:val>
                                            <p:strVal val="#ppt_w"/>
                                          </p:val>
                                        </p:tav>
                                      </p:tavLst>
                                    </p:anim>
                                    <p:anim calcmode="lin" valueType="num">
                                      <p:cBhvr>
                                        <p:cTn id="8" dur="500" fill="hold"/>
                                        <p:tgtEl>
                                          <p:spTgt spid="1032"/>
                                        </p:tgtEl>
                                        <p:attrNameLst>
                                          <p:attrName>ppt_h</p:attrName>
                                        </p:attrNameLst>
                                      </p:cBhvr>
                                      <p:tavLst>
                                        <p:tav tm="0">
                                          <p:val>
                                            <p:fltVal val="0"/>
                                          </p:val>
                                        </p:tav>
                                        <p:tav tm="100000">
                                          <p:val>
                                            <p:strVal val="#ppt_h"/>
                                          </p:val>
                                        </p:tav>
                                      </p:tavLst>
                                    </p:anim>
                                    <p:animEffect transition="in" filter="fade">
                                      <p:cBhvr>
                                        <p:cTn id="9" dur="500"/>
                                        <p:tgtEl>
                                          <p:spTgt spid="1032"/>
                                        </p:tgtEl>
                                      </p:cBhvr>
                                    </p:animEffect>
                                  </p:childTnLst>
                                </p:cTn>
                              </p:par>
                              <p:par>
                                <p:cTn id="10" presetID="53" presetClass="entr" presetSubtype="16"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 calcmode="lin" valueType="num">
                                      <p:cBhvr>
                                        <p:cTn id="17" dur="500" fill="hold"/>
                                        <p:tgtEl>
                                          <p:spTgt spid="1034"/>
                                        </p:tgtEl>
                                        <p:attrNameLst>
                                          <p:attrName>ppt_w</p:attrName>
                                        </p:attrNameLst>
                                      </p:cBhvr>
                                      <p:tavLst>
                                        <p:tav tm="0">
                                          <p:val>
                                            <p:fltVal val="0"/>
                                          </p:val>
                                        </p:tav>
                                        <p:tav tm="100000">
                                          <p:val>
                                            <p:strVal val="#ppt_w"/>
                                          </p:val>
                                        </p:tav>
                                      </p:tavLst>
                                    </p:anim>
                                    <p:anim calcmode="lin" valueType="num">
                                      <p:cBhvr>
                                        <p:cTn id="18" dur="500" fill="hold"/>
                                        <p:tgtEl>
                                          <p:spTgt spid="1034"/>
                                        </p:tgtEl>
                                        <p:attrNameLst>
                                          <p:attrName>ppt_h</p:attrName>
                                        </p:attrNameLst>
                                      </p:cBhvr>
                                      <p:tavLst>
                                        <p:tav tm="0">
                                          <p:val>
                                            <p:fltVal val="0"/>
                                          </p:val>
                                        </p:tav>
                                        <p:tav tm="100000">
                                          <p:val>
                                            <p:strVal val="#ppt_h"/>
                                          </p:val>
                                        </p:tav>
                                      </p:tavLst>
                                    </p:anim>
                                    <p:animEffect transition="in" filter="fade">
                                      <p:cBhvr>
                                        <p:cTn id="1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429</Words>
  <Application>Microsoft Office PowerPoint</Application>
  <PresentationFormat>Widescreen</PresentationFormat>
  <Paragraphs>59</Paragraphs>
  <Slides>12</Slides>
  <Notes>0</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12</vt:i4>
      </vt:variant>
    </vt:vector>
  </HeadingPairs>
  <TitlesOfParts>
    <vt:vector size="22" baseType="lpstr">
      <vt:lpstr>Arial</vt:lpstr>
      <vt:lpstr>Times New Roman</vt:lpstr>
      <vt:lpstr>UTM Avo</vt:lpstr>
      <vt:lpstr>UTM Cookies</vt:lpstr>
      <vt:lpstr>UTM Cooper Black</vt:lpstr>
      <vt:lpstr>Cute Sticker by Slidesgo</vt:lpstr>
      <vt:lpstr>5_Cute Sticker by Slidesgo</vt:lpstr>
      <vt:lpstr>1_Cute Sticker by Slidesgo</vt:lpstr>
      <vt:lpstr>6_Cute Sticker by Slidesgo</vt:lpstr>
      <vt:lpstr>4_Cute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Thu Hường</dc:creator>
  <cp:lastModifiedBy>Nguyễn Thu Hường</cp:lastModifiedBy>
  <cp:revision>1</cp:revision>
  <dcterms:created xsi:type="dcterms:W3CDTF">2023-03-30T13:46:26Z</dcterms:created>
  <dcterms:modified xsi:type="dcterms:W3CDTF">2023-03-30T13:49:59Z</dcterms:modified>
</cp:coreProperties>
</file>