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1"/>
  </p:notesMasterIdLst>
  <p:sldIdLst>
    <p:sldId id="260" r:id="rId3"/>
    <p:sldId id="2007577132" r:id="rId4"/>
    <p:sldId id="2007577128" r:id="rId5"/>
    <p:sldId id="289" r:id="rId6"/>
    <p:sldId id="306" r:id="rId7"/>
    <p:sldId id="2007577129" r:id="rId8"/>
    <p:sldId id="285" r:id="rId9"/>
    <p:sldId id="290" r:id="rId10"/>
    <p:sldId id="298" r:id="rId11"/>
    <p:sldId id="307" r:id="rId12"/>
    <p:sldId id="310" r:id="rId13"/>
    <p:sldId id="256" r:id="rId14"/>
    <p:sldId id="258" r:id="rId15"/>
    <p:sldId id="263" r:id="rId16"/>
    <p:sldId id="262" r:id="rId17"/>
    <p:sldId id="2007577133" r:id="rId18"/>
    <p:sldId id="2007577127" r:id="rId19"/>
    <p:sldId id="309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61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1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2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1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7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48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04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4614" y="1842479"/>
            <a:ext cx="8492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en-US" sz="4800" b="1" dirty="0">
              <a:ln w="22225">
                <a:solidFill>
                  <a:srgbClr val="00B05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8864" cy="1080288"/>
            <a:chOff x="1523998" y="0"/>
            <a:chExt cx="2198864" cy="10802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97047" y="3070"/>
              <a:ext cx="21258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93566" y="328287"/>
            <a:ext cx="775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9972" y="4146465"/>
            <a:ext cx="4861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Khám phá</a:t>
            </a:r>
          </a:p>
          <a:p>
            <a:pPr algn="ctr"/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 55)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x-none" sz="5400" dirty="0">
                <a:solidFill>
                  <a:prstClr val="black"/>
                </a:solidFill>
              </a:rPr>
              <a:t>310 =  </a:t>
            </a:r>
            <a:r>
              <a:rPr lang="x-none" sz="5400" dirty="0">
                <a:solidFill>
                  <a:srgbClr val="FF0000"/>
                </a:solidFill>
              </a:rPr>
              <a:t>300  +  10</a:t>
            </a:r>
            <a:endParaRPr lang="x-none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x-none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18564" y="38100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75764" y="3810000"/>
            <a:ext cx="4953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cs typeface="Times New Roman" panose="02020603050405020304" pitchFamily="18" charset="0"/>
              </a:rPr>
              <a:t>Nobita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của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chúng</a:t>
            </a:r>
            <a:r>
              <a:rPr lang="en-US" sz="3200" dirty="0">
                <a:cs typeface="Times New Roman" panose="02020603050405020304" pitchFamily="18" charset="0"/>
              </a:rPr>
              <a:t> ta đang </a:t>
            </a:r>
            <a:r>
              <a:rPr lang="en-US" sz="3200" dirty="0" err="1">
                <a:cs typeface="Times New Roman" panose="02020603050405020304" pitchFamily="18" charset="0"/>
              </a:rPr>
              <a:t>gặp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phải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những</a:t>
            </a:r>
            <a:r>
              <a:rPr lang="en-US" sz="3200" dirty="0">
                <a:cs typeface="Times New Roman" panose="02020603050405020304" pitchFamily="18" charset="0"/>
              </a:rPr>
              <a:t> câu </a:t>
            </a:r>
            <a:r>
              <a:rPr lang="en-US" sz="3200" dirty="0" err="1">
                <a:cs typeface="Times New Roman" panose="02020603050405020304" pitchFamily="18" charset="0"/>
              </a:rPr>
              <a:t>hỏi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cs typeface="Times New Roman" panose="02020603050405020304" pitchFamily="18" charset="0"/>
              </a:rPr>
              <a:t>khó, </a:t>
            </a:r>
            <a:r>
              <a:rPr lang="en-US" sz="3200" dirty="0" err="1">
                <a:cs typeface="Times New Roman" panose="02020603050405020304" pitchFamily="18" charset="0"/>
              </a:rPr>
              <a:t>các</a:t>
            </a:r>
            <a:r>
              <a:rPr lang="en-US" sz="3200" dirty="0">
                <a:cs typeface="Times New Roman" panose="02020603050405020304" pitchFamily="18" charset="0"/>
              </a:rPr>
              <a:t> em </a:t>
            </a:r>
            <a:r>
              <a:rPr lang="en-US" sz="3200" dirty="0" err="1">
                <a:cs typeface="Times New Roman" panose="02020603050405020304" pitchFamily="18" charset="0"/>
              </a:rPr>
              <a:t>hãy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cùng</a:t>
            </a:r>
            <a:r>
              <a:rPr lang="en-US" sz="3200" dirty="0">
                <a:cs typeface="Times New Roman" panose="02020603050405020304" pitchFamily="18" charset="0"/>
              </a:rPr>
              <a:t> nhau </a:t>
            </a:r>
            <a:r>
              <a:rPr lang="en-US" sz="3200" dirty="0" err="1">
                <a:cs typeface="Times New Roman" panose="02020603050405020304" pitchFamily="18" charset="0"/>
              </a:rPr>
              <a:t>giúp</a:t>
            </a:r>
            <a:r>
              <a:rPr lang="en-US" sz="3200" dirty="0">
                <a:cs typeface="Times New Roman" panose="02020603050405020304" pitchFamily="18" charset="0"/>
              </a:rPr>
              <a:t> đỡ </a:t>
            </a:r>
            <a:r>
              <a:rPr lang="en-US" sz="3200" dirty="0" err="1">
                <a:cs typeface="Times New Roman" panose="02020603050405020304" pitchFamily="18" charset="0"/>
              </a:rPr>
              <a:t>cậu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chàng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hậu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đậu</a:t>
            </a:r>
            <a:r>
              <a:rPr lang="en-US" sz="3200" dirty="0">
                <a:cs typeface="Times New Roman" panose="02020603050405020304" pitchFamily="18" charset="0"/>
              </a:rPr>
              <a:t> trả </a:t>
            </a:r>
            <a:r>
              <a:rPr lang="en-US" sz="3200" dirty="0" err="1">
                <a:cs typeface="Times New Roman" panose="02020603050405020304" pitchFamily="18" charset="0"/>
              </a:rPr>
              <a:t>lời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những</a:t>
            </a:r>
            <a:r>
              <a:rPr lang="en-US" sz="3200" dirty="0">
                <a:cs typeface="Times New Roman" panose="02020603050405020304" pitchFamily="18" charset="0"/>
              </a:rPr>
              <a:t> câu </a:t>
            </a:r>
            <a:r>
              <a:rPr lang="en-US" sz="3200" dirty="0" err="1">
                <a:cs typeface="Times New Roman" panose="02020603050405020304" pitchFamily="18" charset="0"/>
              </a:rPr>
              <a:t>hỏi</a:t>
            </a:r>
            <a:r>
              <a:rPr lang="en-US" sz="3200" dirty="0">
                <a:cs typeface="Times New Roman" panose="02020603050405020304" pitchFamily="18" charset="0"/>
              </a:rPr>
              <a:t>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86" y="1254234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9100" y="3713735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8714734" y="1192787"/>
            <a:ext cx="193058" cy="19305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200879" y="1139927"/>
            <a:ext cx="419063" cy="41906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9789249" y="1075980"/>
            <a:ext cx="426674" cy="426674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968340" y="4997768"/>
            <a:ext cx="8242460" cy="745808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175760" y="1056078"/>
            <a:ext cx="4152208" cy="65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US" altLang="zh-CN" sz="3645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45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9932734" y="1775057"/>
            <a:ext cx="225635" cy="25314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9855228" y="2210233"/>
            <a:ext cx="341202" cy="32781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26" y="1704654"/>
            <a:ext cx="849400" cy="4824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2716782" y="1765771"/>
            <a:ext cx="7494018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cách viết một số có ba chữ số thành tổng các trăm, chục, đơn vị (theo cấu tạo thập phân của nó).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61627" y="2892805"/>
            <a:ext cx="853239" cy="48240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2804464" y="2970899"/>
            <a:ext cx="700099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giải các bài toán có tình huống.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15" y="1839119"/>
            <a:ext cx="219053" cy="25497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79367" y="1634232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84459" y="2821844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9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Định hướng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học tập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983806" y="2828835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Tiết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2(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56, 57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8714734" y="1192787"/>
            <a:ext cx="193058" cy="19305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200879" y="1139927"/>
            <a:ext cx="419063" cy="41906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9789249" y="1075980"/>
            <a:ext cx="426674" cy="426674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968340" y="4997768"/>
            <a:ext cx="8242460" cy="745808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175760" y="1056078"/>
            <a:ext cx="4152208" cy="65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US" altLang="zh-CN" sz="3645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45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9932734" y="1775057"/>
            <a:ext cx="225635" cy="25314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9855228" y="2210233"/>
            <a:ext cx="341202" cy="32781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7220">
              <a:defRPr/>
            </a:pPr>
            <a:endParaRPr lang="zh-CN" altLang="en-US" sz="162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26" y="1704654"/>
            <a:ext cx="849400" cy="4824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2716782" y="1765771"/>
            <a:ext cx="7494018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 cách viết một số có ba chữ số thành tổng các trăm, chục, đơn vị (theo cấu tạo thập phân của nó).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61627" y="2892805"/>
            <a:ext cx="853239" cy="48240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2804464" y="2970899"/>
            <a:ext cx="700099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17220">
              <a:lnSpc>
                <a:spcPct val="115000"/>
              </a:lnSpc>
              <a:defRPr/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giải các bài toán có tình huống.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15" y="1839119"/>
            <a:ext cx="219053" cy="25497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79367" y="1634232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84459" y="2821844"/>
            <a:ext cx="24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5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9304" y="2721034"/>
            <a:ext cx="7972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02884" y="3644103"/>
            <a:ext cx="45336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3 trăm, 4 </a:t>
            </a:r>
            <a:r>
              <a:rPr lang="x-none" sz="2800" dirty="0" smtClean="0"/>
              <a:t>chục</a:t>
            </a:r>
            <a:r>
              <a:rPr lang="en-US" sz="2800" dirty="0" smtClean="0"/>
              <a:t> và</a:t>
            </a:r>
            <a:r>
              <a:rPr lang="x-none" sz="2800" dirty="0" smtClean="0"/>
              <a:t> </a:t>
            </a:r>
            <a:r>
              <a:rPr lang="x-none" sz="2800" dirty="0"/>
              <a:t>5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451580" y="3641243"/>
            <a:ext cx="44358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4 trăm, 0 </a:t>
            </a:r>
            <a:r>
              <a:rPr lang="x-none" sz="2800" dirty="0" smtClean="0"/>
              <a:t>chục</a:t>
            </a:r>
            <a:r>
              <a:rPr lang="en-US" sz="2800" dirty="0" smtClean="0"/>
              <a:t> và</a:t>
            </a:r>
            <a:r>
              <a:rPr lang="x-none" sz="2800" dirty="0" smtClean="0"/>
              <a:t> </a:t>
            </a:r>
            <a:r>
              <a:rPr lang="x-none" sz="2800" dirty="0"/>
              <a:t>8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42490" y="2598821"/>
            <a:ext cx="1721428" cy="4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2590276" y="3830370"/>
            <a:ext cx="6618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670 </a:t>
            </a:r>
            <a:r>
              <a:rPr lang="x-none" sz="2800"/>
              <a:t>gồm </a:t>
            </a:r>
            <a:r>
              <a:rPr lang="x-none" sz="2800" smtClean="0"/>
              <a:t>6 </a:t>
            </a:r>
            <a:r>
              <a:rPr lang="x-none" sz="2800" dirty="0"/>
              <a:t>trăm, </a:t>
            </a:r>
            <a:r>
              <a:rPr lang="x-none" sz="2800"/>
              <a:t>7 </a:t>
            </a:r>
            <a:r>
              <a:rPr lang="x-none" sz="2800" smtClean="0"/>
              <a:t>chục</a:t>
            </a:r>
            <a:r>
              <a:rPr lang="en-US" sz="2800" smtClean="0"/>
              <a:t> và </a:t>
            </a:r>
            <a:r>
              <a:rPr lang="x-none" sz="2800" smtClean="0"/>
              <a:t>0 </a:t>
            </a:r>
            <a:r>
              <a:rPr lang="x-none" sz="2800" dirty="0"/>
              <a:t>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596" y="2402380"/>
            <a:ext cx="7972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HOẠT ĐỘNG</a:t>
            </a:r>
            <a:endParaRPr lang="en-US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9" y="3451487"/>
            <a:ext cx="86446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139 = </a:t>
            </a:r>
            <a:r>
              <a:rPr lang="x-none" sz="3200" dirty="0">
                <a:solidFill>
                  <a:srgbClr val="FF0000"/>
                </a:solidFill>
              </a:rPr>
              <a:t>100 + 30 + 9			</a:t>
            </a:r>
            <a:r>
              <a:rPr lang="x-none" sz="3200" dirty="0"/>
              <a:t>360 = </a:t>
            </a:r>
            <a:r>
              <a:rPr lang="x-none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765 = </a:t>
            </a:r>
            <a:r>
              <a:rPr lang="x-none" sz="3200" dirty="0">
                <a:solidFill>
                  <a:srgbClr val="FF0000"/>
                </a:solidFill>
              </a:rPr>
              <a:t>700 + 60 + 5			</a:t>
            </a:r>
            <a:r>
              <a:rPr lang="x-none" sz="3200" dirty="0"/>
              <a:t>607 =</a:t>
            </a:r>
            <a:r>
              <a:rPr lang="x-none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992 = </a:t>
            </a:r>
            <a:r>
              <a:rPr lang="x-none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1E856-19BF-4249-A60C-0D3D8E69C028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3952411"/>
            <a:chExt cx="6015297" cy="2442777"/>
          </a:xfrm>
        </p:grpSpPr>
        <p:pic>
          <p:nvPicPr>
            <p:cNvPr id="70" name="Picture 2" descr="Hình ảnh Hạt Hạt Vẽ Tay Phim Hoạt Hình Vẽ Tay Phim Hoạt Hình, Quả Hạch, Món  ăn, Snack miễn phí tải tập tin PNG PSDComment và Vector">
              <a:extLst>
                <a:ext uri="{FF2B5EF4-FFF2-40B4-BE49-F238E27FC236}">
                  <a16:creationId xmlns:a16="http://schemas.microsoft.com/office/drawing/2014/main" id="{E6DCF71B-8B60-8E41-B2BA-4B0E66340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00" y1="29083" x2="40000" y2="29083"/>
                          <a14:foregroundMark x1="39167" y1="26917" x2="39167" y2="26917"/>
                          <a14:foregroundMark x1="39167" y1="27500" x2="39167" y2="27500"/>
                          <a14:foregroundMark x1="38667" y1="27750" x2="44667" y2="26667"/>
                          <a14:foregroundMark x1="29167" y1="49250" x2="31333" y2="60417"/>
                          <a14:foregroundMark x1="40583" y1="76167" x2="40583" y2="76167"/>
                          <a14:foregroundMark x1="40583" y1="76167" x2="46583" y2="7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6515">
              <a:off x="6113485" y="4901650"/>
              <a:ext cx="623591" cy="623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3608D3-90AD-2D46-97EE-B52A664FA480}"/>
                </a:ext>
              </a:extLst>
            </p:cNvPr>
            <p:cNvGrpSpPr/>
            <p:nvPr/>
          </p:nvGrpSpPr>
          <p:grpSpPr>
            <a:xfrm>
              <a:off x="854136" y="3952411"/>
              <a:ext cx="6015297" cy="2442777"/>
              <a:chOff x="854136" y="4153579"/>
              <a:chExt cx="6015297" cy="244277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98F00AE-2B44-5E41-B2B8-89E6B87B191F}"/>
                  </a:ext>
                </a:extLst>
              </p:cNvPr>
              <p:cNvGrpSpPr/>
              <p:nvPr/>
            </p:nvGrpSpPr>
            <p:grpSpPr>
              <a:xfrm>
                <a:off x="931388" y="4905263"/>
                <a:ext cx="5938045" cy="1691093"/>
                <a:chOff x="931388" y="4941839"/>
                <a:chExt cx="5938045" cy="1691093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FBA600C-AC86-5049-8C6A-68D7B989208D}"/>
                    </a:ext>
                  </a:extLst>
                </p:cNvPr>
                <p:cNvGrpSpPr/>
                <p:nvPr/>
              </p:nvGrpSpPr>
              <p:grpSpPr>
                <a:xfrm>
                  <a:off x="931388" y="4951931"/>
                  <a:ext cx="5938045" cy="1681001"/>
                  <a:chOff x="1643598" y="3362525"/>
                  <a:chExt cx="6531851" cy="1849100"/>
                </a:xfrm>
              </p:grpSpPr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B86B87BC-8A3A-2F4C-AFC3-AB4FDD2CAA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4933" b="58296" l="6442" r="58896">
                                <a14:foregroundMark x1="17485" y1="51570" x2="30061" y2="54709"/>
                                <a14:foregroundMark x1="30061" y1="54709" x2="50920" y2="51121"/>
                                <a14:foregroundMark x1="50920" y1="50673" x2="52147" y2="51570"/>
                                <a14:foregroundMark x1="52147" y1="51570" x2="53374" y2="51570"/>
                                <a14:foregroundMark x1="16258" y1="51121" x2="15337" y2="51121"/>
                                <a14:foregroundMark x1="15337" y1="50673" x2="17791" y2="48879"/>
                                <a14:foregroundMark x1="51227" y1="5381" x2="51227" y2="5381"/>
                                <a14:foregroundMark x1="35583" y1="56054" x2="35583" y2="56054"/>
                                <a14:foregroundMark x1="35583" y1="56502" x2="31288" y2="55605"/>
                                <a14:foregroundMark x1="35583" y1="58296" x2="35583" y2="58296"/>
                              </a14:backgroundRemoval>
                            </a14:imgEffect>
                            <a14:imgEffect>
                              <a14:sharpenSoften amount="38000"/>
                            </a14:imgEffect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4074" b="40359"/>
                  <a:stretch/>
                </p:blipFill>
                <p:spPr>
                  <a:xfrm>
                    <a:off x="1643598" y="3362525"/>
                    <a:ext cx="2729464" cy="1689100"/>
                  </a:xfrm>
                  <a:prstGeom prst="rect">
                    <a:avLst/>
                  </a:prstGeom>
                </p:spPr>
              </p:pic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E479F746-8B9E-644D-8E80-7E8403783680}"/>
                      </a:ext>
                    </a:extLst>
                  </p:cNvPr>
                  <p:cNvGrpSpPr/>
                  <p:nvPr/>
                </p:nvGrpSpPr>
                <p:grpSpPr>
                  <a:xfrm>
                    <a:off x="6956005" y="4131892"/>
                    <a:ext cx="1219444" cy="685951"/>
                    <a:chOff x="5426516" y="4107225"/>
                    <a:chExt cx="1219444" cy="685951"/>
                  </a:xfrm>
                </p:grpSpPr>
                <p:pic>
                  <p:nvPicPr>
                    <p:cNvPr id="66" name="Picture 2" descr="Hình ảnh Hạt Hạt Vẽ Tay Phim Hoạt Hình Vẽ Tay Phim Hoạt Hình, Quả Hạch, Món  ăn, Snack miễn phí tải tập tin PNG PSDComment và Vector">
                      <a:extLst>
                        <a:ext uri="{FF2B5EF4-FFF2-40B4-BE49-F238E27FC236}">
                          <a16:creationId xmlns:a16="http://schemas.microsoft.com/office/drawing/2014/main" id="{EBB35F17-D667-4F48-A237-840CBB3D3AB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>
                                  <a14:foregroundMark x1="40000" y1="29083" x2="40000" y2="29083"/>
                                  <a14:foregroundMark x1="39167" y1="26917" x2="39167" y2="26917"/>
                                  <a14:foregroundMark x1="39167" y1="27500" x2="39167" y2="27500"/>
                                  <a14:foregroundMark x1="38667" y1="27750" x2="44667" y2="26667"/>
                                  <a14:foregroundMark x1="29167" y1="49250" x2="31333" y2="60417"/>
                                  <a14:foregroundMark x1="40583" y1="76167" x2="40583" y2="76167"/>
                                  <a14:foregroundMark x1="40583" y1="76167" x2="46583" y2="7725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426516" y="4107225"/>
                      <a:ext cx="685950" cy="6859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7" name="Picture 2" descr="Hình ảnh Hạt Hạt Vẽ Tay Phim Hoạt Hình Vẽ Tay Phim Hoạt Hình, Quả Hạch, Món  ăn, Snack miễn phí tải tập tin PNG PSDComment và Vector">
                      <a:extLst>
                        <a:ext uri="{FF2B5EF4-FFF2-40B4-BE49-F238E27FC236}">
                          <a16:creationId xmlns:a16="http://schemas.microsoft.com/office/drawing/2014/main" id="{A5896622-F722-174C-A225-7AC65F028FC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>
                                  <a14:foregroundMark x1="40000" y1="29083" x2="40000" y2="29083"/>
                                  <a14:foregroundMark x1="39167" y1="26917" x2="39167" y2="26917"/>
                                  <a14:foregroundMark x1="39167" y1="27500" x2="39167" y2="27500"/>
                                  <a14:foregroundMark x1="38667" y1="27750" x2="44667" y2="26667"/>
                                  <a14:foregroundMark x1="29167" y1="49250" x2="31333" y2="60417"/>
                                  <a14:foregroundMark x1="40583" y1="76167" x2="40583" y2="76167"/>
                                  <a14:foregroundMark x1="40583" y1="76167" x2="46583" y2="7725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960010" y="4107226"/>
                      <a:ext cx="685950" cy="6859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C8A20A94-3EB9-0C42-828C-90505EA08D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8759" b="89051" l="9412" r="92941">
                                <a14:foregroundMark x1="15294" y1="75182" x2="60000" y2="76642"/>
                                <a14:foregroundMark x1="60000" y1="76642" x2="84706" y2="72993"/>
                                <a14:foregroundMark x1="84706" y1="72263" x2="92941" y2="70073"/>
                                <a14:foregroundMark x1="92941" y1="69343" x2="92941" y2="56204"/>
                                <a14:foregroundMark x1="32941" y1="68613" x2="15294" y2="64964"/>
                                <a14:foregroundMark x1="15294" y1="64964" x2="10588" y2="71533"/>
                              </a14:backgroundRemoval>
                            </a14:imgEffect>
                            <a14:imgEffect>
                              <a14:sharpenSoften amount="53000"/>
                            </a14:imgEffect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5884" y="3471725"/>
                    <a:ext cx="1079499" cy="17399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F1B93D88-305A-CB4B-A17A-BD9D23E30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2783528" y="4941839"/>
                  <a:ext cx="2481330" cy="1535546"/>
                </a:xfrm>
                <a:prstGeom prst="rect">
                  <a:avLst/>
                </a:prstGeom>
              </p:spPr>
            </p:pic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9D0B8A8-C39D-A34A-A939-FF28F49BFC36}"/>
                  </a:ext>
                </a:extLst>
              </p:cNvPr>
              <p:cNvSpPr txBox="1"/>
              <p:nvPr/>
            </p:nvSpPr>
            <p:spPr>
              <a:xfrm>
                <a:off x="854136" y="4153579"/>
                <a:ext cx="21435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/>
                  <a:t>b) Hôm nay: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/>
                <a:t>Hôm nay sóc nhặt được </a:t>
              </a:r>
              <a:r>
                <a:rPr lang="x-none" sz="2800" dirty="0">
                  <a:solidFill>
                    <a:schemeClr val="bg1"/>
                  </a:solidFill>
                </a:rPr>
                <a:t>213</a:t>
              </a:r>
              <a:r>
                <a:rPr lang="x-none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459</Words>
  <Application>Microsoft Office PowerPoint</Application>
  <PresentationFormat>Widescreen</PresentationFormat>
  <Paragraphs>77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.VnArial</vt:lpstr>
      <vt:lpstr>Arial</vt:lpstr>
      <vt:lpstr>Arial-Rounded</vt:lpstr>
      <vt:lpstr>Calibri</vt:lpstr>
      <vt:lpstr>等线</vt:lpstr>
      <vt:lpstr>Times New Roman</vt:lpstr>
      <vt:lpstr>UTM Cookies</vt:lpstr>
      <vt:lpstr>Wingdings</vt:lpstr>
      <vt:lpstr>思源黑体 CN Bold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230</cp:revision>
  <dcterms:created xsi:type="dcterms:W3CDTF">2021-06-02T01:34:28Z</dcterms:created>
  <dcterms:modified xsi:type="dcterms:W3CDTF">2023-03-05T08:22:13Z</dcterms:modified>
</cp:coreProperties>
</file>