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9" r:id="rId3"/>
    <p:sldId id="281" r:id="rId4"/>
    <p:sldId id="272" r:id="rId5"/>
    <p:sldId id="273" r:id="rId6"/>
    <p:sldId id="280" r:id="rId7"/>
    <p:sldId id="274" r:id="rId8"/>
    <p:sldId id="282" r:id="rId9"/>
    <p:sldId id="283" r:id="rId10"/>
    <p:sldId id="275" r:id="rId11"/>
    <p:sldId id="276" r:id="rId12"/>
    <p:sldId id="284" r:id="rId13"/>
    <p:sldId id="285" r:id="rId14"/>
    <p:sldId id="286" r:id="rId15"/>
    <p:sldId id="287" r:id="rId16"/>
    <p:sldId id="288"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59854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7589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96209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003827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812863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62963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66349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889470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334384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6683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380223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4998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92783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66191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399568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79308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30596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59655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59990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168856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014342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6268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3297470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788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065149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37160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44455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2107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4214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08928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6963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0024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5341931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5513513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9.wdp"/><Relationship Id="rId5" Type="http://schemas.openxmlformats.org/officeDocument/2006/relationships/image" Target="../media/image19.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xml"/><Relationship Id="rId6" Type="http://schemas.microsoft.com/office/2007/relationships/hdphoto" Target="../media/hdphoto6.wdp"/><Relationship Id="rId5" Type="http://schemas.openxmlformats.org/officeDocument/2006/relationships/image" Target="../media/image15.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5.wdp"/><Relationship Id="rId5" Type="http://schemas.openxmlformats.org/officeDocument/2006/relationships/image" Target="../media/image14.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10.wdp"/><Relationship Id="rId5" Type="http://schemas.openxmlformats.org/officeDocument/2006/relationships/image" Target="../media/image20.png"/><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FFFF"/>
                </a:solidFill>
                <a:effectLst/>
                <a:uLnTx/>
                <a:uFillTx/>
                <a:latin typeface="+mj-lt"/>
                <a:ea typeface="+mn-ea"/>
                <a:cs typeface="+mn-cs"/>
              </a:rPr>
              <a:t>BÀI </a:t>
            </a:r>
            <a:r>
              <a:rPr kumimoji="0" lang="en-US" sz="5400" b="0" i="0" u="none" strike="noStrike" kern="1200" cap="none" spc="0" normalizeH="0" baseline="0" noProof="0" dirty="0">
                <a:ln>
                  <a:noFill/>
                </a:ln>
                <a:solidFill>
                  <a:srgbClr val="FFFFFF"/>
                </a:solidFill>
                <a:effectLst/>
                <a:uLnTx/>
                <a:uFillTx/>
                <a:latin typeface="UTM Cookies"/>
                <a:ea typeface="+mn-ea"/>
                <a:cs typeface="+mn-cs"/>
              </a:rPr>
              <a:t>12</a:t>
            </a:r>
            <a:endParaRPr kumimoji="0" lang="vi-VN" sz="5400" b="0"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468582" y="1199062"/>
            <a:ext cx="701039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UTM Cookies"/>
                <a:ea typeface="+mn-ea"/>
                <a:cs typeface="+mn-cs"/>
              </a:rPr>
              <a:t>TÌM KIẾM SỰ HỖ TRỢ KHI Ở TRƯỜNG</a:t>
            </a:r>
            <a:endParaRPr kumimoji="0" lang="vi-VN" sz="6000" b="0" i="0" u="none" strike="noStrike" kern="1200" cap="none" spc="0" normalizeH="0" baseline="0" noProof="0" dirty="0">
              <a:ln>
                <a:noFill/>
              </a:ln>
              <a:solidFill>
                <a:srgbClr val="002060"/>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CFB195-D2E4-40E1-80F7-25F3E5DC41DD}"/>
              </a:ext>
            </a:extLst>
          </p:cNvPr>
          <p:cNvSpPr txBox="1"/>
          <p:nvPr/>
        </p:nvSpPr>
        <p:spPr>
          <a:xfrm>
            <a:off x="756477" y="4531200"/>
            <a:ext cx="11103195" cy="1088568"/>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Các</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bạn</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trong</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tình</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huống</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đã</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biết</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cách</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tìm</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kiếm</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sự</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hỗ</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trợ</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kịp</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thời</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giữ</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thái</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độ</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bình</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tĩnh</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tìm</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đúng</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người</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kể</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rõ</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sự</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việc</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vi-VN" sz="2300" b="0" i="0" u="none" strike="noStrike" kern="1200" cap="none" spc="0" normalizeH="0" baseline="0" noProof="0" dirty="0">
              <a:ln>
                <a:noFill/>
              </a:ln>
              <a:solidFill>
                <a:srgbClr val="FF0000"/>
              </a:solidFill>
              <a:effectLst/>
              <a:uLnTx/>
              <a:uFillTx/>
              <a:latin typeface="Arial"/>
              <a:ea typeface="+mn-ea"/>
              <a:cs typeface="+mn-cs"/>
            </a:endParaRPr>
          </a:p>
        </p:txBody>
      </p:sp>
      <p:sp>
        <p:nvSpPr>
          <p:cNvPr id="15" name="Scroll: Horizontal 14">
            <a:extLst>
              <a:ext uri="{FF2B5EF4-FFF2-40B4-BE49-F238E27FC236}">
                <a16:creationId xmlns:a16="http://schemas.microsoft.com/office/drawing/2014/main" id="{472791FD-5805-4FFE-84A2-997116A20D2C}"/>
              </a:ext>
            </a:extLst>
          </p:cNvPr>
          <p:cNvSpPr/>
          <p:nvPr/>
        </p:nvSpPr>
        <p:spPr>
          <a:xfrm>
            <a:off x="915879" y="5148649"/>
            <a:ext cx="10679046"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Biết</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tìm</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kiếm</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sự</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hỗ</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trợ</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sẽ</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giúp</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chúng</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ta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giải</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quyết</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kịp</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thời</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những</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khó</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4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khăn</a:t>
            </a:r>
            <a:r>
              <a:rPr kumimoji="0" lang="en-US" sz="24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vi-VN" sz="2400" b="0" i="0" u="none" strike="noStrike" kern="1200" cap="none" spc="0" normalizeH="0" baseline="0" noProof="0" dirty="0">
              <a:ln>
                <a:noFill/>
              </a:ln>
              <a:solidFill>
                <a:srgbClr val="FF0000"/>
              </a:solidFill>
              <a:effectLst/>
              <a:uLnTx/>
              <a:uFillTx/>
              <a:latin typeface="Arial"/>
              <a:ea typeface="+mn-ea"/>
              <a:cs typeface="+mn-cs"/>
            </a:endParaRPr>
          </a:p>
        </p:txBody>
      </p:sp>
      <p:pic>
        <p:nvPicPr>
          <p:cNvPr id="2" name="Picture 2">
            <a:extLst>
              <a:ext uri="{FF2B5EF4-FFF2-40B4-BE49-F238E27FC236}">
                <a16:creationId xmlns:a16="http://schemas.microsoft.com/office/drawing/2014/main" id="{E9925BC6-79E1-4645-A7D6-6DE68A7611B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6DC588-01A3-4CAC-A561-ABFEA118AF37}"/>
              </a:ext>
            </a:extLst>
          </p:cNvPr>
          <p:cNvSpPr txBox="1"/>
          <p:nvPr/>
        </p:nvSpPr>
        <p:spPr>
          <a:xfrm flipH="1">
            <a:off x="1364803" y="334632"/>
            <a:ext cx="940479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Em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hãy</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nhận</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xét</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về</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cách</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tìm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kiếm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sự</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hỗ</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trợ</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của</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các</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bạn</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trong</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tình</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huống</a:t>
            </a:r>
            <a:r>
              <a:rPr kumimoji="0" lang="en-US" sz="2400" b="0" i="0" u="none" strike="noStrike" kern="1200" cap="none" spc="0" normalizeH="0" baseline="0" noProof="0" dirty="0">
                <a:ln>
                  <a:noFill/>
                </a:ln>
                <a:solidFill>
                  <a:srgbClr val="000000"/>
                </a:solidFill>
                <a:effectLst/>
                <a:uLnTx/>
                <a:uFillTx/>
                <a:latin typeface="Arial"/>
                <a:ea typeface="+mn-ea"/>
                <a:cs typeface="+mn-cs"/>
              </a:rPr>
              <a:t>.</a:t>
            </a:r>
            <a:endParaRPr kumimoji="0" lang="vi-VN"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A2896449-8040-40F9-956D-A9B0DDD61E32}"/>
              </a:ext>
            </a:extLst>
          </p:cNvPr>
          <p:cNvSpPr txBox="1"/>
          <p:nvPr/>
        </p:nvSpPr>
        <p:spPr>
          <a:xfrm flipH="1">
            <a:off x="-94827" y="376947"/>
            <a:ext cx="9404799" cy="5778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Vì</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sao</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cần</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tìm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kiếm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sự</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hỗ</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trợ</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khi</a:t>
            </a:r>
            <a:r>
              <a:rPr kumimoji="0" lang="en-US" sz="2400" b="0" i="0" u="none" strike="noStrike" kern="1200" cap="none" spc="0" normalizeH="0" baseline="0" noProof="0" dirty="0">
                <a:ln>
                  <a:noFill/>
                </a:ln>
                <a:solidFill>
                  <a:srgbClr val="000000"/>
                </a:solidFill>
                <a:effectLst/>
                <a:uLnTx/>
                <a:uFillTx/>
                <a:latin typeface="Arial"/>
                <a:ea typeface="+mn-ea"/>
                <a:cs typeface="+mn-cs"/>
              </a:rPr>
              <a:t> ở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trường</a:t>
            </a:r>
            <a:r>
              <a:rPr kumimoji="0" lang="en-US" sz="2400" b="0" i="0" u="none" strike="noStrike" kern="1200" cap="none" spc="0" normalizeH="0" baseline="0" noProof="0" dirty="0">
                <a:ln>
                  <a:noFill/>
                </a:ln>
                <a:solidFill>
                  <a:srgbClr val="000000"/>
                </a:solidFill>
                <a:effectLst/>
                <a:uLnTx/>
                <a:uFillTx/>
                <a:latin typeface="Arial"/>
                <a:ea typeface="+mn-ea"/>
                <a:cs typeface="+mn-cs"/>
              </a:rPr>
              <a:t>?</a:t>
            </a:r>
            <a:endParaRPr kumimoji="0" lang="vi-VN"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C0520B1-5D05-4724-8B52-FBCE8F2C844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15879" y="1508795"/>
            <a:ext cx="4648200" cy="3152775"/>
          </a:xfrm>
          <a:prstGeom prst="rect">
            <a:avLst/>
          </a:prstGeom>
        </p:spPr>
      </p:pic>
      <p:pic>
        <p:nvPicPr>
          <p:cNvPr id="17" name="Picture 16">
            <a:extLst>
              <a:ext uri="{FF2B5EF4-FFF2-40B4-BE49-F238E27FC236}">
                <a16:creationId xmlns:a16="http://schemas.microsoft.com/office/drawing/2014/main" id="{AB970A68-58C0-4DF9-AA34-905C9637F5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738695" y="1466480"/>
            <a:ext cx="5019675" cy="2943225"/>
          </a:xfrm>
          <a:prstGeom prst="rect">
            <a:avLst/>
          </a:prstGeom>
        </p:spPr>
      </p:pic>
    </p:spTree>
    <p:custDataLst>
      <p:tags r:id="rId1"/>
    </p:custDataLst>
    <p:extLst>
      <p:ext uri="{BB962C8B-B14F-4D97-AF65-F5344CB8AC3E}">
        <p14:creationId xmlns:p14="http://schemas.microsoft.com/office/powerpoint/2010/main" val="3705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3" grpId="0"/>
      <p:bldP spid="3"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A71A82-78E4-6EBC-4D9E-B92F99BDC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458" y="2906066"/>
            <a:ext cx="4026351" cy="3191163"/>
          </a:xfrm>
          <a:prstGeom prst="rect">
            <a:avLst/>
          </a:prstGeom>
        </p:spPr>
      </p:pic>
      <p:sp>
        <p:nvSpPr>
          <p:cNvPr id="3" name="Cloud 2">
            <a:extLst>
              <a:ext uri="{FF2B5EF4-FFF2-40B4-BE49-F238E27FC236}">
                <a16:creationId xmlns:a16="http://schemas.microsoft.com/office/drawing/2014/main" id="{12E62D1B-4291-6D33-F3E3-AD7BF567E2AD}"/>
              </a:ext>
            </a:extLst>
          </p:cNvPr>
          <p:cNvSpPr/>
          <p:nvPr/>
        </p:nvSpPr>
        <p:spPr>
          <a:xfrm>
            <a:off x="1064649" y="628342"/>
            <a:ext cx="7511845" cy="3382297"/>
          </a:xfrm>
          <a:prstGeom prst="cloud">
            <a:avLst/>
          </a:prstGeom>
          <a:solidFill>
            <a:schemeClr val="tx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2060"/>
                </a:solidFill>
              </a:rPr>
              <a:t>Vì sao em cần tìm kiếm sự hỗ trợ khi ở trường?</a:t>
            </a:r>
          </a:p>
        </p:txBody>
      </p:sp>
    </p:spTree>
    <p:extLst>
      <p:ext uri="{BB962C8B-B14F-4D97-AF65-F5344CB8AC3E}">
        <p14:creationId xmlns:p14="http://schemas.microsoft.com/office/powerpoint/2010/main" val="136517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5DE8E3-FB60-3391-3B94-CE599A09C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246" y="-269960"/>
            <a:ext cx="3696257" cy="2444920"/>
          </a:xfrm>
          <a:prstGeom prst="rect">
            <a:avLst/>
          </a:prstGeom>
        </p:spPr>
      </p:pic>
      <p:sp>
        <p:nvSpPr>
          <p:cNvPr id="5" name="TextBox 4">
            <a:extLst>
              <a:ext uri="{FF2B5EF4-FFF2-40B4-BE49-F238E27FC236}">
                <a16:creationId xmlns:a16="http://schemas.microsoft.com/office/drawing/2014/main" id="{190DA954-92B9-505A-14D4-B285E452BBE8}"/>
              </a:ext>
            </a:extLst>
          </p:cNvPr>
          <p:cNvSpPr txBox="1"/>
          <p:nvPr/>
        </p:nvSpPr>
        <p:spPr>
          <a:xfrm>
            <a:off x="743509" y="952500"/>
            <a:ext cx="6876491" cy="1077218"/>
          </a:xfrm>
          <a:prstGeom prst="rect">
            <a:avLst/>
          </a:prstGeom>
          <a:noFill/>
        </p:spPr>
        <p:txBody>
          <a:bodyPr wrap="square">
            <a:spAutoFit/>
          </a:bodyPr>
          <a:lstStyle/>
          <a:p>
            <a:pPr algn="ctr"/>
            <a:r>
              <a:rPr lang="en-US" sz="3200" b="1">
                <a:solidFill>
                  <a:srgbClr val="002060"/>
                </a:solidFill>
              </a:rPr>
              <a:t>Kể thêm những cách tìm kiếm sự hỗ trợ khi ở trường mà em biết?</a:t>
            </a:r>
          </a:p>
        </p:txBody>
      </p:sp>
      <p:sp>
        <p:nvSpPr>
          <p:cNvPr id="6" name="TextBox 5">
            <a:extLst>
              <a:ext uri="{FF2B5EF4-FFF2-40B4-BE49-F238E27FC236}">
                <a16:creationId xmlns:a16="http://schemas.microsoft.com/office/drawing/2014/main" id="{DFBE9E0D-FB11-B770-8E2E-4E616F9CA64B}"/>
              </a:ext>
            </a:extLst>
          </p:cNvPr>
          <p:cNvSpPr txBox="1"/>
          <p:nvPr/>
        </p:nvSpPr>
        <p:spPr>
          <a:xfrm>
            <a:off x="819429" y="2570857"/>
            <a:ext cx="5619472" cy="584775"/>
          </a:xfrm>
          <a:prstGeom prst="rect">
            <a:avLst/>
          </a:prstGeom>
          <a:solidFill>
            <a:srgbClr val="FFFF00"/>
          </a:solidFill>
        </p:spPr>
        <p:txBody>
          <a:bodyPr wrap="square">
            <a:spAutoFit/>
          </a:bodyPr>
          <a:lstStyle/>
          <a:p>
            <a:pPr algn="ctr"/>
            <a:r>
              <a:rPr lang="en-US" sz="3200" b="1">
                <a:solidFill>
                  <a:srgbClr val="002060"/>
                </a:solidFill>
              </a:rPr>
              <a:t>Nhờ sự giúp đỡ từ bạn bè.</a:t>
            </a:r>
          </a:p>
        </p:txBody>
      </p:sp>
      <p:sp>
        <p:nvSpPr>
          <p:cNvPr id="9" name="TextBox 8">
            <a:extLst>
              <a:ext uri="{FF2B5EF4-FFF2-40B4-BE49-F238E27FC236}">
                <a16:creationId xmlns:a16="http://schemas.microsoft.com/office/drawing/2014/main" id="{60AD38EE-B9EE-1981-7A9A-CEC21F6BE34F}"/>
              </a:ext>
            </a:extLst>
          </p:cNvPr>
          <p:cNvSpPr txBox="1"/>
          <p:nvPr/>
        </p:nvSpPr>
        <p:spPr>
          <a:xfrm>
            <a:off x="819429" y="3399532"/>
            <a:ext cx="5619472" cy="584775"/>
          </a:xfrm>
          <a:prstGeom prst="rect">
            <a:avLst/>
          </a:prstGeom>
          <a:solidFill>
            <a:srgbClr val="FFFF00"/>
          </a:solidFill>
        </p:spPr>
        <p:txBody>
          <a:bodyPr wrap="square">
            <a:spAutoFit/>
          </a:bodyPr>
          <a:lstStyle/>
          <a:p>
            <a:pPr algn="ctr"/>
            <a:r>
              <a:rPr lang="en-US" sz="3200" b="1">
                <a:solidFill>
                  <a:srgbClr val="002060"/>
                </a:solidFill>
              </a:rPr>
              <a:t>Nhờ thầy cô trong trường.</a:t>
            </a:r>
          </a:p>
        </p:txBody>
      </p:sp>
      <p:sp>
        <p:nvSpPr>
          <p:cNvPr id="10" name="TextBox 9">
            <a:extLst>
              <a:ext uri="{FF2B5EF4-FFF2-40B4-BE49-F238E27FC236}">
                <a16:creationId xmlns:a16="http://schemas.microsoft.com/office/drawing/2014/main" id="{FCFC33F7-D17E-B34D-E1BC-0D71A08D74EC}"/>
              </a:ext>
            </a:extLst>
          </p:cNvPr>
          <p:cNvSpPr txBox="1"/>
          <p:nvPr/>
        </p:nvSpPr>
        <p:spPr>
          <a:xfrm>
            <a:off x="819429" y="4228207"/>
            <a:ext cx="5619472" cy="584775"/>
          </a:xfrm>
          <a:prstGeom prst="rect">
            <a:avLst/>
          </a:prstGeom>
          <a:solidFill>
            <a:srgbClr val="FFFF00"/>
          </a:solidFill>
        </p:spPr>
        <p:txBody>
          <a:bodyPr wrap="square">
            <a:spAutoFit/>
          </a:bodyPr>
          <a:lstStyle/>
          <a:p>
            <a:pPr algn="ctr"/>
            <a:r>
              <a:rPr lang="en-US" sz="3200" b="1">
                <a:solidFill>
                  <a:srgbClr val="002060"/>
                </a:solidFill>
              </a:rPr>
              <a:t>Nhờ bác bảo vệ.</a:t>
            </a:r>
          </a:p>
        </p:txBody>
      </p:sp>
    </p:spTree>
    <p:extLst>
      <p:ext uri="{BB962C8B-B14F-4D97-AF65-F5344CB8AC3E}">
        <p14:creationId xmlns:p14="http://schemas.microsoft.com/office/powerpoint/2010/main" val="20386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714871-2495-2875-C4FD-17E0645E9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7351" y="1994220"/>
            <a:ext cx="2263954" cy="4380011"/>
          </a:xfrm>
          <a:prstGeom prst="rect">
            <a:avLst/>
          </a:prstGeom>
        </p:spPr>
      </p:pic>
      <p:sp>
        <p:nvSpPr>
          <p:cNvPr id="4" name="Cloud 3">
            <a:extLst>
              <a:ext uri="{FF2B5EF4-FFF2-40B4-BE49-F238E27FC236}">
                <a16:creationId xmlns:a16="http://schemas.microsoft.com/office/drawing/2014/main" id="{3A6A55DE-1FB8-8683-8B10-1B931381545D}"/>
              </a:ext>
            </a:extLst>
          </p:cNvPr>
          <p:cNvSpPr/>
          <p:nvPr/>
        </p:nvSpPr>
        <p:spPr>
          <a:xfrm>
            <a:off x="1064649" y="628342"/>
            <a:ext cx="7511845" cy="3382297"/>
          </a:xfrm>
          <a:prstGeom prst="cloud">
            <a:avLst/>
          </a:prstGeom>
          <a:solidFill>
            <a:schemeClr val="tx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rPr>
              <a:t>Việc tìm kiếm sự hỗ trợ khi cần thiết có ý nghĩa như thế nào?</a:t>
            </a:r>
          </a:p>
        </p:txBody>
      </p:sp>
    </p:spTree>
    <p:extLst>
      <p:ext uri="{BB962C8B-B14F-4D97-AF65-F5344CB8AC3E}">
        <p14:creationId xmlns:p14="http://schemas.microsoft.com/office/powerpoint/2010/main" val="307298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8A4959-5CC3-8FC3-1BB4-94C83BD7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938"/>
            <a:ext cx="12247722" cy="6931938"/>
          </a:xfrm>
          <a:prstGeom prst="rect">
            <a:avLst/>
          </a:prstGeom>
        </p:spPr>
      </p:pic>
      <p:sp>
        <p:nvSpPr>
          <p:cNvPr id="4" name="TextBox 3">
            <a:extLst>
              <a:ext uri="{FF2B5EF4-FFF2-40B4-BE49-F238E27FC236}">
                <a16:creationId xmlns:a16="http://schemas.microsoft.com/office/drawing/2014/main" id="{2DB5A306-5C97-E226-2DA2-B4CB410C094C}"/>
              </a:ext>
            </a:extLst>
          </p:cNvPr>
          <p:cNvSpPr txBox="1"/>
          <p:nvPr/>
        </p:nvSpPr>
        <p:spPr>
          <a:xfrm>
            <a:off x="5606758" y="1386298"/>
            <a:ext cx="26919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Arial"/>
              </a:rPr>
              <a:t>Kết</a:t>
            </a:r>
            <a:r>
              <a:rPr kumimoji="0" lang="en-US" sz="4400" b="1" i="0" u="none" strike="noStrike" kern="1200" cap="none" spc="0" normalizeH="0" noProof="0">
                <a:ln>
                  <a:noFill/>
                </a:ln>
                <a:solidFill>
                  <a:srgbClr val="FF0000"/>
                </a:solidFill>
                <a:effectLst/>
                <a:uLnTx/>
                <a:uFillTx/>
                <a:latin typeface="Arial"/>
              </a:rPr>
              <a:t> luận</a:t>
            </a:r>
            <a:endParaRPr kumimoji="0" lang="vi-VN" sz="4400" b="1" i="0" u="none" strike="noStrike" kern="1200" cap="none" spc="0" normalizeH="0" baseline="0" noProof="0" dirty="0">
              <a:ln>
                <a:noFill/>
              </a:ln>
              <a:solidFill>
                <a:srgbClr val="FF0000"/>
              </a:solidFill>
              <a:effectLst/>
              <a:uLnTx/>
              <a:uFillTx/>
              <a:latin typeface="Arial"/>
            </a:endParaRPr>
          </a:p>
        </p:txBody>
      </p:sp>
      <p:sp>
        <p:nvSpPr>
          <p:cNvPr id="5" name="TextBox 4">
            <a:extLst>
              <a:ext uri="{FF2B5EF4-FFF2-40B4-BE49-F238E27FC236}">
                <a16:creationId xmlns:a16="http://schemas.microsoft.com/office/drawing/2014/main" id="{063A3109-DAF9-D373-26EA-EF93B713B485}"/>
              </a:ext>
            </a:extLst>
          </p:cNvPr>
          <p:cNvSpPr txBox="1"/>
          <p:nvPr/>
        </p:nvSpPr>
        <p:spPr>
          <a:xfrm>
            <a:off x="3198162" y="1989422"/>
            <a:ext cx="7642517"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Arial"/>
              </a:rPr>
              <a:t>Biết</a:t>
            </a:r>
            <a:r>
              <a:rPr kumimoji="0" lang="en-US" sz="3200" b="1" i="0" u="none" strike="noStrike" kern="1200" cap="none" spc="0" normalizeH="0" noProof="0">
                <a:ln>
                  <a:noFill/>
                </a:ln>
                <a:solidFill>
                  <a:srgbClr val="002060"/>
                </a:solidFill>
                <a:effectLst/>
                <a:uLnTx/>
                <a:uFillTx/>
                <a:latin typeface="Arial"/>
              </a:rPr>
              <a:t> tìm kiếm sự hỗ trợ sẽ giúp chúng ta giải quyết được những khó khăn trong cuộc sống, nếu các bạn trong tình huống không biết tìm kiếm sự hỗ trợ sẽ có hậu quả: sức khỏe không đảm bảo, không hiểu bài, ảnh hưởng đến việc học tập. </a:t>
            </a:r>
            <a:endParaRPr kumimoji="0" lang="vi-VN" sz="3200" b="1" i="0" u="none" strike="noStrike" kern="1200" cap="none" spc="0" normalizeH="0" baseline="0" noProof="0" dirty="0">
              <a:ln>
                <a:noFill/>
              </a:ln>
              <a:solidFill>
                <a:srgbClr val="002060"/>
              </a:solidFill>
              <a:effectLst/>
              <a:uLnTx/>
              <a:uFillTx/>
              <a:latin typeface="Arial"/>
            </a:endParaRPr>
          </a:p>
        </p:txBody>
      </p:sp>
    </p:spTree>
    <p:extLst>
      <p:ext uri="{BB962C8B-B14F-4D97-AF65-F5344CB8AC3E}">
        <p14:creationId xmlns:p14="http://schemas.microsoft.com/office/powerpoint/2010/main" val="22169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C2905-5C41-0091-EFD9-44C96B10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159" y="3000375"/>
            <a:ext cx="3176291" cy="3511600"/>
          </a:xfrm>
          <a:prstGeom prst="rect">
            <a:avLst/>
          </a:prstGeom>
        </p:spPr>
      </p:pic>
      <p:sp>
        <p:nvSpPr>
          <p:cNvPr id="6" name="TextBox 5">
            <a:extLst>
              <a:ext uri="{FF2B5EF4-FFF2-40B4-BE49-F238E27FC236}">
                <a16:creationId xmlns:a16="http://schemas.microsoft.com/office/drawing/2014/main" id="{7E4E5D12-8936-F326-D609-894449510E04}"/>
              </a:ext>
            </a:extLst>
          </p:cNvPr>
          <p:cNvSpPr txBox="1"/>
          <p:nvPr/>
        </p:nvSpPr>
        <p:spPr>
          <a:xfrm flipH="1">
            <a:off x="1327968" y="619742"/>
            <a:ext cx="8494336"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rial"/>
                <a:ea typeface="+mn-ea"/>
                <a:cs typeface="+mn-cs"/>
              </a:rPr>
              <a:t>YÊU CẦU CẦN ĐẠT</a:t>
            </a:r>
            <a:endParaRPr kumimoji="0" lang="vi-VN" sz="44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6992F712-A6E5-7B51-BA74-2E539C55FC51}"/>
              </a:ext>
            </a:extLst>
          </p:cNvPr>
          <p:cNvGrpSpPr/>
          <p:nvPr/>
        </p:nvGrpSpPr>
        <p:grpSpPr>
          <a:xfrm>
            <a:off x="724791" y="1455599"/>
            <a:ext cx="6835919" cy="1397170"/>
            <a:chOff x="819150" y="1603205"/>
            <a:chExt cx="10163174" cy="830997"/>
          </a:xfrm>
        </p:grpSpPr>
        <p:sp>
          <p:nvSpPr>
            <p:cNvPr id="10" name="Rectangle: Rounded Corners 9">
              <a:extLst>
                <a:ext uri="{FF2B5EF4-FFF2-40B4-BE49-F238E27FC236}">
                  <a16:creationId xmlns:a16="http://schemas.microsoft.com/office/drawing/2014/main" id="{469F403D-289C-03FE-15E1-43D35B6C7FFA}"/>
                </a:ext>
              </a:extLst>
            </p:cNvPr>
            <p:cNvSpPr/>
            <p:nvPr/>
          </p:nvSpPr>
          <p:spPr>
            <a:xfrm>
              <a:off x="819150" y="1603205"/>
              <a:ext cx="10047893" cy="830997"/>
            </a:xfrm>
            <a:prstGeom prst="round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D538"/>
                </a:solidFill>
                <a:effectLst/>
                <a:uLnTx/>
                <a:uFillTx/>
                <a:latin typeface="Arial"/>
                <a:ea typeface="+mn-ea"/>
                <a:cs typeface="+mn-cs"/>
              </a:endParaRPr>
            </a:p>
          </p:txBody>
        </p:sp>
        <p:sp>
          <p:nvSpPr>
            <p:cNvPr id="7" name="TextBox 6">
              <a:extLst>
                <a:ext uri="{FF2B5EF4-FFF2-40B4-BE49-F238E27FC236}">
                  <a16:creationId xmlns:a16="http://schemas.microsoft.com/office/drawing/2014/main" id="{AE71B575-3FAB-24B7-7B51-A5CB87A63662}"/>
                </a:ext>
              </a:extLst>
            </p:cNvPr>
            <p:cNvSpPr txBox="1"/>
            <p:nvPr/>
          </p:nvSpPr>
          <p:spPr>
            <a:xfrm flipH="1">
              <a:off x="934431" y="1800785"/>
              <a:ext cx="100478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a:ea typeface="+mn-ea"/>
                  <a:cs typeface="+mn-cs"/>
                </a:rPr>
                <a:t>Nêu được một số tình huống cần tìm kiếm sự hỗ trợ khi ở trường.</a:t>
              </a:r>
              <a:endParaRPr kumimoji="0" lang="vi-VN" sz="2400" b="1" i="0" u="none" strike="noStrike" kern="1200" cap="none" spc="0" normalizeH="0" baseline="0" noProof="0" dirty="0">
                <a:ln>
                  <a:noFill/>
                </a:ln>
                <a:solidFill>
                  <a:srgbClr val="002060"/>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B12AA610-5D8F-4985-7E3D-1B6765350CCF}"/>
              </a:ext>
            </a:extLst>
          </p:cNvPr>
          <p:cNvGrpSpPr/>
          <p:nvPr/>
        </p:nvGrpSpPr>
        <p:grpSpPr>
          <a:xfrm>
            <a:off x="720921" y="3134079"/>
            <a:ext cx="6800349" cy="1397170"/>
            <a:chOff x="819150" y="1603205"/>
            <a:chExt cx="10163174" cy="830997"/>
          </a:xfrm>
        </p:grpSpPr>
        <p:sp>
          <p:nvSpPr>
            <p:cNvPr id="13" name="Rectangle: Rounded Corners 12">
              <a:extLst>
                <a:ext uri="{FF2B5EF4-FFF2-40B4-BE49-F238E27FC236}">
                  <a16:creationId xmlns:a16="http://schemas.microsoft.com/office/drawing/2014/main" id="{EA40570F-2307-8FE2-1E29-52980E0B3CEF}"/>
                </a:ext>
              </a:extLst>
            </p:cNvPr>
            <p:cNvSpPr/>
            <p:nvPr/>
          </p:nvSpPr>
          <p:spPr>
            <a:xfrm>
              <a:off x="819150" y="1603205"/>
              <a:ext cx="10047893" cy="830997"/>
            </a:xfrm>
            <a:prstGeom prst="round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D538"/>
                </a:solidFill>
                <a:effectLst/>
                <a:uLnTx/>
                <a:uFillTx/>
                <a:latin typeface="Arial"/>
                <a:ea typeface="+mn-ea"/>
                <a:cs typeface="+mn-cs"/>
              </a:endParaRPr>
            </a:p>
          </p:txBody>
        </p:sp>
        <p:sp>
          <p:nvSpPr>
            <p:cNvPr id="14" name="TextBox 13">
              <a:extLst>
                <a:ext uri="{FF2B5EF4-FFF2-40B4-BE49-F238E27FC236}">
                  <a16:creationId xmlns:a16="http://schemas.microsoft.com/office/drawing/2014/main" id="{8CBDE477-9E5E-F49D-2512-131A6A7B2BB3}"/>
                </a:ext>
              </a:extLst>
            </p:cNvPr>
            <p:cNvSpPr txBox="1"/>
            <p:nvPr/>
          </p:nvSpPr>
          <p:spPr>
            <a:xfrm flipH="1">
              <a:off x="934430" y="1800785"/>
              <a:ext cx="10047894" cy="4942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a:ea typeface="+mn-ea"/>
                  <a:cs typeface="+mn-cs"/>
                </a:rPr>
                <a:t>Nêu được vì sao phải tìm kiếm sự hỗ trợ khi ở trường.</a:t>
              </a:r>
              <a:endParaRPr kumimoji="0" lang="vi-VN" sz="2400" b="1" i="0" u="none" strike="noStrike" kern="1200" cap="none" spc="0" normalizeH="0" baseline="0" noProof="0" dirty="0">
                <a:ln>
                  <a:noFill/>
                </a:ln>
                <a:solidFill>
                  <a:srgbClr val="002060"/>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D370F6B5-DD50-5B57-916A-76B09EA82341}"/>
              </a:ext>
            </a:extLst>
          </p:cNvPr>
          <p:cNvGrpSpPr/>
          <p:nvPr/>
        </p:nvGrpSpPr>
        <p:grpSpPr>
          <a:xfrm>
            <a:off x="720921" y="4863444"/>
            <a:ext cx="6800349" cy="1397170"/>
            <a:chOff x="819150" y="1603205"/>
            <a:chExt cx="10163174" cy="830997"/>
          </a:xfrm>
        </p:grpSpPr>
        <p:sp>
          <p:nvSpPr>
            <p:cNvPr id="16" name="Rectangle: Rounded Corners 15">
              <a:extLst>
                <a:ext uri="{FF2B5EF4-FFF2-40B4-BE49-F238E27FC236}">
                  <a16:creationId xmlns:a16="http://schemas.microsoft.com/office/drawing/2014/main" id="{7AB9DC42-2369-C80B-9AAD-60EE408DB5B7}"/>
                </a:ext>
              </a:extLst>
            </p:cNvPr>
            <p:cNvSpPr/>
            <p:nvPr/>
          </p:nvSpPr>
          <p:spPr>
            <a:xfrm>
              <a:off x="819150" y="1603205"/>
              <a:ext cx="10047893" cy="830997"/>
            </a:xfrm>
            <a:prstGeom prst="round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D538"/>
                </a:solidFill>
                <a:effectLst/>
                <a:uLnTx/>
                <a:uFillTx/>
                <a:latin typeface="Arial"/>
                <a:ea typeface="+mn-ea"/>
                <a:cs typeface="+mn-cs"/>
              </a:endParaRPr>
            </a:p>
          </p:txBody>
        </p:sp>
        <p:sp>
          <p:nvSpPr>
            <p:cNvPr id="17" name="TextBox 16">
              <a:extLst>
                <a:ext uri="{FF2B5EF4-FFF2-40B4-BE49-F238E27FC236}">
                  <a16:creationId xmlns:a16="http://schemas.microsoft.com/office/drawing/2014/main" id="{4CE3D429-9A68-06A0-1A4A-80146B082E52}"/>
                </a:ext>
              </a:extLst>
            </p:cNvPr>
            <p:cNvSpPr txBox="1"/>
            <p:nvPr/>
          </p:nvSpPr>
          <p:spPr>
            <a:xfrm flipH="1">
              <a:off x="934430" y="1800785"/>
              <a:ext cx="10047894" cy="4942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a:ea typeface="+mn-ea"/>
                  <a:cs typeface="+mn-cs"/>
                </a:rPr>
                <a:t>Thực hiện được việc tìm kiếm sự hỗ trợ khi ở trường. Hình thành kĩ năng tự bảo vệ</a:t>
              </a:r>
              <a:endParaRPr kumimoji="0" lang="vi-VN" sz="2400" b="1" i="0" u="none" strike="noStrike" kern="1200" cap="none" spc="0" normalizeH="0" baseline="0" noProof="0" dirty="0">
                <a:ln>
                  <a:noFill/>
                </a:ln>
                <a:solidFill>
                  <a:srgbClr val="002060"/>
                </a:solidFill>
                <a:effectLst/>
                <a:uLnTx/>
                <a:uFillTx/>
                <a:latin typeface="Arial"/>
                <a:ea typeface="+mn-ea"/>
                <a:cs typeface="+mn-cs"/>
              </a:endParaRPr>
            </a:p>
          </p:txBody>
        </p:sp>
      </p:grpSp>
    </p:spTree>
    <p:extLst>
      <p:ext uri="{BB962C8B-B14F-4D97-AF65-F5344CB8AC3E}">
        <p14:creationId xmlns:p14="http://schemas.microsoft.com/office/powerpoint/2010/main" val="28207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hildren playing at pencil house Premium Vector">
            <a:extLst>
              <a:ext uri="{FF2B5EF4-FFF2-40B4-BE49-F238E27FC236}">
                <a16:creationId xmlns:a16="http://schemas.microsoft.com/office/drawing/2014/main" id="{270CF2DB-25FB-5B32-ADAE-B671E94405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77" y="61089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FB5379-0103-F13C-2876-D4B72C428297}"/>
              </a:ext>
            </a:extLst>
          </p:cNvPr>
          <p:cNvSpPr txBox="1"/>
          <p:nvPr/>
        </p:nvSpPr>
        <p:spPr>
          <a:xfrm>
            <a:off x="5078549" y="2609768"/>
            <a:ext cx="6474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Tạm biệt và hẹn gặp lại các con trong các tiết học sau!</a:t>
            </a:r>
            <a:endParaRPr kumimoji="0" lang="vi-VN"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664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C2905-5C41-0091-EFD9-44C96B10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159" y="3000375"/>
            <a:ext cx="3176291" cy="3511600"/>
          </a:xfrm>
          <a:prstGeom prst="rect">
            <a:avLst/>
          </a:prstGeom>
        </p:spPr>
      </p:pic>
      <p:sp>
        <p:nvSpPr>
          <p:cNvPr id="6" name="TextBox 5">
            <a:extLst>
              <a:ext uri="{FF2B5EF4-FFF2-40B4-BE49-F238E27FC236}">
                <a16:creationId xmlns:a16="http://schemas.microsoft.com/office/drawing/2014/main" id="{7E4E5D12-8936-F326-D609-894449510E04}"/>
              </a:ext>
            </a:extLst>
          </p:cNvPr>
          <p:cNvSpPr txBox="1"/>
          <p:nvPr/>
        </p:nvSpPr>
        <p:spPr>
          <a:xfrm flipH="1">
            <a:off x="1327968" y="619742"/>
            <a:ext cx="8494336"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a:solidFill>
                  <a:srgbClr val="002060"/>
                </a:solidFill>
                <a:latin typeface="Arial"/>
              </a:rPr>
              <a:t>YÊU CẦU CẦN ĐẠT</a:t>
            </a:r>
            <a:endParaRPr kumimoji="0" lang="vi-VN" sz="4400" b="1" i="0" u="none" strike="noStrike" kern="1200" cap="none" spc="0" normalizeH="0" baseline="0" noProof="0" dirty="0">
              <a:ln>
                <a:noFill/>
              </a:ln>
              <a:solidFill>
                <a:srgbClr val="002060"/>
              </a:solidFill>
              <a:effectLst/>
              <a:uLnTx/>
              <a:uFillTx/>
              <a:latin typeface="Arial"/>
            </a:endParaRPr>
          </a:p>
        </p:txBody>
      </p:sp>
      <p:grpSp>
        <p:nvGrpSpPr>
          <p:cNvPr id="11" name="Group 10">
            <a:extLst>
              <a:ext uri="{FF2B5EF4-FFF2-40B4-BE49-F238E27FC236}">
                <a16:creationId xmlns:a16="http://schemas.microsoft.com/office/drawing/2014/main" id="{6992F712-A6E5-7B51-BA74-2E539C55FC51}"/>
              </a:ext>
            </a:extLst>
          </p:cNvPr>
          <p:cNvGrpSpPr/>
          <p:nvPr/>
        </p:nvGrpSpPr>
        <p:grpSpPr>
          <a:xfrm>
            <a:off x="724791" y="1455599"/>
            <a:ext cx="6835919" cy="1397170"/>
            <a:chOff x="819150" y="1603205"/>
            <a:chExt cx="10163174" cy="830997"/>
          </a:xfrm>
        </p:grpSpPr>
        <p:sp>
          <p:nvSpPr>
            <p:cNvPr id="10" name="Rectangle: Rounded Corners 9">
              <a:extLst>
                <a:ext uri="{FF2B5EF4-FFF2-40B4-BE49-F238E27FC236}">
                  <a16:creationId xmlns:a16="http://schemas.microsoft.com/office/drawing/2014/main" id="{469F403D-289C-03FE-15E1-43D35B6C7FFA}"/>
                </a:ext>
              </a:extLst>
            </p:cNvPr>
            <p:cNvSpPr/>
            <p:nvPr/>
          </p:nvSpPr>
          <p:spPr>
            <a:xfrm>
              <a:off x="819150" y="1603205"/>
              <a:ext cx="10047893" cy="830997"/>
            </a:xfrm>
            <a:prstGeom prst="round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71B575-3FAB-24B7-7B51-A5CB87A63662}"/>
                </a:ext>
              </a:extLst>
            </p:cNvPr>
            <p:cNvSpPr txBox="1"/>
            <p:nvPr/>
          </p:nvSpPr>
          <p:spPr>
            <a:xfrm flipH="1">
              <a:off x="934431" y="1800785"/>
              <a:ext cx="100478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noProof="0">
                  <a:solidFill>
                    <a:srgbClr val="002060"/>
                  </a:solidFill>
                  <a:latin typeface="Arial"/>
                </a:rPr>
                <a:t>Nêu được một số tình huống cần tìm kiếm sự hỗ trợ khi ở trường.</a:t>
              </a:r>
              <a:endParaRPr kumimoji="0" lang="vi-VN" sz="2400" b="1" i="0" u="none" strike="noStrike" kern="1200" cap="none" spc="0" normalizeH="0" baseline="0" noProof="0" dirty="0">
                <a:ln>
                  <a:noFill/>
                </a:ln>
                <a:solidFill>
                  <a:srgbClr val="002060"/>
                </a:solidFill>
                <a:effectLst/>
                <a:uLnTx/>
                <a:uFillTx/>
                <a:latin typeface="Arial"/>
              </a:endParaRPr>
            </a:p>
          </p:txBody>
        </p:sp>
      </p:grpSp>
      <p:grpSp>
        <p:nvGrpSpPr>
          <p:cNvPr id="12" name="Group 11">
            <a:extLst>
              <a:ext uri="{FF2B5EF4-FFF2-40B4-BE49-F238E27FC236}">
                <a16:creationId xmlns:a16="http://schemas.microsoft.com/office/drawing/2014/main" id="{B12AA610-5D8F-4985-7E3D-1B6765350CCF}"/>
              </a:ext>
            </a:extLst>
          </p:cNvPr>
          <p:cNvGrpSpPr/>
          <p:nvPr/>
        </p:nvGrpSpPr>
        <p:grpSpPr>
          <a:xfrm>
            <a:off x="720921" y="3134079"/>
            <a:ext cx="6800349" cy="1397170"/>
            <a:chOff x="819150" y="1603205"/>
            <a:chExt cx="10163174" cy="830997"/>
          </a:xfrm>
        </p:grpSpPr>
        <p:sp>
          <p:nvSpPr>
            <p:cNvPr id="13" name="Rectangle: Rounded Corners 12">
              <a:extLst>
                <a:ext uri="{FF2B5EF4-FFF2-40B4-BE49-F238E27FC236}">
                  <a16:creationId xmlns:a16="http://schemas.microsoft.com/office/drawing/2014/main" id="{EA40570F-2307-8FE2-1E29-52980E0B3CEF}"/>
                </a:ext>
              </a:extLst>
            </p:cNvPr>
            <p:cNvSpPr/>
            <p:nvPr/>
          </p:nvSpPr>
          <p:spPr>
            <a:xfrm>
              <a:off x="819150" y="1603205"/>
              <a:ext cx="10047893" cy="830997"/>
            </a:xfrm>
            <a:prstGeom prst="round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CBDE477-9E5E-F49D-2512-131A6A7B2BB3}"/>
                </a:ext>
              </a:extLst>
            </p:cNvPr>
            <p:cNvSpPr txBox="1"/>
            <p:nvPr/>
          </p:nvSpPr>
          <p:spPr>
            <a:xfrm flipH="1">
              <a:off x="934430" y="1800785"/>
              <a:ext cx="10047894" cy="4942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noProof="0">
                  <a:solidFill>
                    <a:srgbClr val="002060"/>
                  </a:solidFill>
                  <a:latin typeface="Arial"/>
                </a:rPr>
                <a:t>Nêu được vì sao phải tìm kiếm sự hỗ trợ khi ở trường.</a:t>
              </a:r>
              <a:endParaRPr kumimoji="0" lang="vi-VN" sz="2400" b="1" i="0" u="none" strike="noStrike" kern="1200" cap="none" spc="0" normalizeH="0" baseline="0" noProof="0" dirty="0">
                <a:ln>
                  <a:noFill/>
                </a:ln>
                <a:solidFill>
                  <a:srgbClr val="002060"/>
                </a:solidFill>
                <a:effectLst/>
                <a:uLnTx/>
                <a:uFillTx/>
                <a:latin typeface="Arial"/>
              </a:endParaRPr>
            </a:p>
          </p:txBody>
        </p:sp>
      </p:grpSp>
      <p:grpSp>
        <p:nvGrpSpPr>
          <p:cNvPr id="15" name="Group 14">
            <a:extLst>
              <a:ext uri="{FF2B5EF4-FFF2-40B4-BE49-F238E27FC236}">
                <a16:creationId xmlns:a16="http://schemas.microsoft.com/office/drawing/2014/main" id="{D370F6B5-DD50-5B57-916A-76B09EA82341}"/>
              </a:ext>
            </a:extLst>
          </p:cNvPr>
          <p:cNvGrpSpPr/>
          <p:nvPr/>
        </p:nvGrpSpPr>
        <p:grpSpPr>
          <a:xfrm>
            <a:off x="720921" y="4863444"/>
            <a:ext cx="6800349" cy="1397170"/>
            <a:chOff x="819150" y="1603205"/>
            <a:chExt cx="10163174" cy="830997"/>
          </a:xfrm>
        </p:grpSpPr>
        <p:sp>
          <p:nvSpPr>
            <p:cNvPr id="16" name="Rectangle: Rounded Corners 15">
              <a:extLst>
                <a:ext uri="{FF2B5EF4-FFF2-40B4-BE49-F238E27FC236}">
                  <a16:creationId xmlns:a16="http://schemas.microsoft.com/office/drawing/2014/main" id="{7AB9DC42-2369-C80B-9AAD-60EE408DB5B7}"/>
                </a:ext>
              </a:extLst>
            </p:cNvPr>
            <p:cNvSpPr/>
            <p:nvPr/>
          </p:nvSpPr>
          <p:spPr>
            <a:xfrm>
              <a:off x="819150" y="1603205"/>
              <a:ext cx="10047893" cy="830997"/>
            </a:xfrm>
            <a:prstGeom prst="round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CE3D429-9A68-06A0-1A4A-80146B082E52}"/>
                </a:ext>
              </a:extLst>
            </p:cNvPr>
            <p:cNvSpPr txBox="1"/>
            <p:nvPr/>
          </p:nvSpPr>
          <p:spPr>
            <a:xfrm flipH="1">
              <a:off x="934430" y="1800785"/>
              <a:ext cx="10047894" cy="4942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a:solidFill>
                    <a:srgbClr val="002060"/>
                  </a:solidFill>
                  <a:latin typeface="Arial"/>
                </a:rPr>
                <a:t>Thực hiện</a:t>
              </a:r>
              <a:r>
                <a:rPr lang="en-US" sz="2400" b="1" noProof="0">
                  <a:solidFill>
                    <a:srgbClr val="002060"/>
                  </a:solidFill>
                  <a:latin typeface="Arial"/>
                </a:rPr>
                <a:t> được việc tìm kiếm sự hỗ trợ khi ở trường. Hình thành kĩ năng tự bảo vệ</a:t>
              </a:r>
              <a:endParaRPr kumimoji="0" lang="vi-VN" sz="2400" b="1" i="0" u="none" strike="noStrike" kern="1200" cap="none" spc="0" normalizeH="0" baseline="0" noProof="0" dirty="0">
                <a:ln>
                  <a:noFill/>
                </a:ln>
                <a:solidFill>
                  <a:srgbClr val="002060"/>
                </a:solidFill>
                <a:effectLst/>
                <a:uLnTx/>
                <a:uFillTx/>
                <a:latin typeface="Arial"/>
              </a:endParaRPr>
            </a:p>
          </p:txBody>
        </p:sp>
      </p:grpSp>
    </p:spTree>
    <p:extLst>
      <p:ext uri="{BB962C8B-B14F-4D97-AF65-F5344CB8AC3E}">
        <p14:creationId xmlns:p14="http://schemas.microsoft.com/office/powerpoint/2010/main" val="302011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78609"/>
                  </a:solidFill>
                  <a:effectLst/>
                  <a:uLnTx/>
                  <a:uFillTx/>
                  <a:latin typeface="+mj-lt"/>
                  <a:ea typeface="+mn-ea"/>
                  <a:cs typeface="+mn-cs"/>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848832" y="1362635"/>
            <a:ext cx="849433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
                <a:ea typeface="+mn-ea"/>
                <a:cs typeface="+mn-cs"/>
              </a:rPr>
              <a:t>Em</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cùng</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các</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bạn</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trò</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Tìm</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người</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giúp</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đỡ</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endParaRPr kumimoji="0" lang="vi-VN" sz="2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848832" y="2195286"/>
            <a:ext cx="8984543" cy="3983295"/>
          </a:xfrm>
          <a:prstGeom prst="rect">
            <a:avLst/>
          </a:prstGeom>
        </p:spPr>
      </p:pic>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mj-lt"/>
                  <a:ea typeface="+mn-ea"/>
                  <a:cs typeface="+mn-cs"/>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739671" y="577819"/>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mj-lt"/>
                <a:ea typeface="+mn-ea"/>
                <a:cs typeface="+mn-cs"/>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577819"/>
            <a:ext cx="62979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Arial"/>
                <a:ea typeface="+mn-ea"/>
                <a:cs typeface="+mn-cs"/>
              </a:rPr>
              <a:t>Quan </a:t>
            </a:r>
            <a:r>
              <a:rPr kumimoji="0" lang="en-US" sz="2800" b="1" i="0" u="none" strike="noStrike" kern="1200" cap="none" spc="0" normalizeH="0" baseline="0" noProof="0" dirty="0" err="1">
                <a:ln>
                  <a:noFill/>
                </a:ln>
                <a:solidFill>
                  <a:srgbClr val="00B050"/>
                </a:solidFill>
                <a:effectLst/>
                <a:uLnTx/>
                <a:uFillTx/>
                <a:latin typeface="Arial"/>
                <a:ea typeface="+mn-ea"/>
                <a:cs typeface="+mn-cs"/>
              </a:rPr>
              <a:t>sát</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tranh</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và</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trả</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lời</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câu</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hỏi</a:t>
            </a:r>
            <a:r>
              <a:rPr kumimoji="0" lang="en-US" sz="2800" b="1" i="0" u="none" strike="noStrike" kern="1200" cap="none" spc="0" normalizeH="0" baseline="0" noProof="0" dirty="0">
                <a:ln>
                  <a:noFill/>
                </a:ln>
                <a:solidFill>
                  <a:srgbClr val="00B050"/>
                </a:solidFill>
                <a:effectLst/>
                <a:uLnTx/>
                <a:uFillTx/>
                <a:latin typeface="Arial"/>
                <a:ea typeface="+mn-ea"/>
                <a:cs typeface="+mn-cs"/>
              </a:rPr>
              <a:t>:</a:t>
            </a:r>
            <a:endParaRPr kumimoji="0" lang="vi-VN" sz="2800" b="1" i="0" u="none" strike="noStrike" kern="1200" cap="none" spc="0" normalizeH="0" baseline="0" noProof="0" dirty="0">
              <a:ln>
                <a:noFill/>
              </a:ln>
              <a:solidFill>
                <a:srgbClr val="00B050"/>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9443" y="1995645"/>
            <a:ext cx="7514044" cy="4189444"/>
          </a:xfrm>
          <a:prstGeom prst="rect">
            <a:avLst/>
          </a:prstGeom>
        </p:spPr>
      </p:pic>
      <p:sp>
        <p:nvSpPr>
          <p:cNvPr id="21" name="TextBox 20">
            <a:extLst>
              <a:ext uri="{FF2B5EF4-FFF2-40B4-BE49-F238E27FC236}">
                <a16:creationId xmlns:a16="http://schemas.microsoft.com/office/drawing/2014/main" id="{EB485CDD-4490-4E3A-AFA8-B1EA2187D0AE}"/>
              </a:ext>
            </a:extLst>
          </p:cNvPr>
          <p:cNvSpPr txBox="1"/>
          <p:nvPr/>
        </p:nvSpPr>
        <p:spPr>
          <a:xfrm>
            <a:off x="8093487" y="3690258"/>
            <a:ext cx="3609896" cy="800219"/>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1" u="none" strike="noStrike" kern="1200" cap="none" spc="0" normalizeH="0" baseline="0" noProof="0" dirty="0">
                <a:ln>
                  <a:noFill/>
                </a:ln>
                <a:solidFill>
                  <a:srgbClr val="472C18"/>
                </a:solidFill>
                <a:effectLst/>
                <a:uLnTx/>
                <a:uFillTx/>
                <a:latin typeface="Arial"/>
                <a:ea typeface="+mn-ea"/>
                <a:cs typeface="+mn-cs"/>
              </a:rPr>
              <a:t>Nam </a:t>
            </a:r>
            <a:r>
              <a:rPr kumimoji="0" lang="en-US" sz="2300" b="0" i="1" u="none" strike="noStrike" kern="1200" cap="none" spc="0" normalizeH="0" baseline="0" noProof="0" dirty="0" err="1">
                <a:ln>
                  <a:noFill/>
                </a:ln>
                <a:solidFill>
                  <a:srgbClr val="472C18"/>
                </a:solidFill>
                <a:effectLst/>
                <a:uLnTx/>
                <a:uFillTx/>
                <a:latin typeface="Arial"/>
                <a:ea typeface="+mn-ea"/>
                <a:cs typeface="+mn-cs"/>
              </a:rPr>
              <a:t>bị</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các</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bạn</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trêu</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chọc</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bắt</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nạt</a:t>
            </a:r>
            <a:r>
              <a:rPr kumimoji="0" lang="en-US" sz="2300" b="0" i="1" u="none" strike="noStrike" kern="1200" cap="none" spc="0" normalizeH="0" baseline="0" noProof="0" dirty="0">
                <a:ln>
                  <a:noFill/>
                </a:ln>
                <a:solidFill>
                  <a:srgbClr val="472C18"/>
                </a:solidFill>
                <a:effectLst/>
                <a:uLnTx/>
                <a:uFillTx/>
                <a:latin typeface="Arial"/>
                <a:ea typeface="+mn-ea"/>
                <a:cs typeface="+mn-cs"/>
              </a:rPr>
              <a:t>.</a:t>
            </a:r>
            <a:endParaRPr kumimoji="0" lang="vi-VN" sz="2300" b="0" i="1" u="none" strike="noStrike" kern="1200" cap="none" spc="0" normalizeH="0" baseline="0" noProof="0" dirty="0">
              <a:ln>
                <a:noFill/>
              </a:ln>
              <a:solidFill>
                <a:srgbClr val="472C1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mj-lt"/>
                  <a:ea typeface="+mn-ea"/>
                  <a:cs typeface="+mn-cs"/>
                </a:rPr>
                <a:t>KHÁM PHÁ</a:t>
              </a:r>
            </a:p>
          </p:txBody>
        </p:sp>
      </p:grpSp>
      <p:pic>
        <p:nvPicPr>
          <p:cNvPr id="8" name="Picture 7">
            <a:extLst>
              <a:ext uri="{FF2B5EF4-FFF2-40B4-BE49-F238E27FC236}">
                <a16:creationId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a16="http://schemas.microsoft.com/office/drawing/2014/main" id="{054ECA78-7BC4-40D0-958E-87242A57F63E}"/>
              </a:ext>
            </a:extLst>
          </p:cNvPr>
          <p:cNvSpPr txBox="1"/>
          <p:nvPr/>
        </p:nvSpPr>
        <p:spPr>
          <a:xfrm>
            <a:off x="921936" y="5510436"/>
            <a:ext cx="4435818" cy="446276"/>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1" u="none" strike="noStrike" kern="1200" cap="none" spc="0" normalizeH="0" baseline="0" noProof="0" dirty="0" err="1">
                <a:ln>
                  <a:noFill/>
                </a:ln>
                <a:solidFill>
                  <a:srgbClr val="472C18"/>
                </a:solidFill>
                <a:effectLst/>
                <a:uLnTx/>
                <a:uFillTx/>
                <a:latin typeface="Arial"/>
                <a:ea typeface="+mn-ea"/>
                <a:cs typeface="+mn-cs"/>
              </a:rPr>
              <a:t>Bạn</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nữ</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bị</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ngã</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chảy</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máu</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chân</a:t>
            </a:r>
            <a:r>
              <a:rPr kumimoji="0" lang="en-US" sz="2300" b="0" i="1" u="none" strike="noStrike" kern="1200" cap="none" spc="0" normalizeH="0" baseline="0" noProof="0" dirty="0">
                <a:ln>
                  <a:noFill/>
                </a:ln>
                <a:solidFill>
                  <a:srgbClr val="472C18"/>
                </a:solidFill>
                <a:effectLst/>
                <a:uLnTx/>
                <a:uFillTx/>
                <a:latin typeface="Arial"/>
                <a:ea typeface="+mn-ea"/>
                <a:cs typeface="+mn-cs"/>
              </a:rPr>
              <a:t>.</a:t>
            </a:r>
            <a:endParaRPr kumimoji="0" lang="vi-VN" sz="2300" b="0" i="1" u="none" strike="noStrike" kern="1200" cap="none" spc="0" normalizeH="0" baseline="0" noProof="0" dirty="0">
              <a:ln>
                <a:noFill/>
              </a:ln>
              <a:solidFill>
                <a:srgbClr val="472C18"/>
              </a:solidFill>
              <a:effectLst/>
              <a:uLnTx/>
              <a:uFillTx/>
              <a:latin typeface="Arial"/>
              <a:ea typeface="+mn-ea"/>
              <a:cs typeface="+mn-cs"/>
            </a:endParaRPr>
          </a:p>
        </p:txBody>
      </p:sp>
      <p:sp>
        <p:nvSpPr>
          <p:cNvPr id="13" name="TextBox 12">
            <a:extLst>
              <a:ext uri="{FF2B5EF4-FFF2-40B4-BE49-F238E27FC236}">
                <a16:creationId xmlns:a16="http://schemas.microsoft.com/office/drawing/2014/main" id="{507400A7-B316-42C5-978F-A768A55E3D9F}"/>
              </a:ext>
            </a:extLst>
          </p:cNvPr>
          <p:cNvSpPr txBox="1"/>
          <p:nvPr/>
        </p:nvSpPr>
        <p:spPr>
          <a:xfrm>
            <a:off x="6981650" y="5510436"/>
            <a:ext cx="4435818" cy="446276"/>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1" u="none" strike="noStrike" kern="1200" cap="none" spc="0" normalizeH="0" baseline="0" noProof="0" dirty="0" err="1">
                <a:ln>
                  <a:noFill/>
                </a:ln>
                <a:solidFill>
                  <a:srgbClr val="472C18"/>
                </a:solidFill>
                <a:effectLst/>
                <a:uLnTx/>
                <a:uFillTx/>
                <a:latin typeface="Arial"/>
                <a:ea typeface="+mn-ea"/>
                <a:cs typeface="+mn-cs"/>
              </a:rPr>
              <a:t>Bạn</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nữ</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quên</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hộp</a:t>
            </a:r>
            <a:r>
              <a:rPr kumimoji="0" lang="en-US" sz="2300" b="0" i="1" u="none" strike="noStrike" kern="1200" cap="none" spc="0" normalizeH="0" baseline="0" noProof="0" dirty="0">
                <a:ln>
                  <a:noFill/>
                </a:ln>
                <a:solidFill>
                  <a:srgbClr val="472C18"/>
                </a:solidFill>
                <a:effectLst/>
                <a:uLnTx/>
                <a:uFillTx/>
                <a:latin typeface="Arial"/>
                <a:ea typeface="+mn-ea"/>
                <a:cs typeface="+mn-cs"/>
              </a:rPr>
              <a:t> </a:t>
            </a:r>
            <a:r>
              <a:rPr kumimoji="0" lang="en-US" sz="2300" b="0" i="1" u="none" strike="noStrike" kern="1200" cap="none" spc="0" normalizeH="0" baseline="0" noProof="0" dirty="0" err="1">
                <a:ln>
                  <a:noFill/>
                </a:ln>
                <a:solidFill>
                  <a:srgbClr val="472C18"/>
                </a:solidFill>
                <a:effectLst/>
                <a:uLnTx/>
                <a:uFillTx/>
                <a:latin typeface="Arial"/>
                <a:ea typeface="+mn-ea"/>
                <a:cs typeface="+mn-cs"/>
              </a:rPr>
              <a:t>bút</a:t>
            </a:r>
            <a:r>
              <a:rPr kumimoji="0" lang="en-US" sz="2300" b="0" i="1" u="none" strike="noStrike" kern="1200" cap="none" spc="0" normalizeH="0" baseline="0" noProof="0" dirty="0">
                <a:ln>
                  <a:noFill/>
                </a:ln>
                <a:solidFill>
                  <a:srgbClr val="472C18"/>
                </a:solidFill>
                <a:effectLst/>
                <a:uLnTx/>
                <a:uFillTx/>
                <a:latin typeface="Arial"/>
                <a:ea typeface="+mn-ea"/>
                <a:cs typeface="+mn-cs"/>
              </a:rPr>
              <a:t> ở </a:t>
            </a:r>
            <a:r>
              <a:rPr kumimoji="0" lang="en-US" sz="2300" b="0" i="1" u="none" strike="noStrike" kern="1200" cap="none" spc="0" normalizeH="0" baseline="0" noProof="0" dirty="0" err="1">
                <a:ln>
                  <a:noFill/>
                </a:ln>
                <a:solidFill>
                  <a:srgbClr val="472C18"/>
                </a:solidFill>
                <a:effectLst/>
                <a:uLnTx/>
                <a:uFillTx/>
                <a:latin typeface="Arial"/>
                <a:ea typeface="+mn-ea"/>
                <a:cs typeface="+mn-cs"/>
              </a:rPr>
              <a:t>nhà</a:t>
            </a:r>
            <a:r>
              <a:rPr kumimoji="0" lang="en-US" sz="2300" b="0" i="1" u="none" strike="noStrike" kern="1200" cap="none" spc="0" normalizeH="0" baseline="0" noProof="0" dirty="0">
                <a:ln>
                  <a:noFill/>
                </a:ln>
                <a:solidFill>
                  <a:srgbClr val="472C18"/>
                </a:solidFill>
                <a:effectLst/>
                <a:uLnTx/>
                <a:uFillTx/>
                <a:latin typeface="Arial"/>
                <a:ea typeface="+mn-ea"/>
                <a:cs typeface="+mn-cs"/>
              </a:rPr>
              <a:t>.</a:t>
            </a:r>
            <a:endParaRPr kumimoji="0" lang="vi-VN" sz="2300" b="0" i="1" u="none" strike="noStrike" kern="1200" cap="none" spc="0" normalizeH="0" baseline="0" noProof="0" dirty="0">
              <a:ln>
                <a:noFill/>
              </a:ln>
              <a:solidFill>
                <a:srgbClr val="472C18"/>
              </a:solidFill>
              <a:effectLst/>
              <a:uLnTx/>
              <a:uFillTx/>
              <a:latin typeface="Arial"/>
              <a:ea typeface="+mn-ea"/>
              <a:cs typeface="+mn-cs"/>
            </a:endParaRPr>
          </a:p>
        </p:txBody>
      </p:sp>
      <p:sp>
        <p:nvSpPr>
          <p:cNvPr id="9" name="Oval 8">
            <a:extLst>
              <a:ext uri="{FF2B5EF4-FFF2-40B4-BE49-F238E27FC236}">
                <a16:creationId xmlns:a16="http://schemas.microsoft.com/office/drawing/2014/main" id="{95B30F3B-80BD-CECF-8F1D-B9B5A89E8383}"/>
              </a:ext>
            </a:extLst>
          </p:cNvPr>
          <p:cNvSpPr/>
          <p:nvPr/>
        </p:nvSpPr>
        <p:spPr>
          <a:xfrm>
            <a:off x="3739671" y="577819"/>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mj-lt"/>
                <a:ea typeface="+mn-ea"/>
                <a:cs typeface="+mn-cs"/>
              </a:rPr>
              <a:t>1</a:t>
            </a:r>
          </a:p>
        </p:txBody>
      </p:sp>
      <p:sp>
        <p:nvSpPr>
          <p:cNvPr id="11" name="TextBox 10">
            <a:extLst>
              <a:ext uri="{FF2B5EF4-FFF2-40B4-BE49-F238E27FC236}">
                <a16:creationId xmlns:a16="http://schemas.microsoft.com/office/drawing/2014/main" id="{B93A1BBC-8C47-A5B4-FEDA-16213C928AFC}"/>
              </a:ext>
            </a:extLst>
          </p:cNvPr>
          <p:cNvSpPr txBox="1"/>
          <p:nvPr/>
        </p:nvSpPr>
        <p:spPr>
          <a:xfrm>
            <a:off x="4336465" y="577819"/>
            <a:ext cx="62979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Arial"/>
                <a:ea typeface="+mn-ea"/>
                <a:cs typeface="+mn-cs"/>
              </a:rPr>
              <a:t>Quan </a:t>
            </a:r>
            <a:r>
              <a:rPr kumimoji="0" lang="en-US" sz="2800" b="1" i="0" u="none" strike="noStrike" kern="1200" cap="none" spc="0" normalizeH="0" baseline="0" noProof="0" dirty="0" err="1">
                <a:ln>
                  <a:noFill/>
                </a:ln>
                <a:solidFill>
                  <a:srgbClr val="00B050"/>
                </a:solidFill>
                <a:effectLst/>
                <a:uLnTx/>
                <a:uFillTx/>
                <a:latin typeface="Arial"/>
                <a:ea typeface="+mn-ea"/>
                <a:cs typeface="+mn-cs"/>
              </a:rPr>
              <a:t>sát</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tranh</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và</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trả</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lời</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câu</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hỏi</a:t>
            </a:r>
            <a:r>
              <a:rPr kumimoji="0" lang="en-US" sz="2800" b="1" i="0" u="none" strike="noStrike" kern="1200" cap="none" spc="0" normalizeH="0" baseline="0" noProof="0" dirty="0">
                <a:ln>
                  <a:noFill/>
                </a:ln>
                <a:solidFill>
                  <a:srgbClr val="00B050"/>
                </a:solidFill>
                <a:effectLst/>
                <a:uLnTx/>
                <a:uFillTx/>
                <a:latin typeface="Arial"/>
                <a:ea typeface="+mn-ea"/>
                <a:cs typeface="+mn-cs"/>
              </a:rPr>
              <a:t>:</a:t>
            </a:r>
            <a:endParaRPr kumimoji="0" lang="vi-VN" sz="2800" b="1" i="0" u="none" strike="noStrike" kern="1200" cap="none" spc="0" normalizeH="0" baseline="0" noProof="0" dirty="0">
              <a:ln>
                <a:noFill/>
              </a:ln>
              <a:solidFill>
                <a:srgbClr val="00B05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61CA463-DF0E-4631-B379-AEA9EED2DE1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91D9DA-9576-41D1-99DD-64A18033149B}"/>
              </a:ext>
            </a:extLst>
          </p:cNvPr>
          <p:cNvSpPr txBox="1"/>
          <p:nvPr/>
        </p:nvSpPr>
        <p:spPr>
          <a:xfrm flipH="1">
            <a:off x="1364802" y="590903"/>
            <a:ext cx="9869254"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Vì</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sao</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bạn</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cần</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tìm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kiếm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sự</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hỗ</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trợ</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trong</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các</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tình</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huống</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trên</a:t>
            </a:r>
            <a:r>
              <a:rPr kumimoji="0" lang="en-US" sz="2400" b="0" i="0" u="none" strike="noStrike" kern="1200" cap="none" spc="0" normalizeH="0" baseline="0" noProof="0" dirty="0">
                <a:ln>
                  <a:noFill/>
                </a:ln>
                <a:solidFill>
                  <a:srgbClr val="000000"/>
                </a:solidFill>
                <a:effectLst/>
                <a:uLnTx/>
                <a:uFillTx/>
                <a:latin typeface="Arial"/>
                <a:ea typeface="+mn-ea"/>
                <a:cs typeface="+mn-cs"/>
              </a:rPr>
              <a:t>?</a:t>
            </a:r>
            <a:endParaRPr kumimoji="0" lang="vi-VN"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4" name="Picture 2">
            <a:extLst>
              <a:ext uri="{FF2B5EF4-FFF2-40B4-BE49-F238E27FC236}">
                <a16:creationId xmlns:a16="http://schemas.microsoft.com/office/drawing/2014/main" id="{35853F79-1A87-4DAD-9E8A-911FBAC09F00}"/>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96615" y="4726880"/>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3A5CF01-02CA-402B-B158-0D3FCC3A1ED0}"/>
              </a:ext>
            </a:extLst>
          </p:cNvPr>
          <p:cNvSpPr txBox="1"/>
          <p:nvPr/>
        </p:nvSpPr>
        <p:spPr>
          <a:xfrm flipH="1">
            <a:off x="1364802" y="4876171"/>
            <a:ext cx="985535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Khi ở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trường</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em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cần</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tìm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kiếm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sự</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hỗ</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trợ</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từ</a:t>
            </a:r>
            <a:r>
              <a:rPr kumimoji="0" lang="en-US" sz="2400" b="0" i="0" u="none" strike="noStrike" kern="1200" cap="none" spc="0" normalizeH="0" baseline="0" noProof="0" dirty="0">
                <a:ln>
                  <a:noFill/>
                </a:ln>
                <a:solidFill>
                  <a:srgbClr val="000000"/>
                </a:solidFill>
                <a:effectLst/>
                <a:uLnTx/>
                <a:uFillTx/>
                <a:latin typeface="Arial"/>
                <a:ea typeface="+mn-ea"/>
                <a:cs typeface="+mn-cs"/>
              </a:rPr>
              <a:t> ai?</a:t>
            </a:r>
            <a:endParaRPr kumimoji="0" lang="vi-VN"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19" name="TextBox 18">
            <a:extLst>
              <a:ext uri="{FF2B5EF4-FFF2-40B4-BE49-F238E27FC236}">
                <a16:creationId xmlns:a16="http://schemas.microsoft.com/office/drawing/2014/main" id="{2ECDD92E-71D5-4F05-B5BB-7CEF605438B0}"/>
              </a:ext>
            </a:extLst>
          </p:cNvPr>
          <p:cNvSpPr txBox="1"/>
          <p:nvPr/>
        </p:nvSpPr>
        <p:spPr>
          <a:xfrm>
            <a:off x="544402" y="3621427"/>
            <a:ext cx="11103195" cy="1088568"/>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Việc</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tìm</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kiếm</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sự</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hỗ</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trợ</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kịp</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thời</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sẽ</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giúp</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em</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bảo</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vệ</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bản</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thân</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không</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ảnh</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hưởng</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tới</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việc</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học</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tập</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của</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mình</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vi-VN" sz="2300" b="0" i="0" u="none" strike="noStrike" kern="1200" cap="none" spc="0" normalizeH="0" baseline="0" noProof="0" dirty="0">
              <a:ln>
                <a:noFill/>
              </a:ln>
              <a:solidFill>
                <a:srgbClr val="FF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7CE48FD4-0A55-4166-A3AB-E72CBB23B0E4}"/>
              </a:ext>
            </a:extLst>
          </p:cNvPr>
          <p:cNvSpPr txBox="1"/>
          <p:nvPr/>
        </p:nvSpPr>
        <p:spPr>
          <a:xfrm>
            <a:off x="544402" y="5426970"/>
            <a:ext cx="11103195" cy="557781"/>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Khi ở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trường</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hãy</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tìm</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sự</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hỗ</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trợ</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từ</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thầy</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cô</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bạn</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bè</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và</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những</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người</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xung</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a:t>
            </a:r>
            <a:r>
              <a:rPr kumimoji="0" lang="en-US" sz="2300" b="0"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quanh</a:t>
            </a:r>
            <a:r>
              <a:rPr kumimoji="0" lang="en-US" sz="23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vi-VN" sz="2300" b="0" i="0" u="none" strike="noStrike" kern="1200" cap="none" spc="0" normalizeH="0" baseline="0" noProof="0" dirty="0">
              <a:ln>
                <a:noFill/>
              </a:ln>
              <a:solidFill>
                <a:srgbClr val="FF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94A7C5-B286-4D25-76AD-874A4B4E0913}"/>
              </a:ext>
            </a:extLst>
          </p:cNvPr>
          <p:cNvSpPr txBox="1"/>
          <p:nvPr/>
        </p:nvSpPr>
        <p:spPr>
          <a:xfrm>
            <a:off x="987132" y="1816069"/>
            <a:ext cx="1021773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noProof="0">
                <a:solidFill>
                  <a:srgbClr val="002060"/>
                </a:solidFill>
                <a:latin typeface="Arial"/>
              </a:rPr>
              <a:t>Ở trường, khi bị các bạn bắt nạt, khi bị ngã hay quên đồ dùng học tập em cần tìm kiếm sự hỗ trợ kịp thời. Việc tìm kiếm sự hỗ trợ trong những tình huống này giúp em bảo vệ bản thân, không ảnh hưởng đến việc học tập,…</a:t>
            </a:r>
            <a:endParaRPr kumimoji="0" lang="vi-VN" sz="4000" b="1" i="0" u="none" strike="noStrike" kern="1200" cap="none" spc="0" normalizeH="0" baseline="0" noProof="0" dirty="0">
              <a:ln>
                <a:noFill/>
              </a:ln>
              <a:solidFill>
                <a:srgbClr val="002060"/>
              </a:solidFill>
              <a:effectLst/>
              <a:uLnTx/>
              <a:uFillTx/>
              <a:latin typeface="Arial"/>
            </a:endParaRPr>
          </a:p>
        </p:txBody>
      </p:sp>
      <p:sp>
        <p:nvSpPr>
          <p:cNvPr id="4" name="TextBox 3">
            <a:extLst>
              <a:ext uri="{FF2B5EF4-FFF2-40B4-BE49-F238E27FC236}">
                <a16:creationId xmlns:a16="http://schemas.microsoft.com/office/drawing/2014/main" id="{F5E8905C-4F85-546B-FAA0-AEA9BEC474B5}"/>
              </a:ext>
            </a:extLst>
          </p:cNvPr>
          <p:cNvSpPr txBox="1"/>
          <p:nvPr/>
        </p:nvSpPr>
        <p:spPr>
          <a:xfrm>
            <a:off x="5006683" y="729073"/>
            <a:ext cx="26919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Arial"/>
              </a:rPr>
              <a:t>Kết</a:t>
            </a:r>
            <a:r>
              <a:rPr kumimoji="0" lang="en-US" sz="4400" b="1" i="0" u="none" strike="noStrike" kern="1200" cap="none" spc="0" normalizeH="0" noProof="0">
                <a:ln>
                  <a:noFill/>
                </a:ln>
                <a:solidFill>
                  <a:srgbClr val="FF0000"/>
                </a:solidFill>
                <a:effectLst/>
                <a:uLnTx/>
                <a:uFillTx/>
                <a:latin typeface="Arial"/>
              </a:rPr>
              <a:t> luận</a:t>
            </a:r>
            <a:endParaRPr kumimoji="0" lang="vi-VN" sz="4400" b="1" i="0" u="none" strike="noStrike" kern="1200" cap="none" spc="0" normalizeH="0" baseline="0" noProof="0" dirty="0">
              <a:ln>
                <a:noFill/>
              </a:ln>
              <a:solidFill>
                <a:srgbClr val="FF0000"/>
              </a:solidFill>
              <a:effectLst/>
              <a:uLnTx/>
              <a:uFillTx/>
              <a:latin typeface="Arial"/>
            </a:endParaRPr>
          </a:p>
        </p:txBody>
      </p:sp>
      <p:sp>
        <p:nvSpPr>
          <p:cNvPr id="5" name="Rectangle: Rounded Corners 4">
            <a:extLst>
              <a:ext uri="{FF2B5EF4-FFF2-40B4-BE49-F238E27FC236}">
                <a16:creationId xmlns:a16="http://schemas.microsoft.com/office/drawing/2014/main" id="{D2C9B96F-7E08-BEE9-A204-8A70CD7CB988}"/>
              </a:ext>
            </a:extLst>
          </p:cNvPr>
          <p:cNvSpPr/>
          <p:nvPr/>
        </p:nvSpPr>
        <p:spPr>
          <a:xfrm>
            <a:off x="757084" y="1563329"/>
            <a:ext cx="10756490" cy="42672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99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257D9111-DC56-9533-691E-7B8F3F47AE31}"/>
              </a:ext>
            </a:extLst>
          </p:cNvPr>
          <p:cNvSpPr/>
          <p:nvPr/>
        </p:nvSpPr>
        <p:spPr>
          <a:xfrm>
            <a:off x="4198374" y="599767"/>
            <a:ext cx="7511845" cy="3382297"/>
          </a:xfrm>
          <a:prstGeom prst="clou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 name="Picture 2">
            <a:extLst>
              <a:ext uri="{FF2B5EF4-FFF2-40B4-BE49-F238E27FC236}">
                <a16:creationId xmlns:a16="http://schemas.microsoft.com/office/drawing/2014/main" id="{F78B09BE-3468-88D6-E169-01865A413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58" y="2639366"/>
            <a:ext cx="4026351" cy="3191163"/>
          </a:xfrm>
          <a:prstGeom prst="rect">
            <a:avLst/>
          </a:prstGeom>
        </p:spPr>
      </p:pic>
      <p:sp>
        <p:nvSpPr>
          <p:cNvPr id="4" name="TextBox 3">
            <a:extLst>
              <a:ext uri="{FF2B5EF4-FFF2-40B4-BE49-F238E27FC236}">
                <a16:creationId xmlns:a16="http://schemas.microsoft.com/office/drawing/2014/main" id="{7B907A3A-9452-4EDF-531F-C68D3190B19A}"/>
              </a:ext>
            </a:extLst>
          </p:cNvPr>
          <p:cNvSpPr txBox="1"/>
          <p:nvPr/>
        </p:nvSpPr>
        <p:spPr>
          <a:xfrm>
            <a:off x="5218999" y="1282886"/>
            <a:ext cx="615293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Arial"/>
              </a:rPr>
              <a:t>Em</a:t>
            </a:r>
            <a:r>
              <a:rPr kumimoji="0" lang="en-US" sz="3600" b="1" i="0" u="none" strike="noStrike" kern="1200" cap="none" spc="0" normalizeH="0" noProof="0">
                <a:ln>
                  <a:noFill/>
                </a:ln>
                <a:solidFill>
                  <a:srgbClr val="002060"/>
                </a:solidFill>
                <a:effectLst/>
                <a:uLnTx/>
                <a:uFillTx/>
                <a:latin typeface="Arial"/>
              </a:rPr>
              <a:t> hãy kể thêm các tình huống khác cần tìm kiếm sự hỗ trợ khi ở trường?</a:t>
            </a:r>
            <a:endParaRPr kumimoji="0" lang="vi-VN" sz="3600" b="1" i="0" u="none" strike="noStrike" kern="1200" cap="none" spc="0" normalizeH="0" baseline="0" noProof="0" dirty="0">
              <a:ln>
                <a:noFill/>
              </a:ln>
              <a:solidFill>
                <a:srgbClr val="002060"/>
              </a:solidFill>
              <a:effectLst/>
              <a:uLnTx/>
              <a:uFillTx/>
              <a:latin typeface="Arial"/>
            </a:endParaRPr>
          </a:p>
        </p:txBody>
      </p:sp>
    </p:spTree>
    <p:extLst>
      <p:ext uri="{BB962C8B-B14F-4D97-AF65-F5344CB8AC3E}">
        <p14:creationId xmlns:p14="http://schemas.microsoft.com/office/powerpoint/2010/main" val="219009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86BC9A2-9C30-400D-8E3E-F1DF7866F68B}"/>
              </a:ext>
            </a:extLst>
          </p:cNvPr>
          <p:cNvSpPr/>
          <p:nvPr/>
        </p:nvSpPr>
        <p:spPr>
          <a:xfrm>
            <a:off x="969783" y="58197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UTM Cookies"/>
                <a:ea typeface="+mn-ea"/>
                <a:cs typeface="+mn-cs"/>
              </a:rPr>
              <a:t>2</a:t>
            </a:r>
            <a:endParaRPr kumimoji="0" lang="vi-VN" sz="3200" b="0"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Box 2">
            <a:extLst>
              <a:ext uri="{FF2B5EF4-FFF2-40B4-BE49-F238E27FC236}">
                <a16:creationId xmlns:a16="http://schemas.microsoft.com/office/drawing/2014/main" id="{3420C3BF-64AA-49B6-931E-0DCA14BAE41F}"/>
              </a:ext>
            </a:extLst>
          </p:cNvPr>
          <p:cNvSpPr txBox="1"/>
          <p:nvPr/>
        </p:nvSpPr>
        <p:spPr>
          <a:xfrm>
            <a:off x="1433608" y="581974"/>
            <a:ext cx="62979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Arial"/>
                <a:ea typeface="+mn-ea"/>
                <a:cs typeface="+mn-cs"/>
              </a:rPr>
              <a:t>Đọc</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tình</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huống</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và</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trả</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lời</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câu</a:t>
            </a:r>
            <a:r>
              <a:rPr kumimoji="0" lang="en-US" sz="2800" b="1" i="0" u="none" strike="noStrike" kern="1200" cap="none" spc="0" normalizeH="0" baseline="0" noProof="0" dirty="0">
                <a:ln>
                  <a:noFill/>
                </a:ln>
                <a:solidFill>
                  <a:srgbClr val="00B050"/>
                </a:solidFill>
                <a:effectLst/>
                <a:uLnTx/>
                <a:uFillTx/>
                <a:latin typeface="Arial"/>
                <a:ea typeface="+mn-ea"/>
                <a:cs typeface="+mn-cs"/>
              </a:rPr>
              <a:t> </a:t>
            </a:r>
            <a:r>
              <a:rPr kumimoji="0" lang="en-US" sz="2800" b="1" i="0" u="none" strike="noStrike" kern="1200" cap="none" spc="0" normalizeH="0" baseline="0" noProof="0" dirty="0" err="1">
                <a:ln>
                  <a:noFill/>
                </a:ln>
                <a:solidFill>
                  <a:srgbClr val="00B050"/>
                </a:solidFill>
                <a:effectLst/>
                <a:uLnTx/>
                <a:uFillTx/>
                <a:latin typeface="Arial"/>
                <a:ea typeface="+mn-ea"/>
                <a:cs typeface="+mn-cs"/>
              </a:rPr>
              <a:t>hỏi</a:t>
            </a:r>
            <a:r>
              <a:rPr kumimoji="0" lang="en-US" sz="2800" b="1" i="0" u="none" strike="noStrike" kern="1200" cap="none" spc="0" normalizeH="0" baseline="0" noProof="0" dirty="0">
                <a:ln>
                  <a:noFill/>
                </a:ln>
                <a:solidFill>
                  <a:srgbClr val="00B050"/>
                </a:solidFill>
                <a:effectLst/>
                <a:uLnTx/>
                <a:uFillTx/>
                <a:latin typeface="Arial"/>
                <a:ea typeface="+mn-ea"/>
                <a:cs typeface="+mn-cs"/>
              </a:rPr>
              <a:t>:</a:t>
            </a:r>
            <a:endParaRPr kumimoji="0" lang="vi-VN" sz="2800" b="1" i="0" u="none" strike="noStrike" kern="1200" cap="none" spc="0" normalizeH="0" baseline="0" noProof="0" dirty="0">
              <a:ln>
                <a:noFill/>
              </a:ln>
              <a:solidFill>
                <a:srgbClr val="00B050"/>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34D7A24D-A22D-4145-BA53-C1EC91E1020F}"/>
              </a:ext>
            </a:extLst>
          </p:cNvPr>
          <p:cNvGrpSpPr/>
          <p:nvPr/>
        </p:nvGrpSpPr>
        <p:grpSpPr>
          <a:xfrm>
            <a:off x="1473214" y="1441972"/>
            <a:ext cx="5057236" cy="1685846"/>
            <a:chOff x="811171" y="2290016"/>
            <a:chExt cx="5057236" cy="1685846"/>
          </a:xfrm>
        </p:grpSpPr>
        <p:sp>
          <p:nvSpPr>
            <p:cNvPr id="6" name="TextBox 5">
              <a:extLst>
                <a:ext uri="{FF2B5EF4-FFF2-40B4-BE49-F238E27FC236}">
                  <a16:creationId xmlns:a16="http://schemas.microsoft.com/office/drawing/2014/main" id="{B4C34FCC-9101-4120-A93F-DAF059269028}"/>
                </a:ext>
              </a:extLst>
            </p:cNvPr>
            <p:cNvSpPr txBox="1"/>
            <p:nvPr/>
          </p:nvSpPr>
          <p:spPr>
            <a:xfrm flipH="1">
              <a:off x="1201696" y="2290016"/>
              <a:ext cx="4666711"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Arial"/>
                  <a:ea typeface="+mn-ea"/>
                  <a:cs typeface="+mn-cs"/>
                </a:rPr>
                <a:t>Sáng</a:t>
              </a:r>
              <a:r>
                <a:rPr kumimoji="0" lang="en-US" sz="2400" b="0" i="1" u="none" strike="noStrike" kern="1200" cap="none" spc="0" normalizeH="0" baseline="0" noProof="0" dirty="0">
                  <a:ln>
                    <a:noFill/>
                  </a:ln>
                  <a:solidFill>
                    <a:srgbClr val="000000"/>
                  </a:solidFill>
                  <a:effectLst/>
                  <a:uLnTx/>
                  <a:uFillTx/>
                  <a:latin typeface="Arial"/>
                  <a:ea typeface="+mn-ea"/>
                  <a:cs typeface="+mn-cs"/>
                </a:rPr>
                <a:t> nay, </a:t>
              </a:r>
              <a:r>
                <a:rPr kumimoji="0" lang="en-US" sz="2400" b="0" i="1" u="none" strike="noStrike" kern="1200" cap="none" spc="0" normalizeH="0" baseline="0" noProof="0" dirty="0" err="1">
                  <a:ln>
                    <a:noFill/>
                  </a:ln>
                  <a:solidFill>
                    <a:srgbClr val="000000"/>
                  </a:solidFill>
                  <a:effectLst/>
                  <a:uLnTx/>
                  <a:uFillTx/>
                  <a:latin typeface="Arial"/>
                  <a:ea typeface="+mn-ea"/>
                  <a:cs typeface="+mn-cs"/>
                </a:rPr>
                <a:t>Huy</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đau</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họng</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mệt</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mỏi</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nên</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không</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thể</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tập</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trung</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học</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bài</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Huy</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đã</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nói</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cho</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cô</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giáo</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biết</a:t>
              </a:r>
              <a:r>
                <a:rPr kumimoji="0" lang="en-US" sz="2400" b="0" i="1" u="none" strike="noStrike" kern="1200" cap="none" spc="0" normalizeH="0" baseline="0" noProof="0" dirty="0">
                  <a:ln>
                    <a:noFill/>
                  </a:ln>
                  <a:solidFill>
                    <a:srgbClr val="000000"/>
                  </a:solidFill>
                  <a:effectLst/>
                  <a:uLnTx/>
                  <a:uFillTx/>
                  <a:latin typeface="Arial"/>
                  <a:ea typeface="+mn-ea"/>
                  <a:cs typeface="+mn-cs"/>
                </a:rPr>
                <a:t>.</a:t>
              </a:r>
              <a:endParaRPr kumimoji="0" lang="vi-VN" sz="2400" b="0" i="1" u="none" strike="noStrike" kern="1200" cap="none" spc="0" normalizeH="0" baseline="0" noProof="0" dirty="0">
                <a:ln>
                  <a:noFill/>
                </a:ln>
                <a:solidFill>
                  <a:srgbClr val="000000"/>
                </a:solidFill>
                <a:effectLst/>
                <a:uLnTx/>
                <a:uFillTx/>
                <a:latin typeface="Arial"/>
                <a:ea typeface="+mn-ea"/>
                <a:cs typeface="+mn-cs"/>
              </a:endParaRPr>
            </a:p>
          </p:txBody>
        </p:sp>
        <p:sp>
          <p:nvSpPr>
            <p:cNvPr id="7" name="Diamond 6">
              <a:extLst>
                <a:ext uri="{FF2B5EF4-FFF2-40B4-BE49-F238E27FC236}">
                  <a16:creationId xmlns:a16="http://schemas.microsoft.com/office/drawing/2014/main" id="{B221E890-4DF3-4BF0-ADEE-D411D034BC76}"/>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72C18"/>
                  </a:solidFill>
                  <a:effectLst/>
                  <a:uLnTx/>
                  <a:uFillTx/>
                  <a:latin typeface="Arial"/>
                  <a:ea typeface="+mn-ea"/>
                  <a:cs typeface="+mn-cs"/>
                </a:rPr>
                <a:t>1</a:t>
              </a:r>
            </a:p>
          </p:txBody>
        </p:sp>
      </p:grpSp>
      <p:grpSp>
        <p:nvGrpSpPr>
          <p:cNvPr id="11" name="Group 10">
            <a:extLst>
              <a:ext uri="{FF2B5EF4-FFF2-40B4-BE49-F238E27FC236}">
                <a16:creationId xmlns:a16="http://schemas.microsoft.com/office/drawing/2014/main" id="{26ED1875-99E5-4D6E-815B-B5715E39900C}"/>
              </a:ext>
            </a:extLst>
          </p:cNvPr>
          <p:cNvGrpSpPr/>
          <p:nvPr/>
        </p:nvGrpSpPr>
        <p:grpSpPr>
          <a:xfrm>
            <a:off x="5820242" y="4725833"/>
            <a:ext cx="5326728" cy="1131848"/>
            <a:chOff x="811171" y="2290016"/>
            <a:chExt cx="5326728" cy="1131848"/>
          </a:xfrm>
        </p:grpSpPr>
        <p:sp>
          <p:nvSpPr>
            <p:cNvPr id="12" name="TextBox 11">
              <a:extLst>
                <a:ext uri="{FF2B5EF4-FFF2-40B4-BE49-F238E27FC236}">
                  <a16:creationId xmlns:a16="http://schemas.microsoft.com/office/drawing/2014/main" id="{86023F89-6208-425E-9B92-CC8C9F363344}"/>
                </a:ext>
              </a:extLst>
            </p:cNvPr>
            <p:cNvSpPr txBox="1"/>
            <p:nvPr/>
          </p:nvSpPr>
          <p:spPr>
            <a:xfrm flipH="1">
              <a:off x="1201695" y="2290016"/>
              <a:ext cx="4936204" cy="113184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a:ea typeface="+mn-ea"/>
                  <a:cs typeface="+mn-cs"/>
                </a:rPr>
                <a:t>Nga </a:t>
              </a:r>
              <a:r>
                <a:rPr kumimoji="0" lang="en-US" sz="2400" b="0" i="1" u="none" strike="noStrike" kern="1200" cap="none" spc="0" normalizeH="0" baseline="0" noProof="0" dirty="0" err="1">
                  <a:ln>
                    <a:noFill/>
                  </a:ln>
                  <a:solidFill>
                    <a:srgbClr val="000000"/>
                  </a:solidFill>
                  <a:effectLst/>
                  <a:uLnTx/>
                  <a:uFillTx/>
                  <a:latin typeface="Arial"/>
                  <a:ea typeface="+mn-ea"/>
                  <a:cs typeface="+mn-cs"/>
                </a:rPr>
                <a:t>chưa</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biết</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cách</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làm</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bài</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Giờ</a:t>
              </a:r>
              <a:r>
                <a:rPr kumimoji="0" lang="en-US" sz="2400" b="0" i="1" u="none" strike="noStrike" kern="1200" cap="none" spc="0" normalizeH="0" baseline="0" noProof="0" dirty="0">
                  <a:ln>
                    <a:noFill/>
                  </a:ln>
                  <a:solidFill>
                    <a:srgbClr val="000000"/>
                  </a:solidFill>
                  <a:effectLst/>
                  <a:uLnTx/>
                  <a:uFillTx/>
                  <a:latin typeface="Arial"/>
                  <a:ea typeface="+mn-ea"/>
                  <a:cs typeface="+mn-cs"/>
                </a:rPr>
                <a:t> ra </a:t>
              </a:r>
              <a:r>
                <a:rPr kumimoji="0" lang="en-US" sz="2400" b="0" i="1" u="none" strike="noStrike" kern="1200" cap="none" spc="0" normalizeH="0" baseline="0" noProof="0" dirty="0" err="1">
                  <a:ln>
                    <a:noFill/>
                  </a:ln>
                  <a:solidFill>
                    <a:srgbClr val="000000"/>
                  </a:solidFill>
                  <a:effectLst/>
                  <a:uLnTx/>
                  <a:uFillTx/>
                  <a:latin typeface="Arial"/>
                  <a:ea typeface="+mn-ea"/>
                  <a:cs typeface="+mn-cs"/>
                </a:rPr>
                <a:t>chơi</a:t>
              </a:r>
              <a:r>
                <a:rPr kumimoji="0" lang="en-US" sz="2400" b="0" i="1" u="none" strike="noStrike" kern="1200" cap="none" spc="0" normalizeH="0" baseline="0" noProof="0" dirty="0">
                  <a:ln>
                    <a:noFill/>
                  </a:ln>
                  <a:solidFill>
                    <a:srgbClr val="000000"/>
                  </a:solidFill>
                  <a:effectLst/>
                  <a:uLnTx/>
                  <a:uFillTx/>
                  <a:latin typeface="Arial"/>
                  <a:ea typeface="+mn-ea"/>
                  <a:cs typeface="+mn-cs"/>
                </a:rPr>
                <a:t>, Nga </a:t>
              </a:r>
              <a:r>
                <a:rPr kumimoji="0" lang="en-US" sz="2400" b="0" i="1" u="none" strike="noStrike" kern="1200" cap="none" spc="0" normalizeH="0" baseline="0" noProof="0" dirty="0" err="1">
                  <a:ln>
                    <a:noFill/>
                  </a:ln>
                  <a:solidFill>
                    <a:srgbClr val="000000"/>
                  </a:solidFill>
                  <a:effectLst/>
                  <a:uLnTx/>
                  <a:uFillTx/>
                  <a:latin typeface="Arial"/>
                  <a:ea typeface="+mn-ea"/>
                  <a:cs typeface="+mn-cs"/>
                </a:rPr>
                <a:t>đã</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nhờ</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cô</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hướng</a:t>
              </a:r>
              <a:r>
                <a:rPr kumimoji="0" lang="en-US" sz="2400" b="0" i="1" u="none" strike="noStrike" kern="1200" cap="none" spc="0" normalizeH="0" baseline="0" noProof="0" dirty="0">
                  <a:ln>
                    <a:noFill/>
                  </a:ln>
                  <a:solidFill>
                    <a:srgbClr val="000000"/>
                  </a:solidFill>
                  <a:effectLst/>
                  <a:uLnTx/>
                  <a:uFillTx/>
                  <a:latin typeface="Arial"/>
                  <a:ea typeface="+mn-ea"/>
                  <a:cs typeface="+mn-cs"/>
                </a:rPr>
                <a:t> </a:t>
              </a:r>
              <a:r>
                <a:rPr kumimoji="0" lang="en-US" sz="2400" b="0" i="1" u="none" strike="noStrike" kern="1200" cap="none" spc="0" normalizeH="0" baseline="0" noProof="0" dirty="0" err="1">
                  <a:ln>
                    <a:noFill/>
                  </a:ln>
                  <a:solidFill>
                    <a:srgbClr val="000000"/>
                  </a:solidFill>
                  <a:effectLst/>
                  <a:uLnTx/>
                  <a:uFillTx/>
                  <a:latin typeface="Arial"/>
                  <a:ea typeface="+mn-ea"/>
                  <a:cs typeface="+mn-cs"/>
                </a:rPr>
                <a:t>dẫn</a:t>
              </a:r>
              <a:r>
                <a:rPr kumimoji="0" lang="en-US" sz="2400" b="0" i="1" u="none" strike="noStrike" kern="1200" cap="none" spc="0" normalizeH="0" baseline="0" noProof="0" dirty="0">
                  <a:ln>
                    <a:noFill/>
                  </a:ln>
                  <a:solidFill>
                    <a:srgbClr val="000000"/>
                  </a:solidFill>
                  <a:effectLst/>
                  <a:uLnTx/>
                  <a:uFillTx/>
                  <a:latin typeface="Arial"/>
                  <a:ea typeface="+mn-ea"/>
                  <a:cs typeface="+mn-cs"/>
                </a:rPr>
                <a:t>.</a:t>
              </a:r>
              <a:endParaRPr kumimoji="0" lang="vi-VN" sz="2400" b="0" i="1" u="none" strike="noStrike" kern="1200" cap="none" spc="0" normalizeH="0" baseline="0" noProof="0" dirty="0">
                <a:ln>
                  <a:noFill/>
                </a:ln>
                <a:solidFill>
                  <a:srgbClr val="000000"/>
                </a:solidFill>
                <a:effectLst/>
                <a:uLnTx/>
                <a:uFillTx/>
                <a:latin typeface="Arial"/>
                <a:ea typeface="+mn-ea"/>
                <a:cs typeface="+mn-cs"/>
              </a:endParaRPr>
            </a:p>
          </p:txBody>
        </p:sp>
        <p:sp>
          <p:nvSpPr>
            <p:cNvPr id="13" name="Diamond 12">
              <a:extLst>
                <a:ext uri="{FF2B5EF4-FFF2-40B4-BE49-F238E27FC236}">
                  <a16:creationId xmlns:a16="http://schemas.microsoft.com/office/drawing/2014/main" id="{779629FE-6DFD-40B6-A424-2F50AFF83F9D}"/>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72C18"/>
                  </a:solidFill>
                  <a:effectLst/>
                  <a:uLnTx/>
                  <a:uFillTx/>
                  <a:latin typeface="Arial"/>
                  <a:ea typeface="+mn-ea"/>
                  <a:cs typeface="+mn-cs"/>
                </a:rPr>
                <a:t>2</a:t>
              </a:r>
              <a:endParaRPr kumimoji="0" lang="vi-VN" sz="2800" b="1" i="0" u="none" strike="noStrike" kern="1200" cap="none" spc="0" normalizeH="0" baseline="0" noProof="0" dirty="0">
                <a:ln>
                  <a:noFill/>
                </a:ln>
                <a:solidFill>
                  <a:srgbClr val="472C18"/>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1DB5E7A0-ACAD-4818-9949-1FB0A9F611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20975" y="1339126"/>
            <a:ext cx="4648200" cy="3152775"/>
          </a:xfrm>
          <a:prstGeom prst="rect">
            <a:avLst/>
          </a:prstGeom>
        </p:spPr>
      </p:pic>
      <p:pic>
        <p:nvPicPr>
          <p:cNvPr id="17" name="Picture 16">
            <a:extLst>
              <a:ext uri="{FF2B5EF4-FFF2-40B4-BE49-F238E27FC236}">
                <a16:creationId xmlns:a16="http://schemas.microsoft.com/office/drawing/2014/main" id="{BB618CE9-38EB-4CEF-AF3E-F3C351432AC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22825" y="3524749"/>
            <a:ext cx="5019675" cy="2943225"/>
          </a:xfrm>
          <a:prstGeom prst="rect">
            <a:avLst/>
          </a:prstGeom>
        </p:spPr>
      </p:pic>
    </p:spTree>
    <p:custDataLst>
      <p:tags r:id="rId1"/>
    </p:custDataLst>
    <p:extLst>
      <p:ext uri="{BB962C8B-B14F-4D97-AF65-F5344CB8AC3E}">
        <p14:creationId xmlns:p14="http://schemas.microsoft.com/office/powerpoint/2010/main" val="42367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608</Words>
  <Application>Microsoft Office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Times New Roman</vt:lpstr>
      <vt:lpstr>UTM Cookies</vt:lpstr>
      <vt:lpstr>Cute Sticker by Slidesgo</vt:lpstr>
      <vt:lpstr>1_Cute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Thu Hường</dc:creator>
  <cp:lastModifiedBy>Nguyễn Thu Hường</cp:lastModifiedBy>
  <cp:revision>2</cp:revision>
  <dcterms:created xsi:type="dcterms:W3CDTF">2023-03-11T13:11:24Z</dcterms:created>
  <dcterms:modified xsi:type="dcterms:W3CDTF">2023-03-11T13:39:05Z</dcterms:modified>
</cp:coreProperties>
</file>