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3"/>
  </p:notesMasterIdLst>
  <p:sldIdLst>
    <p:sldId id="283" r:id="rId3"/>
    <p:sldId id="2007577124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257" r:id="rId13"/>
    <p:sldId id="300" r:id="rId14"/>
    <p:sldId id="259" r:id="rId15"/>
    <p:sldId id="274" r:id="rId16"/>
    <p:sldId id="2007577125" r:id="rId17"/>
    <p:sldId id="2007577126" r:id="rId18"/>
    <p:sldId id="262" r:id="rId19"/>
    <p:sldId id="276" r:id="rId20"/>
    <p:sldId id="284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33562"/>
    <a:srgbClr val="FF6600"/>
    <a:srgbClr val="F78411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299B2-EA42-4C39-915F-16066A5F85B3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97057-7579-4EDA-917B-2270C59EE1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285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176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92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1865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TextBox 23"/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762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628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92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2023/2/18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189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37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09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92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90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9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38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842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0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3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>
              <a:solidFill>
                <a:prstClr val="white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2023/2/18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C51F5-DEA2-4DF3-8F1D-8765398098DC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6D732-21FA-44FB-B67D-D761ADEF19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91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9.wdp"/><Relationship Id="rId5" Type="http://schemas.openxmlformats.org/officeDocument/2006/relationships/image" Target="../media/image5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9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66.png"/><Relationship Id="rId5" Type="http://schemas.microsoft.com/office/2007/relationships/hdphoto" Target="../media/hdphoto10.wdp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4.wdp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6.png"/><Relationship Id="rId7" Type="http://schemas.openxmlformats.org/officeDocument/2006/relationships/slide" Target="slide7.xml"/><Relationship Id="rId12" Type="http://schemas.openxmlformats.org/officeDocument/2006/relationships/image" Target="../media/image48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openxmlformats.org/officeDocument/2006/relationships/image" Target="../media/image45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slide" Target="slide9.xml"/><Relationship Id="rId5" Type="http://schemas.openxmlformats.org/officeDocument/2006/relationships/image" Target="../media/image42.jpg"/><Relationship Id="rId15" Type="http://schemas.openxmlformats.org/officeDocument/2006/relationships/image" Target="../media/image49.png"/><Relationship Id="rId23" Type="http://schemas.openxmlformats.org/officeDocument/2006/relationships/image" Target="../media/image50.GIF"/><Relationship Id="rId10" Type="http://schemas.openxmlformats.org/officeDocument/2006/relationships/slide" Target="slide8.xml"/><Relationship Id="rId19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slide" Target="slide10.xml"/><Relationship Id="rId22" Type="http://schemas.openxmlformats.org/officeDocument/2006/relationships/slide" Target="slide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721612" y="1145569"/>
            <a:ext cx="5319081" cy="4307251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99151" y="3611206"/>
            <a:ext cx="3305865" cy="1177199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vi-VN" sz="7200" b="1" dirty="0">
                <a:solidFill>
                  <a:srgbClr val="0000FF"/>
                </a:solidFill>
                <a:latin typeface="HP001 4 hàng" panose="020B0603050302020204" pitchFamily="34" charset="-93"/>
                <a:ea typeface="Arial-Rounded" panose="020B0500000000000000" pitchFamily="34" charset="0"/>
                <a:cs typeface="Arial-Rounded" panose="020B0500000000000000" pitchFamily="34" charset="0"/>
              </a:rPr>
              <a:t>Đạo đức</a:t>
            </a:r>
            <a:endParaRPr lang="en-US" sz="7200" b="1" dirty="0">
              <a:solidFill>
                <a:srgbClr val="0000FF"/>
              </a:solidFill>
              <a:latin typeface="HP001 4 hàng" panose="020B0603050302020204" pitchFamily="34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080" y="2879776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510299" y="406683"/>
            <a:ext cx="10869817" cy="143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7767" tIns="53883" rIns="107767" bIns="53883">
            <a:prstTxWarp prst="textTriangle">
              <a:avLst>
                <a:gd name="adj" fmla="val 27737"/>
              </a:avLst>
            </a:prstTxWarp>
            <a:spAutoFit/>
          </a:bodyPr>
          <a:lstStyle>
            <a:lvl1pPr>
              <a:spcBef>
                <a:spcPct val="20000"/>
              </a:spcBef>
              <a:buChar char="•"/>
              <a:defRPr sz="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Chào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mừng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80645" y="4521835"/>
            <a:ext cx="6091555" cy="14255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29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Đàn chim, nụ hoa, ông mặt trời, vầng trăng, gà rừng, tiếng hát</a:t>
            </a:r>
            <a:endParaRPr kumimoji="0" lang="en-GB" altLang="en-US" sz="29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0" name="C"/>
          <p:cNvSpPr/>
          <p:nvPr/>
        </p:nvSpPr>
        <p:spPr>
          <a:xfrm>
            <a:off x="2808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Bạn nhỏ thấy mẹ vất vả</a:t>
            </a:r>
          </a:p>
        </p:txBody>
      </p:sp>
      <p:sp>
        <p:nvSpPr>
          <p:cNvPr id="31" name="B"/>
          <p:cNvSpPr/>
          <p:nvPr/>
        </p:nvSpPr>
        <p:spPr>
          <a:xfrm>
            <a:off x="6324600" y="4572000"/>
            <a:ext cx="554101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được đến trường</a:t>
            </a:r>
          </a:p>
        </p:txBody>
      </p:sp>
      <p:sp>
        <p:nvSpPr>
          <p:cNvPr id="32" name="D"/>
          <p:cNvSpPr/>
          <p:nvPr/>
        </p:nvSpPr>
        <p:spPr>
          <a:xfrm>
            <a:off x="6248330" y="312420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Bạn nhỏ có nhiều ước mơ đẹp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349012" y="764249"/>
            <a:ext cx="945832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bài hát “Niềm vui của em”, điều gì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 cho bạn nhỏ thấy vui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214255" y="789708"/>
            <a:ext cx="7955280" cy="9144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sz="5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KIẾM SỰ HỖ TRỢ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73382" y="2958124"/>
            <a:ext cx="9016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11.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506094" y="4173561"/>
            <a:ext cx="5112327" cy="2493811"/>
            <a:chOff x="6057208" y="3999064"/>
            <a:chExt cx="5112327" cy="2493811"/>
          </a:xfrm>
        </p:grpSpPr>
        <p:grpSp>
          <p:nvGrpSpPr>
            <p:cNvPr id="24" name="Group 23"/>
            <p:cNvGrpSpPr/>
            <p:nvPr/>
          </p:nvGrpSpPr>
          <p:grpSpPr>
            <a:xfrm>
              <a:off x="6057208" y="3999064"/>
              <a:ext cx="5112327" cy="2493811"/>
              <a:chOff x="6057208" y="3999064"/>
              <a:chExt cx="5112327" cy="2493811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057208" y="4483966"/>
                <a:ext cx="5112327" cy="2008909"/>
                <a:chOff x="5361709" y="4197926"/>
                <a:chExt cx="5112327" cy="2008909"/>
              </a:xfrm>
            </p:grpSpPr>
            <p:sp>
              <p:nvSpPr>
                <p:cNvPr id="20" name="Rectangle: Rounded Corners 19"/>
                <p:cNvSpPr/>
                <p:nvPr/>
              </p:nvSpPr>
              <p:spPr>
                <a:xfrm>
                  <a:off x="5361709" y="4197926"/>
                  <a:ext cx="5112327" cy="2008909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rgbClr val="F78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Rectangle: Rounded Corners 19"/>
                <p:cNvSpPr/>
                <p:nvPr/>
              </p:nvSpPr>
              <p:spPr>
                <a:xfrm>
                  <a:off x="5444833" y="4294906"/>
                  <a:ext cx="4937760" cy="1828800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-1" fmla="*/ 0 w 5112327"/>
                    <a:gd name="connsiteY0-2" fmla="*/ 339443 h 2036618"/>
                    <a:gd name="connsiteX1-3" fmla="*/ 339443 w 5112327"/>
                    <a:gd name="connsiteY1-4" fmla="*/ 0 h 2036618"/>
                    <a:gd name="connsiteX2-5" fmla="*/ 4772884 w 5112327"/>
                    <a:gd name="connsiteY2-6" fmla="*/ 0 h 2036618"/>
                    <a:gd name="connsiteX3-7" fmla="*/ 5112327 w 5112327"/>
                    <a:gd name="connsiteY3-8" fmla="*/ 339443 h 2036618"/>
                    <a:gd name="connsiteX4-9" fmla="*/ 5112327 w 5112327"/>
                    <a:gd name="connsiteY4-10" fmla="*/ 1697175 h 2036618"/>
                    <a:gd name="connsiteX5-11" fmla="*/ 4772884 w 5112327"/>
                    <a:gd name="connsiteY5-12" fmla="*/ 2036618 h 2036618"/>
                    <a:gd name="connsiteX6-13" fmla="*/ 727370 w 5112327"/>
                    <a:gd name="connsiteY6-14" fmla="*/ 2008909 h 2036618"/>
                    <a:gd name="connsiteX7-15" fmla="*/ 0 w 5112327"/>
                    <a:gd name="connsiteY7-16" fmla="*/ 1697175 h 2036618"/>
                    <a:gd name="connsiteX8-17" fmla="*/ 0 w 5112327"/>
                    <a:gd name="connsiteY8-18" fmla="*/ 339443 h 2036618"/>
                    <a:gd name="connsiteX0-19" fmla="*/ 0 w 5112327"/>
                    <a:gd name="connsiteY0-20" fmla="*/ 339443 h 2036618"/>
                    <a:gd name="connsiteX1-21" fmla="*/ 339443 w 5112327"/>
                    <a:gd name="connsiteY1-22" fmla="*/ 0 h 2036618"/>
                    <a:gd name="connsiteX2-23" fmla="*/ 4772884 w 5112327"/>
                    <a:gd name="connsiteY2-24" fmla="*/ 0 h 2036618"/>
                    <a:gd name="connsiteX3-25" fmla="*/ 5112327 w 5112327"/>
                    <a:gd name="connsiteY3-26" fmla="*/ 339443 h 2036618"/>
                    <a:gd name="connsiteX4-27" fmla="*/ 5112327 w 5112327"/>
                    <a:gd name="connsiteY4-28" fmla="*/ 1697175 h 2036618"/>
                    <a:gd name="connsiteX5-29" fmla="*/ 4772884 w 5112327"/>
                    <a:gd name="connsiteY5-30" fmla="*/ 2036618 h 2036618"/>
                    <a:gd name="connsiteX6-31" fmla="*/ 727370 w 5112327"/>
                    <a:gd name="connsiteY6-32" fmla="*/ 2008909 h 2036618"/>
                    <a:gd name="connsiteX7-33" fmla="*/ 304800 w 5112327"/>
                    <a:gd name="connsiteY7-34" fmla="*/ 1627903 h 2036618"/>
                    <a:gd name="connsiteX8-35" fmla="*/ 0 w 5112327"/>
                    <a:gd name="connsiteY8-36" fmla="*/ 339443 h 2036618"/>
                    <a:gd name="connsiteX0-37" fmla="*/ 0 w 5112327"/>
                    <a:gd name="connsiteY0-38" fmla="*/ 339443 h 2008909"/>
                    <a:gd name="connsiteX1-39" fmla="*/ 339443 w 5112327"/>
                    <a:gd name="connsiteY1-40" fmla="*/ 0 h 2008909"/>
                    <a:gd name="connsiteX2-41" fmla="*/ 4772884 w 5112327"/>
                    <a:gd name="connsiteY2-42" fmla="*/ 0 h 2008909"/>
                    <a:gd name="connsiteX3-43" fmla="*/ 5112327 w 5112327"/>
                    <a:gd name="connsiteY3-44" fmla="*/ 339443 h 2008909"/>
                    <a:gd name="connsiteX4-45" fmla="*/ 5112327 w 5112327"/>
                    <a:gd name="connsiteY4-46" fmla="*/ 1697175 h 2008909"/>
                    <a:gd name="connsiteX5-47" fmla="*/ 4384956 w 5112327"/>
                    <a:gd name="connsiteY5-48" fmla="*/ 1995055 h 2008909"/>
                    <a:gd name="connsiteX6-49" fmla="*/ 727370 w 5112327"/>
                    <a:gd name="connsiteY6-50" fmla="*/ 2008909 h 2008909"/>
                    <a:gd name="connsiteX7-51" fmla="*/ 304800 w 5112327"/>
                    <a:gd name="connsiteY7-52" fmla="*/ 1627903 h 2008909"/>
                    <a:gd name="connsiteX8-53" fmla="*/ 0 w 5112327"/>
                    <a:gd name="connsiteY8-54" fmla="*/ 339443 h 2008909"/>
                    <a:gd name="connsiteX0-55" fmla="*/ 0 w 5112327"/>
                    <a:gd name="connsiteY0-56" fmla="*/ 339443 h 2008909"/>
                    <a:gd name="connsiteX1-57" fmla="*/ 339443 w 5112327"/>
                    <a:gd name="connsiteY1-58" fmla="*/ 0 h 2008909"/>
                    <a:gd name="connsiteX2-59" fmla="*/ 4772884 w 5112327"/>
                    <a:gd name="connsiteY2-60" fmla="*/ 0 h 2008909"/>
                    <a:gd name="connsiteX3-61" fmla="*/ 5112327 w 5112327"/>
                    <a:gd name="connsiteY3-62" fmla="*/ 339443 h 2008909"/>
                    <a:gd name="connsiteX4-63" fmla="*/ 4752108 w 5112327"/>
                    <a:gd name="connsiteY4-64" fmla="*/ 1600193 h 2008909"/>
                    <a:gd name="connsiteX5-65" fmla="*/ 4384956 w 5112327"/>
                    <a:gd name="connsiteY5-66" fmla="*/ 1995055 h 2008909"/>
                    <a:gd name="connsiteX6-67" fmla="*/ 727370 w 5112327"/>
                    <a:gd name="connsiteY6-68" fmla="*/ 2008909 h 2008909"/>
                    <a:gd name="connsiteX7-69" fmla="*/ 304800 w 5112327"/>
                    <a:gd name="connsiteY7-70" fmla="*/ 1627903 h 2008909"/>
                    <a:gd name="connsiteX8-71" fmla="*/ 0 w 5112327"/>
                    <a:gd name="connsiteY8-72" fmla="*/ 339443 h 2008909"/>
                    <a:gd name="connsiteX0-73" fmla="*/ 0 w 5112327"/>
                    <a:gd name="connsiteY0-74" fmla="*/ 339443 h 2008909"/>
                    <a:gd name="connsiteX1-75" fmla="*/ 339443 w 5112327"/>
                    <a:gd name="connsiteY1-76" fmla="*/ 0 h 2008909"/>
                    <a:gd name="connsiteX2-77" fmla="*/ 4772884 w 5112327"/>
                    <a:gd name="connsiteY2-78" fmla="*/ 0 h 2008909"/>
                    <a:gd name="connsiteX3-79" fmla="*/ 5112327 w 5112327"/>
                    <a:gd name="connsiteY3-80" fmla="*/ 339443 h 2008909"/>
                    <a:gd name="connsiteX4-81" fmla="*/ 4752108 w 5112327"/>
                    <a:gd name="connsiteY4-82" fmla="*/ 1600193 h 2008909"/>
                    <a:gd name="connsiteX5-83" fmla="*/ 4384956 w 5112327"/>
                    <a:gd name="connsiteY5-84" fmla="*/ 1995055 h 2008909"/>
                    <a:gd name="connsiteX6-85" fmla="*/ 727370 w 5112327"/>
                    <a:gd name="connsiteY6-86" fmla="*/ 2008909 h 2008909"/>
                    <a:gd name="connsiteX7-87" fmla="*/ 138545 w 5112327"/>
                    <a:gd name="connsiteY7-88" fmla="*/ 1655612 h 2008909"/>
                    <a:gd name="connsiteX8-89" fmla="*/ 0 w 5112327"/>
                    <a:gd name="connsiteY8-90" fmla="*/ 339443 h 200890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Rectangle: Rounded Corners 19"/>
              <p:cNvSpPr/>
              <p:nvPr/>
            </p:nvSpPr>
            <p:spPr>
              <a:xfrm>
                <a:off x="7375263" y="3999064"/>
                <a:ext cx="2700976" cy="581882"/>
              </a:xfrm>
              <a:custGeom>
                <a:avLst/>
                <a:gdLst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339443 w 5112327"/>
                  <a:gd name="connsiteY6" fmla="*/ 2036618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-1" fmla="*/ 0 w 5112327"/>
                  <a:gd name="connsiteY0-2" fmla="*/ 339443 h 2036618"/>
                  <a:gd name="connsiteX1-3" fmla="*/ 339443 w 5112327"/>
                  <a:gd name="connsiteY1-4" fmla="*/ 0 h 2036618"/>
                  <a:gd name="connsiteX2-5" fmla="*/ 4772884 w 5112327"/>
                  <a:gd name="connsiteY2-6" fmla="*/ 0 h 2036618"/>
                  <a:gd name="connsiteX3-7" fmla="*/ 5112327 w 5112327"/>
                  <a:gd name="connsiteY3-8" fmla="*/ 339443 h 2036618"/>
                  <a:gd name="connsiteX4-9" fmla="*/ 5112327 w 5112327"/>
                  <a:gd name="connsiteY4-10" fmla="*/ 1697175 h 2036618"/>
                  <a:gd name="connsiteX5-11" fmla="*/ 4772884 w 5112327"/>
                  <a:gd name="connsiteY5-12" fmla="*/ 2036618 h 2036618"/>
                  <a:gd name="connsiteX6-13" fmla="*/ 727370 w 5112327"/>
                  <a:gd name="connsiteY6-14" fmla="*/ 2008909 h 2036618"/>
                  <a:gd name="connsiteX7-15" fmla="*/ 0 w 5112327"/>
                  <a:gd name="connsiteY7-16" fmla="*/ 1697175 h 2036618"/>
                  <a:gd name="connsiteX8-17" fmla="*/ 0 w 5112327"/>
                  <a:gd name="connsiteY8-18" fmla="*/ 339443 h 2036618"/>
                  <a:gd name="connsiteX0-19" fmla="*/ 0 w 5112327"/>
                  <a:gd name="connsiteY0-20" fmla="*/ 339443 h 2036618"/>
                  <a:gd name="connsiteX1-21" fmla="*/ 339443 w 5112327"/>
                  <a:gd name="connsiteY1-22" fmla="*/ 0 h 2036618"/>
                  <a:gd name="connsiteX2-23" fmla="*/ 4772884 w 5112327"/>
                  <a:gd name="connsiteY2-24" fmla="*/ 0 h 2036618"/>
                  <a:gd name="connsiteX3-25" fmla="*/ 5112327 w 5112327"/>
                  <a:gd name="connsiteY3-26" fmla="*/ 339443 h 2036618"/>
                  <a:gd name="connsiteX4-27" fmla="*/ 5112327 w 5112327"/>
                  <a:gd name="connsiteY4-28" fmla="*/ 1697175 h 2036618"/>
                  <a:gd name="connsiteX5-29" fmla="*/ 4772884 w 5112327"/>
                  <a:gd name="connsiteY5-30" fmla="*/ 2036618 h 2036618"/>
                  <a:gd name="connsiteX6-31" fmla="*/ 727370 w 5112327"/>
                  <a:gd name="connsiteY6-32" fmla="*/ 2008909 h 2036618"/>
                  <a:gd name="connsiteX7-33" fmla="*/ 304800 w 5112327"/>
                  <a:gd name="connsiteY7-34" fmla="*/ 1627903 h 2036618"/>
                  <a:gd name="connsiteX8-35" fmla="*/ 0 w 5112327"/>
                  <a:gd name="connsiteY8-36" fmla="*/ 339443 h 2036618"/>
                  <a:gd name="connsiteX0-37" fmla="*/ 0 w 5112327"/>
                  <a:gd name="connsiteY0-38" fmla="*/ 339443 h 2008909"/>
                  <a:gd name="connsiteX1-39" fmla="*/ 339443 w 5112327"/>
                  <a:gd name="connsiteY1-40" fmla="*/ 0 h 2008909"/>
                  <a:gd name="connsiteX2-41" fmla="*/ 4772884 w 5112327"/>
                  <a:gd name="connsiteY2-42" fmla="*/ 0 h 2008909"/>
                  <a:gd name="connsiteX3-43" fmla="*/ 5112327 w 5112327"/>
                  <a:gd name="connsiteY3-44" fmla="*/ 339443 h 2008909"/>
                  <a:gd name="connsiteX4-45" fmla="*/ 5112327 w 5112327"/>
                  <a:gd name="connsiteY4-46" fmla="*/ 1697175 h 2008909"/>
                  <a:gd name="connsiteX5-47" fmla="*/ 4384956 w 5112327"/>
                  <a:gd name="connsiteY5-48" fmla="*/ 1995055 h 2008909"/>
                  <a:gd name="connsiteX6-49" fmla="*/ 727370 w 5112327"/>
                  <a:gd name="connsiteY6-50" fmla="*/ 2008909 h 2008909"/>
                  <a:gd name="connsiteX7-51" fmla="*/ 304800 w 5112327"/>
                  <a:gd name="connsiteY7-52" fmla="*/ 1627903 h 2008909"/>
                  <a:gd name="connsiteX8-53" fmla="*/ 0 w 5112327"/>
                  <a:gd name="connsiteY8-54" fmla="*/ 339443 h 2008909"/>
                  <a:gd name="connsiteX0-55" fmla="*/ 0 w 5112327"/>
                  <a:gd name="connsiteY0-56" fmla="*/ 339443 h 2008909"/>
                  <a:gd name="connsiteX1-57" fmla="*/ 339443 w 5112327"/>
                  <a:gd name="connsiteY1-58" fmla="*/ 0 h 2008909"/>
                  <a:gd name="connsiteX2-59" fmla="*/ 4772884 w 5112327"/>
                  <a:gd name="connsiteY2-60" fmla="*/ 0 h 2008909"/>
                  <a:gd name="connsiteX3-61" fmla="*/ 5112327 w 5112327"/>
                  <a:gd name="connsiteY3-62" fmla="*/ 339443 h 2008909"/>
                  <a:gd name="connsiteX4-63" fmla="*/ 4752108 w 5112327"/>
                  <a:gd name="connsiteY4-64" fmla="*/ 1600193 h 2008909"/>
                  <a:gd name="connsiteX5-65" fmla="*/ 4384956 w 5112327"/>
                  <a:gd name="connsiteY5-66" fmla="*/ 1995055 h 2008909"/>
                  <a:gd name="connsiteX6-67" fmla="*/ 727370 w 5112327"/>
                  <a:gd name="connsiteY6-68" fmla="*/ 2008909 h 2008909"/>
                  <a:gd name="connsiteX7-69" fmla="*/ 304800 w 5112327"/>
                  <a:gd name="connsiteY7-70" fmla="*/ 1627903 h 2008909"/>
                  <a:gd name="connsiteX8-71" fmla="*/ 0 w 5112327"/>
                  <a:gd name="connsiteY8-72" fmla="*/ 339443 h 2008909"/>
                  <a:gd name="connsiteX0-73" fmla="*/ 0 w 5112327"/>
                  <a:gd name="connsiteY0-74" fmla="*/ 339443 h 2008909"/>
                  <a:gd name="connsiteX1-75" fmla="*/ 339443 w 5112327"/>
                  <a:gd name="connsiteY1-76" fmla="*/ 0 h 2008909"/>
                  <a:gd name="connsiteX2-77" fmla="*/ 4772884 w 5112327"/>
                  <a:gd name="connsiteY2-78" fmla="*/ 0 h 2008909"/>
                  <a:gd name="connsiteX3-79" fmla="*/ 5112327 w 5112327"/>
                  <a:gd name="connsiteY3-80" fmla="*/ 339443 h 2008909"/>
                  <a:gd name="connsiteX4-81" fmla="*/ 4752108 w 5112327"/>
                  <a:gd name="connsiteY4-82" fmla="*/ 1600193 h 2008909"/>
                  <a:gd name="connsiteX5-83" fmla="*/ 4384956 w 5112327"/>
                  <a:gd name="connsiteY5-84" fmla="*/ 1995055 h 2008909"/>
                  <a:gd name="connsiteX6-85" fmla="*/ 727370 w 5112327"/>
                  <a:gd name="connsiteY6-86" fmla="*/ 2008909 h 2008909"/>
                  <a:gd name="connsiteX7-87" fmla="*/ 138545 w 5112327"/>
                  <a:gd name="connsiteY7-88" fmla="*/ 1655612 h 2008909"/>
                  <a:gd name="connsiteX8-89" fmla="*/ 0 w 5112327"/>
                  <a:gd name="connsiteY8-90" fmla="*/ 339443 h 200890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5112327" h="2008909">
                    <a:moveTo>
                      <a:pt x="0" y="339443"/>
                    </a:moveTo>
                    <a:cubicBezTo>
                      <a:pt x="0" y="151974"/>
                      <a:pt x="151974" y="0"/>
                      <a:pt x="339443" y="0"/>
                    </a:cubicBezTo>
                    <a:lnTo>
                      <a:pt x="4772884" y="0"/>
                    </a:lnTo>
                    <a:cubicBezTo>
                      <a:pt x="4960353" y="0"/>
                      <a:pt x="5112327" y="151974"/>
                      <a:pt x="5112327" y="339443"/>
                    </a:cubicBezTo>
                    <a:lnTo>
                      <a:pt x="4752108" y="1600193"/>
                    </a:lnTo>
                    <a:cubicBezTo>
                      <a:pt x="4752108" y="1787662"/>
                      <a:pt x="4572425" y="1995055"/>
                      <a:pt x="4384956" y="1995055"/>
                    </a:cubicBezTo>
                    <a:lnTo>
                      <a:pt x="727370" y="2008909"/>
                    </a:lnTo>
                    <a:cubicBezTo>
                      <a:pt x="539901" y="2008909"/>
                      <a:pt x="138545" y="1843081"/>
                      <a:pt x="138545" y="1655612"/>
                    </a:cubicBezTo>
                    <a:lnTo>
                      <a:pt x="0" y="339443"/>
                    </a:lnTo>
                    <a:close/>
                  </a:path>
                </a:pathLst>
              </a:custGeom>
              <a:solidFill>
                <a:srgbClr val="F784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YÊU CẦU CẦN ĐẠT</a:t>
                </a:r>
                <a:endParaRPr lang="en-US" b="1" dirty="0">
                  <a:ln w="12700">
                    <a:noFill/>
                    <a:prstDash val="solid"/>
                  </a:ln>
                  <a:solidFill>
                    <a:schemeClr val="bg1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6337038" y="4693181"/>
              <a:ext cx="42893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trợ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dirty="0" err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dirty="0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418618" y="2945111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(S: 51)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49251" y="1211665"/>
            <a:ext cx="15517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84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</a:t>
            </a:r>
          </a:p>
          <a:p>
            <a:pPr algn="ctr"/>
            <a:r>
              <a:rPr lang="en-US" sz="4000" b="1" dirty="0">
                <a:solidFill>
                  <a:srgbClr val="F784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12406" y="3577754"/>
            <a:ext cx="2133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990600"/>
            <a:ext cx="6144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kern="1200" cap="none" spc="0" normalizeH="0" baseline="0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5000" b="0" i="0" kern="1200" cap="none" spc="0" normalizeH="0" noProof="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en-US" sz="5000" b="0" i="0" kern="1200" cap="none" spc="0" normalizeH="0" baseline="0" noProof="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87767" y="2209798"/>
            <a:ext cx="10422384" cy="2492990"/>
          </a:xfrm>
          <a:prstGeom prst="rect">
            <a:avLst/>
          </a:prstGeom>
          <a:gradFill>
            <a:gsLst>
              <a:gs pos="10000">
                <a:schemeClr val="accent1">
                  <a:lumMod val="5000"/>
                  <a:lumOff val="95000"/>
                </a:schemeClr>
              </a:gs>
              <a:gs pos="43000">
                <a:srgbClr val="CEE2F3"/>
              </a:gs>
              <a:gs pos="73000">
                <a:srgbClr val="F4F9FF"/>
              </a:gs>
              <a:gs pos="100000">
                <a:srgbClr val="E0ECF7"/>
              </a:gs>
            </a:gsLst>
            <a:lin ang="5400000" scaled="0"/>
          </a:gradFill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en-GB" alt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một số tình huống cần tìm kiếm sự hỗ trợ khi ở nhà.</a:t>
            </a:r>
          </a:p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vì sao phải tìm kiếm sự hỗ trợ khi ở nhà.</a:t>
            </a:r>
          </a:p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được việc tìm kiếm sự hỗ trợ khi ở nhà.</a:t>
            </a:r>
          </a:p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năng lực điều chỉnh hành vi, phát triển bản thân, tìm hiểu và tham gia các hoạt động xã hội phù hợp.</a:t>
            </a:r>
          </a:p>
          <a:p>
            <a:pPr indent="0"/>
            <a:r>
              <a:rPr lang="en-US" sz="26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Hình thành kĩ năng tự bảo vệ.</a:t>
            </a:r>
            <a:endParaRPr lang="en-US" altLang="en-US" sz="2600" b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891" y="1557415"/>
            <a:ext cx="10956010" cy="81863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212" t="26609" r="68983" b="66336"/>
          <a:stretch>
            <a:fillRect/>
          </a:stretch>
        </p:blipFill>
        <p:spPr>
          <a:xfrm>
            <a:off x="463636" y="184075"/>
            <a:ext cx="3006012" cy="1103554"/>
          </a:xfrm>
          <a:prstGeom prst="rect">
            <a:avLst/>
          </a:prstGeom>
        </p:spPr>
      </p:pic>
      <p:pic>
        <p:nvPicPr>
          <p:cNvPr id="5" name="Picture 2" descr="Cute little girl and boy broken a vase hoodlum Vector Image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2910" r="12971" b="20733"/>
          <a:stretch>
            <a:fillRect/>
          </a:stretch>
        </p:blipFill>
        <p:spPr bwMode="auto">
          <a:xfrm>
            <a:off x="1427544" y="2376054"/>
            <a:ext cx="4084208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6 Cartoon Of The Two Little Kids Fighting Illustrations &amp;amp; Clip Art - i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15569" r="21117" b="15567"/>
          <a:stretch>
            <a:fillRect/>
          </a:stretch>
        </p:blipFill>
        <p:spPr bwMode="auto">
          <a:xfrm>
            <a:off x="7339085" y="2474818"/>
            <a:ext cx="3425371" cy="40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07" t="4357" r="49226"/>
          <a:stretch>
            <a:fillRect/>
          </a:stretch>
        </p:blipFill>
        <p:spPr>
          <a:xfrm>
            <a:off x="482712" y="2361851"/>
            <a:ext cx="3389928" cy="3954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77" t="-276" r="-244" b="-41"/>
          <a:stretch>
            <a:fillRect/>
          </a:stretch>
        </p:blipFill>
        <p:spPr>
          <a:xfrm>
            <a:off x="4162083" y="2165587"/>
            <a:ext cx="3389928" cy="41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11" y="3094805"/>
            <a:ext cx="4143375" cy="229552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923755" y="117060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2061484" y="1346077"/>
            <a:ext cx="986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2028646" y="1072939"/>
            <a:ext cx="9172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727620" y="53453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flipH="1">
            <a:off x="1609708" y="5601578"/>
            <a:ext cx="98553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3902805" y="541319"/>
            <a:ext cx="7298412" cy="8432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câu hỏi: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887217" y="374958"/>
            <a:ext cx="883403" cy="75941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13906 -0.1074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3" y="-537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0.17448 -0.093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4" y="-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0.30247 -0.1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5" grpId="0"/>
      <p:bldP spid="16" grpId="0" build="p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127B9-108F-4101-7484-DBDF4F4D9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0550"/>
            <a:ext cx="11899564" cy="5124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FEF7E-F623-C361-3D50-D2100DAA2B9C}"/>
              </a:ext>
            </a:extLst>
          </p:cNvPr>
          <p:cNvSpPr txBox="1"/>
          <p:nvPr/>
        </p:nvSpPr>
        <p:spPr>
          <a:xfrm flipH="1">
            <a:off x="1600183" y="5868278"/>
            <a:ext cx="985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 cháy to cần gọi ngay cho người lớn tới để xử lí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67076-ACEA-D7A7-A69A-9970797D7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14" y="237786"/>
            <a:ext cx="4458322" cy="4858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DA91D2-063B-2DC8-361F-AC7ACE632CA2}"/>
              </a:ext>
            </a:extLst>
          </p:cNvPr>
          <p:cNvSpPr txBox="1"/>
          <p:nvPr/>
        </p:nvSpPr>
        <p:spPr>
          <a:xfrm flipH="1">
            <a:off x="604828" y="5354297"/>
            <a:ext cx="4714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bạn chảy máu cần gọi người lớn tới giúp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7E808-B4A0-9DC7-439D-B484576D0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436" y="826173"/>
            <a:ext cx="6856193" cy="4098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14CA6-6616-F4F7-2853-871D2EA58643}"/>
              </a:ext>
            </a:extLst>
          </p:cNvPr>
          <p:cNvSpPr txBox="1"/>
          <p:nvPr/>
        </p:nvSpPr>
        <p:spPr>
          <a:xfrm flipH="1">
            <a:off x="5848330" y="5354297"/>
            <a:ext cx="5981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 ngay cho người lớn tới nhà</a:t>
            </a:r>
            <a:endParaRPr lang="vi-VN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9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/>
          <p:nvPr/>
        </p:nvSpPr>
        <p:spPr>
          <a:xfrm>
            <a:off x="4229346" y="335709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Oval 4"/>
          <p:cNvSpPr/>
          <p:nvPr/>
        </p:nvSpPr>
        <p:spPr>
          <a:xfrm>
            <a:off x="3213758" y="207851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4000" y="1045800"/>
            <a:ext cx="4893312" cy="276626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473214" y="1441972"/>
            <a:ext cx="5057236" cy="1685846"/>
            <a:chOff x="811171" y="2290016"/>
            <a:chExt cx="5057236" cy="1685846"/>
          </a:xfrm>
        </p:grpSpPr>
        <p:sp>
          <p:nvSpPr>
            <p:cNvPr id="20" name="TextBox 19"/>
            <p:cNvSpPr txBox="1"/>
            <p:nvPr/>
          </p:nvSpPr>
          <p:spPr>
            <a:xfrm flipH="1">
              <a:off x="1201696" y="2290016"/>
              <a:ext cx="4666711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nay, Nam ở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Nam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ngửi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tỏa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bếp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Diamond 20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5" y="3429000"/>
            <a:ext cx="4559483" cy="307672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892814" y="4275890"/>
            <a:ext cx="5057236" cy="1754326"/>
            <a:chOff x="811171" y="2290016"/>
            <a:chExt cx="5057236" cy="1754326"/>
          </a:xfrm>
        </p:grpSpPr>
        <p:sp>
          <p:nvSpPr>
            <p:cNvPr id="24" name="TextBox 23"/>
            <p:cNvSpPr txBox="1"/>
            <p:nvPr/>
          </p:nvSpPr>
          <p:spPr>
            <a:xfrm flipH="1">
              <a:off x="1201696" y="2290016"/>
              <a:ext cx="46667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Gần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sang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đòi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Lan. Lan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400" i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Diamond 24"/>
            <p:cNvSpPr/>
            <p:nvPr/>
          </p:nvSpPr>
          <p:spPr>
            <a:xfrm>
              <a:off x="811171" y="2447715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4"/>
          <a:srcRect l="21406" t="40677" r="68289" b="51131"/>
          <a:stretch>
            <a:fillRect/>
          </a:stretch>
        </p:blipFill>
        <p:spPr>
          <a:xfrm>
            <a:off x="9625" y="0"/>
            <a:ext cx="2366547" cy="1057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2711" y="5719037"/>
            <a:ext cx="11103195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huống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tĩnh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croll: Horizontal 14"/>
          <p:cNvSpPr/>
          <p:nvPr/>
        </p:nvSpPr>
        <p:spPr>
          <a:xfrm>
            <a:off x="125014" y="5675690"/>
            <a:ext cx="11596914" cy="104080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>
            <a:fillRect/>
          </a:stretch>
        </p:blipFill>
        <p:spPr bwMode="auto">
          <a:xfrm>
            <a:off x="885600" y="995342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1691446" y="922188"/>
            <a:ext cx="10667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40997" y="2050573"/>
            <a:ext cx="4893312" cy="2788303"/>
            <a:chOff x="1173890" y="1599671"/>
            <a:chExt cx="4893312" cy="27883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3890" y="1621710"/>
              <a:ext cx="4893312" cy="2766264"/>
            </a:xfrm>
            <a:prstGeom prst="rect">
              <a:avLst/>
            </a:prstGeom>
          </p:spPr>
        </p:pic>
        <p:sp>
          <p:nvSpPr>
            <p:cNvPr id="6" name="Diamond 5"/>
            <p:cNvSpPr/>
            <p:nvPr/>
          </p:nvSpPr>
          <p:spPr>
            <a:xfrm>
              <a:off x="1473214" y="1599671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34231" y="1944287"/>
            <a:ext cx="4559483" cy="3076724"/>
            <a:chOff x="6834231" y="1466480"/>
            <a:chExt cx="4559483" cy="30767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34231" y="1466480"/>
              <a:ext cx="4559483" cy="3076724"/>
            </a:xfrm>
            <a:prstGeom prst="rect">
              <a:avLst/>
            </a:prstGeom>
          </p:spPr>
        </p:pic>
        <p:sp>
          <p:nvSpPr>
            <p:cNvPr id="7" name="Diamond 6"/>
            <p:cNvSpPr/>
            <p:nvPr/>
          </p:nvSpPr>
          <p:spPr>
            <a:xfrm>
              <a:off x="7137904" y="1621710"/>
              <a:ext cx="390525" cy="434424"/>
            </a:xfrm>
            <a:prstGeom prst="diamond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40997" y="4824304"/>
            <a:ext cx="4447003" cy="800219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5746" y="4976464"/>
            <a:ext cx="4359642" cy="44627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885600" y="1005590"/>
            <a:ext cx="940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ontent Placeholder 2"/>
          <p:cNvSpPr txBox="1"/>
          <p:nvPr/>
        </p:nvSpPr>
        <p:spPr>
          <a:xfrm>
            <a:off x="4229346" y="306834"/>
            <a:ext cx="7002201" cy="741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Oval 16"/>
          <p:cNvSpPr/>
          <p:nvPr/>
        </p:nvSpPr>
        <p:spPr>
          <a:xfrm>
            <a:off x="3213758" y="178976"/>
            <a:ext cx="847549" cy="6678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Content Placeholder 6"/>
          <p:cNvPicPr>
            <a:picLocks noChangeAspect="1"/>
          </p:cNvPicPr>
          <p:nvPr/>
        </p:nvPicPr>
        <p:blipFill rotWithShape="1">
          <a:blip r:embed="rId8"/>
          <a:srcRect l="21406" t="40677" r="68289" b="51131"/>
          <a:stretch>
            <a:fillRect/>
          </a:stretch>
        </p:blipFill>
        <p:spPr>
          <a:xfrm>
            <a:off x="9625" y="-28875"/>
            <a:ext cx="2366547" cy="10577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3" grpId="0"/>
      <p:bldP spid="3" grpId="1"/>
      <p:bldP spid="10" grpId="0" animBg="1"/>
      <p:bldP spid="11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" y="0"/>
            <a:ext cx="12189025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58" y="70748"/>
            <a:ext cx="6866593" cy="6214547"/>
          </a:xfrm>
          <a:prstGeom prst="rect">
            <a:avLst/>
          </a:prstGeom>
        </p:spPr>
      </p:pic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3696244" y="2824078"/>
            <a:ext cx="74271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dụng, trải nghiệm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8091" y="3428835"/>
            <a:ext cx="540363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kern="1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nhắc nhở bạn bè, người thân tìm kiếm sự hỗ trợ khi cần thiết</a:t>
            </a:r>
            <a:r>
              <a:rPr lang="en-US" sz="3000" kern="1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BB36DB-D89A-4E4C-ADDA-203D7F9DCC20}"/>
              </a:ext>
            </a:extLst>
          </p:cNvPr>
          <p:cNvSpPr txBox="1"/>
          <p:nvPr/>
        </p:nvSpPr>
        <p:spPr>
          <a:xfrm>
            <a:off x="3813048" y="3141964"/>
            <a:ext cx="55883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2626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5" name="WordArt 6"/>
          <p:cNvSpPr>
            <a:spLocks noChangeArrowheads="1" noChangeShapeType="1" noTextEdit="1"/>
          </p:cNvSpPr>
          <p:nvPr/>
        </p:nvSpPr>
        <p:spPr bwMode="auto">
          <a:xfrm>
            <a:off x="457200" y="1519518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 học kết thúc !</a:t>
            </a:r>
          </a:p>
          <a:p>
            <a:pPr algn="ctr"/>
            <a:r>
              <a:rPr lang="vi-VN" sz="7200" b="1" kern="10" dirty="0">
                <a:ln w="9525">
                  <a:rou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chăm ngoan, học giỏi.</a:t>
            </a:r>
            <a:endParaRPr lang="en-US" sz="7200" b="1" kern="10" dirty="0">
              <a:ln w="9525">
                <a:round/>
              </a:ln>
              <a:solidFill>
                <a:srgbClr val="FF0000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79" y="3810361"/>
            <a:ext cx="2176461" cy="3377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97193-5855-4E37-C2C6-F3916CCB3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9813" y="2155729"/>
            <a:ext cx="547756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11111E-6 L -3.33333E-6 -0.07222 " pathEditMode="relative" rAng="0" ptsTypes="AA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965" y="-356870"/>
            <a:ext cx="11084560" cy="5833110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E64DB-7669-F801-E4C8-737FF52F44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1506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898991" y="451872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410214" y="373405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>
            <a:fillRect/>
          </a:stretch>
        </p:blipFill>
        <p:spPr>
          <a:xfrm>
            <a:off x="7162666" y="5105506"/>
            <a:ext cx="1872554" cy="1608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76500" y="-7620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72248" y="4489526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Cả 3 đáp án trên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Tâm sự với bạn bè, người thân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Dũng cảm đối diện với nỗi sợ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465385" y="289560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Hít thở sâu để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40794" y="764249"/>
            <a:ext cx="887476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vượt qua sự lo lắng, sợ hãi. Em cần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433070" y="4495800"/>
            <a:ext cx="5332730" cy="128397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Hít thở sâu và giữ bình tĩnh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070" y="3035300"/>
            <a:ext cx="5332730" cy="124015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</a:t>
            </a:r>
            <a:r>
              <a:rPr 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r>
              <a:rPr lang="en-GB" altLang="en-US" sz="3600" b="1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Ngồi một mình, không nói chuyện với 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96000" y="4495800"/>
            <a:ext cx="5353685" cy="118681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Tự ý bỏ học, ra khỏi lớp</a:t>
            </a:r>
          </a:p>
        </p:txBody>
      </p:sp>
      <p:sp>
        <p:nvSpPr>
          <p:cNvPr id="32" name="D"/>
          <p:cNvSpPr/>
          <p:nvPr/>
        </p:nvSpPr>
        <p:spPr>
          <a:xfrm>
            <a:off x="6080125" y="2983230"/>
            <a:ext cx="5353685" cy="12858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Lớn tiếng, quát nạt các bạn khác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63897" y="764249"/>
            <a:ext cx="1002855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 cảm thấy mệt mỏi, lo lắng hay tức giận.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altLang="en-US" sz="440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cần làm gì ?</a:t>
            </a:r>
            <a:endParaRPr kumimoji="0" lang="en-GB" altLang="en-US" sz="44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47435" y="2938145"/>
            <a:ext cx="5675630" cy="132715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iúp ta suy nghĩ rõ ràng và sáng tạo, dễ dàng thành cống trong cuộc sống.</a:t>
            </a:r>
          </a:p>
        </p:txBody>
      </p:sp>
      <p:sp>
        <p:nvSpPr>
          <p:cNvPr id="30" name="C"/>
          <p:cNvSpPr/>
          <p:nvPr/>
        </p:nvSpPr>
        <p:spPr>
          <a:xfrm>
            <a:off x="257810" y="3035300"/>
            <a:ext cx="5507990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Làm cho mình tức giận hơn</a:t>
            </a:r>
          </a:p>
        </p:txBody>
      </p:sp>
      <p:sp>
        <p:nvSpPr>
          <p:cNvPr id="31" name="B"/>
          <p:cNvSpPr/>
          <p:nvPr/>
        </p:nvSpPr>
        <p:spPr>
          <a:xfrm>
            <a:off x="356870" y="4400550"/>
            <a:ext cx="5408930" cy="110680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thoải mái hơn</a:t>
            </a:r>
          </a:p>
        </p:txBody>
      </p:sp>
      <p:sp>
        <p:nvSpPr>
          <p:cNvPr id="32" name="D"/>
          <p:cNvSpPr/>
          <p:nvPr/>
        </p:nvSpPr>
        <p:spPr>
          <a:xfrm>
            <a:off x="6147435" y="4497705"/>
            <a:ext cx="5821045" cy="110490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GB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Giúp ta mạnh dạn, tự tin hơn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831929" y="764249"/>
            <a:ext cx="8492490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Kiềm chế cảm xúc tiêu cực mang lại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 ích gì cho chúng ta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lắng, tức giận, buồn</a:t>
            </a:r>
          </a:p>
        </p:txBody>
      </p:sp>
      <p:sp>
        <p:nvSpPr>
          <p:cNvPr id="30" name="C"/>
          <p:cNvSpPr/>
          <p:nvPr/>
        </p:nvSpPr>
        <p:spPr>
          <a:xfrm>
            <a:off x="528955" y="3035300"/>
            <a:ext cx="5268595" cy="111696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Hài lòng, bình tĩnh,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 phúc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GB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Trách nhiệm, yêu thương, thanh thãn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GB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Vui vẻ, tự tin, phấn khởi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755979" y="764249"/>
            <a:ext cx="464439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altLang="en-US" sz="44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 xúc tiêu cực là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b="1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DC26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3" grpId="0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920</Words>
  <Application>Microsoft Office PowerPoint</Application>
  <PresentationFormat>Widescreen</PresentationFormat>
  <Paragraphs>174</Paragraphs>
  <Slides>20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.VnBlack</vt:lpstr>
      <vt:lpstr>Arial</vt:lpstr>
      <vt:lpstr>Arial-Rounded</vt:lpstr>
      <vt:lpstr>Calibri</vt:lpstr>
      <vt:lpstr>Calibri Light</vt:lpstr>
      <vt:lpstr>HP001 4 hàng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Nguyễn Thu Hường</cp:lastModifiedBy>
  <cp:revision>36</cp:revision>
  <dcterms:created xsi:type="dcterms:W3CDTF">2021-07-09T02:44:00Z</dcterms:created>
  <dcterms:modified xsi:type="dcterms:W3CDTF">2023-02-18T11:39:10Z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596D1061517D427A809A53AF1E9B29A3</vt:lpwstr>
  </property>
  <property fmtid="{D5CDD505-2E9C-101B-9397-08002B2CF9AE}" pid="3" name="KSOProductBuildVer">
    <vt:lpwstr>2057-11.2.0.10258</vt:lpwstr>
  </property>
</Properties>
</file>