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696" r:id="rId3"/>
    <p:sldMasterId id="2147483709" r:id="rId4"/>
    <p:sldMasterId id="2147483721" r:id="rId5"/>
    <p:sldMasterId id="2147483727" r:id="rId6"/>
    <p:sldMasterId id="2147483739" r:id="rId7"/>
  </p:sldMasterIdLst>
  <p:notesMasterIdLst>
    <p:notesMasterId r:id="rId25"/>
  </p:notesMasterIdLst>
  <p:sldIdLst>
    <p:sldId id="299" r:id="rId8"/>
    <p:sldId id="260" r:id="rId9"/>
    <p:sldId id="261" r:id="rId10"/>
    <p:sldId id="262" r:id="rId11"/>
    <p:sldId id="259" r:id="rId12"/>
    <p:sldId id="289" r:id="rId13"/>
    <p:sldId id="265" r:id="rId14"/>
    <p:sldId id="266" r:id="rId15"/>
    <p:sldId id="293" r:id="rId16"/>
    <p:sldId id="294" r:id="rId17"/>
    <p:sldId id="295" r:id="rId18"/>
    <p:sldId id="296" r:id="rId19"/>
    <p:sldId id="263" r:id="rId20"/>
    <p:sldId id="301" r:id="rId21"/>
    <p:sldId id="302" r:id="rId22"/>
    <p:sldId id="300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31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56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23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80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7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2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3.png"/><Relationship Id="rId5" Type="http://schemas.microsoft.com/office/2007/relationships/hdphoto" Target="../media/hdphoto6.wdp"/><Relationship Id="rId4" Type="http://schemas.openxmlformats.org/officeDocument/2006/relationships/image" Target="../media/image42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microsoft.com/office/2007/relationships/hdphoto" Target="../media/hdphoto10.wdp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2096268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rial "/>
                <a:cs typeface="+mn-ea"/>
                <a:sym typeface="+mn-lt"/>
              </a:rPr>
              <a:t>Bài 8: Bảo quản 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25747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  <p:pic>
        <p:nvPicPr>
          <p:cNvPr id="3" name="Picture 2" descr="Tick and cross cartoon Royalty Free Vector Image">
            <a:extLst>
              <a:ext uri="{FF2B5EF4-FFF2-40B4-BE49-F238E27FC236}">
                <a16:creationId xmlns:a16="http://schemas.microsoft.com/office/drawing/2014/main" xmlns="" id="{BC3A40B9-C080-07BB-A3CD-C54A656FF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7073" y="1256665"/>
            <a:ext cx="1093320" cy="15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ick and cross cartoon Royalty Free Vector Image">
            <a:extLst>
              <a:ext uri="{FF2B5EF4-FFF2-40B4-BE49-F238E27FC236}">
                <a16:creationId xmlns:a16="http://schemas.microsoft.com/office/drawing/2014/main" xmlns="" id="{9C55E41E-8D06-1A20-1C1E-BD5391B2A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4500061" y="1107205"/>
            <a:ext cx="999656" cy="14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86BAC7-3B72-97AB-E8F2-7422E2087ACE}"/>
              </a:ext>
            </a:extLst>
          </p:cNvPr>
          <p:cNvSpPr txBox="1"/>
          <p:nvPr/>
        </p:nvSpPr>
        <p:spPr>
          <a:xfrm>
            <a:off x="89839" y="78368"/>
            <a:ext cx="1218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7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3" name="Picture 2" descr="Tick and cross cartoon Royalty Free Vector Image">
            <a:extLst>
              <a:ext uri="{FF2B5EF4-FFF2-40B4-BE49-F238E27FC236}">
                <a16:creationId xmlns:a16="http://schemas.microsoft.com/office/drawing/2014/main" xmlns="" id="{DE62D5C4-AEFF-D923-A1BA-C98B77EC1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9897928" y="1143902"/>
            <a:ext cx="1002479" cy="14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ick and cross cartoon Royalty Free Vector Image">
            <a:extLst>
              <a:ext uri="{FF2B5EF4-FFF2-40B4-BE49-F238E27FC236}">
                <a16:creationId xmlns:a16="http://schemas.microsoft.com/office/drawing/2014/main" xmlns="" id="{5F47CEED-2A90-DD62-DE20-BFD7CF5C3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015654" y="1260475"/>
            <a:ext cx="1093320" cy="15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28B054-5210-2BAA-F0D1-062A70DA30E3}"/>
              </a:ext>
            </a:extLst>
          </p:cNvPr>
          <p:cNvSpPr txBox="1"/>
          <p:nvPr/>
        </p:nvSpPr>
        <p:spPr>
          <a:xfrm>
            <a:off x="4114" y="123946"/>
            <a:ext cx="1218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42749" y="550852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5C6C4A-9259-4260-9BEA-904CA001F7C8}"/>
              </a:ext>
            </a:extLst>
          </p:cNvPr>
          <p:cNvSpPr txBox="1"/>
          <p:nvPr/>
        </p:nvSpPr>
        <p:spPr>
          <a:xfrm flipH="1">
            <a:off x="2260068" y="989781"/>
            <a:ext cx="921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 Theo em, việc bảo quản đồ dùng gia đình có lợi ích gì?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/>
        </p:blipFill>
        <p:spPr>
          <a:xfrm>
            <a:off x="2132713" y="1476058"/>
            <a:ext cx="9144887" cy="5320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5699" y="2474286"/>
            <a:ext cx="626831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Bảo quản đồ dùng gia đình giúp đồ dùng luôn </a:t>
            </a:r>
            <a:r>
              <a:rPr lang="vi-VN" sz="3000" dirty="0" smtClean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</a:t>
            </a:r>
            <a:r>
              <a:rPr lang="vi-VN" sz="3000" dirty="0" smtClean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 </a:t>
            </a:r>
            <a:r>
              <a:rPr lang="vi-VN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sẽ, bền đẹp, sử dụng được lâu dài… </a:t>
            </a:r>
            <a:endParaRPr lang="en-US" sz="3000" dirty="0">
              <a:solidFill>
                <a:srgbClr val="050A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</a:t>
            </a:r>
            <a:r>
              <a:rPr lang="vi-VN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iúp 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68955" y="929005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F54CB85F-B124-CD76-AB28-F84999F20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596A6C-1AB2-E649-A5FB-21782043BD33}"/>
              </a:ext>
            </a:extLst>
          </p:cNvPr>
          <p:cNvSpPr txBox="1"/>
          <p:nvPr/>
        </p:nvSpPr>
        <p:spPr>
          <a:xfrm>
            <a:off x="672699" y="271437"/>
            <a:ext cx="9725350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ắp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nắp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ghế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cốc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chén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lau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bụi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ghế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tủ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vải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ẩm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vỡ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nhẹ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cẩn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thận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E70A39-4BDC-44C2-3461-34F2B9C06744}"/>
              </a:ext>
            </a:extLst>
          </p:cNvPr>
          <p:cNvSpPr txBox="1"/>
          <p:nvPr/>
        </p:nvSpPr>
        <p:spPr>
          <a:xfrm>
            <a:off x="672699" y="3031399"/>
            <a:ext cx="99650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 dùng phòng bếp:</a:t>
            </a:r>
            <a:r>
              <a: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Sắp xếp ngăn nắp, đúng vị trí; vệ sinh sạch sẽ sau khi sử dụng; không nên phơi đồ dùng bằng gỗ nơi có ánh sáng, gần nguồn điện; không nên sử dụng đồ nhựa để đựng thức ăn nóng hoặc thức ăn nhiều dầu mỡ</a:t>
            </a:r>
            <a:r>
              <a:rPr lang="en-US" sz="28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xmlns="" id="{F54CB85F-B124-CD76-AB28-F84999F20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F7101B-5E34-F530-3379-54D548CF1F74}"/>
              </a:ext>
            </a:extLst>
          </p:cNvPr>
          <p:cNvSpPr txBox="1"/>
          <p:nvPr/>
        </p:nvSpPr>
        <p:spPr>
          <a:xfrm>
            <a:off x="1173556" y="1412494"/>
            <a:ext cx="10010259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 dùng khu vực nhà vệ sinh: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 xuyên lau rửa nhà vệ sinh sạch sẽ, nhất là gương, chậu rửa mặt, bồn cầu; sau khi tắm nên dùng chổi quét sạch nước trên sàn từ chỗ cao xuống chỗ thấp.</a:t>
            </a:r>
          </a:p>
        </p:txBody>
      </p:sp>
    </p:spTree>
    <p:extLst>
      <p:ext uri="{BB962C8B-B14F-4D97-AF65-F5344CB8AC3E}">
        <p14:creationId xmlns:p14="http://schemas.microsoft.com/office/powerpoint/2010/main" val="37337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xmlns="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432" y="3333994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xmlns="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40" y="2343667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của việc biết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xmlns="" id="{32D5894E-C1A1-402C-B2BE-BC04A3138FFE}"/>
              </a:ext>
            </a:extLst>
          </p:cNvPr>
          <p:cNvSpPr txBox="1"/>
          <p:nvPr/>
        </p:nvSpPr>
        <p:spPr bwMode="auto">
          <a:xfrm>
            <a:off x="3433365" y="1515620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xmlns="" id="{ADA5548B-B884-46E1-813A-9DC0FFE5CE4E}"/>
              </a:ext>
            </a:extLst>
          </p:cNvPr>
          <p:cNvSpPr/>
          <p:nvPr/>
        </p:nvSpPr>
        <p:spPr>
          <a:xfrm>
            <a:off x="3068879" y="262233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F390EFA1-3D0A-4C48-8A91-495039687E5F}"/>
              </a:ext>
            </a:extLst>
          </p:cNvPr>
          <p:cNvSpPr txBox="1"/>
          <p:nvPr/>
        </p:nvSpPr>
        <p:spPr>
          <a:xfrm>
            <a:off x="2993792" y="261306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0F6D8453-2CCA-4B8F-BA89-D0CD939CC633}"/>
              </a:ext>
            </a:extLst>
          </p:cNvPr>
          <p:cNvSpPr/>
          <p:nvPr/>
        </p:nvSpPr>
        <p:spPr>
          <a:xfrm>
            <a:off x="3123306" y="3448128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52FCA020-6A30-4DE0-BB68-77D76FD3B1A0}"/>
              </a:ext>
            </a:extLst>
          </p:cNvPr>
          <p:cNvSpPr txBox="1"/>
          <p:nvPr/>
        </p:nvSpPr>
        <p:spPr>
          <a:xfrm>
            <a:off x="3068276" y="34288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xmlns="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4244730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5E14E475-E82E-4267-84CC-3A56FE53F448}"/>
              </a:ext>
            </a:extLst>
          </p:cNvPr>
          <p:cNvSpPr/>
          <p:nvPr/>
        </p:nvSpPr>
        <p:spPr>
          <a:xfrm>
            <a:off x="3108978" y="428810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5461E852-A25B-407C-A53B-B2316C02EEAD}"/>
              </a:ext>
            </a:extLst>
          </p:cNvPr>
          <p:cNvSpPr txBox="1"/>
          <p:nvPr/>
        </p:nvSpPr>
        <p:spPr>
          <a:xfrm>
            <a:off x="3043153" y="4273440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/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494883" y="3628830"/>
            <a:ext cx="7205551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Chúc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các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chăm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ngoan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,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học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ea typeface="Arial-Rounded" panose="020B0500000000000000"/>
                <a:sym typeface="+mn-lt"/>
              </a:rPr>
              <a:t>tốt</a:t>
            </a:r>
            <a:r>
              <a:rPr lang="en-GB" altLang="zh-CN" sz="5333" b="1" dirty="0">
                <a:solidFill>
                  <a:srgbClr val="FF1171"/>
                </a:solidFill>
                <a:ea typeface="Arial-Rounded" panose="020B0500000000000000"/>
                <a:sym typeface="+mn-lt"/>
              </a:rPr>
              <a:t>!</a:t>
            </a: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/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3713" y="1996907"/>
            <a:ext cx="5298217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xmlns="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432" y="3333994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xmlns="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40" y="2343667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của việc biết 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xmlns="" id="{32D5894E-C1A1-402C-B2BE-BC04A3138FFE}"/>
              </a:ext>
            </a:extLst>
          </p:cNvPr>
          <p:cNvSpPr txBox="1"/>
          <p:nvPr/>
        </p:nvSpPr>
        <p:spPr bwMode="auto">
          <a:xfrm>
            <a:off x="3433365" y="1515620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xmlns="" id="{ADA5548B-B884-46E1-813A-9DC0FFE5CE4E}"/>
              </a:ext>
            </a:extLst>
          </p:cNvPr>
          <p:cNvSpPr/>
          <p:nvPr/>
        </p:nvSpPr>
        <p:spPr>
          <a:xfrm>
            <a:off x="3068879" y="262233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F390EFA1-3D0A-4C48-8A91-495039687E5F}"/>
              </a:ext>
            </a:extLst>
          </p:cNvPr>
          <p:cNvSpPr txBox="1"/>
          <p:nvPr/>
        </p:nvSpPr>
        <p:spPr>
          <a:xfrm>
            <a:off x="2993792" y="261306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0F6D8453-2CCA-4B8F-BA89-D0CD939CC633}"/>
              </a:ext>
            </a:extLst>
          </p:cNvPr>
          <p:cNvSpPr/>
          <p:nvPr/>
        </p:nvSpPr>
        <p:spPr>
          <a:xfrm>
            <a:off x="3123306" y="3448128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52FCA020-6A30-4DE0-BB68-77D76FD3B1A0}"/>
              </a:ext>
            </a:extLst>
          </p:cNvPr>
          <p:cNvSpPr txBox="1"/>
          <p:nvPr/>
        </p:nvSpPr>
        <p:spPr>
          <a:xfrm>
            <a:off x="3068276" y="34288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xmlns="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4244730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b="1">
                <a:solidFill>
                  <a:prstClr val="black"/>
                </a:solidFill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dùng gia đình.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5E14E475-E82E-4267-84CC-3A56FE53F448}"/>
              </a:ext>
            </a:extLst>
          </p:cNvPr>
          <p:cNvSpPr/>
          <p:nvPr/>
        </p:nvSpPr>
        <p:spPr>
          <a:xfrm>
            <a:off x="3108978" y="428810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5461E852-A25B-407C-A53B-B2316C02EEAD}"/>
              </a:ext>
            </a:extLst>
          </p:cNvPr>
          <p:cNvSpPr txBox="1"/>
          <p:nvPr/>
        </p:nvSpPr>
        <p:spPr>
          <a:xfrm>
            <a:off x="3043153" y="4273440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275356" y="2491193"/>
            <a:ext cx="56412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161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方正粗圆_GBK" pitchFamily="65" charset="-122"/>
                <a:cs typeface="Times New Roman" panose="02020603050405020304" charset="0"/>
              </a:rPr>
              <a:t>Hoạt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"/>
                <a:ea typeface="方正粗圆_GBK" pitchFamily="65" charset="-122"/>
                <a:cs typeface="Times New Roman" panose="02020603050405020304" charset="0"/>
              </a:rPr>
              <a:t>động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035" y="2286295"/>
            <a:ext cx="114762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hiểu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cách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đình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ý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nghĩa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của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4400" b="1" dirty="0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Arial "/>
                <a:ea typeface="方正粗圆_GBK" pitchFamily="65" charset="-122"/>
                <a:cs typeface="Times New Roman" panose="02020603050405020304" charset="0"/>
              </a:rPr>
              <a:t>đó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"/>
              <a:ea typeface="方正粗圆_GBK" pitchFamily="65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pic>
        <p:nvPicPr>
          <p:cNvPr id="3" name="Picture 2" descr="Tick and cross cartoon Royalty Free Vector Image">
            <a:extLst>
              <a:ext uri="{FF2B5EF4-FFF2-40B4-BE49-F238E27FC236}">
                <a16:creationId xmlns:a16="http://schemas.microsoft.com/office/drawing/2014/main" xmlns="" id="{C955E265-6685-15E9-4C41-185E72A57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180459" y="1344137"/>
            <a:ext cx="1093320" cy="15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ick and cross cartoon Royalty Free Vector Image">
            <a:extLst>
              <a:ext uri="{FF2B5EF4-FFF2-40B4-BE49-F238E27FC236}">
                <a16:creationId xmlns:a16="http://schemas.microsoft.com/office/drawing/2014/main" xmlns="" id="{F8612F01-4C9E-68B2-C4D5-C851018DB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10064633" y="1213818"/>
            <a:ext cx="1093320" cy="15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8FEC85-8FE0-0ACE-1D17-31323298B5F5}"/>
              </a:ext>
            </a:extLst>
          </p:cNvPr>
          <p:cNvSpPr txBox="1"/>
          <p:nvPr/>
        </p:nvSpPr>
        <p:spPr>
          <a:xfrm>
            <a:off x="4114" y="123946"/>
            <a:ext cx="12187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3" grpId="0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559</Words>
  <Application>Microsoft Office PowerPoint</Application>
  <PresentationFormat>Widescreen</PresentationFormat>
  <Paragraphs>52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微软雅黑</vt:lpstr>
      <vt:lpstr>宋体</vt:lpstr>
      <vt:lpstr>宋体</vt:lpstr>
      <vt:lpstr>Arial</vt:lpstr>
      <vt:lpstr>Arial </vt:lpstr>
      <vt:lpstr>Arial Black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Times New Roman</vt:lpstr>
      <vt:lpstr>仓耳羽辰体-谷力 W05</vt:lpstr>
      <vt:lpstr>方正粗圆_GBK</vt:lpstr>
      <vt:lpstr>4_Office 主题</vt:lpstr>
      <vt:lpstr>1_Office Theme</vt:lpstr>
      <vt:lpstr>1_Office 主题</vt:lpstr>
      <vt:lpstr>2_Office Theme</vt:lpstr>
      <vt:lpstr>Hoạt động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Administrator</cp:lastModifiedBy>
  <cp:revision>18</cp:revision>
  <dcterms:created xsi:type="dcterms:W3CDTF">2021-07-18T04:20:44Z</dcterms:created>
  <dcterms:modified xsi:type="dcterms:W3CDTF">2022-12-19T03:55:02Z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