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10" r:id="rId3"/>
    <p:sldMasterId id="2147483716" r:id="rId4"/>
    <p:sldMasterId id="2147483735" r:id="rId5"/>
    <p:sldMasterId id="2147483752" r:id="rId6"/>
    <p:sldMasterId id="2147483769" r:id="rId7"/>
    <p:sldMasterId id="2147483787" r:id="rId8"/>
    <p:sldMasterId id="2147483804" r:id="rId9"/>
    <p:sldMasterId id="2147483822" r:id="rId10"/>
  </p:sldMasterIdLst>
  <p:notesMasterIdLst>
    <p:notesMasterId r:id="rId29"/>
  </p:notesMasterIdLst>
  <p:sldIdLst>
    <p:sldId id="2007577121" r:id="rId11"/>
    <p:sldId id="2007577096" r:id="rId12"/>
    <p:sldId id="2007577119" r:id="rId13"/>
    <p:sldId id="2007577097" r:id="rId14"/>
    <p:sldId id="264" r:id="rId15"/>
    <p:sldId id="305" r:id="rId16"/>
    <p:sldId id="2007577112" r:id="rId17"/>
    <p:sldId id="2007577113" r:id="rId18"/>
    <p:sldId id="2007577114" r:id="rId19"/>
    <p:sldId id="2007577115" r:id="rId20"/>
    <p:sldId id="266" r:id="rId21"/>
    <p:sldId id="267" r:id="rId22"/>
    <p:sldId id="268" r:id="rId23"/>
    <p:sldId id="269" r:id="rId24"/>
    <p:sldId id="270" r:id="rId25"/>
    <p:sldId id="271" r:id="rId26"/>
    <p:sldId id="2007577118" r:id="rId27"/>
    <p:sldId id="200757711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4660"/>
  </p:normalViewPr>
  <p:slideViewPr>
    <p:cSldViewPr snapToGrid="0">
      <p:cViewPr varScale="1">
        <p:scale>
          <a:sx n="67" d="100"/>
          <a:sy n="67" d="100"/>
        </p:scale>
        <p:origin x="64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B8FE4-3AF6-4D7E-B746-FB5B20962979}"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388AA-7EAC-4357-8412-911B34E04686}" type="slidenum">
              <a:rPr lang="en-US" smtClean="0"/>
              <a:t>‹#›</a:t>
            </a:fld>
            <a:endParaRPr lang="en-US"/>
          </a:p>
        </p:txBody>
      </p:sp>
    </p:spTree>
    <p:extLst>
      <p:ext uri="{BB962C8B-B14F-4D97-AF65-F5344CB8AC3E}">
        <p14:creationId xmlns:p14="http://schemas.microsoft.com/office/powerpoint/2010/main" val="97409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5371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393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99BFE-4B07-4ECF-9948-6CEA9A37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41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617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11974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046270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864281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433300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7346750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259972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3959272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5244172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1767201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0546560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195386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1867114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29154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396170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8099623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4734117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10583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93593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0217094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226552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3420073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857218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349024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737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368077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3336112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5760629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4448310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389615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26395492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339722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7324772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6984945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771526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3691703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5345931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373907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42296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3114257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0339671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6251599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0865303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4744943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344224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8400051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907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4803650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2512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1501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64251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0011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34456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39642603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65659815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53347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3048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iới thiệu">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99108929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3624836"/>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994632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ội dung bài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626921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ết thúc">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8892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04206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27803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71298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09827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082928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597533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651071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705475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168989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732785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00169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61275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26752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93167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995874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715474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2839260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945974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373527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567938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17951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0822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7491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38480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680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395778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145786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930249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924260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315077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179208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16744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5806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9786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2055943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788367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472396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9096242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420403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023525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629826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197021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1572140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760735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04166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624446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0019496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8006957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1358121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3146631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863944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9109333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975771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65265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62622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4289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098091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5387917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881692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52557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045629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6393744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24413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995747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8673454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90138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4123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956778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519375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3551333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9794961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2490879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547971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4071282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453100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31580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42250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heme" Target="../theme/theme10.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8.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theme" Target="../theme/theme9.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767647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94397774"/>
      </p:ext>
    </p:extLst>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8943896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79640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1095271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34203117"/>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1237791"/>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998143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18796497"/>
      </p:ext>
    </p:extLst>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43997277"/>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gif"/><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5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5.xml"/><Relationship Id="rId6" Type="http://schemas.openxmlformats.org/officeDocument/2006/relationships/image" Target="../media/image32.jpeg"/><Relationship Id="rId5" Type="http://schemas.microsoft.com/office/2007/relationships/hdphoto" Target="../media/hdphoto5.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5.xml"/><Relationship Id="rId6" Type="http://schemas.openxmlformats.org/officeDocument/2006/relationships/image" Target="../media/image34.jpeg"/><Relationship Id="rId5" Type="http://schemas.microsoft.com/office/2007/relationships/hdphoto" Target="../media/hdphoto6.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5.xml"/><Relationship Id="rId6" Type="http://schemas.openxmlformats.org/officeDocument/2006/relationships/image" Target="../media/image36.jpeg"/><Relationship Id="rId5" Type="http://schemas.microsoft.com/office/2007/relationships/hdphoto" Target="../media/hdphoto7.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40.jpeg"/><Relationship Id="rId2" Type="http://schemas.openxmlformats.org/officeDocument/2006/relationships/image" Target="../media/image37.png"/><Relationship Id="rId1" Type="http://schemas.openxmlformats.org/officeDocument/2006/relationships/slideLayout" Target="../slideLayouts/slideLayout75.xml"/><Relationship Id="rId6" Type="http://schemas.openxmlformats.org/officeDocument/2006/relationships/image" Target="../media/image39.jpeg"/><Relationship Id="rId5" Type="http://schemas.microsoft.com/office/2007/relationships/hdphoto" Target="../media/hdphoto9.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1.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tiff"/><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43.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gif"/><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gif"/><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gif"/><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7801D-CD68-AA04-FEF5-50F5B6185FE9}"/>
              </a:ext>
            </a:extLst>
          </p:cNvPr>
          <p:cNvPicPr>
            <a:picLocks noChangeAspect="1"/>
          </p:cNvPicPr>
          <p:nvPr/>
        </p:nvPicPr>
        <p:blipFill>
          <a:blip r:embed="rId2"/>
          <a:stretch>
            <a:fillRect/>
          </a:stretch>
        </p:blipFill>
        <p:spPr>
          <a:xfrm>
            <a:off x="0" y="10160"/>
            <a:ext cx="12192000" cy="6828225"/>
          </a:xfrm>
          <a:prstGeom prst="rect">
            <a:avLst/>
          </a:prstGeom>
        </p:spPr>
      </p:pic>
    </p:spTree>
    <p:extLst>
      <p:ext uri="{BB962C8B-B14F-4D97-AF65-F5344CB8AC3E}">
        <p14:creationId xmlns:p14="http://schemas.microsoft.com/office/powerpoint/2010/main" val="4105341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7A6F74CC-37CD-C4EA-A954-FAF930463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240" y="240072"/>
            <a:ext cx="8884102" cy="5623637"/>
          </a:xfrm>
          <a:prstGeom prst="rect">
            <a:avLst/>
          </a:prstGeom>
        </p:spPr>
      </p:pic>
      <p:sp>
        <p:nvSpPr>
          <p:cNvPr id="3" name="TextBox 2">
            <a:extLst>
              <a:ext uri="{FF2B5EF4-FFF2-40B4-BE49-F238E27FC236}">
                <a16:creationId xmlns:a16="http://schemas.microsoft.com/office/drawing/2014/main" id="{7D56AA3C-ABF0-ABD0-D45A-295322B2AE0C}"/>
              </a:ext>
            </a:extLst>
          </p:cNvPr>
          <p:cNvSpPr txBox="1"/>
          <p:nvPr/>
        </p:nvSpPr>
        <p:spPr>
          <a:xfrm>
            <a:off x="1698572" y="5863709"/>
            <a:ext cx="9436788" cy="707886"/>
          </a:xfrm>
          <a:prstGeom prst="rect">
            <a:avLst/>
          </a:prstGeom>
          <a:noFill/>
          <a:ln>
            <a:noFill/>
          </a:ln>
        </p:spPr>
        <p:txBody>
          <a:bodyPr wrap="square" rtlCol="0">
            <a:spAutoFit/>
          </a:bodyPr>
          <a:lstStyle/>
          <a:p>
            <a:pPr algn="ctr"/>
            <a:r>
              <a:rPr lang="vi-VN" sz="4000" b="1" i="1" dirty="0">
                <a:solidFill>
                  <a:srgbClr val="FF0000"/>
                </a:solidFill>
                <a:latin typeface="Times New Roman" panose="02020603050405020304" pitchFamily="18" charset="0"/>
                <a:cs typeface="Times New Roman" panose="02020603050405020304" pitchFamily="18" charset="0"/>
              </a:rPr>
              <a:t>Hùng luôn đặt báo thức để dậy đúng giờ.</a:t>
            </a:r>
          </a:p>
        </p:txBody>
      </p:sp>
      <p:pic>
        <p:nvPicPr>
          <p:cNvPr id="4" name="Picture 2" descr="Tick and cross cartoon Royalty Free Vector Image">
            <a:extLst>
              <a:ext uri="{FF2B5EF4-FFF2-40B4-BE49-F238E27FC236}">
                <a16:creationId xmlns:a16="http://schemas.microsoft.com/office/drawing/2014/main" id="{A28756B2-7963-9428-2E31-75D9B35587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606"/>
          <a:stretch/>
        </p:blipFill>
        <p:spPr bwMode="auto">
          <a:xfrm flipH="1">
            <a:off x="740086" y="1991214"/>
            <a:ext cx="1657673" cy="242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6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422787" y="355600"/>
            <a:ext cx="2352323" cy="126566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52682" y="3394552"/>
              <a:ext cx="1987427" cy="4074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LUYỆN TẬP</a:t>
              </a:r>
            </a:p>
          </p:txBody>
        </p:sp>
      </p:grpSp>
      <p:sp>
        <p:nvSpPr>
          <p:cNvPr id="6" name="Oval 5">
            <a:extLst>
              <a:ext uri="{FF2B5EF4-FFF2-40B4-BE49-F238E27FC236}">
                <a16:creationId xmlns:a16="http://schemas.microsoft.com/office/drawing/2014/main" id="{7C82E778-BF88-4D94-A592-39FAF8E69CFC}"/>
              </a:ext>
            </a:extLst>
          </p:cNvPr>
          <p:cNvSpPr/>
          <p:nvPr/>
        </p:nvSpPr>
        <p:spPr>
          <a:xfrm>
            <a:off x="2964720" y="495920"/>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2</a:t>
            </a:r>
          </a:p>
        </p:txBody>
      </p:sp>
      <p:sp>
        <p:nvSpPr>
          <p:cNvPr id="7" name="TextBox 6">
            <a:extLst>
              <a:ext uri="{FF2B5EF4-FFF2-40B4-BE49-F238E27FC236}">
                <a16:creationId xmlns:a16="http://schemas.microsoft.com/office/drawing/2014/main" id="{2E43185E-CD29-4EDD-80AE-36312A106E60}"/>
              </a:ext>
            </a:extLst>
          </p:cNvPr>
          <p:cNvSpPr txBox="1"/>
          <p:nvPr/>
        </p:nvSpPr>
        <p:spPr>
          <a:xfrm>
            <a:off x="3516522" y="474343"/>
            <a:ext cx="825269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Điều gì có thể xảy ra trong các tình huống dưới đây?</a:t>
            </a:r>
          </a:p>
        </p:txBody>
      </p:sp>
      <p:grpSp>
        <p:nvGrpSpPr>
          <p:cNvPr id="11" name="Group 10">
            <a:extLst>
              <a:ext uri="{FF2B5EF4-FFF2-40B4-BE49-F238E27FC236}">
                <a16:creationId xmlns:a16="http://schemas.microsoft.com/office/drawing/2014/main" id="{E4C30BA4-6B36-462E-A985-B573D4036226}"/>
              </a:ext>
            </a:extLst>
          </p:cNvPr>
          <p:cNvGrpSpPr/>
          <p:nvPr/>
        </p:nvGrpSpPr>
        <p:grpSpPr>
          <a:xfrm>
            <a:off x="1722263" y="1628178"/>
            <a:ext cx="4373563" cy="2281355"/>
            <a:chOff x="1824037" y="1724588"/>
            <a:chExt cx="4373563" cy="2281355"/>
          </a:xfrm>
        </p:grpSpPr>
        <p:pic>
          <p:nvPicPr>
            <p:cNvPr id="2" name="Picture 1">
              <a:extLst>
                <a:ext uri="{FF2B5EF4-FFF2-40B4-BE49-F238E27FC236}">
                  <a16:creationId xmlns:a16="http://schemas.microsoft.com/office/drawing/2014/main" id="{CFB0F7FF-BBCF-45EA-9F1C-88EA448E7CCD}"/>
                </a:ext>
              </a:extLst>
            </p:cNvPr>
            <p:cNvPicPr>
              <a:picLocks noChangeAspect="1"/>
            </p:cNvPicPr>
            <p:nvPr/>
          </p:nvPicPr>
          <p:blipFill rotWithShape="1">
            <a:blip r:embed="rId4">
              <a:clrChange>
                <a:clrFrom>
                  <a:srgbClr val="FFFFFF"/>
                </a:clrFrom>
                <a:clrTo>
                  <a:srgbClr val="FFFFFF">
                    <a:alpha val="0"/>
                  </a:srgbClr>
                </a:clrTo>
              </a:clrChange>
            </a:blip>
            <a:srcRect r="48869" b="29556"/>
            <a:stretch/>
          </p:blipFill>
          <p:spPr>
            <a:xfrm>
              <a:off x="1824037" y="1724588"/>
              <a:ext cx="4373563" cy="2281355"/>
            </a:xfrm>
            <a:prstGeom prst="rect">
              <a:avLst/>
            </a:prstGeom>
          </p:spPr>
        </p:pic>
        <p:grpSp>
          <p:nvGrpSpPr>
            <p:cNvPr id="10" name="Group 9">
              <a:extLst>
                <a:ext uri="{FF2B5EF4-FFF2-40B4-BE49-F238E27FC236}">
                  <a16:creationId xmlns:a16="http://schemas.microsoft.com/office/drawing/2014/main" id="{C3B4CA70-70B1-48C1-8EFE-15AD6BD1658E}"/>
                </a:ext>
              </a:extLst>
            </p:cNvPr>
            <p:cNvGrpSpPr/>
            <p:nvPr/>
          </p:nvGrpSpPr>
          <p:grpSpPr>
            <a:xfrm>
              <a:off x="2276475" y="2512840"/>
              <a:ext cx="3375025" cy="830997"/>
              <a:chOff x="2276475" y="2512840"/>
              <a:chExt cx="3375025" cy="830997"/>
            </a:xfrm>
          </p:grpSpPr>
          <p:sp>
            <p:nvSpPr>
              <p:cNvPr id="8" name="Diamond 7">
                <a:extLst>
                  <a:ext uri="{FF2B5EF4-FFF2-40B4-BE49-F238E27FC236}">
                    <a16:creationId xmlns:a16="http://schemas.microsoft.com/office/drawing/2014/main" id="{8503739B-501F-4F72-8A76-235F77A86C11}"/>
                  </a:ext>
                </a:extLst>
              </p:cNvPr>
              <p:cNvSpPr/>
              <p:nvPr/>
            </p:nvSpPr>
            <p:spPr>
              <a:xfrm>
                <a:off x="2276475" y="2518393"/>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72C18"/>
                    </a:solidFill>
                    <a:effectLst/>
                    <a:uLnTx/>
                    <a:uFillTx/>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id="{1F127C55-93AA-48F0-BBD2-8642DCFEFD9A}"/>
                  </a:ext>
                </a:extLst>
              </p:cNvPr>
              <p:cNvSpPr txBox="1"/>
              <p:nvPr/>
            </p:nvSpPr>
            <p:spPr>
              <a:xfrm>
                <a:off x="2667000" y="2512840"/>
                <a:ext cx="29845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72C18"/>
                    </a:solidFill>
                    <a:effectLst/>
                    <a:uLnTx/>
                    <a:uFillTx/>
                    <a:latin typeface="Times New Roman" panose="02020603050405020304" pitchFamily="18" charset="0"/>
                    <a:cs typeface="Times New Roman" panose="02020603050405020304" pitchFamily="18" charset="0"/>
                  </a:rPr>
                  <a:t>Tùng thường xuyên đi ngủ muộn.</a:t>
                </a:r>
              </a:p>
            </p:txBody>
          </p:sp>
        </p:grpSp>
      </p:grpSp>
      <p:sp>
        <p:nvSpPr>
          <p:cNvPr id="13" name="TextBox 12">
            <a:extLst>
              <a:ext uri="{FF2B5EF4-FFF2-40B4-BE49-F238E27FC236}">
                <a16:creationId xmlns:a16="http://schemas.microsoft.com/office/drawing/2014/main" id="{C289BC6B-17C5-4976-8712-E3FC8B688E8F}"/>
              </a:ext>
            </a:extLst>
          </p:cNvPr>
          <p:cNvSpPr txBox="1"/>
          <p:nvPr/>
        </p:nvSpPr>
        <p:spPr>
          <a:xfrm>
            <a:off x="1486344" y="4693342"/>
            <a:ext cx="4396887"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Ảnh hưởng đến sức khỏe.</a:t>
            </a:r>
          </a:p>
        </p:txBody>
      </p:sp>
      <p:sp>
        <p:nvSpPr>
          <p:cNvPr id="14" name="TextBox 13">
            <a:extLst>
              <a:ext uri="{FF2B5EF4-FFF2-40B4-BE49-F238E27FC236}">
                <a16:creationId xmlns:a16="http://schemas.microsoft.com/office/drawing/2014/main" id="{C0EC4797-84F5-4E85-AD9E-92139DAB3350}"/>
              </a:ext>
            </a:extLst>
          </p:cNvPr>
          <p:cNvSpPr txBox="1"/>
          <p:nvPr/>
        </p:nvSpPr>
        <p:spPr>
          <a:xfrm>
            <a:off x="1486344" y="3978711"/>
            <a:ext cx="3637200"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Ít thời gian nghỉ ngơi.</a:t>
            </a:r>
          </a:p>
        </p:txBody>
      </p:sp>
      <p:sp>
        <p:nvSpPr>
          <p:cNvPr id="15" name="TextBox 14">
            <a:extLst>
              <a:ext uri="{FF2B5EF4-FFF2-40B4-BE49-F238E27FC236}">
                <a16:creationId xmlns:a16="http://schemas.microsoft.com/office/drawing/2014/main" id="{B0692085-D9FC-4032-908D-47056E499A3E}"/>
              </a:ext>
            </a:extLst>
          </p:cNvPr>
          <p:cNvSpPr txBox="1"/>
          <p:nvPr/>
        </p:nvSpPr>
        <p:spPr>
          <a:xfrm>
            <a:off x="1486343" y="5407973"/>
            <a:ext cx="4396887" cy="954107"/>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Dễ bị ngủ quên, thức dậy muộn vào sáng hôm sau.</a:t>
            </a:r>
          </a:p>
        </p:txBody>
      </p:sp>
      <p:pic>
        <p:nvPicPr>
          <p:cNvPr id="1026" name="Picture 2" descr="Happy cute kid boy tired with low energy Premium Vector">
            <a:extLst>
              <a:ext uri="{FF2B5EF4-FFF2-40B4-BE49-F238E27FC236}">
                <a16:creationId xmlns:a16="http://schemas.microsoft.com/office/drawing/2014/main" id="{1300EC3A-A85A-4BDE-908C-CF383FD65568}"/>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7288" y="2242149"/>
            <a:ext cx="2981325" cy="298132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8887234-9F52-435E-B4C0-2B4B45BD5CE5}"/>
              </a:ext>
            </a:extLst>
          </p:cNvPr>
          <p:cNvGrpSpPr/>
          <p:nvPr/>
        </p:nvGrpSpPr>
        <p:grpSpPr>
          <a:xfrm>
            <a:off x="6653736" y="978559"/>
            <a:ext cx="4373563" cy="3321271"/>
            <a:chOff x="6653736" y="978559"/>
            <a:chExt cx="4373563" cy="3321271"/>
          </a:xfrm>
        </p:grpSpPr>
        <p:pic>
          <p:nvPicPr>
            <p:cNvPr id="17" name="Picture 16">
              <a:extLst>
                <a:ext uri="{FF2B5EF4-FFF2-40B4-BE49-F238E27FC236}">
                  <a16:creationId xmlns:a16="http://schemas.microsoft.com/office/drawing/2014/main" id="{E5532FDE-AB14-4CAF-BED4-E6A0D032EBF9}"/>
                </a:ext>
              </a:extLst>
            </p:cNvPr>
            <p:cNvPicPr>
              <a:picLocks noChangeAspect="1"/>
            </p:cNvPicPr>
            <p:nvPr/>
          </p:nvPicPr>
          <p:blipFill rotWithShape="1">
            <a:blip r:embed="rId4">
              <a:clrChange>
                <a:clrFrom>
                  <a:srgbClr val="FFFFFF"/>
                </a:clrFrom>
                <a:clrTo>
                  <a:srgbClr val="FFFFFF">
                    <a:alpha val="0"/>
                  </a:srgbClr>
                </a:clrTo>
              </a:clrChange>
            </a:blip>
            <a:srcRect l="53136" t="-2554" r="-4267"/>
            <a:stretch/>
          </p:blipFill>
          <p:spPr>
            <a:xfrm>
              <a:off x="6653736" y="978559"/>
              <a:ext cx="4373563" cy="3321271"/>
            </a:xfrm>
            <a:prstGeom prst="rect">
              <a:avLst/>
            </a:prstGeom>
          </p:spPr>
        </p:pic>
        <p:sp>
          <p:nvSpPr>
            <p:cNvPr id="18" name="Diamond 17">
              <a:extLst>
                <a:ext uri="{FF2B5EF4-FFF2-40B4-BE49-F238E27FC236}">
                  <a16:creationId xmlns:a16="http://schemas.microsoft.com/office/drawing/2014/main" id="{7A8C9158-A7C1-469E-A58B-EA9DB6D172F8}"/>
                </a:ext>
              </a:extLst>
            </p:cNvPr>
            <p:cNvSpPr/>
            <p:nvPr/>
          </p:nvSpPr>
          <p:spPr>
            <a:xfrm>
              <a:off x="7431223" y="1932666"/>
              <a:ext cx="389589"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72C18"/>
                  </a:solidFill>
                  <a:effectLst/>
                  <a:uLnTx/>
                  <a:uFillTx/>
                  <a:latin typeface="Times New Roman" panose="02020603050405020304" pitchFamily="18" charset="0"/>
                  <a:cs typeface="Times New Roman" panose="02020603050405020304" pitchFamily="18" charset="0"/>
                </a:rPr>
                <a:t>2</a:t>
              </a:r>
            </a:p>
          </p:txBody>
        </p:sp>
        <p:sp>
          <p:nvSpPr>
            <p:cNvPr id="19" name="TextBox 18">
              <a:extLst>
                <a:ext uri="{FF2B5EF4-FFF2-40B4-BE49-F238E27FC236}">
                  <a16:creationId xmlns:a16="http://schemas.microsoft.com/office/drawing/2014/main" id="{5E67DF27-864D-49B0-BF9B-4C0934C835A6}"/>
                </a:ext>
              </a:extLst>
            </p:cNvPr>
            <p:cNvSpPr txBox="1"/>
            <p:nvPr/>
          </p:nvSpPr>
          <p:spPr>
            <a:xfrm>
              <a:off x="7298069" y="1872397"/>
              <a:ext cx="28593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72C18"/>
                  </a:solidFill>
                  <a:effectLst/>
                  <a:uLnTx/>
                  <a:uFillTx/>
                  <a:latin typeface="Times New Roman" panose="02020603050405020304" pitchFamily="18" charset="0"/>
                  <a:cs typeface="Times New Roman" panose="02020603050405020304" pitchFamily="18" charset="0"/>
                </a:rPr>
                <a:t>     Minh luôn thực hiện đúng giờ học, giờ chơi và tranh thủ thời gian làm việc nhà.</a:t>
              </a:r>
            </a:p>
          </p:txBody>
        </p:sp>
      </p:grpSp>
      <p:pic>
        <p:nvPicPr>
          <p:cNvPr id="1028" name="Picture 4" descr="Menino bonito garoto estudante feliz com livro e lápis Vetor Premium">
            <a:extLst>
              <a:ext uri="{FF2B5EF4-FFF2-40B4-BE49-F238E27FC236}">
                <a16:creationId xmlns:a16="http://schemas.microsoft.com/office/drawing/2014/main" id="{D40AB892-5F28-4150-93E3-000363D4C3EB}"/>
              </a:ext>
            </a:extLst>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733047" y="2503334"/>
            <a:ext cx="2458953" cy="24589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BA97C2F-87F6-4F02-8CE9-3C88AEAD1588}"/>
              </a:ext>
            </a:extLst>
          </p:cNvPr>
          <p:cNvSpPr txBox="1"/>
          <p:nvPr/>
        </p:nvSpPr>
        <p:spPr>
          <a:xfrm>
            <a:off x="6653736" y="4334786"/>
            <a:ext cx="3637200"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Làm được nhiều việc.</a:t>
            </a:r>
          </a:p>
        </p:txBody>
      </p:sp>
      <p:sp>
        <p:nvSpPr>
          <p:cNvPr id="23" name="TextBox 22">
            <a:extLst>
              <a:ext uri="{FF2B5EF4-FFF2-40B4-BE49-F238E27FC236}">
                <a16:creationId xmlns:a16="http://schemas.microsoft.com/office/drawing/2014/main" id="{5CCEBABE-A892-41F0-AC5E-43FE7736DE65}"/>
              </a:ext>
            </a:extLst>
          </p:cNvPr>
          <p:cNvSpPr txBox="1"/>
          <p:nvPr/>
        </p:nvSpPr>
        <p:spPr>
          <a:xfrm>
            <a:off x="6915301" y="5039202"/>
            <a:ext cx="3375635"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việc hiệu quả.</a:t>
            </a:r>
          </a:p>
        </p:txBody>
      </p:sp>
      <p:sp>
        <p:nvSpPr>
          <p:cNvPr id="24" name="TextBox 23">
            <a:extLst>
              <a:ext uri="{FF2B5EF4-FFF2-40B4-BE49-F238E27FC236}">
                <a16:creationId xmlns:a16="http://schemas.microsoft.com/office/drawing/2014/main" id="{91A64755-AD73-4457-8A6B-687AC467C08C}"/>
              </a:ext>
            </a:extLst>
          </p:cNvPr>
          <p:cNvSpPr txBox="1"/>
          <p:nvPr/>
        </p:nvSpPr>
        <p:spPr>
          <a:xfrm>
            <a:off x="7876884" y="5743618"/>
            <a:ext cx="2414052"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Sức khỏe tốt.</a:t>
            </a:r>
          </a:p>
        </p:txBody>
      </p:sp>
    </p:spTree>
    <p:extLst>
      <p:ext uri="{BB962C8B-B14F-4D97-AF65-F5344CB8AC3E}">
        <p14:creationId xmlns:p14="http://schemas.microsoft.com/office/powerpoint/2010/main" val="17350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1000"/>
                                        <p:tgtEl>
                                          <p:spTgt spid="1028"/>
                                        </p:tgtEl>
                                      </p:cBhvr>
                                    </p:animEffect>
                                    <p:anim calcmode="lin" valueType="num">
                                      <p:cBhvr>
                                        <p:cTn id="63" dur="1000" fill="hold"/>
                                        <p:tgtEl>
                                          <p:spTgt spid="1028"/>
                                        </p:tgtEl>
                                        <p:attrNameLst>
                                          <p:attrName>ppt_x</p:attrName>
                                        </p:attrNameLst>
                                      </p:cBhvr>
                                      <p:tavLst>
                                        <p:tav tm="0">
                                          <p:val>
                                            <p:strVal val="#ppt_x"/>
                                          </p:val>
                                        </p:tav>
                                        <p:tav tm="100000">
                                          <p:val>
                                            <p:strVal val="#ppt_x"/>
                                          </p:val>
                                        </p:tav>
                                      </p:tavLst>
                                    </p:anim>
                                    <p:anim calcmode="lin" valueType="num">
                                      <p:cBhvr>
                                        <p:cTn id="6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fltVal val="0"/>
                                          </p:val>
                                        </p:tav>
                                        <p:tav tm="100000">
                                          <p:val>
                                            <p:strVal val="#ppt_h"/>
                                          </p:val>
                                        </p:tav>
                                      </p:tavLst>
                                    </p:anim>
                                    <p:animEffect transition="in" filter="fade">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P spid="14" grpId="0" animBg="1"/>
      <p:bldP spid="15"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2816950"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184575" y="3333409"/>
              <a:ext cx="19504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LUYỆN TẬP</a:t>
              </a:r>
            </a:p>
          </p:txBody>
        </p:sp>
      </p:grpSp>
      <p:sp>
        <p:nvSpPr>
          <p:cNvPr id="6" name="Oval 5">
            <a:extLst>
              <a:ext uri="{FF2B5EF4-FFF2-40B4-BE49-F238E27FC236}">
                <a16:creationId xmlns:a16="http://schemas.microsoft.com/office/drawing/2014/main" id="{7C82E778-BF88-4D94-A592-39FAF8E69CFC}"/>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3</a:t>
            </a:r>
          </a:p>
        </p:txBody>
      </p:sp>
      <p:sp>
        <p:nvSpPr>
          <p:cNvPr id="7" name="TextBox 6">
            <a:extLst>
              <a:ext uri="{FF2B5EF4-FFF2-40B4-BE49-F238E27FC236}">
                <a16:creationId xmlns:a16="http://schemas.microsoft.com/office/drawing/2014/main" id="{2E43185E-CD29-4EDD-80AE-36312A106E60}"/>
              </a:ext>
            </a:extLst>
          </p:cNvPr>
          <p:cNvSpPr txBox="1"/>
          <p:nvPr/>
        </p:nvSpPr>
        <p:spPr>
          <a:xfrm>
            <a:off x="3939812" y="517218"/>
            <a:ext cx="782940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Đưa ra lời khuyên cho bạn</a:t>
            </a:r>
          </a:p>
        </p:txBody>
      </p:sp>
      <p:pic>
        <p:nvPicPr>
          <p:cNvPr id="12" name="Picture 11">
            <a:extLst>
              <a:ext uri="{FF2B5EF4-FFF2-40B4-BE49-F238E27FC236}">
                <a16:creationId xmlns:a16="http://schemas.microsoft.com/office/drawing/2014/main" id="{4934413B-198D-4048-80EB-C87D91B4919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45637" y="1845259"/>
            <a:ext cx="6306577" cy="4323311"/>
          </a:xfrm>
          <a:prstGeom prst="rect">
            <a:avLst/>
          </a:prstGeom>
        </p:spPr>
      </p:pic>
      <p:sp>
        <p:nvSpPr>
          <p:cNvPr id="25" name="Diamond 24">
            <a:extLst>
              <a:ext uri="{FF2B5EF4-FFF2-40B4-BE49-F238E27FC236}">
                <a16:creationId xmlns:a16="http://schemas.microsoft.com/office/drawing/2014/main" id="{E077F5F8-028A-4818-AE90-D231FE17D0D7}"/>
              </a:ext>
            </a:extLst>
          </p:cNvPr>
          <p:cNvSpPr/>
          <p:nvPr/>
        </p:nvSpPr>
        <p:spPr>
          <a:xfrm>
            <a:off x="3326139" y="1270035"/>
            <a:ext cx="463826" cy="434424"/>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72C18"/>
                </a:solidFill>
                <a:effectLst/>
                <a:uLnTx/>
                <a:uFillTx/>
                <a:latin typeface="Times New Roman" panose="02020603050405020304" pitchFamily="18" charset="0"/>
                <a:cs typeface="Times New Roman" panose="02020603050405020304" pitchFamily="18" charset="0"/>
              </a:rPr>
              <a:t>1</a:t>
            </a:r>
          </a:p>
        </p:txBody>
      </p:sp>
      <p:sp>
        <p:nvSpPr>
          <p:cNvPr id="26" name="TextBox 25">
            <a:extLst>
              <a:ext uri="{FF2B5EF4-FFF2-40B4-BE49-F238E27FC236}">
                <a16:creationId xmlns:a16="http://schemas.microsoft.com/office/drawing/2014/main" id="{F744251C-2490-4101-A275-7207D033D7D0}"/>
              </a:ext>
            </a:extLst>
          </p:cNvPr>
          <p:cNvSpPr txBox="1"/>
          <p:nvPr/>
        </p:nvSpPr>
        <p:spPr>
          <a:xfrm>
            <a:off x="3813455" y="1201368"/>
            <a:ext cx="6039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72C18"/>
                </a:solidFill>
                <a:effectLst/>
                <a:uLnTx/>
                <a:uFillTx/>
                <a:latin typeface="Times New Roman" panose="02020603050405020304" pitchFamily="18" charset="0"/>
                <a:cs typeface="Times New Roman" panose="02020603050405020304" pitchFamily="18" charset="0"/>
              </a:rPr>
              <a:t>Nam vừa vẽ tranh vừa xem ti vi.</a:t>
            </a:r>
          </a:p>
        </p:txBody>
      </p:sp>
      <p:pic>
        <p:nvPicPr>
          <p:cNvPr id="2050" name="Picture 2" descr="Happy cute boy study with smile Premium Vector">
            <a:extLst>
              <a:ext uri="{FF2B5EF4-FFF2-40B4-BE49-F238E27FC236}">
                <a16:creationId xmlns:a16="http://schemas.microsoft.com/office/drawing/2014/main" id="{E048FE43-7F65-4A96-A28F-C9E031BDD1D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5244" y="3932943"/>
            <a:ext cx="2458992" cy="245899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B61F0E4-3B0D-4991-8C07-3278D721A9F7}"/>
              </a:ext>
            </a:extLst>
          </p:cNvPr>
          <p:cNvGrpSpPr/>
          <p:nvPr/>
        </p:nvGrpSpPr>
        <p:grpSpPr>
          <a:xfrm>
            <a:off x="7271656" y="1452880"/>
            <a:ext cx="4270103" cy="2903431"/>
            <a:chOff x="7271656" y="1452880"/>
            <a:chExt cx="4270103" cy="2903431"/>
          </a:xfrm>
        </p:grpSpPr>
        <p:sp>
          <p:nvSpPr>
            <p:cNvPr id="21" name="Speech Bubble: Oval 20">
              <a:extLst>
                <a:ext uri="{FF2B5EF4-FFF2-40B4-BE49-F238E27FC236}">
                  <a16:creationId xmlns:a16="http://schemas.microsoft.com/office/drawing/2014/main" id="{3F5959CC-F16C-448F-BB71-53834670DE95}"/>
                </a:ext>
              </a:extLst>
            </p:cNvPr>
            <p:cNvSpPr/>
            <p:nvPr/>
          </p:nvSpPr>
          <p:spPr>
            <a:xfrm>
              <a:off x="7271656" y="1452880"/>
              <a:ext cx="4270103" cy="2903431"/>
            </a:xfrm>
            <a:prstGeom prst="wedgeEllipseCallout">
              <a:avLst>
                <a:gd name="adj1" fmla="val -22590"/>
                <a:gd name="adj2" fmla="val 64091"/>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2DCC7052-6D8E-48E9-9F48-B8F409ADD79B}"/>
                </a:ext>
              </a:extLst>
            </p:cNvPr>
            <p:cNvSpPr/>
            <p:nvPr/>
          </p:nvSpPr>
          <p:spPr>
            <a:xfrm>
              <a:off x="7532368" y="1910330"/>
              <a:ext cx="3724198"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Cậu nên tập trung vẽ tranh xong rồi xem tivi nhé! Như vậy sẽ tiết kiệm được nhiều thời gian mà vẫn hoàn thành hết được công việc đấy!</a:t>
              </a:r>
            </a:p>
          </p:txBody>
        </p:sp>
      </p:grpSp>
    </p:spTree>
    <p:extLst>
      <p:ext uri="{BB962C8B-B14F-4D97-AF65-F5344CB8AC3E}">
        <p14:creationId xmlns:p14="http://schemas.microsoft.com/office/powerpoint/2010/main" val="206541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2980645" cy="1288726"/>
            <a:chOff x="500062" y="2851475"/>
            <a:chExt cx="2980645"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2242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LUYỆN TẬP</a:t>
              </a:r>
            </a:p>
          </p:txBody>
        </p:sp>
      </p:grpSp>
      <p:sp>
        <p:nvSpPr>
          <p:cNvPr id="25" name="Diamond 24">
            <a:extLst>
              <a:ext uri="{FF2B5EF4-FFF2-40B4-BE49-F238E27FC236}">
                <a16:creationId xmlns:a16="http://schemas.microsoft.com/office/drawing/2014/main" id="{E077F5F8-028A-4818-AE90-D231FE17D0D7}"/>
              </a:ext>
            </a:extLst>
          </p:cNvPr>
          <p:cNvSpPr/>
          <p:nvPr/>
        </p:nvSpPr>
        <p:spPr>
          <a:xfrm>
            <a:off x="3511366" y="637964"/>
            <a:ext cx="463826" cy="434424"/>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72C18"/>
                </a:solidFill>
                <a:effectLst/>
                <a:uLnTx/>
                <a:uFillTx/>
                <a:latin typeface="Times New Roman" panose="02020603050405020304" pitchFamily="18" charset="0"/>
                <a:cs typeface="Times New Roman" panose="02020603050405020304" pitchFamily="18" charset="0"/>
              </a:rPr>
              <a:t>2</a:t>
            </a:r>
          </a:p>
        </p:txBody>
      </p:sp>
      <p:sp>
        <p:nvSpPr>
          <p:cNvPr id="26" name="TextBox 25">
            <a:extLst>
              <a:ext uri="{FF2B5EF4-FFF2-40B4-BE49-F238E27FC236}">
                <a16:creationId xmlns:a16="http://schemas.microsoft.com/office/drawing/2014/main" id="{F744251C-2490-4101-A275-7207D033D7D0}"/>
              </a:ext>
            </a:extLst>
          </p:cNvPr>
          <p:cNvSpPr txBox="1"/>
          <p:nvPr/>
        </p:nvSpPr>
        <p:spPr>
          <a:xfrm>
            <a:off x="4135074" y="557954"/>
            <a:ext cx="75223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72C18"/>
                </a:solidFill>
                <a:effectLst/>
                <a:uLnTx/>
                <a:uFillTx/>
                <a:latin typeface="Times New Roman" panose="02020603050405020304" pitchFamily="18" charset="0"/>
                <a:cs typeface="Times New Roman" panose="02020603050405020304" pitchFamily="18" charset="0"/>
              </a:rPr>
              <a:t>Mai chưa biết nên làm thế nào để không bỏ sót các công việc mẹ giao.</a:t>
            </a:r>
          </a:p>
        </p:txBody>
      </p:sp>
      <p:grpSp>
        <p:nvGrpSpPr>
          <p:cNvPr id="30" name="Group 29">
            <a:extLst>
              <a:ext uri="{FF2B5EF4-FFF2-40B4-BE49-F238E27FC236}">
                <a16:creationId xmlns:a16="http://schemas.microsoft.com/office/drawing/2014/main" id="{CB61F0E4-3B0D-4991-8C07-3278D721A9F7}"/>
              </a:ext>
            </a:extLst>
          </p:cNvPr>
          <p:cNvGrpSpPr/>
          <p:nvPr/>
        </p:nvGrpSpPr>
        <p:grpSpPr>
          <a:xfrm>
            <a:off x="7561943" y="1791240"/>
            <a:ext cx="4337735" cy="2830661"/>
            <a:chOff x="7179542" y="1523035"/>
            <a:chExt cx="4337735" cy="2830661"/>
          </a:xfrm>
        </p:grpSpPr>
        <p:sp>
          <p:nvSpPr>
            <p:cNvPr id="21" name="Speech Bubble: Oval 20">
              <a:extLst>
                <a:ext uri="{FF2B5EF4-FFF2-40B4-BE49-F238E27FC236}">
                  <a16:creationId xmlns:a16="http://schemas.microsoft.com/office/drawing/2014/main" id="{3F5959CC-F16C-448F-BB71-53834670DE95}"/>
                </a:ext>
              </a:extLst>
            </p:cNvPr>
            <p:cNvSpPr/>
            <p:nvPr/>
          </p:nvSpPr>
          <p:spPr>
            <a:xfrm>
              <a:off x="7179542" y="1523035"/>
              <a:ext cx="4337735" cy="2830661"/>
            </a:xfrm>
            <a:prstGeom prst="wedgeEllipseCallout">
              <a:avLst>
                <a:gd name="adj1" fmla="val 11875"/>
                <a:gd name="adj2" fmla="val 75885"/>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2DCC7052-6D8E-48E9-9F48-B8F409ADD79B}"/>
                </a:ext>
              </a:extLst>
            </p:cNvPr>
            <p:cNvSpPr/>
            <p:nvPr/>
          </p:nvSpPr>
          <p:spPr>
            <a:xfrm>
              <a:off x="7550867" y="1918783"/>
              <a:ext cx="3605589"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Cậu cứ tập trung làm lần lượt từng việc một nhé! Chẳng hạn cậu rửa bát xong rồi quét nhà, sau đó gấp quần áo. Vậy là xong ngay thôi!</a:t>
              </a:r>
            </a:p>
          </p:txBody>
        </p:sp>
      </p:grpSp>
      <p:pic>
        <p:nvPicPr>
          <p:cNvPr id="2" name="Picture 1">
            <a:extLst>
              <a:ext uri="{FF2B5EF4-FFF2-40B4-BE49-F238E27FC236}">
                <a16:creationId xmlns:a16="http://schemas.microsoft.com/office/drawing/2014/main" id="{AD63AC11-40BB-4612-9E49-20A411C3A7DF}"/>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61970" y="1731846"/>
            <a:ext cx="7734300" cy="4728014"/>
          </a:xfrm>
          <a:prstGeom prst="rect">
            <a:avLst/>
          </a:prstGeom>
        </p:spPr>
      </p:pic>
      <p:pic>
        <p:nvPicPr>
          <p:cNvPr id="3074" name="Picture 2">
            <a:extLst>
              <a:ext uri="{FF2B5EF4-FFF2-40B4-BE49-F238E27FC236}">
                <a16:creationId xmlns:a16="http://schemas.microsoft.com/office/drawing/2014/main" id="{012DF8ED-A35F-455C-8E15-01CA52522B7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6492" y="4304099"/>
            <a:ext cx="2415508" cy="241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46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500" fill="hold"/>
                                        <p:tgtEl>
                                          <p:spTgt spid="3074"/>
                                        </p:tgtEl>
                                        <p:attrNameLst>
                                          <p:attrName>ppt_x</p:attrName>
                                        </p:attrNameLst>
                                      </p:cBhvr>
                                      <p:tavLst>
                                        <p:tav tm="0">
                                          <p:val>
                                            <p:strVal val="#ppt_x"/>
                                          </p:val>
                                        </p:tav>
                                        <p:tav tm="100000">
                                          <p:val>
                                            <p:strVal val="#ppt_x"/>
                                          </p:val>
                                        </p:tav>
                                      </p:tavLst>
                                    </p:anim>
                                    <p:anim calcmode="lin" valueType="num">
                                      <p:cBhvr additive="base">
                                        <p:cTn id="2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2816950"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9504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LUYỆN TẬP</a:t>
              </a:r>
            </a:p>
          </p:txBody>
        </p:sp>
      </p:grpSp>
      <p:sp>
        <p:nvSpPr>
          <p:cNvPr id="25" name="Diamond 24">
            <a:extLst>
              <a:ext uri="{FF2B5EF4-FFF2-40B4-BE49-F238E27FC236}">
                <a16:creationId xmlns:a16="http://schemas.microsoft.com/office/drawing/2014/main" id="{E077F5F8-028A-4818-AE90-D231FE17D0D7}"/>
              </a:ext>
            </a:extLst>
          </p:cNvPr>
          <p:cNvSpPr/>
          <p:nvPr/>
        </p:nvSpPr>
        <p:spPr>
          <a:xfrm>
            <a:off x="3671249" y="1085307"/>
            <a:ext cx="463826" cy="434424"/>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472C18"/>
                </a:solidFill>
                <a:latin typeface="Times New Roman" panose="02020603050405020304" pitchFamily="18" charset="0"/>
                <a:cs typeface="Times New Roman" panose="02020603050405020304" pitchFamily="18" charset="0"/>
              </a:rPr>
              <a:t>3</a:t>
            </a:r>
            <a:endParaRPr kumimoji="0" lang="vi-VN" sz="3200" b="1" i="0" u="none" strike="noStrike" kern="1200" cap="none" spc="0" normalizeH="0" baseline="0" noProof="0" dirty="0">
              <a:ln>
                <a:noFill/>
              </a:ln>
              <a:solidFill>
                <a:srgbClr val="472C18"/>
              </a:solidFill>
              <a:effectLst/>
              <a:uLnTx/>
              <a:uFillTx/>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744251C-2490-4101-A275-7207D033D7D0}"/>
              </a:ext>
            </a:extLst>
          </p:cNvPr>
          <p:cNvSpPr txBox="1"/>
          <p:nvPr/>
        </p:nvSpPr>
        <p:spPr>
          <a:xfrm>
            <a:off x="4135074" y="1079754"/>
            <a:ext cx="75223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72C18"/>
                </a:solidFill>
                <a:effectLst/>
                <a:uLnTx/>
                <a:uFillTx/>
                <a:latin typeface="Times New Roman" panose="02020603050405020304" pitchFamily="18" charset="0"/>
                <a:cs typeface="Times New Roman" panose="02020603050405020304" pitchFamily="18" charset="0"/>
              </a:rPr>
              <a:t>Cuối tuần, Chiến chỉ chơi điện tử mà không dành thời gian giúp đỡ bố mẹ làm việc nhà.</a:t>
            </a:r>
          </a:p>
        </p:txBody>
      </p:sp>
      <p:grpSp>
        <p:nvGrpSpPr>
          <p:cNvPr id="30" name="Group 29">
            <a:extLst>
              <a:ext uri="{FF2B5EF4-FFF2-40B4-BE49-F238E27FC236}">
                <a16:creationId xmlns:a16="http://schemas.microsoft.com/office/drawing/2014/main" id="{CB61F0E4-3B0D-4991-8C07-3278D721A9F7}"/>
              </a:ext>
            </a:extLst>
          </p:cNvPr>
          <p:cNvGrpSpPr/>
          <p:nvPr/>
        </p:nvGrpSpPr>
        <p:grpSpPr>
          <a:xfrm>
            <a:off x="409503" y="1818704"/>
            <a:ext cx="4337735" cy="2830661"/>
            <a:chOff x="7179542" y="1523035"/>
            <a:chExt cx="4337735" cy="2830661"/>
          </a:xfrm>
        </p:grpSpPr>
        <p:sp>
          <p:nvSpPr>
            <p:cNvPr id="21" name="Speech Bubble: Oval 20">
              <a:extLst>
                <a:ext uri="{FF2B5EF4-FFF2-40B4-BE49-F238E27FC236}">
                  <a16:creationId xmlns:a16="http://schemas.microsoft.com/office/drawing/2014/main" id="{3F5959CC-F16C-448F-BB71-53834670DE95}"/>
                </a:ext>
              </a:extLst>
            </p:cNvPr>
            <p:cNvSpPr/>
            <p:nvPr/>
          </p:nvSpPr>
          <p:spPr>
            <a:xfrm>
              <a:off x="7179542" y="1523035"/>
              <a:ext cx="4337735" cy="2830661"/>
            </a:xfrm>
            <a:prstGeom prst="wedgeEllipseCallout">
              <a:avLst>
                <a:gd name="adj1" fmla="val 36970"/>
                <a:gd name="adj2" fmla="val 66143"/>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2DCC7052-6D8E-48E9-9F48-B8F409ADD79B}"/>
                </a:ext>
              </a:extLst>
            </p:cNvPr>
            <p:cNvSpPr/>
            <p:nvPr/>
          </p:nvSpPr>
          <p:spPr>
            <a:xfrm>
              <a:off x="7499135" y="1831699"/>
              <a:ext cx="365732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Cậu hãy dành ra chút thời gian giúp đỡ bố mẹ nhé! Bố mẹ đi làm cả ngày vất vả rồi. Rồi sau đó cậu chơi điện tử lúc nào cũng được mà!</a:t>
              </a:r>
            </a:p>
          </p:txBody>
        </p:sp>
      </p:grpSp>
      <p:pic>
        <p:nvPicPr>
          <p:cNvPr id="8" name="Picture 7">
            <a:extLst>
              <a:ext uri="{FF2B5EF4-FFF2-40B4-BE49-F238E27FC236}">
                <a16:creationId xmlns:a16="http://schemas.microsoft.com/office/drawing/2014/main" id="{ADF9D5B3-D703-4BD2-8C60-CF14AD848C4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1457" r="11761"/>
          <a:stretch/>
        </p:blipFill>
        <p:spPr>
          <a:xfrm>
            <a:off x="5420772" y="2242511"/>
            <a:ext cx="6042132" cy="3873411"/>
          </a:xfrm>
          <a:prstGeom prst="rect">
            <a:avLst/>
          </a:prstGeom>
        </p:spPr>
      </p:pic>
      <p:pic>
        <p:nvPicPr>
          <p:cNvPr id="4098" name="Picture 2">
            <a:extLst>
              <a:ext uri="{FF2B5EF4-FFF2-40B4-BE49-F238E27FC236}">
                <a16:creationId xmlns:a16="http://schemas.microsoft.com/office/drawing/2014/main" id="{6BFD432F-E89C-45D2-A907-8B5B1431DE4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8911" y="3972473"/>
            <a:ext cx="2573648" cy="257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8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calcmode="lin" valueType="num">
                                      <p:cBhvr additive="base">
                                        <p:cTn id="22" dur="500" fill="hold"/>
                                        <p:tgtEl>
                                          <p:spTgt spid="4098"/>
                                        </p:tgtEl>
                                        <p:attrNameLst>
                                          <p:attrName>ppt_x</p:attrName>
                                        </p:attrNameLst>
                                      </p:cBhvr>
                                      <p:tavLst>
                                        <p:tav tm="0">
                                          <p:val>
                                            <p:strVal val="#ppt_x"/>
                                          </p:val>
                                        </p:tav>
                                        <p:tav tm="100000">
                                          <p:val>
                                            <p:strVal val="#ppt_x"/>
                                          </p:val>
                                        </p:tav>
                                      </p:tavLst>
                                    </p:anim>
                                    <p:anim calcmode="lin" valueType="num">
                                      <p:cBhvr additive="base">
                                        <p:cTn id="2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406680"/>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8373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VẬN DỤNG</a:t>
              </a:r>
            </a:p>
          </p:txBody>
        </p:sp>
      </p:grpSp>
      <p:sp>
        <p:nvSpPr>
          <p:cNvPr id="5" name="TextBox 4">
            <a:extLst>
              <a:ext uri="{FF2B5EF4-FFF2-40B4-BE49-F238E27FC236}">
                <a16:creationId xmlns:a16="http://schemas.microsoft.com/office/drawing/2014/main" id="{28201941-DBEA-4CE6-89D9-5B45349DBF3A}"/>
              </a:ext>
            </a:extLst>
          </p:cNvPr>
          <p:cNvSpPr txBox="1"/>
          <p:nvPr/>
        </p:nvSpPr>
        <p:spPr>
          <a:xfrm>
            <a:off x="3215412" y="508931"/>
            <a:ext cx="8438600"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72F98"/>
              </a:buClr>
              <a:buSzTx/>
              <a:buFont typeface="Arial" panose="020B0604020202020204" pitchFamily="34" charset="0"/>
              <a:buChar char="•"/>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Chia sẻ về những việc em đã và sẽ làm để sử dụng thời gian hợp lí.</a:t>
            </a:r>
          </a:p>
          <a:p>
            <a:pPr marL="285750" marR="0" lvl="0" indent="-285750" algn="l" defTabSz="914400" rtl="0" eaLnBrk="1" fontAlgn="auto" latinLnBrk="0" hangingPunct="1">
              <a:lnSpc>
                <a:spcPct val="100000"/>
              </a:lnSpc>
              <a:spcBef>
                <a:spcPts val="0"/>
              </a:spcBef>
              <a:spcAft>
                <a:spcPts val="0"/>
              </a:spcAft>
              <a:buClr>
                <a:srgbClr val="F72F98"/>
              </a:buClr>
              <a:buSzTx/>
              <a:buFont typeface="Arial" panose="020B0604020202020204" pitchFamily="34" charset="0"/>
              <a:buChar char="•"/>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Lập và thực hiện thời gian biểu cho hoạt động trong một tuần theo mẫu sau:</a:t>
            </a:r>
          </a:p>
        </p:txBody>
      </p:sp>
      <p:pic>
        <p:nvPicPr>
          <p:cNvPr id="6" name="Picture 5">
            <a:extLst>
              <a:ext uri="{FF2B5EF4-FFF2-40B4-BE49-F238E27FC236}">
                <a16:creationId xmlns:a16="http://schemas.microsoft.com/office/drawing/2014/main" id="{43D53566-7C6B-40D9-8F3F-665E2FA3CC8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308679" y="2078591"/>
            <a:ext cx="8252066" cy="2467685"/>
          </a:xfrm>
          <a:prstGeom prst="rect">
            <a:avLst/>
          </a:prstGeom>
        </p:spPr>
      </p:pic>
      <p:pic>
        <p:nvPicPr>
          <p:cNvPr id="5122" name="Picture 2">
            <a:extLst>
              <a:ext uri="{FF2B5EF4-FFF2-40B4-BE49-F238E27FC236}">
                <a16:creationId xmlns:a16="http://schemas.microsoft.com/office/drawing/2014/main" id="{FC4BBC8F-B49D-48DC-9079-C25A6272869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6485" y="4546276"/>
            <a:ext cx="5362575"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4CA9653-86EB-4AA5-B344-C3694FC10DF7}"/>
              </a:ext>
            </a:extLst>
          </p:cNvPr>
          <p:cNvGrpSpPr/>
          <p:nvPr/>
        </p:nvGrpSpPr>
        <p:grpSpPr>
          <a:xfrm>
            <a:off x="427353" y="2470994"/>
            <a:ext cx="5154201" cy="3865651"/>
            <a:chOff x="427353" y="2470994"/>
            <a:chExt cx="5154201" cy="3865651"/>
          </a:xfrm>
        </p:grpSpPr>
        <p:pic>
          <p:nvPicPr>
            <p:cNvPr id="5124" name="Picture 4" descr="Mẫu thời khóa biểu cho học sinh đẹp nhất">
              <a:extLst>
                <a:ext uri="{FF2B5EF4-FFF2-40B4-BE49-F238E27FC236}">
                  <a16:creationId xmlns:a16="http://schemas.microsoft.com/office/drawing/2014/main" id="{682AD726-8E98-4F61-8AFC-E3D87AC988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87717">
              <a:off x="427353" y="2470994"/>
              <a:ext cx="5154201" cy="38656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446A296-1742-46FF-BCA5-AAEF68840145}"/>
                </a:ext>
              </a:extLst>
            </p:cNvPr>
            <p:cNvSpPr/>
            <p:nvPr/>
          </p:nvSpPr>
          <p:spPr>
            <a:xfrm rot="20914428">
              <a:off x="1496577" y="2561587"/>
              <a:ext cx="2559469" cy="477975"/>
            </a:xfrm>
            <a:prstGeom prst="rect">
              <a:avLst/>
            </a:prstGeom>
            <a:solidFill>
              <a:srgbClr val="B4EFFF"/>
            </a:solidFill>
            <a:ln>
              <a:solidFill>
                <a:srgbClr val="B4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184A708-FDDF-44B3-9D1D-27129B274B5D}"/>
                </a:ext>
              </a:extLst>
            </p:cNvPr>
            <p:cNvSpPr txBox="1"/>
            <p:nvPr/>
          </p:nvSpPr>
          <p:spPr>
            <a:xfrm rot="20953649">
              <a:off x="1142436" y="2600933"/>
              <a:ext cx="31149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solidFill>
                      <a:srgbClr val="0070C0"/>
                    </a:solidFill>
                  </a:ln>
                  <a:solidFill>
                    <a:srgbClr val="FFFFFF"/>
                  </a:solidFill>
                  <a:effectLst/>
                  <a:uLnTx/>
                  <a:uFillTx/>
                  <a:latin typeface="Times New Roman" panose="02020603050405020304" pitchFamily="18" charset="0"/>
                  <a:cs typeface="Times New Roman" panose="02020603050405020304" pitchFamily="18" charset="0"/>
                </a:rPr>
                <a:t>THỜI GIAN BIỂU</a:t>
              </a:r>
              <a:endParaRPr kumimoji="0" lang="vi-VN" sz="2800" b="1" i="0" u="none" strike="noStrike" kern="1200" cap="none" spc="0" normalizeH="0" baseline="0" noProof="0" dirty="0">
                <a:ln>
                  <a:solidFill>
                    <a:srgbClr val="0070C0"/>
                  </a:solidFill>
                </a:ln>
                <a:solidFill>
                  <a:srgbClr val="FFFFFF"/>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D35EA-6052-4071-8464-AA0C672497F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15771" y="2220685"/>
            <a:ext cx="9013372" cy="3496411"/>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CB0F79B-1EC2-478A-9461-E54493A30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1" name="文本框 48">
            <a:extLst>
              <a:ext uri="{FF2B5EF4-FFF2-40B4-BE49-F238E27FC236}">
                <a16:creationId xmlns:a16="http://schemas.microsoft.com/office/drawing/2014/main" id="{EF8686D2-9397-40D5-8291-89FC993C2B54}"/>
              </a:ext>
            </a:extLst>
          </p:cNvPr>
          <p:cNvSpPr txBox="1">
            <a:spLocks noChangeArrowheads="1"/>
          </p:cNvSpPr>
          <p:nvPr/>
        </p:nvSpPr>
        <p:spPr bwMode="auto">
          <a:xfrm>
            <a:off x="3389295" y="3466881"/>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Nêu</a:t>
            </a:r>
            <a:r>
              <a:rPr kumimoji="0" lang="en-US" altLang="zh-CN" sz="2800" b="1" i="0" u="none" strike="noStrike" kern="1200" cap="none" spc="0" normalizeH="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được vì sao phải quý trọng thời gian.</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2" name="文本框 48">
            <a:extLst>
              <a:ext uri="{FF2B5EF4-FFF2-40B4-BE49-F238E27FC236}">
                <a16:creationId xmlns:a16="http://schemas.microsoft.com/office/drawing/2014/main" id="{7DE5AAD4-A1CB-4A2C-BC76-7E2F17B15A81}"/>
              </a:ext>
            </a:extLst>
          </p:cNvPr>
          <p:cNvSpPr txBox="1">
            <a:spLocks noChangeArrowheads="1"/>
          </p:cNvSpPr>
          <p:nvPr/>
        </p:nvSpPr>
        <p:spPr bwMode="auto">
          <a:xfrm>
            <a:off x="3428289" y="2427854"/>
            <a:ext cx="6803146"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8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rPr>
              <a:t>Nêu được một số biểu hiện của việc quý trọng thời gian.</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5" name="文本框 11">
            <a:extLst>
              <a:ext uri="{FF2B5EF4-FFF2-40B4-BE49-F238E27FC236}">
                <a16:creationId xmlns:a16="http://schemas.microsoft.com/office/drawing/2014/main" id="{32D5894E-C1A1-402C-B2BE-BC04A3138FFE}"/>
              </a:ext>
            </a:extLst>
          </p:cNvPr>
          <p:cNvSpPr txBox="1"/>
          <p:nvPr/>
        </p:nvSpPr>
        <p:spPr bwMode="auto">
          <a:xfrm>
            <a:off x="3647371" y="1515620"/>
            <a:ext cx="5210081"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a:ln>
                  <a:noFill/>
                </a:ln>
                <a:solidFill>
                  <a:srgbClr val="7030A0"/>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Yêu</a:t>
            </a:r>
            <a:r>
              <a:rPr kumimoji="0" lang="en-US" altLang="zh-CN" sz="4400" b="1" i="0" u="none" strike="noStrike" kern="1200" cap="none" spc="600" normalizeH="0" noProof="0">
                <a:ln>
                  <a:noFill/>
                </a:ln>
                <a:solidFill>
                  <a:srgbClr val="7030A0"/>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cầu cần đạt</a:t>
            </a:r>
            <a:endParaRPr kumimoji="0" lang="zh-CN" altLang="en-US" sz="4400" b="1" i="0" u="none" strike="noStrike" kern="1200" cap="none" spc="600" normalizeH="0" baseline="0" noProof="0" dirty="0">
              <a:ln>
                <a:noFill/>
              </a:ln>
              <a:solidFill>
                <a:srgbClr val="7030A0"/>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6" name="矩形 75">
            <a:extLst>
              <a:ext uri="{FF2B5EF4-FFF2-40B4-BE49-F238E27FC236}">
                <a16:creationId xmlns:a16="http://schemas.microsoft.com/office/drawing/2014/main" id="{ADA5548B-B884-46E1-813A-9DC0FFE5CE4E}"/>
              </a:ext>
            </a:extLst>
          </p:cNvPr>
          <p:cNvSpPr/>
          <p:nvPr/>
        </p:nvSpPr>
        <p:spPr>
          <a:xfrm>
            <a:off x="2833627" y="254132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7" name="文本框 76">
            <a:extLst>
              <a:ext uri="{FF2B5EF4-FFF2-40B4-BE49-F238E27FC236}">
                <a16:creationId xmlns:a16="http://schemas.microsoft.com/office/drawing/2014/main" id="{F390EFA1-3D0A-4C48-8A91-495039687E5F}"/>
              </a:ext>
            </a:extLst>
          </p:cNvPr>
          <p:cNvSpPr txBox="1"/>
          <p:nvPr/>
        </p:nvSpPr>
        <p:spPr>
          <a:xfrm>
            <a:off x="2782130" y="250364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01</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8" name="矩形 77">
            <a:extLst>
              <a:ext uri="{FF2B5EF4-FFF2-40B4-BE49-F238E27FC236}">
                <a16:creationId xmlns:a16="http://schemas.microsoft.com/office/drawing/2014/main" id="{0F6D8453-2CCA-4B8F-BA89-D0CD939CC633}"/>
              </a:ext>
            </a:extLst>
          </p:cNvPr>
          <p:cNvSpPr/>
          <p:nvPr/>
        </p:nvSpPr>
        <p:spPr>
          <a:xfrm>
            <a:off x="2847103" y="3518398"/>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9" name="文本框 78">
            <a:extLst>
              <a:ext uri="{FF2B5EF4-FFF2-40B4-BE49-F238E27FC236}">
                <a16:creationId xmlns:a16="http://schemas.microsoft.com/office/drawing/2014/main" id="{52FCA020-6A30-4DE0-BB68-77D76FD3B1A0}"/>
              </a:ext>
            </a:extLst>
          </p:cNvPr>
          <p:cNvSpPr txBox="1"/>
          <p:nvPr/>
        </p:nvSpPr>
        <p:spPr>
          <a:xfrm>
            <a:off x="2782130" y="3505929"/>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02</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3" name="文本框 48">
            <a:extLst>
              <a:ext uri="{FF2B5EF4-FFF2-40B4-BE49-F238E27FC236}">
                <a16:creationId xmlns:a16="http://schemas.microsoft.com/office/drawing/2014/main" id="{A70FED79-04F3-4C7C-B2A1-786D60970E29}"/>
              </a:ext>
            </a:extLst>
          </p:cNvPr>
          <p:cNvSpPr txBox="1">
            <a:spLocks noChangeArrowheads="1"/>
          </p:cNvSpPr>
          <p:nvPr/>
        </p:nvSpPr>
        <p:spPr bwMode="auto">
          <a:xfrm>
            <a:off x="3389295" y="4258302"/>
            <a:ext cx="6803146"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Thực</a:t>
            </a:r>
            <a:r>
              <a:rPr kumimoji="0" lang="en-US" altLang="zh-CN" sz="2800" b="1" i="0" u="none" strike="noStrike" kern="1200" cap="none" spc="0" normalizeH="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hiện được việc sử dụng thời gian hợp lí.</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4" name="矩形 23">
            <a:extLst>
              <a:ext uri="{FF2B5EF4-FFF2-40B4-BE49-F238E27FC236}">
                <a16:creationId xmlns:a16="http://schemas.microsoft.com/office/drawing/2014/main" id="{5E14E475-E82E-4267-84CC-3A56FE53F448}"/>
              </a:ext>
            </a:extLst>
          </p:cNvPr>
          <p:cNvSpPr/>
          <p:nvPr/>
        </p:nvSpPr>
        <p:spPr>
          <a:xfrm>
            <a:off x="2809885" y="437223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5" name="文本框 24">
            <a:extLst>
              <a:ext uri="{FF2B5EF4-FFF2-40B4-BE49-F238E27FC236}">
                <a16:creationId xmlns:a16="http://schemas.microsoft.com/office/drawing/2014/main" id="{5461E852-A25B-407C-A53B-B2316C02EEAD}"/>
              </a:ext>
            </a:extLst>
          </p:cNvPr>
          <p:cNvSpPr txBox="1"/>
          <p:nvPr/>
        </p:nvSpPr>
        <p:spPr>
          <a:xfrm>
            <a:off x="2767896" y="437966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03</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184222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6A026366-91E6-FA7A-D72F-BAF4412D9235}"/>
              </a:ext>
            </a:extLst>
          </p:cNvPr>
          <p:cNvPicPr>
            <a:picLocks noChangeAspect="1"/>
          </p:cNvPicPr>
          <p:nvPr/>
        </p:nvPicPr>
        <p:blipFill>
          <a:blip r:embed="rId2"/>
          <a:stretch>
            <a:fillRect/>
          </a:stretch>
        </p:blipFill>
        <p:spPr>
          <a:xfrm>
            <a:off x="8300719" y="5100472"/>
            <a:ext cx="3599543" cy="1544167"/>
          </a:xfrm>
          <a:prstGeom prst="rect">
            <a:avLst/>
          </a:prstGeom>
        </p:spPr>
      </p:pic>
      <p:pic>
        <p:nvPicPr>
          <p:cNvPr id="3" name="Picture 2" descr="Cute children playing at pencil house Premium Vector">
            <a:extLst>
              <a:ext uri="{FF2B5EF4-FFF2-40B4-BE49-F238E27FC236}">
                <a16:creationId xmlns:a16="http://schemas.microsoft.com/office/drawing/2014/main" id="{8E139B13-3A3B-8405-8045-4D3482F0BC6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737" y="844570"/>
            <a:ext cx="4644572" cy="59059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8C2B2B-CF93-F993-B238-4DA3792014C4}"/>
              </a:ext>
            </a:extLst>
          </p:cNvPr>
          <p:cNvSpPr txBox="1"/>
          <p:nvPr/>
        </p:nvSpPr>
        <p:spPr>
          <a:xfrm>
            <a:off x="4936309" y="2504893"/>
            <a:ext cx="6474188" cy="2585323"/>
          </a:xfrm>
          <a:prstGeom prst="rect">
            <a:avLst/>
          </a:prstGeom>
          <a:noFill/>
        </p:spPr>
        <p:txBody>
          <a:bodyPr wrap="square" rtlCol="0">
            <a:spAutoFit/>
          </a:bodyPr>
          <a:lstStyle/>
          <a:p>
            <a:pPr algn="ctr"/>
            <a:r>
              <a:rPr lang="en-US" sz="5400" b="1">
                <a:solidFill>
                  <a:srgbClr val="00B050"/>
                </a:solidFill>
                <a:latin typeface="Times New Roman" panose="02020603050405020304" pitchFamily="18" charset="0"/>
                <a:cs typeface="Times New Roman" panose="02020603050405020304" pitchFamily="18" charset="0"/>
              </a:rPr>
              <a:t>Tạm biệt và hẹn gặp lại các con trong các tiết học sau!</a:t>
            </a:r>
            <a:endParaRPr lang="vi-VN"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713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4805916" y="239184"/>
            <a:ext cx="7159601"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089694" y="3467163"/>
            <a:ext cx="6714042" cy="2559986"/>
          </a:xfrm>
          <a:prstGeom prst="rect">
            <a:avLst/>
          </a:prstGeom>
          <a:noFill/>
          <a:ln w="9525">
            <a:noFill/>
          </a:ln>
        </p:spPr>
        <p:txBody>
          <a:bodyPr wrap="square" lIns="66349" tIns="33174" rIns="66349" bIns="33174">
            <a:spAutoFit/>
          </a:bodyPr>
          <a:lstStyle/>
          <a:p>
            <a:pPr lvl="0" algn="ctr">
              <a:defRPr/>
            </a:pPr>
            <a:r>
              <a:rPr lang="en-US" sz="5400" dirty="0" err="1">
                <a:solidFill>
                  <a:schemeClr val="tx2">
                    <a:lumMod val="75000"/>
                  </a:schemeClr>
                </a:solidFill>
                <a:latin typeface="Times New Roman" panose="02020603050405020304" pitchFamily="18" charset="0"/>
                <a:cs typeface="Times New Roman" panose="02020603050405020304" pitchFamily="18" charset="0"/>
              </a:rPr>
              <a:t>Nêu</a:t>
            </a:r>
            <a:r>
              <a:rPr lang="en-US" sz="5400" dirty="0">
                <a:solidFill>
                  <a:schemeClr val="tx2">
                    <a:lumMod val="75000"/>
                  </a:schemeClr>
                </a:solidFill>
                <a:latin typeface="Times New Roman" panose="02020603050405020304" pitchFamily="18"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cs typeface="Times New Roman" panose="02020603050405020304" pitchFamily="18" charset="0"/>
              </a:rPr>
              <a:t>những</a:t>
            </a:r>
            <a:r>
              <a:rPr lang="en-US" sz="5400" dirty="0">
                <a:solidFill>
                  <a:schemeClr val="tx2">
                    <a:lumMod val="75000"/>
                  </a:schemeClr>
                </a:solidFill>
                <a:latin typeface="Times New Roman" panose="02020603050405020304" pitchFamily="18"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cs typeface="Times New Roman" panose="02020603050405020304" pitchFamily="18" charset="0"/>
              </a:rPr>
              <a:t>việc</a:t>
            </a:r>
            <a:r>
              <a:rPr lang="en-US" sz="5400" dirty="0">
                <a:solidFill>
                  <a:schemeClr val="tx2">
                    <a:lumMod val="75000"/>
                  </a:schemeClr>
                </a:solidFill>
                <a:latin typeface="Times New Roman" panose="02020603050405020304" pitchFamily="18"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cs typeface="Times New Roman" panose="02020603050405020304" pitchFamily="18" charset="0"/>
              </a:rPr>
              <a:t>làm</a:t>
            </a:r>
            <a:r>
              <a:rPr lang="en-US" sz="5400" dirty="0">
                <a:solidFill>
                  <a:schemeClr val="tx2">
                    <a:lumMod val="75000"/>
                  </a:schemeClr>
                </a:solidFill>
                <a:latin typeface="Times New Roman" panose="02020603050405020304" pitchFamily="18"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cs typeface="Times New Roman" panose="02020603050405020304" pitchFamily="18" charset="0"/>
              </a:rPr>
              <a:t>thể</a:t>
            </a:r>
            <a:r>
              <a:rPr lang="en-US" sz="5400" dirty="0">
                <a:solidFill>
                  <a:schemeClr val="tx2">
                    <a:lumMod val="75000"/>
                  </a:schemeClr>
                </a:solidFill>
                <a:latin typeface="Times New Roman" panose="02020603050405020304" pitchFamily="18"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cs typeface="Times New Roman" panose="02020603050405020304" pitchFamily="18" charset="0"/>
              </a:rPr>
              <a:t>hiện</a:t>
            </a:r>
            <a:r>
              <a:rPr lang="en-US" sz="5400" dirty="0">
                <a:solidFill>
                  <a:schemeClr val="tx2">
                    <a:lumMod val="75000"/>
                  </a:schemeClr>
                </a:solidFill>
                <a:latin typeface="Times New Roman" panose="02020603050405020304" pitchFamily="18"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cs typeface="Times New Roman" panose="02020603050405020304" pitchFamily="18" charset="0"/>
              </a:rPr>
              <a:t>biết</a:t>
            </a:r>
            <a:r>
              <a:rPr lang="en-US" sz="5400" dirty="0">
                <a:solidFill>
                  <a:schemeClr val="tx2">
                    <a:lumMod val="75000"/>
                  </a:schemeClr>
                </a:solidFill>
                <a:latin typeface="Times New Roman" panose="02020603050405020304" pitchFamily="18"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cs typeface="Times New Roman" panose="02020603050405020304" pitchFamily="18" charset="0"/>
              </a:rPr>
              <a:t>quý</a:t>
            </a:r>
            <a:r>
              <a:rPr lang="en-US" sz="5400" dirty="0">
                <a:solidFill>
                  <a:schemeClr val="tx2">
                    <a:lumMod val="75000"/>
                  </a:schemeClr>
                </a:solidFill>
                <a:latin typeface="Times New Roman" panose="02020603050405020304" pitchFamily="18"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cs typeface="Times New Roman" panose="02020603050405020304" pitchFamily="18" charset="0"/>
              </a:rPr>
              <a:t>trọng</a:t>
            </a:r>
            <a:r>
              <a:rPr lang="en-US" sz="5400" dirty="0">
                <a:solidFill>
                  <a:schemeClr val="tx2">
                    <a:lumMod val="75000"/>
                  </a:schemeClr>
                </a:solidFill>
                <a:latin typeface="Times New Roman" panose="02020603050405020304" pitchFamily="18"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cs typeface="Times New Roman" panose="02020603050405020304" pitchFamily="18" charset="0"/>
              </a:rPr>
              <a:t>thời</a:t>
            </a:r>
            <a:r>
              <a:rPr lang="en-US" sz="5400" dirty="0">
                <a:solidFill>
                  <a:schemeClr val="tx2">
                    <a:lumMod val="75000"/>
                  </a:schemeClr>
                </a:solidFill>
                <a:latin typeface="Times New Roman" panose="02020603050405020304" pitchFamily="18"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cs typeface="Times New Roman" panose="02020603050405020304" pitchFamily="18" charset="0"/>
              </a:rPr>
              <a:t>gian</a:t>
            </a:r>
            <a:r>
              <a:rPr lang="en-US" sz="5400"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5400" b="0" i="0" u="none" strike="noStrike" kern="1200" cap="none" spc="0" normalizeH="0" baseline="0" noProof="0" dirty="0">
              <a:ln>
                <a:noFill/>
              </a:ln>
              <a:solidFill>
                <a:schemeClr val="tx2">
                  <a:lumMod val="75000"/>
                </a:schemeClr>
              </a:solidFill>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97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CB0F79B-1EC2-478A-9461-E54493A30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1" name="文本框 48">
            <a:extLst>
              <a:ext uri="{FF2B5EF4-FFF2-40B4-BE49-F238E27FC236}">
                <a16:creationId xmlns:a16="http://schemas.microsoft.com/office/drawing/2014/main" id="{EF8686D2-9397-40D5-8291-89FC993C2B54}"/>
              </a:ext>
            </a:extLst>
          </p:cNvPr>
          <p:cNvSpPr txBox="1">
            <a:spLocks noChangeArrowheads="1"/>
          </p:cNvSpPr>
          <p:nvPr/>
        </p:nvSpPr>
        <p:spPr bwMode="auto">
          <a:xfrm>
            <a:off x="3389295" y="3466881"/>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Nêu được vì sao phải quý trọng thời gian.</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2" name="文本框 48">
            <a:extLst>
              <a:ext uri="{FF2B5EF4-FFF2-40B4-BE49-F238E27FC236}">
                <a16:creationId xmlns:a16="http://schemas.microsoft.com/office/drawing/2014/main" id="{7DE5AAD4-A1CB-4A2C-BC76-7E2F17B15A81}"/>
              </a:ext>
            </a:extLst>
          </p:cNvPr>
          <p:cNvSpPr txBox="1">
            <a:spLocks noChangeArrowheads="1"/>
          </p:cNvSpPr>
          <p:nvPr/>
        </p:nvSpPr>
        <p:spPr bwMode="auto">
          <a:xfrm>
            <a:off x="3428289" y="2427854"/>
            <a:ext cx="6803146"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Nêu được một số biểu hiện của việc quý trọng thời gian.</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5" name="文本框 11">
            <a:extLst>
              <a:ext uri="{FF2B5EF4-FFF2-40B4-BE49-F238E27FC236}">
                <a16:creationId xmlns:a16="http://schemas.microsoft.com/office/drawing/2014/main" id="{32D5894E-C1A1-402C-B2BE-BC04A3138FFE}"/>
              </a:ext>
            </a:extLst>
          </p:cNvPr>
          <p:cNvSpPr txBox="1"/>
          <p:nvPr/>
        </p:nvSpPr>
        <p:spPr bwMode="auto">
          <a:xfrm>
            <a:off x="3647371" y="1515620"/>
            <a:ext cx="5210081"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a:ln>
                  <a:noFill/>
                </a:ln>
                <a:solidFill>
                  <a:srgbClr val="7030A0"/>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Yêu cầu cần đạt</a:t>
            </a:r>
            <a:endParaRPr kumimoji="0" lang="zh-CN" altLang="en-US" sz="4400" b="1" i="0" u="none" strike="noStrike" kern="1200" cap="none" spc="600" normalizeH="0" baseline="0" noProof="0" dirty="0">
              <a:ln>
                <a:noFill/>
              </a:ln>
              <a:solidFill>
                <a:srgbClr val="7030A0"/>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6" name="矩形 75">
            <a:extLst>
              <a:ext uri="{FF2B5EF4-FFF2-40B4-BE49-F238E27FC236}">
                <a16:creationId xmlns:a16="http://schemas.microsoft.com/office/drawing/2014/main" id="{ADA5548B-B884-46E1-813A-9DC0FFE5CE4E}"/>
              </a:ext>
            </a:extLst>
          </p:cNvPr>
          <p:cNvSpPr/>
          <p:nvPr/>
        </p:nvSpPr>
        <p:spPr>
          <a:xfrm>
            <a:off x="2833627" y="254132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7" name="文本框 76">
            <a:extLst>
              <a:ext uri="{FF2B5EF4-FFF2-40B4-BE49-F238E27FC236}">
                <a16:creationId xmlns:a16="http://schemas.microsoft.com/office/drawing/2014/main" id="{F390EFA1-3D0A-4C48-8A91-495039687E5F}"/>
              </a:ext>
            </a:extLst>
          </p:cNvPr>
          <p:cNvSpPr txBox="1"/>
          <p:nvPr/>
        </p:nvSpPr>
        <p:spPr>
          <a:xfrm>
            <a:off x="2782130" y="250364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01</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8" name="矩形 77">
            <a:extLst>
              <a:ext uri="{FF2B5EF4-FFF2-40B4-BE49-F238E27FC236}">
                <a16:creationId xmlns:a16="http://schemas.microsoft.com/office/drawing/2014/main" id="{0F6D8453-2CCA-4B8F-BA89-D0CD939CC633}"/>
              </a:ext>
            </a:extLst>
          </p:cNvPr>
          <p:cNvSpPr/>
          <p:nvPr/>
        </p:nvSpPr>
        <p:spPr>
          <a:xfrm>
            <a:off x="2847103" y="3518398"/>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9" name="文本框 78">
            <a:extLst>
              <a:ext uri="{FF2B5EF4-FFF2-40B4-BE49-F238E27FC236}">
                <a16:creationId xmlns:a16="http://schemas.microsoft.com/office/drawing/2014/main" id="{52FCA020-6A30-4DE0-BB68-77D76FD3B1A0}"/>
              </a:ext>
            </a:extLst>
          </p:cNvPr>
          <p:cNvSpPr txBox="1"/>
          <p:nvPr/>
        </p:nvSpPr>
        <p:spPr>
          <a:xfrm>
            <a:off x="2782130" y="3505929"/>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02</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3" name="文本框 48">
            <a:extLst>
              <a:ext uri="{FF2B5EF4-FFF2-40B4-BE49-F238E27FC236}">
                <a16:creationId xmlns:a16="http://schemas.microsoft.com/office/drawing/2014/main" id="{A70FED79-04F3-4C7C-B2A1-786D60970E29}"/>
              </a:ext>
            </a:extLst>
          </p:cNvPr>
          <p:cNvSpPr txBox="1">
            <a:spLocks noChangeArrowheads="1"/>
          </p:cNvSpPr>
          <p:nvPr/>
        </p:nvSpPr>
        <p:spPr bwMode="auto">
          <a:xfrm>
            <a:off x="3389295" y="4258302"/>
            <a:ext cx="6803146"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Thực hiện được việc sử dụng thời gian hợp lí.</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4" name="矩形 23">
            <a:extLst>
              <a:ext uri="{FF2B5EF4-FFF2-40B4-BE49-F238E27FC236}">
                <a16:creationId xmlns:a16="http://schemas.microsoft.com/office/drawing/2014/main" id="{5E14E475-E82E-4267-84CC-3A56FE53F448}"/>
              </a:ext>
            </a:extLst>
          </p:cNvPr>
          <p:cNvSpPr/>
          <p:nvPr/>
        </p:nvSpPr>
        <p:spPr>
          <a:xfrm>
            <a:off x="2809885" y="437223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5" name="文本框 24">
            <a:extLst>
              <a:ext uri="{FF2B5EF4-FFF2-40B4-BE49-F238E27FC236}">
                <a16:creationId xmlns:a16="http://schemas.microsoft.com/office/drawing/2014/main" id="{5461E852-A25B-407C-A53B-B2316C02EEAD}"/>
              </a:ext>
            </a:extLst>
          </p:cNvPr>
          <p:cNvSpPr txBox="1"/>
          <p:nvPr/>
        </p:nvSpPr>
        <p:spPr>
          <a:xfrm>
            <a:off x="2767896" y="437966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03</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100927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2345754" y="1343380"/>
            <a:ext cx="8742661" cy="4941806"/>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1832617" y="2728779"/>
              <a:ext cx="3954794" cy="90658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a:t>
              </a:r>
              <a:r>
                <a:rPr kumimoji="0" lang="en-US" altLang="zh-CN" sz="9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96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tập</a:t>
              </a:r>
              <a:endParaRPr kumimoji="0" lang="zh-CN" altLang="en-US" sz="9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21141171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6472D-54EF-4287-864C-0208D6E93C5C}"/>
              </a:ext>
            </a:extLst>
          </p:cNvPr>
          <p:cNvGrpSpPr/>
          <p:nvPr/>
        </p:nvGrpSpPr>
        <p:grpSpPr>
          <a:xfrm>
            <a:off x="431482" y="220535"/>
            <a:ext cx="2980645" cy="1288726"/>
            <a:chOff x="500062" y="2851475"/>
            <a:chExt cx="2980645"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49" y="3294564"/>
              <a:ext cx="2242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LUYỆN TẬP</a:t>
              </a:r>
            </a:p>
          </p:txBody>
        </p:sp>
      </p:grpSp>
      <p:pic>
        <p:nvPicPr>
          <p:cNvPr id="7" name="Picture 6">
            <a:extLst>
              <a:ext uri="{FF2B5EF4-FFF2-40B4-BE49-F238E27FC236}">
                <a16:creationId xmlns:a16="http://schemas.microsoft.com/office/drawing/2014/main" id="{5E34DD05-9CD4-4826-B3C3-CA5D9DF1699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b="26287"/>
          <a:stretch/>
        </p:blipFill>
        <p:spPr>
          <a:xfrm>
            <a:off x="1555099" y="1465589"/>
            <a:ext cx="8777619" cy="2494816"/>
          </a:xfrm>
          <a:prstGeom prst="rect">
            <a:avLst/>
          </a:prstGeom>
        </p:spPr>
      </p:pic>
      <p:sp>
        <p:nvSpPr>
          <p:cNvPr id="12" name="Oval 11">
            <a:extLst>
              <a:ext uri="{FF2B5EF4-FFF2-40B4-BE49-F238E27FC236}">
                <a16:creationId xmlns:a16="http://schemas.microsoft.com/office/drawing/2014/main" id="{2C7415A5-38BF-5F6D-EEF6-4DEA448297DA}"/>
              </a:ext>
            </a:extLst>
          </p:cNvPr>
          <p:cNvSpPr/>
          <p:nvPr/>
        </p:nvSpPr>
        <p:spPr>
          <a:xfrm>
            <a:off x="3770627" y="632771"/>
            <a:ext cx="523650"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sp>
        <p:nvSpPr>
          <p:cNvPr id="13" name="TextBox 12">
            <a:extLst>
              <a:ext uri="{FF2B5EF4-FFF2-40B4-BE49-F238E27FC236}">
                <a16:creationId xmlns:a16="http://schemas.microsoft.com/office/drawing/2014/main" id="{D1F2BE26-CE28-6185-E072-6E2CB99DDE49}"/>
              </a:ext>
            </a:extLst>
          </p:cNvPr>
          <p:cNvSpPr txBox="1"/>
          <p:nvPr/>
        </p:nvSpPr>
        <p:spPr>
          <a:xfrm>
            <a:off x="4457972" y="577322"/>
            <a:ext cx="698218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đồng tình hoặc không đồng tình với việc làm của bạn nào? Vì sao?</a:t>
            </a:r>
          </a:p>
        </p:txBody>
      </p:sp>
      <p:pic>
        <p:nvPicPr>
          <p:cNvPr id="14" name="Picture 13">
            <a:extLst>
              <a:ext uri="{FF2B5EF4-FFF2-40B4-BE49-F238E27FC236}">
                <a16:creationId xmlns:a16="http://schemas.microsoft.com/office/drawing/2014/main" id="{1B827AD6-F44B-AC76-F72D-CD262B320D8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555098" y="3960405"/>
            <a:ext cx="8777619" cy="2492462"/>
          </a:xfrm>
          <a:prstGeom prst="rect">
            <a:avLst/>
          </a:prstGeom>
        </p:spPr>
      </p:pic>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254B491E-DABA-41BA-9F8A-D4680CD0F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75" y="55430"/>
            <a:ext cx="12675475" cy="6858000"/>
          </a:xfrm>
          <a:prstGeom prst="rect">
            <a:avLst/>
          </a:prstGeom>
        </p:spPr>
      </p:pic>
      <p:sp>
        <p:nvSpPr>
          <p:cNvPr id="11" name="TextBox 10">
            <a:extLst>
              <a:ext uri="{FF2B5EF4-FFF2-40B4-BE49-F238E27FC236}">
                <a16:creationId xmlns:a16="http://schemas.microsoft.com/office/drawing/2014/main" id="{BDA4F29B-146A-48B9-87D9-1720DA746A97}"/>
              </a:ext>
            </a:extLst>
          </p:cNvPr>
          <p:cNvSpPr txBox="1"/>
          <p:nvPr/>
        </p:nvSpPr>
        <p:spPr>
          <a:xfrm>
            <a:off x="700224" y="757446"/>
            <a:ext cx="6032575" cy="14811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F4A52A4-4896-4012-AC32-AE92C4F39C75}"/>
              </a:ext>
            </a:extLst>
          </p:cNvPr>
          <p:cNvSpPr/>
          <p:nvPr/>
        </p:nvSpPr>
        <p:spPr>
          <a:xfrm>
            <a:off x="479976" y="197934"/>
            <a:ext cx="5475936" cy="646331"/>
          </a:xfrm>
          <a:prstGeom prst="rect">
            <a:avLst/>
          </a:prstGeom>
          <a:noFill/>
        </p:spPr>
        <p:txBody>
          <a:bodyPr wrap="square" lIns="91440" tIns="45720" rIns="91440" bIns="45720">
            <a:spAutoFit/>
          </a:bodyPr>
          <a:lstStyle/>
          <a:p>
            <a:pPr algn="ctr"/>
            <a:r>
              <a:rPr kumimoji="0" lang="en-US" sz="3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THẢO LUẬN NHÓM 2</a:t>
            </a:r>
            <a:endParaRPr lang="en-US" sz="3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8" name="Picture 2" descr="Tick and cross cartoon Royalty Free Vector Image">
            <a:extLst>
              <a:ext uri="{FF2B5EF4-FFF2-40B4-BE49-F238E27FC236}">
                <a16:creationId xmlns:a16="http://schemas.microsoft.com/office/drawing/2014/main" id="{1830C625-E998-A069-BD28-F932878C16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606"/>
          <a:stretch/>
        </p:blipFill>
        <p:spPr bwMode="auto">
          <a:xfrm flipH="1">
            <a:off x="700224" y="739087"/>
            <a:ext cx="776070" cy="11345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id="{A63C6791-EBFD-EBC7-7AA2-92A308EA8D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125" r="-5519"/>
          <a:stretch/>
        </p:blipFill>
        <p:spPr bwMode="auto">
          <a:xfrm>
            <a:off x="850864" y="1498033"/>
            <a:ext cx="845678" cy="123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5A3AFEAF-7C53-56B3-8467-CAC92094F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644" y="254000"/>
            <a:ext cx="9650396" cy="5505551"/>
          </a:xfrm>
          <a:prstGeom prst="rect">
            <a:avLst/>
          </a:prstGeom>
        </p:spPr>
      </p:pic>
      <p:sp>
        <p:nvSpPr>
          <p:cNvPr id="3" name="TextBox 2">
            <a:extLst>
              <a:ext uri="{FF2B5EF4-FFF2-40B4-BE49-F238E27FC236}">
                <a16:creationId xmlns:a16="http://schemas.microsoft.com/office/drawing/2014/main" id="{F571CF9F-7811-6B3D-C7DC-773CEFAB8734}"/>
              </a:ext>
            </a:extLst>
          </p:cNvPr>
          <p:cNvSpPr txBox="1"/>
          <p:nvPr/>
        </p:nvSpPr>
        <p:spPr>
          <a:xfrm>
            <a:off x="2099644" y="5834559"/>
            <a:ext cx="9504748" cy="769441"/>
          </a:xfrm>
          <a:prstGeom prst="rect">
            <a:avLst/>
          </a:prstGeom>
          <a:noFill/>
          <a:ln>
            <a:noFill/>
          </a:ln>
        </p:spPr>
        <p:txBody>
          <a:bodyPr wrap="square" rtlCol="0">
            <a:spAutoFit/>
          </a:bodyPr>
          <a:lstStyle/>
          <a:p>
            <a:pPr algn="ctr"/>
            <a:r>
              <a:rPr lang="vi-VN" sz="4400" b="1" i="1" dirty="0">
                <a:solidFill>
                  <a:srgbClr val="FF0000"/>
                </a:solidFill>
                <a:latin typeface="Times New Roman" panose="02020603050405020304" pitchFamily="18" charset="0"/>
                <a:cs typeface="Times New Roman" panose="02020603050405020304" pitchFamily="18" charset="0"/>
              </a:rPr>
              <a:t>Ngọc luôn ghi nhớ những việc cần làm.</a:t>
            </a:r>
          </a:p>
        </p:txBody>
      </p:sp>
      <p:pic>
        <p:nvPicPr>
          <p:cNvPr id="4" name="Picture 2" descr="Tick and cross cartoon Royalty Free Vector Image">
            <a:extLst>
              <a:ext uri="{FF2B5EF4-FFF2-40B4-BE49-F238E27FC236}">
                <a16:creationId xmlns:a16="http://schemas.microsoft.com/office/drawing/2014/main" id="{CFD1CCC9-4AF3-0300-66ED-3163B2B238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606"/>
          <a:stretch/>
        </p:blipFill>
        <p:spPr bwMode="auto">
          <a:xfrm flipH="1">
            <a:off x="441960" y="1920698"/>
            <a:ext cx="1485879" cy="2172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34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E9C2B527-BBDF-F505-A5EC-214B57D26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096" y="243841"/>
            <a:ext cx="9273904" cy="5476240"/>
          </a:xfrm>
          <a:prstGeom prst="rect">
            <a:avLst/>
          </a:prstGeom>
        </p:spPr>
      </p:pic>
      <p:pic>
        <p:nvPicPr>
          <p:cNvPr id="3" name="Picture 2" descr="Tick and cross cartoon Royalty Free Vector Image">
            <a:extLst>
              <a:ext uri="{FF2B5EF4-FFF2-40B4-BE49-F238E27FC236}">
                <a16:creationId xmlns:a16="http://schemas.microsoft.com/office/drawing/2014/main" id="{387572D3-F76D-F5C4-E20C-6E21793C2B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25" r="-5519"/>
          <a:stretch/>
        </p:blipFill>
        <p:spPr bwMode="auto">
          <a:xfrm>
            <a:off x="1021845" y="2342923"/>
            <a:ext cx="1485879" cy="21721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5FB554-3585-26F0-C814-7E713D0FD3C7}"/>
              </a:ext>
            </a:extLst>
          </p:cNvPr>
          <p:cNvSpPr txBox="1"/>
          <p:nvPr/>
        </p:nvSpPr>
        <p:spPr>
          <a:xfrm>
            <a:off x="2351352" y="5720081"/>
            <a:ext cx="9007528" cy="646331"/>
          </a:xfrm>
          <a:prstGeom prst="rect">
            <a:avLst/>
          </a:prstGeom>
          <a:noFill/>
          <a:ln>
            <a:noFill/>
          </a:ln>
        </p:spPr>
        <p:txBody>
          <a:bodyPr wrap="square" rtlCol="0">
            <a:spAutoFit/>
          </a:bodyPr>
          <a:lstStyle/>
          <a:p>
            <a:pPr algn="ctr"/>
            <a:r>
              <a:rPr lang="vi-VN" sz="3600" b="1" i="1" dirty="0">
                <a:solidFill>
                  <a:srgbClr val="FF0000"/>
                </a:solidFill>
                <a:latin typeface="Times New Roman" panose="02020603050405020304" pitchFamily="18" charset="0"/>
                <a:cs typeface="Times New Roman" panose="02020603050405020304" pitchFamily="18" charset="0"/>
              </a:rPr>
              <a:t>Trang dành hết thời gian rảnh rỗi để xem ti vi.</a:t>
            </a:r>
          </a:p>
        </p:txBody>
      </p:sp>
    </p:spTree>
    <p:extLst>
      <p:ext uri="{BB962C8B-B14F-4D97-AF65-F5344CB8AC3E}">
        <p14:creationId xmlns:p14="http://schemas.microsoft.com/office/powerpoint/2010/main" val="48916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A088FB6E-9A0A-B209-DD22-38ECD2970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0" y="236561"/>
            <a:ext cx="8207729" cy="5351439"/>
          </a:xfrm>
          <a:prstGeom prst="rect">
            <a:avLst/>
          </a:prstGeom>
        </p:spPr>
      </p:pic>
      <p:pic>
        <p:nvPicPr>
          <p:cNvPr id="3" name="Picture 2" descr="Tick and cross cartoon Royalty Free Vector Image">
            <a:extLst>
              <a:ext uri="{FF2B5EF4-FFF2-40B4-BE49-F238E27FC236}">
                <a16:creationId xmlns:a16="http://schemas.microsoft.com/office/drawing/2014/main" id="{01236BF5-A197-3398-7AC0-23FAED45BD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25" r="-5519"/>
          <a:stretch/>
        </p:blipFill>
        <p:spPr bwMode="auto">
          <a:xfrm>
            <a:off x="1397765" y="1946683"/>
            <a:ext cx="1485879" cy="21721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7F283C-0B4B-BBE1-8C1E-66E360541E4E}"/>
              </a:ext>
            </a:extLst>
          </p:cNvPr>
          <p:cNvSpPr txBox="1"/>
          <p:nvPr/>
        </p:nvSpPr>
        <p:spPr>
          <a:xfrm>
            <a:off x="1397765" y="5716941"/>
            <a:ext cx="9111014" cy="707886"/>
          </a:xfrm>
          <a:prstGeom prst="rect">
            <a:avLst/>
          </a:prstGeom>
          <a:noFill/>
          <a:ln>
            <a:noFill/>
          </a:ln>
        </p:spPr>
        <p:txBody>
          <a:bodyPr wrap="square" rtlCol="0">
            <a:spAutoFit/>
          </a:bodyPr>
          <a:lstStyle/>
          <a:p>
            <a:pPr algn="ctr"/>
            <a:r>
              <a:rPr lang="vi-VN" sz="4000" b="1" i="1" dirty="0">
                <a:solidFill>
                  <a:srgbClr val="FF0000"/>
                </a:solidFill>
                <a:latin typeface="Times New Roman" panose="02020603050405020304" pitchFamily="18" charset="0"/>
                <a:cs typeface="Times New Roman" panose="02020603050405020304" pitchFamily="18" charset="0"/>
              </a:rPr>
              <a:t>Tiến thường chơi đồ chơi trong giờ học.</a:t>
            </a:r>
          </a:p>
        </p:txBody>
      </p:sp>
    </p:spTree>
    <p:extLst>
      <p:ext uri="{BB962C8B-B14F-4D97-AF65-F5344CB8AC3E}">
        <p14:creationId xmlns:p14="http://schemas.microsoft.com/office/powerpoint/2010/main" val="112109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TotalTime>
  <Words>505</Words>
  <Application>Microsoft Office PowerPoint</Application>
  <PresentationFormat>Widescreen</PresentationFormat>
  <Paragraphs>65</Paragraphs>
  <Slides>18</Slides>
  <Notes>4</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18</vt:i4>
      </vt:variant>
    </vt:vector>
  </HeadingPairs>
  <TitlesOfParts>
    <vt:vector size="37" baseType="lpstr">
      <vt:lpstr>等线</vt:lpstr>
      <vt:lpstr>Microsoft YaHei</vt:lpstr>
      <vt:lpstr>Arial</vt:lpstr>
      <vt:lpstr>Averta Std CY Bold</vt:lpstr>
      <vt:lpstr>Calibri</vt:lpstr>
      <vt:lpstr>Calibri Light</vt:lpstr>
      <vt:lpstr>Quicksand Medium</vt:lpstr>
      <vt:lpstr>Times New Roman</vt:lpstr>
      <vt:lpstr>UTM Cookies</vt:lpstr>
      <vt:lpstr>5_Office Theme</vt:lpstr>
      <vt:lpstr>4_Office Theme</vt:lpstr>
      <vt:lpstr>Hoạt động</vt:lpstr>
      <vt:lpstr>1_Office Theme</vt:lpstr>
      <vt:lpstr>Cute Sticker by Slidesgo</vt:lpstr>
      <vt:lpstr>1_Cute Sticker by Slidesgo</vt:lpstr>
      <vt:lpstr>2_Cute Sticker by Slidesgo</vt:lpstr>
      <vt:lpstr>3_Cute Sticker by Slidesgo</vt:lpstr>
      <vt:lpstr>4_Cute Sticker by Slidesgo</vt:lpstr>
      <vt:lpstr>5_Cute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Thu Hường</cp:lastModifiedBy>
  <cp:revision>25</cp:revision>
  <dcterms:created xsi:type="dcterms:W3CDTF">2021-06-21T14:39:53Z</dcterms:created>
  <dcterms:modified xsi:type="dcterms:W3CDTF">2022-11-03T15:32:11Z</dcterms:modified>
</cp:coreProperties>
</file>