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9" r:id="rId3"/>
    <p:sldMasterId id="2147483717" r:id="rId4"/>
  </p:sldMasterIdLst>
  <p:notesMasterIdLst>
    <p:notesMasterId r:id="rId24"/>
  </p:notesMasterIdLst>
  <p:sldIdLst>
    <p:sldId id="256" r:id="rId5"/>
    <p:sldId id="269" r:id="rId6"/>
    <p:sldId id="310" r:id="rId7"/>
    <p:sldId id="287" r:id="rId8"/>
    <p:sldId id="297" r:id="rId9"/>
    <p:sldId id="270" r:id="rId10"/>
    <p:sldId id="288" r:id="rId11"/>
    <p:sldId id="289" r:id="rId12"/>
    <p:sldId id="285" r:id="rId13"/>
    <p:sldId id="281" r:id="rId14"/>
    <p:sldId id="290" r:id="rId15"/>
    <p:sldId id="296" r:id="rId16"/>
    <p:sldId id="291" r:id="rId17"/>
    <p:sldId id="308" r:id="rId18"/>
    <p:sldId id="295" r:id="rId19"/>
    <p:sldId id="293" r:id="rId20"/>
    <p:sldId id="311" r:id="rId21"/>
    <p:sldId id="268"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3" autoAdjust="0"/>
    <p:restoredTop sz="94660"/>
  </p:normalViewPr>
  <p:slideViewPr>
    <p:cSldViewPr snapToGrid="0">
      <p:cViewPr varScale="1">
        <p:scale>
          <a:sx n="59" d="100"/>
          <a:sy n="59" d="100"/>
        </p:scale>
        <p:origin x="8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4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A4C8C-F171-4760-B764-16E889D678B1}" type="slidenum">
              <a:rPr lang="en-US" smtClean="0"/>
              <a:t>6</a:t>
            </a:fld>
            <a:endParaRPr lang="en-US"/>
          </a:p>
        </p:txBody>
      </p:sp>
    </p:spTree>
    <p:extLst>
      <p:ext uri="{BB962C8B-B14F-4D97-AF65-F5344CB8AC3E}">
        <p14:creationId xmlns:p14="http://schemas.microsoft.com/office/powerpoint/2010/main" val="103607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8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988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1" name="Google Shape;11;p2"/>
          <p:cNvSpPr/>
          <p:nvPr/>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370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267;p25"/>
          <p:cNvGrpSpPr/>
          <p:nvPr userDrawn="1"/>
        </p:nvGrpSpPr>
        <p:grpSpPr>
          <a:xfrm rot="1093143">
            <a:off x="10246481" y="4803394"/>
            <a:ext cx="1300688" cy="1248865"/>
            <a:chOff x="3885600" y="2960625"/>
            <a:chExt cx="470600" cy="451850"/>
          </a:xfrm>
        </p:grpSpPr>
        <p:sp>
          <p:nvSpPr>
            <p:cNvPr id="45"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0" y="2217317"/>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20"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246;p25"/>
          <p:cNvGrpSpPr/>
          <p:nvPr userDrawn="1"/>
        </p:nvGrpSpPr>
        <p:grpSpPr>
          <a:xfrm>
            <a:off x="11238689" y="3071620"/>
            <a:ext cx="685727" cy="632509"/>
            <a:chOff x="712875" y="2205450"/>
            <a:chExt cx="233675" cy="215550"/>
          </a:xfrm>
        </p:grpSpPr>
        <p:sp>
          <p:nvSpPr>
            <p:cNvPr id="33"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252;p25"/>
          <p:cNvGrpSpPr/>
          <p:nvPr userDrawn="1"/>
        </p:nvGrpSpPr>
        <p:grpSpPr>
          <a:xfrm>
            <a:off x="10173295" y="3438661"/>
            <a:ext cx="985765" cy="909171"/>
            <a:chOff x="751275" y="1814050"/>
            <a:chExt cx="233675" cy="215525"/>
          </a:xfrm>
        </p:grpSpPr>
        <p:sp>
          <p:nvSpPr>
            <p:cNvPr id="39"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roup 3"/>
          <p:cNvGrpSpPr/>
          <p:nvPr userDrawn="1"/>
        </p:nvGrpSpPr>
        <p:grpSpPr>
          <a:xfrm>
            <a:off x="4826912" y="352960"/>
            <a:ext cx="2368150" cy="1891371"/>
            <a:chOff x="3620184" y="264720"/>
            <a:chExt cx="1776113" cy="1418528"/>
          </a:xfrm>
        </p:grpSpPr>
        <p:sp>
          <p:nvSpPr>
            <p:cNvPr id="65"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 name="TextBox 2"/>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grpSp>
      <p:sp>
        <p:nvSpPr>
          <p:cNvPr id="50"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01;p25"/>
          <p:cNvGrpSpPr/>
          <p:nvPr userDrawn="1"/>
        </p:nvGrpSpPr>
        <p:grpSpPr>
          <a:xfrm rot="186006">
            <a:off x="5284530" y="1661731"/>
            <a:ext cx="668199" cy="1350400"/>
            <a:chOff x="656025" y="2751350"/>
            <a:chExt cx="311375" cy="629275"/>
          </a:xfrm>
        </p:grpSpPr>
        <p:sp>
          <p:nvSpPr>
            <p:cNvPr id="22"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TextBox 65"/>
          <p:cNvSpPr txBox="1"/>
          <p:nvPr userDrawn="1"/>
        </p:nvSpPr>
        <p:spPr>
          <a:xfrm>
            <a:off x="7543310" y="736929"/>
            <a:ext cx="2169184" cy="666786"/>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sp>
        <p:nvSpPr>
          <p:cNvPr id="67" name="TextBox 66"/>
          <p:cNvSpPr txBox="1"/>
          <p:nvPr userDrawn="1"/>
        </p:nvSpPr>
        <p:spPr>
          <a:xfrm>
            <a:off x="7807231" y="872403"/>
            <a:ext cx="4285453" cy="1898084"/>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KHÁM</a:t>
            </a:r>
            <a:r>
              <a:rPr lang="en-US" sz="5867" baseline="0" dirty="0">
                <a:ln w="28575" cmpd="thickThin">
                  <a:solidFill>
                    <a:schemeClr val="accent2">
                      <a:lumMod val="50000"/>
                    </a:schemeClr>
                  </a:solidFill>
                </a:ln>
                <a:solidFill>
                  <a:schemeClr val="bg1"/>
                </a:solidFill>
                <a:latin typeface="UTM Cookies" panose="02040603050506020204" pitchFamily="18" charset="0"/>
              </a:rPr>
              <a:t> PHÁ BẢN THÂN</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89456680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4"/>
        <p:cNvGrpSpPr/>
        <p:nvPr/>
      </p:nvGrpSpPr>
      <p:grpSpPr>
        <a:xfrm>
          <a:off x="0" y="0"/>
          <a:ext cx="0" cy="0"/>
          <a:chOff x="0" y="0"/>
          <a:chExt cx="0" cy="0"/>
        </a:xfrm>
      </p:grpSpPr>
      <p:sp>
        <p:nvSpPr>
          <p:cNvPr id="2" name="Rounded Rectangle 1"/>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7537030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2"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 name="Google Shape;267;p25"/>
          <p:cNvGrpSpPr/>
          <p:nvPr userDrawn="1"/>
        </p:nvGrpSpPr>
        <p:grpSpPr>
          <a:xfrm rot="1093143">
            <a:off x="10246481" y="4803394"/>
            <a:ext cx="1300688" cy="1248865"/>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3;p2"/>
          <p:cNvGrpSpPr/>
          <p:nvPr userDrawn="1"/>
        </p:nvGrpSpPr>
        <p:grpSpPr>
          <a:xfrm rot="10800000" flipH="1">
            <a:off x="0" y="2217317"/>
            <a:ext cx="13566696" cy="4640683"/>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6"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7" name="TextBox 16"/>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18"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246;p25"/>
          <p:cNvGrpSpPr/>
          <p:nvPr userDrawn="1"/>
        </p:nvGrpSpPr>
        <p:grpSpPr>
          <a:xfrm>
            <a:off x="11238689" y="3071620"/>
            <a:ext cx="685727" cy="632509"/>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2;p25"/>
          <p:cNvGrpSpPr/>
          <p:nvPr userDrawn="1"/>
        </p:nvGrpSpPr>
        <p:grpSpPr>
          <a:xfrm>
            <a:off x="10173295" y="3438661"/>
            <a:ext cx="985765" cy="909171"/>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roup 31"/>
          <p:cNvGrpSpPr/>
          <p:nvPr userDrawn="1"/>
        </p:nvGrpSpPr>
        <p:grpSpPr>
          <a:xfrm>
            <a:off x="4826912" y="352960"/>
            <a:ext cx="2368150" cy="1891371"/>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TextBox 34"/>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2</a:t>
              </a:r>
              <a:endParaRPr lang="en-US" sz="3733" dirty="0">
                <a:solidFill>
                  <a:srgbClr val="F37022"/>
                </a:solidFill>
                <a:latin typeface="UTM Cookies" panose="02040603050506020204" pitchFamily="18" charset="0"/>
              </a:endParaRPr>
            </a:p>
          </p:txBody>
        </p:sp>
      </p:grpSp>
      <p:sp>
        <p:nvSpPr>
          <p:cNvPr id="36"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 name="Google Shape;201;p25"/>
          <p:cNvGrpSpPr/>
          <p:nvPr userDrawn="1"/>
        </p:nvGrpSpPr>
        <p:grpSpPr>
          <a:xfrm rot="186006">
            <a:off x="5284530" y="1661731"/>
            <a:ext cx="668199" cy="13504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19714" y="1710357"/>
            <a:ext cx="5136561" cy="995209"/>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RÈN</a:t>
            </a:r>
            <a:r>
              <a:rPr lang="en-US" sz="5867"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6648082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3513478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2663901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rgbClr val="438030"/>
                  </a:solidFill>
                  <a:latin typeface="UTM Cookies" panose="02040603050506020204" pitchFamily="18" charset="0"/>
                </a:rPr>
                <a:t>CHỦ</a:t>
              </a:r>
              <a:r>
                <a:rPr lang="en-US" sz="3733" baseline="0" dirty="0">
                  <a:solidFill>
                    <a:srgbClr val="438030"/>
                  </a:solidFill>
                  <a:latin typeface="UTM Cookies" panose="02040603050506020204" pitchFamily="18" charset="0"/>
                </a:rPr>
                <a:t> ĐỀ 4</a:t>
              </a:r>
              <a:endParaRPr lang="en-US" sz="3733" dirty="0">
                <a:solidFill>
                  <a:srgbClr val="43803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384595" y="888872"/>
            <a:ext cx="4359812"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TỰ</a:t>
            </a:r>
            <a:r>
              <a:rPr lang="en-US" sz="5867" baseline="0" dirty="0">
                <a:ln w="28575" cmpd="thickThin">
                  <a:solidFill>
                    <a:srgbClr val="438030"/>
                  </a:solidFill>
                </a:ln>
                <a:solidFill>
                  <a:schemeClr val="bg1"/>
                </a:solidFill>
                <a:latin typeface="UTM Cookies" panose="02040603050506020204" pitchFamily="18" charset="0"/>
              </a:rPr>
              <a:t> PHỤC VỤ BẢN THÂN</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387176622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330696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92D050"/>
              </a:solidFill>
            </a:endParaRPr>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438030"/>
                    </a:solidFill>
                  </a:ln>
                  <a:solidFill>
                    <a:srgbClr val="92D050"/>
                  </a:solidFill>
                  <a:latin typeface="UTM Cookies" panose="02040603050506020204" pitchFamily="18" charset="0"/>
                </a:rPr>
                <a:t>CHỦ</a:t>
              </a:r>
              <a:r>
                <a:rPr lang="en-US" sz="3733" baseline="0" dirty="0">
                  <a:ln>
                    <a:solidFill>
                      <a:srgbClr val="438030"/>
                    </a:solidFill>
                  </a:ln>
                  <a:solidFill>
                    <a:srgbClr val="92D050"/>
                  </a:solidFill>
                  <a:latin typeface="UTM Cookies" panose="02040603050506020204" pitchFamily="18" charset="0"/>
                </a:rPr>
                <a:t> ĐỀ 5</a:t>
              </a:r>
              <a:endParaRPr lang="en-US" sz="3733"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97555" y="946928"/>
            <a:ext cx="4943060"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GIA ĐÌNH</a:t>
            </a:r>
            <a:r>
              <a:rPr lang="en-US" sz="5867" baseline="0" dirty="0">
                <a:ln w="28575" cmpd="thickThin">
                  <a:solidFill>
                    <a:srgbClr val="438030"/>
                  </a:solidFill>
                </a:ln>
                <a:solidFill>
                  <a:schemeClr val="bg1"/>
                </a:solidFill>
                <a:latin typeface="UTM Cookies" panose="02040603050506020204" pitchFamily="18" charset="0"/>
              </a:rPr>
              <a:t> THÂN THƯƠNG</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3726273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4114935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accent5">
                    <a:lumMod val="75000"/>
                  </a:schemeClr>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chemeClr val="accent6">
                      <a:lumMod val="50000"/>
                    </a:schemeClr>
                  </a:solidFill>
                  <a:latin typeface="UTM Cookies" panose="02040603050506020204" pitchFamily="18" charset="0"/>
                </a:rPr>
                <a:t>CHỦ</a:t>
              </a:r>
              <a:r>
                <a:rPr lang="en-US" sz="3733" baseline="0" dirty="0">
                  <a:solidFill>
                    <a:schemeClr val="accent6">
                      <a:lumMod val="50000"/>
                    </a:schemeClr>
                  </a:solidFill>
                  <a:latin typeface="UTM Cookies" panose="02040603050506020204" pitchFamily="18" charset="0"/>
                </a:rPr>
                <a:t> ĐỀ 6</a:t>
              </a:r>
              <a:endParaRPr lang="en-US" sz="3733"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554354"/>
          </a:xfrm>
          <a:prstGeom prst="rect">
            <a:avLst/>
          </a:prstGeom>
          <a:noFill/>
        </p:spPr>
        <p:txBody>
          <a:bodyPr wrap="square" rtlCol="0">
            <a:spAutoFit/>
          </a:bodyPr>
          <a:lstStyle/>
          <a:p>
            <a:pPr algn="ctr"/>
            <a:r>
              <a:rPr lang="en-US" sz="5333" dirty="0">
                <a:ln w="28575" cmpd="thickThin">
                  <a:solidFill>
                    <a:srgbClr val="0070C0"/>
                  </a:solidFill>
                </a:ln>
                <a:solidFill>
                  <a:schemeClr val="bg1"/>
                </a:solidFill>
                <a:latin typeface="UTM Cookies" panose="02040603050506020204" pitchFamily="18" charset="0"/>
              </a:rPr>
              <a:t>TỰ</a:t>
            </a:r>
            <a:r>
              <a:rPr lang="en-US" sz="5333" baseline="0" dirty="0">
                <a:ln w="28575" cmpd="thickThin">
                  <a:solidFill>
                    <a:srgbClr val="0070C0"/>
                  </a:solidFill>
                </a:ln>
                <a:solidFill>
                  <a:schemeClr val="bg1"/>
                </a:solidFill>
                <a:latin typeface="UTM Cookies" panose="02040603050506020204" pitchFamily="18" charset="0"/>
              </a:rPr>
              <a:t> CHĂM SÓC VÀ BẢO VỆ BẢN THÂN</a:t>
            </a:r>
            <a:endParaRPr lang="en-US" sz="5333"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352050344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1321803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BA8CBA"/>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8</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062103"/>
          </a:xfrm>
          <a:prstGeom prst="rect">
            <a:avLst/>
          </a:prstGeom>
          <a:noFill/>
        </p:spPr>
        <p:txBody>
          <a:bodyPr wrap="square" rtlCol="0">
            <a:spAutoFit/>
          </a:bodyPr>
          <a:lstStyle/>
          <a:p>
            <a:pPr algn="ctr"/>
            <a:r>
              <a:rPr lang="en-US" sz="6400" dirty="0">
                <a:ln w="9525" cmpd="thickThin">
                  <a:solidFill>
                    <a:srgbClr val="7030A0"/>
                  </a:solidFill>
                </a:ln>
                <a:solidFill>
                  <a:srgbClr val="FFC000"/>
                </a:solidFill>
                <a:latin typeface="UTM Cookies" panose="02040603050506020204" pitchFamily="18" charset="0"/>
              </a:rPr>
              <a:t>CHIA SẺ</a:t>
            </a:r>
            <a:r>
              <a:rPr lang="en-US" sz="6400" baseline="0" dirty="0">
                <a:ln w="9525" cmpd="thickThin">
                  <a:solidFill>
                    <a:srgbClr val="7030A0"/>
                  </a:solidFill>
                </a:ln>
                <a:solidFill>
                  <a:srgbClr val="FFC000"/>
                </a:solidFill>
                <a:latin typeface="UTM Cookies" panose="02040603050506020204" pitchFamily="18" charset="0"/>
              </a:rPr>
              <a:t> CỘNG ĐỒNG</a:t>
            </a:r>
            <a:endParaRPr lang="en-US" sz="6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40460174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368726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AC98C9"/>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9</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1898084"/>
          </a:xfrm>
          <a:prstGeom prst="rect">
            <a:avLst/>
          </a:prstGeom>
          <a:noFill/>
        </p:spPr>
        <p:txBody>
          <a:bodyPr wrap="square" rtlCol="0">
            <a:spAutoFit/>
          </a:bodyPr>
          <a:lstStyle/>
          <a:p>
            <a:pPr algn="ctr"/>
            <a:r>
              <a:rPr lang="en-US" sz="5867" dirty="0">
                <a:ln w="9525" cmpd="thickThin">
                  <a:solidFill>
                    <a:srgbClr val="7030A0"/>
                  </a:solidFill>
                </a:ln>
                <a:solidFill>
                  <a:srgbClr val="FFC000"/>
                </a:solidFill>
                <a:latin typeface="UTM Cookies" panose="02040603050506020204" pitchFamily="18" charset="0"/>
              </a:rPr>
              <a:t>MÔI</a:t>
            </a:r>
            <a:r>
              <a:rPr lang="en-US" sz="5867" baseline="0" dirty="0">
                <a:ln w="9525" cmpd="thickThin">
                  <a:solidFill>
                    <a:srgbClr val="7030A0"/>
                  </a:solidFill>
                </a:ln>
                <a:solidFill>
                  <a:srgbClr val="FFC000"/>
                </a:solidFill>
                <a:latin typeface="UTM Cookies" panose="02040603050506020204" pitchFamily="18" charset="0"/>
              </a:rPr>
              <a:t> TRƯỜNG QUANH EM</a:t>
            </a:r>
            <a:endParaRPr lang="en-US" sz="5867"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50271632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9982925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34796319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695967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1" name="Google Shape;11;p2"/>
          <p:cNvSpPr/>
          <p:nvPr/>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370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 name="Google Shape;267;p25"/>
          <p:cNvGrpSpPr/>
          <p:nvPr userDrawn="1"/>
        </p:nvGrpSpPr>
        <p:grpSpPr>
          <a:xfrm rot="1093143">
            <a:off x="10246481" y="4803394"/>
            <a:ext cx="1300688" cy="1248865"/>
            <a:chOff x="3885600" y="2960625"/>
            <a:chExt cx="470600" cy="451850"/>
          </a:xfrm>
        </p:grpSpPr>
        <p:sp>
          <p:nvSpPr>
            <p:cNvPr id="45"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0" y="2217317"/>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20"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246;p25"/>
          <p:cNvGrpSpPr/>
          <p:nvPr userDrawn="1"/>
        </p:nvGrpSpPr>
        <p:grpSpPr>
          <a:xfrm>
            <a:off x="11238689" y="3071620"/>
            <a:ext cx="685727" cy="632509"/>
            <a:chOff x="712875" y="2205450"/>
            <a:chExt cx="233675" cy="215550"/>
          </a:xfrm>
        </p:grpSpPr>
        <p:sp>
          <p:nvSpPr>
            <p:cNvPr id="33"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252;p25"/>
          <p:cNvGrpSpPr/>
          <p:nvPr userDrawn="1"/>
        </p:nvGrpSpPr>
        <p:grpSpPr>
          <a:xfrm>
            <a:off x="10173295" y="3438661"/>
            <a:ext cx="985765" cy="909171"/>
            <a:chOff x="751275" y="1814050"/>
            <a:chExt cx="233675" cy="215525"/>
          </a:xfrm>
        </p:grpSpPr>
        <p:sp>
          <p:nvSpPr>
            <p:cNvPr id="39"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roup 3"/>
          <p:cNvGrpSpPr/>
          <p:nvPr userDrawn="1"/>
        </p:nvGrpSpPr>
        <p:grpSpPr>
          <a:xfrm>
            <a:off x="4826912" y="352960"/>
            <a:ext cx="2368150" cy="1891371"/>
            <a:chOff x="3620184" y="264720"/>
            <a:chExt cx="1776113" cy="1418528"/>
          </a:xfrm>
        </p:grpSpPr>
        <p:sp>
          <p:nvSpPr>
            <p:cNvPr id="65"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 name="TextBox 2"/>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grpSp>
      <p:sp>
        <p:nvSpPr>
          <p:cNvPr id="50"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01;p25"/>
          <p:cNvGrpSpPr/>
          <p:nvPr userDrawn="1"/>
        </p:nvGrpSpPr>
        <p:grpSpPr>
          <a:xfrm rot="186006">
            <a:off x="5284530" y="1661731"/>
            <a:ext cx="668199" cy="1350400"/>
            <a:chOff x="656025" y="2751350"/>
            <a:chExt cx="311375" cy="629275"/>
          </a:xfrm>
        </p:grpSpPr>
        <p:sp>
          <p:nvSpPr>
            <p:cNvPr id="22"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 name="TextBox 65"/>
          <p:cNvSpPr txBox="1"/>
          <p:nvPr userDrawn="1"/>
        </p:nvSpPr>
        <p:spPr>
          <a:xfrm>
            <a:off x="7543310" y="736929"/>
            <a:ext cx="2169184" cy="666786"/>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1</a:t>
            </a:r>
            <a:endParaRPr lang="en-US" sz="3733" dirty="0">
              <a:solidFill>
                <a:srgbClr val="F37022"/>
              </a:solidFill>
              <a:latin typeface="UTM Cookies" panose="02040603050506020204" pitchFamily="18" charset="0"/>
            </a:endParaRPr>
          </a:p>
        </p:txBody>
      </p:sp>
      <p:sp>
        <p:nvSpPr>
          <p:cNvPr id="67" name="TextBox 66"/>
          <p:cNvSpPr txBox="1"/>
          <p:nvPr userDrawn="1"/>
        </p:nvSpPr>
        <p:spPr>
          <a:xfrm>
            <a:off x="7807231" y="872403"/>
            <a:ext cx="4285453" cy="1898084"/>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KHÁM</a:t>
            </a:r>
            <a:r>
              <a:rPr lang="en-US" sz="5867" baseline="0" dirty="0">
                <a:ln w="28575" cmpd="thickThin">
                  <a:solidFill>
                    <a:schemeClr val="accent2">
                      <a:lumMod val="50000"/>
                    </a:schemeClr>
                  </a:solidFill>
                </a:ln>
                <a:solidFill>
                  <a:schemeClr val="bg1"/>
                </a:solidFill>
                <a:latin typeface="UTM Cookies" panose="02040603050506020204" pitchFamily="18" charset="0"/>
              </a:rPr>
              <a:t> PHÁ BẢN THÂN</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39122844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9198508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 name="Google Shape;267;p25"/>
          <p:cNvGrpSpPr/>
          <p:nvPr userDrawn="1"/>
        </p:nvGrpSpPr>
        <p:grpSpPr>
          <a:xfrm rot="1093143">
            <a:off x="10246481" y="4803394"/>
            <a:ext cx="1300688" cy="1248865"/>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3;p2"/>
          <p:cNvGrpSpPr/>
          <p:nvPr userDrawn="1"/>
        </p:nvGrpSpPr>
        <p:grpSpPr>
          <a:xfrm rot="10800000" flipH="1">
            <a:off x="0" y="2217317"/>
            <a:ext cx="13566696" cy="4640683"/>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6"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7" name="TextBox 16"/>
          <p:cNvSpPr txBox="1"/>
          <p:nvPr userDrawn="1"/>
        </p:nvSpPr>
        <p:spPr>
          <a:xfrm>
            <a:off x="9230468" y="6502400"/>
            <a:ext cx="2140085" cy="256545"/>
          </a:xfrm>
          <a:prstGeom prst="rect">
            <a:avLst/>
          </a:prstGeom>
          <a:noFill/>
        </p:spPr>
        <p:txBody>
          <a:bodyPr wrap="square" rtlCol="0">
            <a:spAutoFit/>
          </a:bodyPr>
          <a:lstStyle/>
          <a:p>
            <a:r>
              <a:rPr lang="en-US" sz="1067" dirty="0">
                <a:solidFill>
                  <a:srgbClr val="F37022"/>
                </a:solidFill>
              </a:rPr>
              <a:t>FeistyForwarders_0968120672</a:t>
            </a:r>
          </a:p>
        </p:txBody>
      </p:sp>
      <p:sp>
        <p:nvSpPr>
          <p:cNvPr id="18"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246;p25"/>
          <p:cNvGrpSpPr/>
          <p:nvPr userDrawn="1"/>
        </p:nvGrpSpPr>
        <p:grpSpPr>
          <a:xfrm>
            <a:off x="11238689" y="3071620"/>
            <a:ext cx="685727" cy="632509"/>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2;p25"/>
          <p:cNvGrpSpPr/>
          <p:nvPr userDrawn="1"/>
        </p:nvGrpSpPr>
        <p:grpSpPr>
          <a:xfrm>
            <a:off x="10173295" y="3438661"/>
            <a:ext cx="985765" cy="909171"/>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roup 31"/>
          <p:cNvGrpSpPr/>
          <p:nvPr userDrawn="1"/>
        </p:nvGrpSpPr>
        <p:grpSpPr>
          <a:xfrm>
            <a:off x="4826912" y="352960"/>
            <a:ext cx="2368150" cy="1891371"/>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TextBox 34"/>
            <p:cNvSpPr txBox="1"/>
            <p:nvPr userDrawn="1"/>
          </p:nvSpPr>
          <p:spPr>
            <a:xfrm>
              <a:off x="3693975" y="710267"/>
              <a:ext cx="1626888" cy="500089"/>
            </a:xfrm>
            <a:prstGeom prst="rect">
              <a:avLst/>
            </a:prstGeom>
            <a:noFill/>
          </p:spPr>
          <p:txBody>
            <a:bodyPr wrap="none" rtlCol="0">
              <a:spAutoFit/>
            </a:bodyPr>
            <a:lstStyle/>
            <a:p>
              <a:r>
                <a:rPr lang="en-US" sz="3733" dirty="0">
                  <a:solidFill>
                    <a:srgbClr val="F37022"/>
                  </a:solidFill>
                  <a:latin typeface="UTM Cookies" panose="02040603050506020204" pitchFamily="18" charset="0"/>
                </a:rPr>
                <a:t>CHỦ</a:t>
              </a:r>
              <a:r>
                <a:rPr lang="en-US" sz="3733" baseline="0" dirty="0">
                  <a:solidFill>
                    <a:srgbClr val="F37022"/>
                  </a:solidFill>
                  <a:latin typeface="UTM Cookies" panose="02040603050506020204" pitchFamily="18" charset="0"/>
                </a:rPr>
                <a:t> ĐỀ 2</a:t>
              </a:r>
              <a:endParaRPr lang="en-US" sz="3733" dirty="0">
                <a:solidFill>
                  <a:srgbClr val="F37022"/>
                </a:solidFill>
                <a:latin typeface="UTM Cookies" panose="02040603050506020204" pitchFamily="18" charset="0"/>
              </a:endParaRPr>
            </a:p>
          </p:txBody>
        </p:sp>
      </p:grpSp>
      <p:sp>
        <p:nvSpPr>
          <p:cNvPr id="36"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 name="Google Shape;201;p25"/>
          <p:cNvGrpSpPr/>
          <p:nvPr userDrawn="1"/>
        </p:nvGrpSpPr>
        <p:grpSpPr>
          <a:xfrm rot="186006">
            <a:off x="5284530" y="1661731"/>
            <a:ext cx="668199" cy="13504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19714" y="1710357"/>
            <a:ext cx="5136561" cy="995209"/>
          </a:xfrm>
          <a:prstGeom prst="rect">
            <a:avLst/>
          </a:prstGeom>
          <a:noFill/>
        </p:spPr>
        <p:txBody>
          <a:bodyPr wrap="square" rtlCol="0">
            <a:spAutoFit/>
          </a:bodyPr>
          <a:lstStyle/>
          <a:p>
            <a:r>
              <a:rPr lang="en-US" sz="5867" dirty="0">
                <a:ln w="28575" cmpd="thickThin">
                  <a:solidFill>
                    <a:schemeClr val="accent2">
                      <a:lumMod val="50000"/>
                    </a:schemeClr>
                  </a:solidFill>
                </a:ln>
                <a:solidFill>
                  <a:schemeClr val="bg1"/>
                </a:solidFill>
                <a:latin typeface="UTM Cookies" panose="02040603050506020204" pitchFamily="18" charset="0"/>
              </a:rPr>
              <a:t>RÈN</a:t>
            </a:r>
            <a:r>
              <a:rPr lang="en-US" sz="5867"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5867"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333677499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6449876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1669628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rgbClr val="438030"/>
                  </a:solidFill>
                  <a:latin typeface="UTM Cookies" panose="02040603050506020204" pitchFamily="18" charset="0"/>
                </a:rPr>
                <a:t>CHỦ</a:t>
              </a:r>
              <a:r>
                <a:rPr lang="en-US" sz="3733" baseline="0" dirty="0">
                  <a:solidFill>
                    <a:srgbClr val="438030"/>
                  </a:solidFill>
                  <a:latin typeface="UTM Cookies" panose="02040603050506020204" pitchFamily="18" charset="0"/>
                </a:rPr>
                <a:t> ĐỀ 4</a:t>
              </a:r>
              <a:endParaRPr lang="en-US" sz="3733" dirty="0">
                <a:solidFill>
                  <a:srgbClr val="43803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384595" y="888872"/>
            <a:ext cx="4359812"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TỰ</a:t>
            </a:r>
            <a:r>
              <a:rPr lang="en-US" sz="5867" baseline="0" dirty="0">
                <a:ln w="28575" cmpd="thickThin">
                  <a:solidFill>
                    <a:srgbClr val="438030"/>
                  </a:solidFill>
                </a:ln>
                <a:solidFill>
                  <a:schemeClr val="bg1"/>
                </a:solidFill>
                <a:latin typeface="UTM Cookies" panose="02040603050506020204" pitchFamily="18" charset="0"/>
              </a:rPr>
              <a:t> PHỤC VỤ BẢN THÂN</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3633397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9430697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92D050"/>
              </a:solidFill>
            </a:endParaRPr>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438030"/>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438030"/>
                    </a:solidFill>
                  </a:ln>
                  <a:solidFill>
                    <a:srgbClr val="92D050"/>
                  </a:solidFill>
                  <a:latin typeface="UTM Cookies" panose="02040603050506020204" pitchFamily="18" charset="0"/>
                </a:rPr>
                <a:t>CHỦ</a:t>
              </a:r>
              <a:r>
                <a:rPr lang="en-US" sz="3733" baseline="0" dirty="0">
                  <a:ln>
                    <a:solidFill>
                      <a:srgbClr val="438030"/>
                    </a:solidFill>
                  </a:ln>
                  <a:solidFill>
                    <a:srgbClr val="92D050"/>
                  </a:solidFill>
                  <a:latin typeface="UTM Cookies" panose="02040603050506020204" pitchFamily="18" charset="0"/>
                </a:rPr>
                <a:t> ĐỀ 5</a:t>
              </a:r>
              <a:endParaRPr lang="en-US" sz="3733"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6997555" y="946928"/>
            <a:ext cx="4943060" cy="1898084"/>
          </a:xfrm>
          <a:prstGeom prst="rect">
            <a:avLst/>
          </a:prstGeom>
          <a:noFill/>
        </p:spPr>
        <p:txBody>
          <a:bodyPr wrap="square" rtlCol="0">
            <a:spAutoFit/>
          </a:bodyPr>
          <a:lstStyle/>
          <a:p>
            <a:pPr algn="ctr"/>
            <a:r>
              <a:rPr lang="en-US" sz="5867" dirty="0">
                <a:ln w="28575" cmpd="thickThin">
                  <a:solidFill>
                    <a:srgbClr val="438030"/>
                  </a:solidFill>
                </a:ln>
                <a:solidFill>
                  <a:schemeClr val="bg1"/>
                </a:solidFill>
                <a:latin typeface="UTM Cookies" panose="02040603050506020204" pitchFamily="18" charset="0"/>
              </a:rPr>
              <a:t>GIA ĐÌNH</a:t>
            </a:r>
            <a:r>
              <a:rPr lang="en-US" sz="5867" baseline="0" dirty="0">
                <a:ln w="28575" cmpd="thickThin">
                  <a:solidFill>
                    <a:srgbClr val="438030"/>
                  </a:solidFill>
                </a:ln>
                <a:solidFill>
                  <a:schemeClr val="bg1"/>
                </a:solidFill>
                <a:latin typeface="UTM Cookies" panose="02040603050506020204" pitchFamily="18" charset="0"/>
              </a:rPr>
              <a:t> THÂN THƯƠNG</a:t>
            </a:r>
            <a:endParaRPr lang="en-US" sz="5867"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51986801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4847089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accent5">
                    <a:lumMod val="75000"/>
                  </a:schemeClr>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solidFill>
                    <a:schemeClr val="accent6">
                      <a:lumMod val="50000"/>
                    </a:schemeClr>
                  </a:solidFill>
                  <a:latin typeface="UTM Cookies" panose="02040603050506020204" pitchFamily="18" charset="0"/>
                </a:rPr>
                <a:t>CHỦ</a:t>
              </a:r>
              <a:r>
                <a:rPr lang="en-US" sz="3733" baseline="0" dirty="0">
                  <a:solidFill>
                    <a:schemeClr val="accent6">
                      <a:lumMod val="50000"/>
                    </a:schemeClr>
                  </a:solidFill>
                  <a:latin typeface="UTM Cookies" panose="02040603050506020204" pitchFamily="18" charset="0"/>
                </a:rPr>
                <a:t> ĐỀ 6</a:t>
              </a:r>
              <a:endParaRPr lang="en-US" sz="3733"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554354"/>
          </a:xfrm>
          <a:prstGeom prst="rect">
            <a:avLst/>
          </a:prstGeom>
          <a:noFill/>
        </p:spPr>
        <p:txBody>
          <a:bodyPr wrap="square" rtlCol="0">
            <a:spAutoFit/>
          </a:bodyPr>
          <a:lstStyle/>
          <a:p>
            <a:pPr algn="ctr"/>
            <a:r>
              <a:rPr lang="en-US" sz="5333" dirty="0">
                <a:ln w="28575" cmpd="thickThin">
                  <a:solidFill>
                    <a:srgbClr val="0070C0"/>
                  </a:solidFill>
                </a:ln>
                <a:solidFill>
                  <a:schemeClr val="bg1"/>
                </a:solidFill>
                <a:latin typeface="UTM Cookies" panose="02040603050506020204" pitchFamily="18" charset="0"/>
              </a:rPr>
              <a:t>TỰ</a:t>
            </a:r>
            <a:r>
              <a:rPr lang="en-US" sz="5333" baseline="0" dirty="0">
                <a:ln w="28575" cmpd="thickThin">
                  <a:solidFill>
                    <a:srgbClr val="0070C0"/>
                  </a:solidFill>
                </a:ln>
                <a:solidFill>
                  <a:schemeClr val="bg1"/>
                </a:solidFill>
                <a:latin typeface="UTM Cookies" panose="02040603050506020204" pitchFamily="18" charset="0"/>
              </a:rPr>
              <a:t> CHĂM SÓC VÀ BẢO VỆ BẢN THÂN</a:t>
            </a:r>
            <a:endParaRPr lang="en-US" sz="5333"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47841285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5981808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BA8CBA"/>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8</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2062103"/>
          </a:xfrm>
          <a:prstGeom prst="rect">
            <a:avLst/>
          </a:prstGeom>
          <a:noFill/>
        </p:spPr>
        <p:txBody>
          <a:bodyPr wrap="square" rtlCol="0">
            <a:spAutoFit/>
          </a:bodyPr>
          <a:lstStyle/>
          <a:p>
            <a:pPr algn="ctr"/>
            <a:r>
              <a:rPr lang="en-US" sz="6400" dirty="0">
                <a:ln w="9525" cmpd="thickThin">
                  <a:solidFill>
                    <a:srgbClr val="7030A0"/>
                  </a:solidFill>
                </a:ln>
                <a:solidFill>
                  <a:srgbClr val="FFC000"/>
                </a:solidFill>
                <a:latin typeface="UTM Cookies" panose="02040603050506020204" pitchFamily="18" charset="0"/>
              </a:rPr>
              <a:t>CHIA SẺ</a:t>
            </a:r>
            <a:r>
              <a:rPr lang="en-US" sz="6400" baseline="0" dirty="0">
                <a:ln w="9525" cmpd="thickThin">
                  <a:solidFill>
                    <a:srgbClr val="7030A0"/>
                  </a:solidFill>
                </a:ln>
                <a:solidFill>
                  <a:srgbClr val="FFC000"/>
                </a:solidFill>
                <a:latin typeface="UTM Cookies" panose="02040603050506020204" pitchFamily="18" charset="0"/>
              </a:rPr>
              <a:t> CỘNG ĐỒNG</a:t>
            </a:r>
            <a:endParaRPr lang="en-US" sz="6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313559524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763340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3;p2"/>
          <p:cNvGrpSpPr/>
          <p:nvPr userDrawn="1"/>
        </p:nvGrpSpPr>
        <p:grpSpPr>
          <a:xfrm rot="10800000" flipH="1">
            <a:off x="0" y="2217317"/>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 name="Google Shape;11;p2"/>
          <p:cNvSpPr/>
          <p:nvPr userDrawn="1"/>
        </p:nvSpPr>
        <p:spPr>
          <a:xfrm flipH="1">
            <a:off x="2088978"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165AB"/>
              </a:solidFill>
            </a:endParaRPr>
          </a:p>
        </p:txBody>
      </p:sp>
      <p:grpSp>
        <p:nvGrpSpPr>
          <p:cNvPr id="8" name="Google Shape;267;p25"/>
          <p:cNvGrpSpPr/>
          <p:nvPr userDrawn="1"/>
        </p:nvGrpSpPr>
        <p:grpSpPr>
          <a:xfrm rot="1093143">
            <a:off x="10246481" y="4803394"/>
            <a:ext cx="1300688" cy="1248865"/>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9;p2"/>
          <p:cNvSpPr/>
          <p:nvPr userDrawn="1"/>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2;p2"/>
          <p:cNvSpPr/>
          <p:nvPr userDrawn="1"/>
        </p:nvSpPr>
        <p:spPr>
          <a:xfrm flipH="1">
            <a:off x="2403558" y="-40433"/>
            <a:ext cx="9825709" cy="464053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atin typeface="UTM Androgyne" panose="02040603050506020204" pitchFamily="18" charset="0"/>
              </a:defRPr>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dirty="0"/>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dirty="0"/>
          </a:p>
        </p:txBody>
      </p:sp>
      <p:sp>
        <p:nvSpPr>
          <p:cNvPr id="18" name="TextBox 17"/>
          <p:cNvSpPr txBox="1"/>
          <p:nvPr userDrawn="1"/>
        </p:nvSpPr>
        <p:spPr>
          <a:xfrm>
            <a:off x="9230468" y="6502400"/>
            <a:ext cx="2140085" cy="256545"/>
          </a:xfrm>
          <a:prstGeom prst="rect">
            <a:avLst/>
          </a:prstGeom>
          <a:noFill/>
        </p:spPr>
        <p:txBody>
          <a:bodyPr wrap="square" rtlCol="0">
            <a:spAutoFit/>
          </a:bodyPr>
          <a:lstStyle/>
          <a:p>
            <a:r>
              <a:rPr lang="en-US" sz="1067" dirty="0">
                <a:solidFill>
                  <a:srgbClr val="AC98C9"/>
                </a:solidFill>
              </a:rPr>
              <a:t>FeistyForwarders_0968120672</a:t>
            </a:r>
          </a:p>
        </p:txBody>
      </p:sp>
      <p:sp>
        <p:nvSpPr>
          <p:cNvPr id="19" name="Google Shape;199;p25"/>
          <p:cNvSpPr/>
          <p:nvPr userDrawn="1"/>
        </p:nvSpPr>
        <p:spPr>
          <a:xfrm>
            <a:off x="3058713" y="1229959"/>
            <a:ext cx="786368" cy="75598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46;p25"/>
          <p:cNvGrpSpPr/>
          <p:nvPr userDrawn="1"/>
        </p:nvGrpSpPr>
        <p:grpSpPr>
          <a:xfrm>
            <a:off x="11238689" y="3071620"/>
            <a:ext cx="685727" cy="632509"/>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52;p25"/>
          <p:cNvGrpSpPr/>
          <p:nvPr userDrawn="1"/>
        </p:nvGrpSpPr>
        <p:grpSpPr>
          <a:xfrm>
            <a:off x="10173295"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273;p25"/>
          <p:cNvSpPr/>
          <p:nvPr userDrawn="1"/>
        </p:nvSpPr>
        <p:spPr>
          <a:xfrm rot="-1177723">
            <a:off x="1967353" y="26077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 name="Group 32"/>
          <p:cNvGrpSpPr/>
          <p:nvPr userDrawn="1"/>
        </p:nvGrpSpPr>
        <p:grpSpPr>
          <a:xfrm>
            <a:off x="4826912" y="352960"/>
            <a:ext cx="2368150"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TextBox 35"/>
            <p:cNvSpPr txBox="1"/>
            <p:nvPr userDrawn="1"/>
          </p:nvSpPr>
          <p:spPr>
            <a:xfrm>
              <a:off x="3693975" y="710267"/>
              <a:ext cx="1626888" cy="500089"/>
            </a:xfrm>
            <a:prstGeom prst="rect">
              <a:avLst/>
            </a:prstGeom>
            <a:noFill/>
          </p:spPr>
          <p:txBody>
            <a:bodyPr wrap="none" rtlCol="0">
              <a:spAutoFit/>
            </a:bodyPr>
            <a:lstStyle/>
            <a:p>
              <a:r>
                <a:rPr lang="en-US" sz="3733" dirty="0">
                  <a:ln>
                    <a:solidFill>
                      <a:srgbClr val="A165AB"/>
                    </a:solidFill>
                  </a:ln>
                  <a:solidFill>
                    <a:srgbClr val="BA8CBA"/>
                  </a:solidFill>
                  <a:latin typeface="UTM Cookies" panose="02040603050506020204" pitchFamily="18" charset="0"/>
                </a:rPr>
                <a:t>CHỦ</a:t>
              </a:r>
              <a:r>
                <a:rPr lang="en-US" sz="3733" baseline="0" dirty="0">
                  <a:ln>
                    <a:solidFill>
                      <a:srgbClr val="A165AB"/>
                    </a:solidFill>
                  </a:ln>
                  <a:solidFill>
                    <a:srgbClr val="BA8CBA"/>
                  </a:solidFill>
                  <a:latin typeface="UTM Cookies" panose="02040603050506020204" pitchFamily="18" charset="0"/>
                </a:rPr>
                <a:t> ĐỀ 9</a:t>
              </a:r>
              <a:endParaRPr lang="en-US" sz="3733"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5074705" y="469235"/>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201;p25"/>
          <p:cNvGrpSpPr/>
          <p:nvPr userDrawn="1"/>
        </p:nvGrpSpPr>
        <p:grpSpPr>
          <a:xfrm rot="186006">
            <a:off x="5284530"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TextBox 48"/>
          <p:cNvSpPr txBox="1"/>
          <p:nvPr userDrawn="1"/>
        </p:nvSpPr>
        <p:spPr>
          <a:xfrm>
            <a:off x="7445011" y="735307"/>
            <a:ext cx="4359812" cy="1898084"/>
          </a:xfrm>
          <a:prstGeom prst="rect">
            <a:avLst/>
          </a:prstGeom>
          <a:noFill/>
        </p:spPr>
        <p:txBody>
          <a:bodyPr wrap="square" rtlCol="0">
            <a:spAutoFit/>
          </a:bodyPr>
          <a:lstStyle/>
          <a:p>
            <a:pPr algn="ctr"/>
            <a:r>
              <a:rPr lang="en-US" sz="5867" dirty="0">
                <a:ln w="9525" cmpd="thickThin">
                  <a:solidFill>
                    <a:srgbClr val="7030A0"/>
                  </a:solidFill>
                </a:ln>
                <a:solidFill>
                  <a:srgbClr val="FFC000"/>
                </a:solidFill>
                <a:latin typeface="UTM Cookies" panose="02040603050506020204" pitchFamily="18" charset="0"/>
              </a:rPr>
              <a:t>MÔI</a:t>
            </a:r>
            <a:r>
              <a:rPr lang="en-US" sz="5867" baseline="0" dirty="0">
                <a:ln w="9525" cmpd="thickThin">
                  <a:solidFill>
                    <a:srgbClr val="7030A0"/>
                  </a:solidFill>
                </a:ln>
                <a:solidFill>
                  <a:srgbClr val="FFC000"/>
                </a:solidFill>
                <a:latin typeface="UTM Cookies" panose="02040603050506020204" pitchFamily="18" charset="0"/>
              </a:rPr>
              <a:t> TRƯỜNG QUANH EM</a:t>
            </a:r>
            <a:endParaRPr lang="en-US" sz="5867"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31912292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464457" y="154819"/>
            <a:ext cx="11514667" cy="6289524"/>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2417547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25202852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009795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5"/>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2023/9/16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tx1"/>
                </a:solidFill>
              </a:rPr>
              <a:t>FeistyForwarders_0968120672</a:t>
            </a:r>
          </a:p>
        </p:txBody>
      </p:sp>
    </p:spTree>
    <p:extLst>
      <p:ext uri="{BB962C8B-B14F-4D97-AF65-F5344CB8AC3E}">
        <p14:creationId xmlns:p14="http://schemas.microsoft.com/office/powerpoint/2010/main" val="242815563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9230468" y="6502400"/>
            <a:ext cx="2140085" cy="256545"/>
          </a:xfrm>
          <a:prstGeom prst="rect">
            <a:avLst/>
          </a:prstGeom>
          <a:noFill/>
        </p:spPr>
        <p:txBody>
          <a:bodyPr wrap="square" rtlCol="0">
            <a:spAutoFit/>
          </a:bodyPr>
          <a:lstStyle/>
          <a:p>
            <a:r>
              <a:rPr lang="en-US" sz="1067" dirty="0">
                <a:solidFill>
                  <a:schemeClr val="tx1"/>
                </a:solidFill>
              </a:rPr>
              <a:t>FeistyForwarders_0968120672</a:t>
            </a:r>
          </a:p>
        </p:txBody>
      </p:sp>
    </p:spTree>
    <p:extLst>
      <p:ext uri="{BB962C8B-B14F-4D97-AF65-F5344CB8AC3E}">
        <p14:creationId xmlns:p14="http://schemas.microsoft.com/office/powerpoint/2010/main" val="3271769585"/>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3.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3" name="Title 2"/>
          <p:cNvSpPr>
            <a:spLocks noGrp="1"/>
          </p:cNvSpPr>
          <p:nvPr>
            <p:ph type="ctrTitle"/>
          </p:nvPr>
        </p:nvSpPr>
        <p:spPr>
          <a:xfrm>
            <a:off x="825400" y="3454100"/>
            <a:ext cx="5298309" cy="19020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6C500B3-80CE-433B-BB42-F788C9E65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 y="0"/>
            <a:ext cx="604520" cy="6045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15393">
        <p:cut/>
      </p:transition>
    </mc:Choice>
    <mc:Fallback xmlns="">
      <p:transition advTm="15393">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Times New Roman" panose="02020603050405020304" pitchFamily="18" charset="0"/>
                <a:cs typeface="Times New Roman" panose="02020603050405020304" pitchFamily="18" charset="0"/>
              </a:rPr>
              <a:t>Em đã đánh vỡ bát bao giờ chưa</a:t>
            </a:r>
            <a:r>
              <a:rPr lang="en-US" sz="360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Điều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gì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xảy</a:t>
            </a:r>
            <a:r>
              <a:rPr lang="en-US" sz="3600" noProof="0" dirty="0">
                <a:latin typeface="Times New Roman" panose="02020603050405020304" pitchFamily="18" charset="0"/>
                <a:cs typeface="Times New Roman" panose="02020603050405020304" pitchFamily="18" charset="0"/>
              </a:rPr>
              <a:t> ra </a:t>
            </a:r>
            <a:r>
              <a:rPr lang="en-US" sz="3600" noProof="0" dirty="0" err="1">
                <a:latin typeface="Times New Roman" panose="02020603050405020304" pitchFamily="18" charset="0"/>
                <a:cs typeface="Times New Roman" panose="02020603050405020304" pitchFamily="18" charset="0"/>
              </a:rPr>
              <a:t>sau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đó</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Vì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sao</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em</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lại</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đánh</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vỡ</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bát</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Times New Roman" panose="02020603050405020304" pitchFamily="18" charset="0"/>
                <a:cs typeface="Times New Roman" panose="02020603050405020304" pitchFamily="18"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3B273E-0786-4546-B551-5A52027BA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advTm="68485">
        <p:cut/>
      </p:transition>
    </mc:Choice>
    <mc:Fallback xmlns="">
      <p:transition advTm="68485">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862322"/>
          </a:xfrm>
          <a:prstGeom prst="rect">
            <a:avLst/>
          </a:prstGeom>
          <a:noFill/>
          <a:ln w="9525">
            <a:noFill/>
          </a:ln>
        </p:spPr>
        <p:txBody>
          <a:bodyPr wrap="square">
            <a:spAutoFit/>
          </a:bodyPr>
          <a:lstStyle/>
          <a:p>
            <a:pPr lvl="0" algn="just"/>
            <a:r>
              <a:rPr lang="vi-VN" sz="3600" dirty="0">
                <a:solidFill>
                  <a:prstClr val="black"/>
                </a:solidFill>
                <a:latin typeface="Times New Roman" panose="02020603050405020304" pitchFamily="18" charset="0"/>
                <a:cs typeface="Times New Roman" panose="02020603050405020304" pitchFamily="18" charset="0"/>
              </a:rPr>
              <a:t>Người xưa hay có câu “Trăm hay không bằng tay quen” bởi vậy bí kíp giúp ta </a:t>
            </a:r>
            <a:r>
              <a:rPr lang="en-US" sz="3600" dirty="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rèn luyện tính cẩn thận chính là: </a:t>
            </a:r>
            <a:r>
              <a:rPr lang="vi-VN" sz="3600" b="1" dirty="0">
                <a:solidFill>
                  <a:prstClr val="black"/>
                </a:solidFill>
                <a:latin typeface="Times New Roman" panose="02020603050405020304" pitchFamily="18" charset="0"/>
                <a:cs typeface="Times New Roman" panose="02020603050405020304" pitchFamily="18" charset="0"/>
              </a:rPr>
              <a:t>“LÀM NHIỀU CHO QUEN TAY – TẬP TRUNG, </a:t>
            </a:r>
            <a:r>
              <a:rPr lang="en-US" sz="3600" b="1" dirty="0">
                <a:solidFill>
                  <a:prstClr val="black"/>
                </a:solidFill>
                <a:latin typeface="Times New Roman" panose="02020603050405020304" pitchFamily="18" charset="0"/>
                <a:cs typeface="Times New Roman" panose="02020603050405020304" pitchFamily="18" charset="0"/>
              </a:rPr>
              <a:t> </a:t>
            </a:r>
            <a:r>
              <a:rPr lang="vi-VN" sz="3600" b="1" dirty="0">
                <a:solidFill>
                  <a:prstClr val="black"/>
                </a:solidFill>
                <a:latin typeface="Times New Roman" panose="02020603050405020304" pitchFamily="18" charset="0"/>
                <a:cs typeface="Times New Roman" panose="02020603050405020304" pitchFamily="18"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pic>
        <p:nvPicPr>
          <p:cNvPr id="5" name="Picture 4">
            <a:extLst>
              <a:ext uri="{FF2B5EF4-FFF2-40B4-BE49-F238E27FC236}">
                <a16:creationId xmlns:a16="http://schemas.microsoft.com/office/drawing/2014/main" id="{39C9DB80-16AE-4EA2-A62D-1FE4F450F0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410784803"/>
      </p:ext>
    </p:extLst>
  </p:cSld>
  <p:clrMapOvr>
    <a:masterClrMapping/>
  </p:clrMapOvr>
  <mc:AlternateContent xmlns:mc="http://schemas.openxmlformats.org/markup-compatibility/2006" xmlns:p14="http://schemas.microsoft.com/office/powerpoint/2010/main">
    <mc:Choice Requires="p14">
      <p:transition p14:dur="10" advTm="16855">
        <p:cut/>
      </p:transition>
    </mc:Choice>
    <mc:Fallback xmlns="">
      <p:transition advTm="16855">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Mở</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rộng</a:t>
            </a:r>
            <a:endParaRPr lang="en-US" sz="7200" b="1" dirty="0">
              <a:solidFill>
                <a:schemeClr val="bg1"/>
              </a:solidFill>
              <a:latin typeface="Times New Roman" panose="02020603050405020304" pitchFamily="18" charset="0"/>
              <a:cs typeface="Times New Roman" panose="02020603050405020304" pitchFamily="18" charset="0"/>
            </a:endParaRPr>
          </a:p>
          <a:p>
            <a:pPr algn="ctr"/>
            <a:r>
              <a:rPr lang="en-US" sz="7200" b="1" dirty="0" err="1">
                <a:solidFill>
                  <a:schemeClr val="bg1"/>
                </a:solidFill>
                <a:latin typeface="Times New Roman" panose="02020603050405020304" pitchFamily="18" charset="0"/>
                <a:cs typeface="Times New Roman" panose="02020603050405020304" pitchFamily="18" charset="0"/>
              </a:rPr>
              <a:t>Tổng</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kết</a:t>
            </a:r>
            <a:r>
              <a:rPr lang="en-US" sz="7200" b="1" dirty="0">
                <a:solidFill>
                  <a:schemeClr val="bg1"/>
                </a:solidFill>
                <a:latin typeface="Times New Roman" panose="02020603050405020304" pitchFamily="18" charset="0"/>
                <a:cs typeface="Times New Roman" panose="02020603050405020304" pitchFamily="18" charset="0"/>
              </a:rPr>
              <a:t> </a:t>
            </a: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7A14AC-E83A-4673-802B-E1EC2D5678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5" y="0"/>
            <a:ext cx="604520" cy="604520"/>
          </a:xfrm>
          <a:prstGeom prst="rect">
            <a:avLst/>
          </a:prstGeom>
        </p:spPr>
      </p:pic>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 advTm="7626">
        <p:cut/>
      </p:transition>
    </mc:Choice>
    <mc:Fallback xmlns="">
      <p:transition advTm="7626">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3203218" y="28738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Thực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hành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cắm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hoa</a:t>
            </a:r>
            <a:r>
              <a:rPr lang="en-US" sz="3200" dirty="0">
                <a:solidFill>
                  <a:prstClr val="white"/>
                </a:solidFill>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590336" y="1617979"/>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lọ</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kéo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152400" y="2717643"/>
            <a:ext cx="7581379" cy="4142895"/>
          </a:xfrm>
          <a:prstGeom prst="rect">
            <a:avLst/>
          </a:prstGeom>
        </p:spPr>
      </p:pic>
      <p:pic>
        <p:nvPicPr>
          <p:cNvPr id="5" name="Picture 4">
            <a:extLst>
              <a:ext uri="{FF2B5EF4-FFF2-40B4-BE49-F238E27FC236}">
                <a16:creationId xmlns:a16="http://schemas.microsoft.com/office/drawing/2014/main" id="{8FD2E17E-FB4D-4D43-B9D2-BA5042837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pic>
        <p:nvPicPr>
          <p:cNvPr id="7" name="Picture 6">
            <a:extLst>
              <a:ext uri="{FF2B5EF4-FFF2-40B4-BE49-F238E27FC236}">
                <a16:creationId xmlns:a16="http://schemas.microsoft.com/office/drawing/2014/main" id="{CAE7B3EA-D46C-48D8-B396-AC04ACC5C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79" r="12301"/>
          <a:stretch/>
        </p:blipFill>
        <p:spPr>
          <a:xfrm>
            <a:off x="8178799" y="1694336"/>
            <a:ext cx="4013201" cy="5163664"/>
          </a:xfrm>
          <a:prstGeom prst="rect">
            <a:avLst/>
          </a:prstGeom>
        </p:spPr>
      </p:pic>
    </p:spTree>
    <p:custDataLst>
      <p:tags r:id="rId1"/>
    </p:custDataLst>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advTm="26132">
        <p:cut/>
      </p:transition>
    </mc:Choice>
    <mc:Fallback xmlns="">
      <p:transition advTm="26132">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ẫu bình, lọ cắm hoa gốm sứ đẹp dưới 500 nghìn đồng"/>
          <p:cNvPicPr>
            <a:picLocks noChangeAspect="1" noChangeArrowheads="1"/>
          </p:cNvPicPr>
          <p:nvPr/>
        </p:nvPicPr>
        <p:blipFill rotWithShape="1">
          <a:blip r:embed="rId3">
            <a:extLst>
              <a:ext uri="{28A0092B-C50C-407E-A947-70E740481C1C}">
                <a14:useLocalDpi xmlns:a14="http://schemas.microsoft.com/office/drawing/2010/main" val="0"/>
              </a:ext>
            </a:extLst>
          </a:blip>
          <a:srcRect l="11850" t="19525" r="9921"/>
          <a:stretch/>
        </p:blipFill>
        <p:spPr bwMode="auto">
          <a:xfrm>
            <a:off x="549730" y="716043"/>
            <a:ext cx="3471333" cy="357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Lọ hoa thủy tinh màu loang cao 22cm trang trí, nhiều màu,ảnh thật,giá bán  cho 1 lọ - Hoa trang trí Nhãn hàng No Brand | DienMayHoangNgan.com">
            <a:extLst>
              <a:ext uri="{FF2B5EF4-FFF2-40B4-BE49-F238E27FC236}">
                <a16:creationId xmlns:a16="http://schemas.microsoft.com/office/drawing/2014/main" id="{6D28453C-5CC8-42D7-A1FB-094091D2A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740" y="2261499"/>
            <a:ext cx="3718120" cy="3718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Làm hoa hồng giấy đẹp như thật từ giấy nhún - Sáng tạo - Việt Giải Trí">
            <a:extLst>
              <a:ext uri="{FF2B5EF4-FFF2-40B4-BE49-F238E27FC236}">
                <a16:creationId xmlns:a16="http://schemas.microsoft.com/office/drawing/2014/main" id="{D9D36A58-D19C-49CE-8526-0F4491C4BA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8537" y="716043"/>
            <a:ext cx="2460747" cy="3161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E5A530AE-B754-4057-8778-A356FC25EA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196"/>
            <a:ext cx="604520" cy="604520"/>
          </a:xfrm>
          <a:prstGeom prst="rect">
            <a:avLst/>
          </a:prstGeom>
        </p:spPr>
      </p:pic>
    </p:spTree>
    <p:custDataLst>
      <p:tags r:id="rId1"/>
    </p:custDataLst>
    <p:extLst>
      <p:ext uri="{BB962C8B-B14F-4D97-AF65-F5344CB8AC3E}">
        <p14:creationId xmlns:p14="http://schemas.microsoft.com/office/powerpoint/2010/main" val="2350688252"/>
      </p:ext>
    </p:extLst>
  </p:cSld>
  <p:clrMapOvr>
    <a:masterClrMapping/>
  </p:clrMapOvr>
  <mc:AlternateContent xmlns:mc="http://schemas.openxmlformats.org/markup-compatibility/2006" xmlns:p14="http://schemas.microsoft.com/office/powerpoint/2010/main">
    <mc:Choice Requires="p14">
      <p:transition p14:dur="10" advTm="35397">
        <p:cut/>
      </p:transition>
    </mc:Choice>
    <mc:Fallback xmlns="">
      <p:transition advTm="35397">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HĐ</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về</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nhà</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F658D8C-7FEB-4D7B-9BD9-430FD281C8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206"/>
            <a:ext cx="604520" cy="604520"/>
          </a:xfrm>
          <a:prstGeom prst="rect">
            <a:avLst/>
          </a:prstGeom>
        </p:spPr>
      </p:pic>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 advTm="4217">
        <p:cut/>
      </p:transition>
    </mc:Choice>
    <mc:Fallback xmlns="">
      <p:transition advTm="4217">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2881312" y="356235"/>
            <a:ext cx="6429375"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rèn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léo</a:t>
            </a:r>
            <a:endParaRPr lang="en-US" sz="3600" dirty="0">
              <a:latin typeface="Times New Roman" panose="02020603050405020304" pitchFamily="18" charset="0"/>
              <a:cs typeface="Times New Roman" panose="02020603050405020304" pitchFamily="18" charset="0"/>
            </a:endParaRPr>
          </a:p>
        </p:txBody>
      </p:sp>
      <p:pic>
        <p:nvPicPr>
          <p:cNvPr id="5" name="Picture 2" descr="20210409092710_wm_shs-hoat-dong-trai-nghiem-2">
            <a:extLst>
              <a:ext uri="{FF2B5EF4-FFF2-40B4-BE49-F238E27FC236}">
                <a16:creationId xmlns:a16="http://schemas.microsoft.com/office/drawing/2014/main" id="{27E89338-6F7A-47F9-B492-0BDF773467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22" t="27256" r="63686" b="56120"/>
          <a:stretch/>
        </p:blipFill>
        <p:spPr bwMode="auto">
          <a:xfrm>
            <a:off x="407280" y="1679965"/>
            <a:ext cx="3729700" cy="328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20210409092710_wm_shs-hoat-dong-trai-nghiem-2">
            <a:extLst>
              <a:ext uri="{FF2B5EF4-FFF2-40B4-BE49-F238E27FC236}">
                <a16:creationId xmlns:a16="http://schemas.microsoft.com/office/drawing/2014/main" id="{1B176147-8D71-40C0-8DFB-1ABC1550D3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89" t="27256" r="37019" b="54447"/>
          <a:stretch/>
        </p:blipFill>
        <p:spPr bwMode="auto">
          <a:xfrm>
            <a:off x="4637404" y="1679965"/>
            <a:ext cx="3490595" cy="3383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20210409092710_wm_shs-hoat-dong-trai-nghiem-2">
            <a:extLst>
              <a:ext uri="{FF2B5EF4-FFF2-40B4-BE49-F238E27FC236}">
                <a16:creationId xmlns:a16="http://schemas.microsoft.com/office/drawing/2014/main" id="{2A702BA0-DBD3-4287-87B4-87AFDB4A1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805" t="27256" r="10703" b="54447"/>
          <a:stretch/>
        </p:blipFill>
        <p:spPr bwMode="auto">
          <a:xfrm>
            <a:off x="8535125" y="1737107"/>
            <a:ext cx="3490595" cy="3383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A0DAF04-E74B-4EC0-B910-84BB9027F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advTm="54600">
        <p:cut/>
      </p:transition>
    </mc:Choice>
    <mc:Fallback xmlns="">
      <p:transition advTm="546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Yêu cầu cần đạt</a:t>
            </a:r>
            <a:endPar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Làm việc nhà đ</a:t>
            </a:r>
            <a:r>
              <a:rPr kumimoji="0" lang="en-US" sz="3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ể</a:t>
            </a:r>
            <a:r>
              <a:rPr kumimoji="0" lang="vi-VN" sz="3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rèn luyện sự khéo tay, cẩn thận.</a:t>
            </a:r>
            <a:endParaRPr kumimoji="0" lang="en-US" sz="3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3EDCE34B-A17C-459E-979A-D75A4DEEC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75264298"/>
      </p:ext>
    </p:extLst>
  </p:cSld>
  <p:clrMapOvr>
    <a:masterClrMapping/>
  </p:clrMapOvr>
  <mc:AlternateContent xmlns:mc="http://schemas.openxmlformats.org/markup-compatibility/2006" xmlns:p14="http://schemas.microsoft.com/office/powerpoint/2010/main">
    <mc:Choice Requires="p14">
      <p:transition p14:dur="10" advTm="9564">
        <p:cut/>
      </p:transition>
    </mc:Choice>
    <mc:Fallback xmlns="">
      <p:transition advTm="9564">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581383" y="4712847"/>
            <a:ext cx="525260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60E22A-570D-42EF-9A57-78FA735007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 y="0"/>
            <a:ext cx="604520" cy="6045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21627">
        <p:cut/>
      </p:transition>
    </mc:Choice>
    <mc:Fallback xmlns="">
      <p:transition advTm="21627">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591543" y="475348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Tạm biệt các con!</a:t>
            </a:r>
            <a:endPar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D211A09-1BD5-4F50-8BB2-EF86F1512D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 y="0"/>
            <a:ext cx="604520" cy="604520"/>
          </a:xfrm>
          <a:prstGeom prst="rect">
            <a:avLst/>
          </a:prstGeom>
        </p:spPr>
      </p:pic>
    </p:spTree>
    <p:custDataLst>
      <p:tags r:id="rId1"/>
    </p:custDataLst>
    <p:extLst>
      <p:ext uri="{BB962C8B-B14F-4D97-AF65-F5344CB8AC3E}">
        <p14:creationId xmlns:p14="http://schemas.microsoft.com/office/powerpoint/2010/main" val="3848866089"/>
      </p:ext>
    </p:extLst>
  </p:cSld>
  <p:clrMapOvr>
    <a:masterClrMapping/>
  </p:clrMapOvr>
  <mc:AlternateContent xmlns:mc="http://schemas.openxmlformats.org/markup-compatibility/2006" xmlns:p14="http://schemas.microsoft.com/office/powerpoint/2010/main">
    <mc:Choice Requires="p14">
      <p:transition p14:dur="10" advTm="7881">
        <p:cut/>
      </p:transition>
    </mc:Choice>
    <mc:Fallback xmlns="">
      <p:transition advTm="7881">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a:solidFill>
                  <a:srgbClr val="7030A0"/>
                </a:solidFill>
                <a:latin typeface="Times New Roman" panose="02020603050405020304" pitchFamily="18" charset="0"/>
                <a:cs typeface="Times New Roman" panose="02020603050405020304" pitchFamily="18" charset="0"/>
              </a:rPr>
              <a:t>Yêu cầu cần đạt</a:t>
            </a:r>
            <a:endParaRPr kumimoji="0" lang="en-US" sz="5000" b="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latin typeface="Times New Roman" panose="02020603050405020304" pitchFamily="18" charset="0"/>
                <a:cs typeface="Times New Roman" panose="02020603050405020304" pitchFamily="18" charset="0"/>
              </a:rPr>
              <a:t>Làm việc nhà đ</a:t>
            </a:r>
            <a:r>
              <a:rPr lang="en-US" sz="3700" dirty="0">
                <a:solidFill>
                  <a:srgbClr val="FF0000"/>
                </a:solidFill>
                <a:latin typeface="Times New Roman" panose="02020603050405020304" pitchFamily="18" charset="0"/>
                <a:cs typeface="Times New Roman" panose="02020603050405020304" pitchFamily="18" charset="0"/>
              </a:rPr>
              <a:t>ể</a:t>
            </a:r>
            <a:r>
              <a:rPr lang="vi-VN" sz="3700" dirty="0">
                <a:solidFill>
                  <a:srgbClr val="FF0000"/>
                </a:solidFill>
                <a:latin typeface="Times New Roman" panose="02020603050405020304" pitchFamily="18" charset="0"/>
                <a:cs typeface="Times New Roman" panose="02020603050405020304" pitchFamily="18" charset="0"/>
              </a:rPr>
              <a:t> rèn luyện sự khéo tay, cẩn thận.</a:t>
            </a:r>
            <a:endParaRPr lang="en-US" sz="37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DCE34B-A17C-459E-979A-D75A4DEEC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advTm="9564">
        <p:cut/>
      </p:transition>
    </mc:Choice>
    <mc:Fallback xmlns="">
      <p:transition advTm="9564">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089737" y="2724920"/>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Khởi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1421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50486" y="-27540"/>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7768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B511E89-92F1-4E37-80F9-69EBA7177A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 y="0"/>
            <a:ext cx="604520" cy="604520"/>
          </a:xfrm>
          <a:prstGeom prst="rect">
            <a:avLst/>
          </a:prstGeom>
        </p:spPr>
      </p:pic>
      <p:pic>
        <p:nvPicPr>
          <p:cNvPr id="14" name="Picture 13">
            <a:extLst>
              <a:ext uri="{FF2B5EF4-FFF2-40B4-BE49-F238E27FC236}">
                <a16:creationId xmlns:a16="http://schemas.microsoft.com/office/drawing/2014/main" id="{8D831FCC-4EC0-4E3C-9E4E-B8D1D65024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20" y="0"/>
            <a:ext cx="604520" cy="604520"/>
          </a:xfrm>
          <a:prstGeom prst="rect">
            <a:avLst/>
          </a:prstGeom>
        </p:spPr>
      </p:pic>
    </p:spTree>
    <p:extLst>
      <p:ext uri="{BB962C8B-B14F-4D97-AF65-F5344CB8AC3E}">
        <p14:creationId xmlns:p14="http://schemas.microsoft.com/office/powerpoint/2010/main" val="3107988650"/>
      </p:ext>
    </p:extLst>
  </p:cSld>
  <p:clrMapOvr>
    <a:masterClrMapping/>
  </p:clrMapOvr>
  <mc:AlternateContent xmlns:mc="http://schemas.openxmlformats.org/markup-compatibility/2006" xmlns:p14="http://schemas.microsoft.com/office/powerpoint/2010/main">
    <mc:Choice Requires="p14">
      <p:transition p14:dur="10" advTm="14336">
        <p:cut/>
      </p:transition>
    </mc:Choice>
    <mc:Fallback xmlns="">
      <p:transition advTm="14336">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1080188" y="10886"/>
            <a:ext cx="11108267" cy="6939280"/>
          </a:xfrm>
          <a:prstGeom prst="rect">
            <a:avLst/>
          </a:prstGeom>
        </p:spPr>
      </p:pic>
      <p:pic>
        <p:nvPicPr>
          <p:cNvPr id="3" name="Picture 2">
            <a:extLst>
              <a:ext uri="{FF2B5EF4-FFF2-40B4-BE49-F238E27FC236}">
                <a16:creationId xmlns:a16="http://schemas.microsoft.com/office/drawing/2014/main" id="{ED2A6E29-8622-41C6-8B72-D848935323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advTm="89337">
        <p:cut/>
      </p:transition>
    </mc:Choice>
    <mc:Fallback xmlns="">
      <p:transition advTm="89337">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extLst>
    <p:ext uri="{E180D4A7-C9FB-4DFB-919C-405C955672EB}">
      <p14:showEvtLst xmlns:p14="http://schemas.microsoft.com/office/powerpoint/2010/main">
        <p14:playEvt time="2980" objId="2"/>
        <p14:stopEvt time="84004"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Khám</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phá</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A1AD684-3455-4121-920C-17013EC7F2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 advTm="4637">
        <p:cut/>
      </p:transition>
    </mc:Choice>
    <mc:Fallback xmlns="">
      <p:transition advTm="4637">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latin typeface="Times New Roman" panose="02020603050405020304" pitchFamily="18" charset="0"/>
                <a:cs typeface="Times New Roman" panose="02020603050405020304" pitchFamily="18" charset="0"/>
              </a:rPr>
              <a:t>K</a:t>
            </a:r>
            <a:r>
              <a:rPr lang="vi-VN" sz="3200" dirty="0">
                <a:solidFill>
                  <a:prstClr val="white"/>
                </a:solidFill>
                <a:latin typeface="Times New Roman" panose="02020603050405020304" pitchFamily="18" charset="0"/>
                <a:cs typeface="Times New Roman" panose="02020603050405020304" pitchFamily="18" charset="0"/>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Times New Roman" panose="02020603050405020304" pitchFamily="18" charset="0"/>
                <a:cs typeface="Times New Roman" panose="02020603050405020304" pitchFamily="18" charset="0"/>
              </a:rPr>
              <a:t> “Ngày xửa ngày xưa, ở hành tinh Xủng Xoảng có một cậu bé tên là Úi Chà! Cậu bé 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Chà vừa xem điện thoại</a:t>
            </a:r>
            <a:r>
              <a:rPr lang="en-US" sz="2800" dirty="0">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5" name="Cloud 4">
            <a:extLst>
              <a:ext uri="{FF2B5EF4-FFF2-40B4-BE49-F238E27FC236}">
                <a16:creationId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xoảng</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4F8E572-CD29-448C-9713-978C08353C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advTm="64311">
        <p:cut/>
      </p:transition>
    </mc:Choice>
    <mc:Fallback xmlns="">
      <p:transition advTm="64311">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mj-lt"/>
                <a:cs typeface="Calibri" panose="020F0502020204030204" pitchFamily="34" charset="0"/>
              </a:rPr>
              <a:t> Vì mải với tay lấy rô bốt trái cây nên Úi Chà </a:t>
            </a:r>
            <a:r>
              <a:rPr lang="en-US" sz="3600" dirty="0">
                <a:solidFill>
                  <a:prstClr val="black"/>
                </a:solidFill>
                <a:latin typeface="+mj-lt"/>
                <a:cs typeface="Calibri" panose="020F0502020204030204" pitchFamily="34" charset="0"/>
              </a:rPr>
              <a:t> </a:t>
            </a:r>
            <a:r>
              <a:rPr lang="vi-VN" sz="3600" dirty="0">
                <a:solidFill>
                  <a:prstClr val="black"/>
                </a:solidFill>
                <a:latin typeface="+mj-lt"/>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mj-lt"/>
              </a:rPr>
              <a:t>Nước đổ như thế nào, rơi xuống đâu, làm ướt đồ đạc nào trong nhà </a:t>
            </a:r>
          </a:p>
          <a:p>
            <a:pPr lvl="0" algn="ctr"/>
            <a:r>
              <a:rPr lang="vi-VN" sz="3200">
                <a:solidFill>
                  <a:prstClr val="white"/>
                </a:solidFill>
                <a:latin typeface="+mj-lt"/>
              </a:rPr>
              <a:t>không?</a:t>
            </a:r>
            <a:endParaRPr kumimoji="0" lang="en-US" sz="3200" b="0" i="0" u="none" strike="noStrike" kern="1200" cap="none" spc="0" normalizeH="0" baseline="0" noProof="0" dirty="0">
              <a:ln>
                <a:noFill/>
              </a:ln>
              <a:solidFill>
                <a:prstClr val="white"/>
              </a:solidFill>
              <a:effectLst/>
              <a:uLnTx/>
              <a:uFillTx/>
              <a:latin typeface="+mj-lt"/>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Nước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đổ</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đầy</a:t>
            </a:r>
            <a:r>
              <a:rPr lang="en-US" sz="3200" dirty="0">
                <a:solidFill>
                  <a:prstClr val="white"/>
                </a:solidFill>
                <a:latin typeface="Times New Roman" panose="02020603050405020304" pitchFamily="18" charset="0"/>
                <a:cs typeface="Times New Roman" panose="02020603050405020304" pitchFamily="18" charset="0"/>
              </a:rPr>
              <a:t> ra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ướt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hết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ghế</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đồ</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đạc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trong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9F5F6AF-2A69-4D73-9201-8A18A6F47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advTm="30590">
        <p:cut/>
      </p:transition>
    </mc:Choice>
    <mc:Fallback xmlns="">
      <p:transition advTm="3059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latin typeface="Times New Roman" panose="02020603050405020304" pitchFamily="18" charset="0"/>
                <a:cs typeface="Times New Roman" panose="02020603050405020304" pitchFamily="18" charset="0"/>
              </a:rPr>
              <a:t>Chà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hãy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xem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kìa</a:t>
            </a:r>
            <a:r>
              <a:rPr lang="en-US" sz="3600" i="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ti</a:t>
            </a:r>
            <a:r>
              <a:rPr lang="en-US" sz="3600" dirty="0">
                <a:latin typeface="Times New Roman" panose="02020603050405020304" pitchFamily="18" charset="0"/>
                <a:cs typeface="Times New Roman" panose="02020603050405020304" pitchFamily="18" charset="0"/>
              </a:rPr>
              <a:t> vi.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Times New Roman" panose="02020603050405020304" pitchFamily="18" charset="0"/>
                <a:cs typeface="Times New Roman" panose="02020603050405020304" pitchFamily="18" charset="0"/>
              </a:rPr>
              <a:t>Điều gì xảy ra tiếp</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9" y="23082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Cậu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bé</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đổ</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hết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rổ</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rau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xuống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đất</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8DE24AF-37B8-4BB3-86A2-28CEBFDD8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advTm="44894">
        <p:cut/>
      </p:transition>
    </mc:Choice>
    <mc:Fallback xmlns="">
      <p:transition advTm="44894">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mj-lt"/>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mj-lt"/>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pic>
        <p:nvPicPr>
          <p:cNvPr id="5" name="Picture 4">
            <a:extLst>
              <a:ext uri="{FF2B5EF4-FFF2-40B4-BE49-F238E27FC236}">
                <a16:creationId xmlns:a16="http://schemas.microsoft.com/office/drawing/2014/main" id="{9248500E-36CC-4D43-A756-5257AED51B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04520" cy="6045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18653">
        <p:cut/>
      </p:transition>
    </mc:Choice>
    <mc:Fallback xmlns="">
      <p:transition advTm="18653">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
</p:tagLst>
</file>

<file path=ppt/tags/tag10.xml><?xml version="1.0" encoding="utf-8"?>
<p:tagLst xmlns:a="http://schemas.openxmlformats.org/drawingml/2006/main" xmlns:r="http://schemas.openxmlformats.org/officeDocument/2006/relationships" xmlns:p="http://schemas.openxmlformats.org/presentationml/2006/main">
  <p:tag name="TIMING" val="|1|3.4|5.8|4.5"/>
</p:tagLst>
</file>

<file path=ppt/tags/tag11.xml><?xml version="1.0" encoding="utf-8"?>
<p:tagLst xmlns:a="http://schemas.openxmlformats.org/drawingml/2006/main" xmlns:r="http://schemas.openxmlformats.org/officeDocument/2006/relationships" xmlns:p="http://schemas.openxmlformats.org/presentationml/2006/main">
  <p:tag name="TIMING" val="|7.7|2.2|2.5"/>
</p:tagLst>
</file>

<file path=ppt/tags/tag12.xml><?xml version="1.0" encoding="utf-8"?>
<p:tagLst xmlns:a="http://schemas.openxmlformats.org/drawingml/2006/main" xmlns:r="http://schemas.openxmlformats.org/officeDocument/2006/relationships" xmlns:p="http://schemas.openxmlformats.org/presentationml/2006/main">
  <p:tag name="TIMING" val="|1.4|12.4|5.5|4.9"/>
</p:tagLst>
</file>

<file path=ppt/tags/tag13.xml><?xml version="1.0" encoding="utf-8"?>
<p:tagLst xmlns:a="http://schemas.openxmlformats.org/drawingml/2006/main" xmlns:r="http://schemas.openxmlformats.org/officeDocument/2006/relationships" xmlns:p="http://schemas.openxmlformats.org/presentationml/2006/main">
  <p:tag name="TIMING" val="|1.8|2"/>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15.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3.8|7.1|35.4|11.2|1.5"/>
</p:tagLst>
</file>

<file path=ppt/tags/tag5.xml><?xml version="1.0" encoding="utf-8"?>
<p:tagLst xmlns:a="http://schemas.openxmlformats.org/drawingml/2006/main" xmlns:r="http://schemas.openxmlformats.org/officeDocument/2006/relationships" xmlns:p="http://schemas.openxmlformats.org/presentationml/2006/main">
  <p:tag name="TIMING" val="|1.1|8.4|13.2|1.3"/>
</p:tagLst>
</file>

<file path=ppt/tags/tag6.xml><?xml version="1.0" encoding="utf-8"?>
<p:tagLst xmlns:a="http://schemas.openxmlformats.org/drawingml/2006/main" xmlns:r="http://schemas.openxmlformats.org/officeDocument/2006/relationships" xmlns:p="http://schemas.openxmlformats.org/presentationml/2006/main">
  <p:tag name="TIMING" val="|1|10.2|10.8"/>
</p:tagLst>
</file>

<file path=ppt/tags/tag7.xml><?xml version="1.0" encoding="utf-8"?>
<p:tagLst xmlns:a="http://schemas.openxmlformats.org/drawingml/2006/main" xmlns:r="http://schemas.openxmlformats.org/officeDocument/2006/relationships" xmlns:p="http://schemas.openxmlformats.org/presentationml/2006/main">
  <p:tag name="TIMING" val="|3.8|1.4"/>
</p:tagLst>
</file>

<file path=ppt/tags/tag8.xml><?xml version="1.0" encoding="utf-8"?>
<p:tagLst xmlns:a="http://schemas.openxmlformats.org/drawingml/2006/main" xmlns:r="http://schemas.openxmlformats.org/officeDocument/2006/relationships" xmlns:p="http://schemas.openxmlformats.org/presentationml/2006/main">
  <p:tag name="TIMING" val="|12.7|5.4|4.2|4.3"/>
</p:tagLst>
</file>

<file path=ppt/tags/tag9.xml><?xml version="1.0" encoding="utf-8"?>
<p:tagLst xmlns:a="http://schemas.openxmlformats.org/drawingml/2006/main" xmlns:r="http://schemas.openxmlformats.org/officeDocument/2006/relationships" xmlns:p="http://schemas.openxmlformats.org/presentationml/2006/main">
  <p:tag name="TIMING" val="|1.2|1.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436</Words>
  <Application>Microsoft Office PowerPoint</Application>
  <PresentationFormat>Widescreen</PresentationFormat>
  <Paragraphs>42</Paragraphs>
  <Slides>19</Slides>
  <Notes>9</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等线</vt:lpstr>
      <vt:lpstr>Arial</vt:lpstr>
      <vt:lpstr>Baloo 2</vt:lpstr>
      <vt:lpstr>Calibri</vt:lpstr>
      <vt:lpstr>Calibri Light</vt:lpstr>
      <vt:lpstr>Pangolin</vt:lpstr>
      <vt:lpstr>Times New Roman</vt:lpstr>
      <vt:lpstr>UTM Androgyne</vt:lpstr>
      <vt:lpstr>UTM Cookies</vt:lpstr>
      <vt:lpstr>2_Office Theme</vt:lpstr>
      <vt:lpstr>Office 主题</vt:lpstr>
      <vt:lpstr>English Vocabulary Workshop by Slidesgo</vt:lpstr>
      <vt:lpstr>1_English Vocabulary Workshop by Slidesgo</vt:lpstr>
      <vt:lpstr>Bài 4: Tay khéo, tay đảm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Thu Hường</cp:lastModifiedBy>
  <cp:revision>17</cp:revision>
  <dcterms:created xsi:type="dcterms:W3CDTF">2021-06-08T09:22:31Z</dcterms:created>
  <dcterms:modified xsi:type="dcterms:W3CDTF">2023-09-16T14:09:33Z</dcterms:modified>
</cp:coreProperties>
</file>