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4"/>
  </p:notesMasterIdLst>
  <p:sldIdLst>
    <p:sldId id="256" r:id="rId4"/>
    <p:sldId id="275" r:id="rId5"/>
    <p:sldId id="266" r:id="rId6"/>
    <p:sldId id="269" r:id="rId7"/>
    <p:sldId id="267" r:id="rId8"/>
    <p:sldId id="274" r:id="rId9"/>
    <p:sldId id="270" r:id="rId10"/>
    <p:sldId id="276"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82924"/>
    <a:srgbClr val="F81D18"/>
    <a:srgbClr val="FF0000"/>
    <a:srgbClr val="3399FF"/>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7523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máy</a:t>
            </a:r>
            <a:r>
              <a:rPr lang="en-US" baseline="0" dirty="0"/>
              <a:t> bay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3342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93B47-0902-45BE-9793-AF9A287A6B8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93B47-0902-45BE-9793-AF9A287A6B8B}"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93B47-0902-45BE-9793-AF9A287A6B8B}"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93B47-0902-45BE-9793-AF9A287A6B8B}"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audio" Target="../media/audio2.wav"/><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r="929" b="8206"/>
          <a:stretch/>
        </p:blipFill>
        <p:spPr>
          <a:xfrm>
            <a:off x="-1009" y="-44180"/>
            <a:ext cx="12193009" cy="6902180"/>
          </a:xfrm>
          <a:prstGeom prst="rect">
            <a:avLst/>
          </a:prstGeom>
        </p:spPr>
      </p:pic>
      <p:grpSp>
        <p:nvGrpSpPr>
          <p:cNvPr id="24" name="Group 23"/>
          <p:cNvGrpSpPr/>
          <p:nvPr/>
        </p:nvGrpSpPr>
        <p:grpSpPr>
          <a:xfrm>
            <a:off x="3551490" y="-148061"/>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a:solidFill>
                    <a:schemeClr val="bg1"/>
                  </a:solidFill>
                  <a:latin typeface="Arial Black" panose="020B0A04020102020204" pitchFamily="34" charset="0"/>
                </a:rPr>
                <a:t>Bài 24</a:t>
              </a:r>
            </a:p>
          </p:txBody>
        </p:sp>
      </p:grpSp>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5"/>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6"/>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608B9C92-E4D0-462E-8B92-BD0EE4D1B1B1}"/>
              </a:ext>
            </a:extLst>
          </p:cNvPr>
          <p:cNvSpPr txBox="1"/>
          <p:nvPr/>
        </p:nvSpPr>
        <p:spPr>
          <a:xfrm>
            <a:off x="3828417" y="594364"/>
            <a:ext cx="6145328" cy="769441"/>
          </a:xfrm>
          <a:prstGeom prst="rect">
            <a:avLst/>
          </a:prstGeom>
          <a:noFill/>
        </p:spPr>
        <p:txBody>
          <a:bodyPr wrap="square" rtlCol="0">
            <a:spAutoFit/>
          </a:bodyPr>
          <a:lstStyle/>
          <a:p>
            <a:pPr algn="ctr"/>
            <a:r>
              <a:rPr lang="en-US" sz="4400" b="1" smtClean="0">
                <a:solidFill>
                  <a:srgbClr val="249024"/>
                </a:solidFill>
                <a:effectLst>
                  <a:reflection blurRad="6350" stA="55000" endA="300" endPos="45500" dir="5400000" sy="-100000" algn="bl" rotWithShape="0"/>
                </a:effectLst>
                <a:latin typeface="Arial" panose="020B0604020202020204" pitchFamily="34" charset="0"/>
                <a:cs typeface="Arial" panose="020B0604020202020204" pitchFamily="34" charset="0"/>
              </a:rPr>
              <a:t>LUYỆN TẬP CHUNG</a:t>
            </a:r>
            <a:endParaRPr lang="en-US" sz="4400" b="1" dirty="0">
              <a:solidFill>
                <a:srgbClr val="249024"/>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22" name="文本框 22">
            <a:extLst>
              <a:ext uri="{FF2B5EF4-FFF2-40B4-BE49-F238E27FC236}">
                <a16:creationId xmlns:a16="http://schemas.microsoft.com/office/drawing/2014/main" xmlns="" id="{1F6B4F6F-D098-49AC-9D25-3DFF998FA17D}"/>
              </a:ext>
            </a:extLst>
          </p:cNvPr>
          <p:cNvSpPr txBox="1"/>
          <p:nvPr/>
        </p:nvSpPr>
        <p:spPr>
          <a:xfrm>
            <a:off x="4301683" y="2053659"/>
            <a:ext cx="5198795" cy="923330"/>
          </a:xfrm>
          <a:prstGeom prst="rect">
            <a:avLst/>
          </a:prstGeom>
          <a:noFill/>
        </p:spPr>
        <p:txBody>
          <a:bodyPr wrap="none" rtlCol="0">
            <a:spAutoFit/>
          </a:bodyPr>
          <a:lstStyle/>
          <a:p>
            <a:pPr algn="ctr"/>
            <a:r>
              <a:rPr lang="en-US" altLang="zh-CN" sz="5400" err="1">
                <a:solidFill>
                  <a:srgbClr val="FF0000"/>
                </a:solidFill>
                <a:latin typeface="Arial" panose="020B0604020202020204" pitchFamily="34" charset="0"/>
                <a:ea typeface="思源黑体 CN Bold" panose="020B0800000000000000" pitchFamily="34" charset="-122"/>
                <a:cs typeface="Arial" panose="020B0604020202020204" pitchFamily="34" charset="0"/>
              </a:rPr>
              <a:t>Tiết</a:t>
            </a:r>
            <a:r>
              <a:rPr lang="en-US" altLang="zh-CN" sz="5400">
                <a:solidFill>
                  <a:srgbClr val="FF0000"/>
                </a:solidFill>
                <a:latin typeface="Arial" panose="020B0604020202020204" pitchFamily="34" charset="0"/>
                <a:ea typeface="思源黑体 CN Bold" panose="020B0800000000000000" pitchFamily="34" charset="-122"/>
                <a:cs typeface="Arial" panose="020B0604020202020204" pitchFamily="34" charset="0"/>
              </a:rPr>
              <a:t> </a:t>
            </a:r>
            <a:r>
              <a:rPr lang="en-US" altLang="zh-CN" sz="5400" smtClean="0">
                <a:solidFill>
                  <a:srgbClr val="FF0000"/>
                </a:solidFill>
                <a:latin typeface="Arial" panose="020B0604020202020204" pitchFamily="34" charset="0"/>
                <a:ea typeface="思源黑体 CN Bold" panose="020B0800000000000000" pitchFamily="34" charset="-122"/>
                <a:cs typeface="Arial" panose="020B0604020202020204" pitchFamily="34" charset="0"/>
              </a:rPr>
              <a:t>1 – trang 95</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305C553B-76D6-40C2-9444-290FF0CAAE6A}"/>
              </a:ext>
            </a:extLst>
          </p:cNvPr>
          <p:cNvSpPr txBox="1"/>
          <p:nvPr/>
        </p:nvSpPr>
        <p:spPr>
          <a:xfrm>
            <a:off x="2065245" y="1172232"/>
            <a:ext cx="7633146" cy="1862048"/>
          </a:xfrm>
          <a:prstGeom prst="rect">
            <a:avLst/>
          </a:prstGeom>
          <a:noFill/>
        </p:spPr>
        <p:txBody>
          <a:bodyPr wrap="square" rtlCol="0">
            <a:spAutoFit/>
          </a:bodyPr>
          <a:lstStyle/>
          <a:p>
            <a:pPr algn="ctr">
              <a:lnSpc>
                <a:spcPct val="150000"/>
              </a:lnSpc>
            </a:pPr>
            <a:r>
              <a:rPr lang="en-US" sz="4000" b="1" dirty="0" err="1">
                <a:solidFill>
                  <a:srgbClr val="FF0000"/>
                </a:solidFill>
                <a:latin typeface="iCiel Crocante" panose="02000000000000000000" pitchFamily="2" charset="0"/>
              </a:rPr>
              <a:t>Tạm</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biệt</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và</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hẹn</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gặp</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lại</a:t>
            </a:r>
            <a:r>
              <a:rPr lang="en-US" sz="4000" b="1" dirty="0">
                <a:solidFill>
                  <a:srgbClr val="FF0000"/>
                </a:solidFill>
                <a:latin typeface="iCiel Crocante" panose="02000000000000000000" pitchFamily="2" charset="0"/>
              </a:rPr>
              <a:t> </a:t>
            </a:r>
          </a:p>
          <a:p>
            <a:pPr algn="ctr">
              <a:lnSpc>
                <a:spcPct val="150000"/>
              </a:lnSpc>
            </a:pPr>
            <a:r>
              <a:rPr lang="en-US" sz="4000" b="1" dirty="0" err="1">
                <a:solidFill>
                  <a:srgbClr val="FF0000"/>
                </a:solidFill>
                <a:latin typeface="iCiel Crocante" panose="02000000000000000000" pitchFamily="2" charset="0"/>
              </a:rPr>
              <a:t>các</a:t>
            </a:r>
            <a:r>
              <a:rPr lang="en-US" sz="4000" b="1" dirty="0">
                <a:solidFill>
                  <a:srgbClr val="FF0000"/>
                </a:solidFill>
                <a:latin typeface="iCiel Crocante" panose="02000000000000000000" pitchFamily="2" charset="0"/>
              </a:rPr>
              <a:t> con </a:t>
            </a:r>
            <a:r>
              <a:rPr lang="en-US" sz="4000" b="1" dirty="0" err="1">
                <a:solidFill>
                  <a:srgbClr val="FF0000"/>
                </a:solidFill>
                <a:latin typeface="iCiel Crocante" panose="02000000000000000000" pitchFamily="2" charset="0"/>
              </a:rPr>
              <a:t>vào</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những</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tiết</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học</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sau</a:t>
            </a:r>
            <a:r>
              <a:rPr lang="en-US" sz="4000" b="1"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24" name="文本框 22">
            <a:extLst>
              <a:ext uri="{FF2B5EF4-FFF2-40B4-BE49-F238E27FC236}">
                <a16:creationId xmlns:a16="http://schemas.microsoft.com/office/drawing/2014/main" xmlns="" id="{8E852256-A333-49D6-ADCD-2215C66790B1}"/>
              </a:ext>
            </a:extLst>
          </p:cNvPr>
          <p:cNvSpPr txBox="1"/>
          <p:nvPr/>
        </p:nvSpPr>
        <p:spPr>
          <a:xfrm>
            <a:off x="4824944" y="142973"/>
            <a:ext cx="31963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Mục</a:t>
            </a:r>
            <a:r>
              <a:rPr kumimoji="0" lang="en-US" altLang="zh-CN"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tiêu</a:t>
            </a:r>
            <a:endParaRPr kumimoji="0" lang="zh-CN" altLang="en-US"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a:extLst>
              <a:ext uri="{FF2B5EF4-FFF2-40B4-BE49-F238E27FC236}">
                <a16:creationId xmlns:a16="http://schemas.microsoft.com/office/drawing/2014/main" xmlns="" id="{AC28F713-904E-4259-9070-57BE1EFD4B24}"/>
              </a:ext>
            </a:extLst>
          </p:cNvPr>
          <p:cNvGrpSpPr/>
          <p:nvPr/>
        </p:nvGrpSpPr>
        <p:grpSpPr>
          <a:xfrm>
            <a:off x="1013200" y="1132318"/>
            <a:ext cx="10187293" cy="1288222"/>
            <a:chOff x="774356" y="888444"/>
            <a:chExt cx="10187293" cy="128822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xmlns="" id="{14B26D2C-1BC9-4238-BC4C-795267AEDD6F}"/>
                </a:ext>
              </a:extLst>
            </p:cNvPr>
            <p:cNvSpPr txBox="1"/>
            <p:nvPr/>
          </p:nvSpPr>
          <p:spPr>
            <a:xfrm>
              <a:off x="2056569" y="1093292"/>
              <a:ext cx="8905080" cy="108337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smtClean="0">
                  <a:solidFill>
                    <a:prstClr val="black"/>
                  </a:solidFill>
                  <a:latin typeface="Arial" panose="020B0604020202020204" pitchFamily="34" charset="0"/>
                  <a:ea typeface="Times New Roman" panose="02020603050405020304" pitchFamily="18" charset="0"/>
                  <a:cs typeface="Arial" panose="020B0604020202020204" pitchFamily="34" charset="0"/>
                </a:rPr>
                <a:t>Ôn tập, củng cố kiến thức về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phép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trừ</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nhớ</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28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4C1EF139-4416-44FF-AC02-49D6B4DBE8EA}"/>
              </a:ext>
            </a:extLst>
          </p:cNvPr>
          <p:cNvGrpSpPr/>
          <p:nvPr/>
        </p:nvGrpSpPr>
        <p:grpSpPr>
          <a:xfrm>
            <a:off x="991499" y="2309077"/>
            <a:ext cx="10209001" cy="820119"/>
            <a:chOff x="752655" y="2065203"/>
            <a:chExt cx="10209001" cy="820119"/>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xmlns="" id="{D4F928FB-968A-4666-9173-178A617D7C9E}"/>
                </a:ext>
              </a:extLst>
            </p:cNvPr>
            <p:cNvSpPr txBox="1"/>
            <p:nvPr/>
          </p:nvSpPr>
          <p:spPr>
            <a:xfrm>
              <a:off x="2056576" y="2297469"/>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smtClean="0">
                  <a:solidFill>
                    <a:prstClr val="black"/>
                  </a:solidFill>
                  <a:latin typeface="Arial" panose="020B0604020202020204" pitchFamily="34" charset="0"/>
                  <a:ea typeface="Times New Roman" panose="02020603050405020304" pitchFamily="18" charset="0"/>
                  <a:cs typeface="Arial" panose="020B0604020202020204" pitchFamily="34" charset="0"/>
                </a:rPr>
                <a:t>Ôn tập về so sánh 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xmlns="" id="{24926BE0-6FEB-4035-95CC-8282BD1C87A0}"/>
              </a:ext>
            </a:extLst>
          </p:cNvPr>
          <p:cNvGrpSpPr/>
          <p:nvPr/>
        </p:nvGrpSpPr>
        <p:grpSpPr>
          <a:xfrm>
            <a:off x="1013200" y="3233252"/>
            <a:ext cx="10210371" cy="774246"/>
            <a:chOff x="778314" y="3315253"/>
            <a:chExt cx="10210371" cy="774246"/>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xmlns="" id="{4EB37731-1288-4647-AC02-0AF79C340C8B}"/>
                </a:ext>
              </a:extLst>
            </p:cNvPr>
            <p:cNvSpPr txBox="1"/>
            <p:nvPr/>
          </p:nvSpPr>
          <p:spPr>
            <a:xfrm>
              <a:off x="2083605" y="3501646"/>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smtClean="0">
                  <a:solidFill>
                    <a:prstClr val="black"/>
                  </a:solidFill>
                  <a:latin typeface="Arial" panose="020B0604020202020204" pitchFamily="34" charset="0"/>
                  <a:ea typeface="Times New Roman" panose="02020603050405020304" pitchFamily="18" charset="0"/>
                  <a:cs typeface="Arial" panose="020B0604020202020204" pitchFamily="34" charset="0"/>
                </a:rPr>
                <a:t>Vận dụng vào giải các bài toán thực tế.</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291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Đặt tính </a:t>
            </a:r>
            <a:r>
              <a:rPr lang="en-US" sz="2800" b="1">
                <a:solidFill>
                  <a:srgbClr val="002060"/>
                </a:solidFill>
                <a:latin typeface="Arial" panose="020B0604020202020204" pitchFamily="34" charset="0"/>
                <a:ea typeface="Arial-Rounded" panose="020B0500000000000000" pitchFamily="34" charset="0"/>
                <a:cs typeface="Arial" panose="020B0604020202020204" pitchFamily="34" charset="0"/>
              </a:rPr>
              <a:t>rồi </a:t>
            </a:r>
            <a:r>
              <a:rPr lang="en-US" sz="2800" b="1" smtClean="0">
                <a:solidFill>
                  <a:srgbClr val="002060"/>
                </a:solidFill>
                <a:latin typeface="Arial" panose="020B0604020202020204" pitchFamily="34" charset="0"/>
                <a:ea typeface="Arial-Rounded" panose="020B0500000000000000" pitchFamily="34" charset="0"/>
                <a:cs typeface="Arial" panose="020B0604020202020204" pitchFamily="34" charset="0"/>
              </a:rPr>
              <a:t>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99404"/>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34 </a:t>
              </a:r>
              <a:r>
                <a:rPr lang="en-US" sz="3200" b="1" dirty="0">
                  <a:solidFill>
                    <a:schemeClr val="accent6">
                      <a:lumMod val="50000"/>
                    </a:schemeClr>
                  </a:solidFill>
                  <a:latin typeface="Arial" pitchFamily="34" charset="0"/>
                  <a:cs typeface="Arial" pitchFamily="34" charset="0"/>
                </a:rPr>
                <a:t>- </a:t>
              </a:r>
              <a:r>
                <a:rPr lang="en-US" sz="3200" b="1" dirty="0" smtClean="0">
                  <a:solidFill>
                    <a:schemeClr val="accent6">
                      <a:lumMod val="50000"/>
                    </a:schemeClr>
                  </a:solidFill>
                  <a:latin typeface="Arial" pitchFamily="34" charset="0"/>
                  <a:cs typeface="Arial" pitchFamily="34" charset="0"/>
                </a:rPr>
                <a:t>7</a:t>
              </a:r>
              <a:endParaRPr lang="en-US" sz="3200" b="1" dirty="0">
                <a:solidFill>
                  <a:schemeClr val="accent6">
                    <a:lumMod val="50000"/>
                  </a:schemeClr>
                </a:solidFill>
                <a:latin typeface="Arial" pitchFamily="34" charset="0"/>
                <a:cs typeface="Arial" pitchFamily="34" charset="0"/>
              </a:endParaRP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60 - 12</a:t>
              </a: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51 - 19</a:t>
              </a: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99404"/>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45 - 8</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34</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7</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a:solidFill>
                      <a:srgbClr val="FF0000"/>
                    </a:solidFill>
                    <a:latin typeface="Arial" pitchFamily="34" charset="0"/>
                    <a:cs typeface="Arial" pitchFamily="34" charset="0"/>
                  </a:rPr>
                  <a:t>2</a:t>
                </a:r>
                <a:r>
                  <a:rPr lang="en-US" sz="3200" b="1" dirty="0" smtClean="0">
                    <a:solidFill>
                      <a:srgbClr val="FF0000"/>
                    </a:solidFill>
                    <a:latin typeface="Arial" pitchFamily="34" charset="0"/>
                    <a:cs typeface="Arial" pitchFamily="34" charset="0"/>
                  </a:rPr>
                  <a:t>7</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45</a:t>
                </a:r>
              </a:p>
              <a:p>
                <a:pPr>
                  <a:lnSpc>
                    <a:spcPct val="150000"/>
                  </a:lnSpc>
                </a:pPr>
                <a:r>
                  <a:rPr lang="en-US" sz="3200" b="1" dirty="0">
                    <a:solidFill>
                      <a:srgbClr val="FF0000"/>
                    </a:solidFill>
                    <a:latin typeface="Arial" pitchFamily="34" charset="0"/>
                    <a:cs typeface="Arial" pitchFamily="34" charset="0"/>
                  </a:rPr>
                  <a:t>              8</a:t>
                </a:r>
              </a:p>
              <a:p>
                <a:pPr>
                  <a:lnSpc>
                    <a:spcPct val="150000"/>
                  </a:lnSpc>
                </a:pPr>
                <a:r>
                  <a:rPr lang="en-US" sz="3200" b="1" dirty="0">
                    <a:solidFill>
                      <a:srgbClr val="FF0000"/>
                    </a:solidFill>
                    <a:latin typeface="Arial" pitchFamily="34" charset="0"/>
                    <a:cs typeface="Arial" pitchFamily="34" charset="0"/>
                  </a:rPr>
                  <a:t>            37</a:t>
                </a: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60</a:t>
                </a:r>
              </a:p>
              <a:p>
                <a:pPr>
                  <a:lnSpc>
                    <a:spcPct val="150000"/>
                  </a:lnSpc>
                </a:pPr>
                <a:r>
                  <a:rPr lang="en-US" sz="3200" b="1" dirty="0">
                    <a:solidFill>
                      <a:srgbClr val="FF0000"/>
                    </a:solidFill>
                    <a:latin typeface="Arial" pitchFamily="34" charset="0"/>
                    <a:cs typeface="Arial" pitchFamily="34" charset="0"/>
                  </a:rPr>
                  <a:t>            12</a:t>
                </a:r>
              </a:p>
              <a:p>
                <a:pPr>
                  <a:lnSpc>
                    <a:spcPct val="150000"/>
                  </a:lnSpc>
                </a:pPr>
                <a:r>
                  <a:rPr lang="en-US" sz="3200" b="1" dirty="0">
                    <a:solidFill>
                      <a:srgbClr val="FF0000"/>
                    </a:solidFill>
                    <a:latin typeface="Arial" pitchFamily="34" charset="0"/>
                    <a:cs typeface="Arial" pitchFamily="34" charset="0"/>
                  </a:rPr>
                  <a:t>            48</a:t>
                </a: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51</a:t>
                </a:r>
              </a:p>
              <a:p>
                <a:pPr>
                  <a:lnSpc>
                    <a:spcPct val="150000"/>
                  </a:lnSpc>
                </a:pPr>
                <a:r>
                  <a:rPr lang="en-US" sz="3200" b="1" dirty="0">
                    <a:solidFill>
                      <a:srgbClr val="FF0000"/>
                    </a:solidFill>
                    <a:latin typeface="Arial" pitchFamily="34" charset="0"/>
                    <a:cs typeface="Arial" pitchFamily="34" charset="0"/>
                  </a:rPr>
                  <a:t>            19</a:t>
                </a:r>
              </a:p>
              <a:p>
                <a:pPr>
                  <a:lnSpc>
                    <a:spcPct val="150000"/>
                  </a:lnSpc>
                </a:pPr>
                <a:r>
                  <a:rPr lang="en-US" sz="3200" b="1" dirty="0">
                    <a:solidFill>
                      <a:srgbClr val="FF0000"/>
                    </a:solidFill>
                    <a:latin typeface="Arial" pitchFamily="34" charset="0"/>
                    <a:cs typeface="Arial" pitchFamily="34" charset="0"/>
                  </a:rPr>
                  <a:t>            32</a:t>
                </a: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a16="http://schemas.microsoft.com/office/drawing/2014/main" xmlns=""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Số?</a:t>
            </a: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88</a:t>
              </a: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a:t>
              </a: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a:t>
              </a: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a:t>
              </a: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4</a:t>
              </a: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26</a:t>
              </a: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92</a:t>
            </a: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85</a:t>
            </a: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59</a:t>
            </a: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32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bậc</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thang. Sóc đã leo được 9 bậc thang. Hỏi sóc cần </a:t>
            </a:r>
            <a:r>
              <a:rPr lang="en-US" sz="3000" b="1">
                <a:solidFill>
                  <a:srgbClr val="002060"/>
                </a:solidFill>
                <a:latin typeface="Arial" panose="020B0604020202020204" pitchFamily="34" charset="0"/>
                <a:ea typeface="Arial-Rounded" panose="020B0500000000000000" pitchFamily="34" charset="0"/>
                <a:cs typeface="Arial" panose="020B0604020202020204" pitchFamily="34" charset="0"/>
              </a:rPr>
              <a:t>leo </a:t>
            </a:r>
            <a:r>
              <a:rPr lang="en-US" sz="3000" b="1" smtClean="0">
                <a:solidFill>
                  <a:srgbClr val="002060"/>
                </a:solidFill>
                <a:latin typeface="Arial" panose="020B0604020202020204" pitchFamily="34" charset="0"/>
                <a:ea typeface="Arial-Rounded" panose="020B0500000000000000" pitchFamily="34" charset="0"/>
                <a:cs typeface="Arial" panose="020B0604020202020204" pitchFamily="34" charset="0"/>
              </a:rPr>
              <a:t>thêm bao </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nhiêu bậc thang nữa để vào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9273" y="2504334"/>
            <a:ext cx="5145628" cy="2677656"/>
          </a:xfrm>
          <a:prstGeom prst="rect">
            <a:avLst/>
          </a:prstGeom>
          <a:noFill/>
        </p:spPr>
        <p:txBody>
          <a:bodyPr wrap="square" rtlCol="0">
            <a:spAutoFit/>
          </a:bodyPr>
          <a:lstStyle/>
          <a:p>
            <a:pPr>
              <a:lnSpc>
                <a:spcPct val="150000"/>
              </a:lnSpc>
            </a:pP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Tóm</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tắt</a:t>
            </a:r>
            <a:r>
              <a:rPr lang="en-US" sz="2800" b="1" dirty="0">
                <a:solidFill>
                  <a:srgbClr val="0070C0"/>
                </a:solidFill>
                <a:latin typeface="Arial" pitchFamily="34" charset="0"/>
                <a:cs typeface="Arial" pitchFamily="34" charset="0"/>
              </a:rPr>
              <a:t>:</a:t>
            </a:r>
          </a:p>
          <a:p>
            <a:pPr>
              <a:lnSpc>
                <a:spcPct val="150000"/>
              </a:lnSpc>
            </a:pPr>
            <a:r>
              <a:rPr lang="en-US" sz="2800" b="1" dirty="0">
                <a:solidFill>
                  <a:srgbClr val="0070C0"/>
                </a:solidFill>
                <a:latin typeface="Arial" pitchFamily="34" charset="0"/>
                <a:cs typeface="Arial" pitchFamily="34" charset="0"/>
              </a:rPr>
              <a:t>Có       : 32 bậc thang</a:t>
            </a:r>
          </a:p>
          <a:p>
            <a:pPr>
              <a:lnSpc>
                <a:spcPct val="150000"/>
              </a:lnSpc>
            </a:pPr>
            <a:r>
              <a:rPr lang="en-US" sz="2800" b="1" dirty="0">
                <a:solidFill>
                  <a:srgbClr val="0070C0"/>
                </a:solidFill>
                <a:latin typeface="Arial" pitchFamily="34" charset="0"/>
                <a:cs typeface="Arial" pitchFamily="34" charset="0"/>
              </a:rPr>
              <a:t>Đã leo : 9 bậc thang</a:t>
            </a:r>
          </a:p>
          <a:p>
            <a:pPr>
              <a:lnSpc>
                <a:spcPct val="150000"/>
              </a:lnSpc>
            </a:pPr>
            <a:r>
              <a:rPr lang="en-US" sz="2800" b="1" dirty="0">
                <a:solidFill>
                  <a:srgbClr val="0070C0"/>
                </a:solidFill>
                <a:latin typeface="Arial" pitchFamily="34" charset="0"/>
                <a:cs typeface="Arial" pitchFamily="34" charset="0"/>
              </a:rPr>
              <a:t>Còn lại: ... bậc thang?</a:t>
            </a:r>
          </a:p>
        </p:txBody>
      </p:sp>
      <p:sp>
        <p:nvSpPr>
          <p:cNvPr id="13" name="TextBox 12"/>
          <p:cNvSpPr txBox="1"/>
          <p:nvPr/>
        </p:nvSpPr>
        <p:spPr>
          <a:xfrm>
            <a:off x="4112670" y="2506343"/>
            <a:ext cx="8599141" cy="3323987"/>
          </a:xfrm>
          <a:prstGeom prst="rect">
            <a:avLst/>
          </a:prstGeom>
          <a:noFill/>
        </p:spPr>
        <p:txBody>
          <a:bodyPr wrap="square" rtlCol="0">
            <a:spAutoFit/>
          </a:bodyPr>
          <a:lstStyle/>
          <a:p>
            <a:pPr algn="ctr">
              <a:lnSpc>
                <a:spcPct val="150000"/>
              </a:lnSpc>
            </a:pPr>
            <a:r>
              <a:rPr lang="en-US" sz="2800" b="1" dirty="0">
                <a:solidFill>
                  <a:srgbClr val="7030A0"/>
                </a:solidFill>
                <a:latin typeface="Arial" pitchFamily="34" charset="0"/>
                <a:cs typeface="Arial" pitchFamily="34" charset="0"/>
              </a:rPr>
              <a:t>Bài giải</a:t>
            </a:r>
          </a:p>
          <a:p>
            <a:pPr>
              <a:lnSpc>
                <a:spcPct val="150000"/>
              </a:lnSpc>
            </a:pPr>
            <a:r>
              <a:rPr lang="en-US" sz="2800" b="1" dirty="0">
                <a:solidFill>
                  <a:srgbClr val="7030A0"/>
                </a:solidFill>
                <a:latin typeface="Arial" pitchFamily="34" charset="0"/>
                <a:cs typeface="Arial" pitchFamily="34" charset="0"/>
              </a:rPr>
              <a:t>Sóc cần </a:t>
            </a:r>
            <a:r>
              <a:rPr lang="en-US" sz="2800" b="1">
                <a:solidFill>
                  <a:srgbClr val="7030A0"/>
                </a:solidFill>
                <a:latin typeface="Arial" pitchFamily="34" charset="0"/>
                <a:cs typeface="Arial" pitchFamily="34" charset="0"/>
              </a:rPr>
              <a:t>leo </a:t>
            </a:r>
            <a:r>
              <a:rPr lang="en-US" sz="2800" b="1" smtClean="0">
                <a:solidFill>
                  <a:srgbClr val="7030A0"/>
                </a:solidFill>
                <a:latin typeface="Arial" pitchFamily="34" charset="0"/>
                <a:cs typeface="Arial" pitchFamily="34" charset="0"/>
              </a:rPr>
              <a:t>thêm số </a:t>
            </a:r>
            <a:r>
              <a:rPr lang="en-US" sz="2800" b="1" dirty="0">
                <a:solidFill>
                  <a:srgbClr val="7030A0"/>
                </a:solidFill>
                <a:latin typeface="Arial" pitchFamily="34" charset="0"/>
                <a:cs typeface="Arial" pitchFamily="34" charset="0"/>
              </a:rPr>
              <a:t>bậc thang để vào nhà là:</a:t>
            </a:r>
          </a:p>
          <a:p>
            <a:pPr>
              <a:lnSpc>
                <a:spcPct val="150000"/>
              </a:lnSpc>
            </a:pPr>
            <a:r>
              <a:rPr lang="en-US" sz="2800" b="1">
                <a:solidFill>
                  <a:srgbClr val="7030A0"/>
                </a:solidFill>
                <a:latin typeface="Arial" pitchFamily="34" charset="0"/>
                <a:cs typeface="Arial" pitchFamily="34" charset="0"/>
              </a:rPr>
              <a:t>              </a:t>
            </a:r>
            <a:r>
              <a:rPr lang="en-US" sz="2800" b="1" smtClean="0">
                <a:solidFill>
                  <a:srgbClr val="7030A0"/>
                </a:solidFill>
                <a:latin typeface="Arial" pitchFamily="34" charset="0"/>
                <a:cs typeface="Arial" pitchFamily="34" charset="0"/>
              </a:rPr>
              <a:t> 32 </a:t>
            </a:r>
            <a:r>
              <a:rPr lang="en-US" sz="2800" b="1" dirty="0">
                <a:solidFill>
                  <a:srgbClr val="7030A0"/>
                </a:solidFill>
                <a:latin typeface="Arial" pitchFamily="34" charset="0"/>
                <a:cs typeface="Arial" pitchFamily="34" charset="0"/>
              </a:rPr>
              <a:t>– 9 = 23 </a:t>
            </a:r>
            <a:r>
              <a:rPr lang="en-US" sz="2800" b="1">
                <a:solidFill>
                  <a:srgbClr val="7030A0"/>
                </a:solidFill>
                <a:latin typeface="Arial" pitchFamily="34" charset="0"/>
                <a:cs typeface="Arial" pitchFamily="34" charset="0"/>
              </a:rPr>
              <a:t>(</a:t>
            </a:r>
            <a:r>
              <a:rPr lang="en-US" sz="2800" b="1" smtClean="0">
                <a:solidFill>
                  <a:srgbClr val="7030A0"/>
                </a:solidFill>
                <a:latin typeface="Arial" pitchFamily="34" charset="0"/>
                <a:cs typeface="Arial" pitchFamily="34" charset="0"/>
              </a:rPr>
              <a:t>bậc thang)</a:t>
            </a:r>
            <a:endParaRPr lang="en-US" sz="2800" b="1" dirty="0">
              <a:solidFill>
                <a:srgbClr val="7030A0"/>
              </a:solidFill>
              <a:latin typeface="Arial" pitchFamily="34" charset="0"/>
              <a:cs typeface="Arial" pitchFamily="34" charset="0"/>
            </a:endParaRPr>
          </a:p>
          <a:p>
            <a:pPr>
              <a:lnSpc>
                <a:spcPct val="150000"/>
              </a:lnSpc>
            </a:pPr>
            <a:r>
              <a:rPr lang="en-US" sz="2800" b="1">
                <a:solidFill>
                  <a:srgbClr val="7030A0"/>
                </a:solidFill>
                <a:latin typeface="Arial" pitchFamily="34" charset="0"/>
                <a:cs typeface="Arial" pitchFamily="34" charset="0"/>
              </a:rPr>
              <a:t>                        </a:t>
            </a:r>
            <a:r>
              <a:rPr lang="en-US" sz="2800" b="1" smtClean="0">
                <a:solidFill>
                  <a:srgbClr val="7030A0"/>
                </a:solidFill>
                <a:latin typeface="Arial" pitchFamily="34" charset="0"/>
                <a:cs typeface="Arial" pitchFamily="34" charset="0"/>
              </a:rPr>
              <a:t>  Đáp </a:t>
            </a:r>
            <a:r>
              <a:rPr lang="en-US" sz="2800" b="1" dirty="0">
                <a:solidFill>
                  <a:srgbClr val="7030A0"/>
                </a:solidFill>
                <a:latin typeface="Arial" pitchFamily="34" charset="0"/>
                <a:cs typeface="Arial" pitchFamily="34" charset="0"/>
              </a:rPr>
              <a:t>số: 23 bậc thang</a:t>
            </a:r>
          </a:p>
          <a:p>
            <a:pPr algn="ctr">
              <a:lnSpc>
                <a:spcPct val="150000"/>
              </a:lnSpc>
            </a:pPr>
            <a:endParaRPr lang="en-US" sz="2800" b="1" dirty="0">
              <a:solidFill>
                <a:srgbClr val="7030A0"/>
              </a:solidFill>
              <a:latin typeface="Arial" pitchFamily="34" charset="0"/>
              <a:cs typeface="Arial" pitchFamily="34" charset="0"/>
            </a:endParaRPr>
          </a:p>
        </p:txBody>
      </p: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53990" y="1695222"/>
            <a:ext cx="659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C000"/>
                  </a:solidFill>
                  <a:latin typeface="Arial" pitchFamily="34" charset="0"/>
                  <a:cs typeface="Arial" pitchFamily="34" charset="0"/>
                </a:rPr>
                <a:t>A.</a:t>
              </a:r>
              <a:r>
                <a:rPr lang="en-US" sz="3200" b="1" dirty="0">
                  <a:solidFill>
                    <a:srgbClr val="002060"/>
                  </a:solidFill>
                  <a:latin typeface="Arial" pitchFamily="34" charset="0"/>
                  <a:cs typeface="Arial" pitchFamily="34" charset="0"/>
                </a:rPr>
                <a:t> </a:t>
              </a:r>
              <a:r>
                <a:rPr lang="en-US" sz="3200" b="1" dirty="0">
                  <a:solidFill>
                    <a:prstClr val="white"/>
                  </a:solidFill>
                  <a:latin typeface="Arial" pitchFamily="34" charset="0"/>
                  <a:cs typeface="Arial" pitchFamily="34" charset="0"/>
                </a:rPr>
                <a:t>32 - 17</a:t>
              </a: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C000"/>
                  </a:solidFill>
                  <a:latin typeface="Arial" pitchFamily="34" charset="0"/>
                  <a:cs typeface="Arial" pitchFamily="34" charset="0"/>
                </a:rPr>
                <a:t>B.</a:t>
              </a:r>
              <a:r>
                <a:rPr lang="en-US" sz="3200" b="1" dirty="0">
                  <a:solidFill>
                    <a:srgbClr val="002060"/>
                  </a:solidFill>
                  <a:latin typeface="Arial" pitchFamily="34" charset="0"/>
                  <a:cs typeface="Arial" pitchFamily="34" charset="0"/>
                </a:rPr>
                <a:t> </a:t>
              </a:r>
              <a:r>
                <a:rPr lang="en-US" sz="3200" b="1" dirty="0">
                  <a:solidFill>
                    <a:prstClr val="white"/>
                  </a:solidFill>
                  <a:latin typeface="Arial" pitchFamily="34" charset="0"/>
                  <a:cs typeface="Arial" pitchFamily="34" charset="0"/>
                </a:rPr>
                <a:t>62 - 42</a:t>
              </a: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C000"/>
                  </a:solidFill>
                  <a:latin typeface="Arial" pitchFamily="34" charset="0"/>
                  <a:cs typeface="Arial" pitchFamily="34" charset="0"/>
                </a:rPr>
                <a:t>C.</a:t>
              </a:r>
              <a:r>
                <a:rPr lang="en-US" sz="3200" b="1" dirty="0">
                  <a:solidFill>
                    <a:srgbClr val="002060"/>
                  </a:solidFill>
                  <a:latin typeface="Arial" pitchFamily="34" charset="0"/>
                  <a:cs typeface="Arial" pitchFamily="34" charset="0"/>
                </a:rPr>
                <a:t> </a:t>
              </a:r>
              <a:r>
                <a:rPr lang="en-US" sz="3200" b="1" dirty="0">
                  <a:solidFill>
                    <a:prstClr val="white"/>
                  </a:solidFill>
                  <a:latin typeface="Arial" pitchFamily="34" charset="0"/>
                  <a:cs typeface="Arial" pitchFamily="34" charset="0"/>
                </a:rPr>
                <a:t>51 - 33</a:t>
              </a: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a:t>
            </a:r>
            <a:r>
              <a:rPr lang="en-US" sz="2800" b="1">
                <a:solidFill>
                  <a:srgbClr val="002060"/>
                </a:solidFill>
                <a:latin typeface="Arial" panose="020B0604020202020204" pitchFamily="34" charset="0"/>
                <a:ea typeface="Arial-Rounded" panose="020B0500000000000000" pitchFamily="34" charset="0"/>
                <a:cs typeface="Arial" panose="020B0604020202020204" pitchFamily="34" charset="0"/>
              </a:rPr>
              <a:t>lời </a:t>
            </a:r>
            <a:r>
              <a:rPr lang="en-US" sz="2800" b="1" smtClean="0">
                <a:solidFill>
                  <a:srgbClr val="002060"/>
                </a:solidFill>
                <a:latin typeface="Arial" panose="020B0604020202020204" pitchFamily="34" charset="0"/>
                <a:ea typeface="Arial-Rounded" panose="020B0500000000000000" pitchFamily="34" charset="0"/>
                <a:cs typeface="Arial" panose="020B0604020202020204" pitchFamily="34" charset="0"/>
              </a:rPr>
              <a:t>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p>
        </p:txBody>
      </p:sp>
      <p:sp>
        <p:nvSpPr>
          <p:cNvPr id="2" name="Rounded Rectangle 1"/>
          <p:cNvSpPr/>
          <p:nvPr/>
        </p:nvSpPr>
        <p:spPr>
          <a:xfrm>
            <a:off x="304791"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3" name="Rounded Rectangle 12"/>
          <p:cNvSpPr/>
          <p:nvPr/>
        </p:nvSpPr>
        <p:spPr>
          <a:xfrm>
            <a:off x="1011371"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4" name="Rounded Rectangle 13"/>
          <p:cNvSpPr/>
          <p:nvPr/>
        </p:nvSpPr>
        <p:spPr>
          <a:xfrm>
            <a:off x="2492247"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5" name="Rounded Rectangle 14"/>
          <p:cNvSpPr/>
          <p:nvPr/>
        </p:nvSpPr>
        <p:spPr>
          <a:xfrm>
            <a:off x="3198827"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4793685"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5500265"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p>
        </p:txBody>
      </p:sp>
      <p:sp>
        <p:nvSpPr>
          <p:cNvPr id="19" name="TextBox 18"/>
          <p:cNvSpPr txBox="1"/>
          <p:nvPr/>
        </p:nvSpPr>
        <p:spPr>
          <a:xfrm>
            <a:off x="552675" y="410389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smtClean="0">
                <a:solidFill>
                  <a:srgbClr val="7030A0"/>
                </a:solidFill>
                <a:latin typeface="Arial" panose="020B0604020202020204" pitchFamily="34" charset="0"/>
                <a:ea typeface="Arial-Rounded" panose="020B0500000000000000" pitchFamily="34" charset="0"/>
                <a:cs typeface="Arial" panose="020B0604020202020204" pitchFamily="34" charset="0"/>
              </a:rPr>
              <a:t>bé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smtClean="0">
                <a:solidFill>
                  <a:srgbClr val="7030A0"/>
                </a:solidFill>
                <a:latin typeface="Arial" panose="020B0604020202020204" pitchFamily="34" charset="0"/>
                <a:ea typeface="Arial-Rounded" panose="020B0500000000000000" pitchFamily="34" charset="0"/>
                <a:cs typeface="Arial" panose="020B0604020202020204" pitchFamily="34" charset="0"/>
              </a:rPr>
              <a:t>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smtClean="0">
                <a:solidFill>
                  <a:srgbClr val="7030A0"/>
                </a:solidFill>
                <a:latin typeface="Arial" panose="020B0604020202020204" pitchFamily="34" charset="0"/>
                <a:ea typeface="Arial-Rounded" panose="020B0500000000000000" pitchFamily="34" charset="0"/>
                <a:cs typeface="Arial" panose="020B0604020202020204" pitchFamily="34" charset="0"/>
              </a:rPr>
              <a:t>lớn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smtClean="0">
                <a:solidFill>
                  <a:srgbClr val="7030A0"/>
                </a:solidFill>
                <a:latin typeface="Arial" panose="020B0604020202020204" pitchFamily="34" charset="0"/>
                <a:ea typeface="Arial-Rounded" panose="020B0500000000000000" pitchFamily="34" charset="0"/>
                <a:cs typeface="Arial" panose="020B0604020202020204" pitchFamily="34" charset="0"/>
              </a:rPr>
              <a:t>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1" name="TextBox 20"/>
          <p:cNvSpPr txBox="1"/>
          <p:nvPr/>
        </p:nvSpPr>
        <p:spPr>
          <a:xfrm>
            <a:off x="4600774" y="4094929"/>
            <a:ext cx="7501472" cy="954107"/>
          </a:xfrm>
          <a:prstGeom prst="rect">
            <a:avLst/>
          </a:prstGeom>
          <a:noFill/>
          <a:ln>
            <a:noFill/>
          </a:ln>
        </p:spPr>
        <p:txBody>
          <a:bodyPr wrap="square" rtlCol="0">
            <a:spAutoFit/>
          </a:bodyPr>
          <a:lstStyle/>
          <a:p>
            <a:r>
              <a:rPr lang="en-US" sz="2800" b="1" smtClean="0">
                <a:solidFill>
                  <a:srgbClr val="33CC33"/>
                </a:solidFill>
                <a:latin typeface="Arial" panose="020B0604020202020204" pitchFamily="34" charset="0"/>
                <a:ea typeface="Arial-Rounded" panose="020B0500000000000000" pitchFamily="34" charset="0"/>
                <a:cs typeface="Arial" panose="020B0604020202020204" pitchFamily="34" charset="0"/>
              </a:rPr>
              <a:t>? thêm: </a:t>
            </a:r>
            <a:r>
              <a:rPr lang="en-US" sz="2800" b="1" smtClean="0">
                <a:solidFill>
                  <a:srgbClr val="FF0000"/>
                </a:solidFill>
                <a:latin typeface="Arial" panose="020B0604020202020204" pitchFamily="34" charset="0"/>
                <a:ea typeface="Arial-Rounded" panose="020B0500000000000000" pitchFamily="34" charset="0"/>
                <a:cs typeface="Arial" panose="020B0604020202020204" pitchFamily="34" charset="0"/>
              </a:rPr>
              <a:t>Tìm Hiệu của số lớn nhất và số bé nhất trong các số được tạo thành. </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1"/>
          <p:cNvSpPr/>
          <p:nvPr/>
        </p:nvSpPr>
        <p:spPr>
          <a:xfrm>
            <a:off x="6040645" y="5042311"/>
            <a:ext cx="5210903" cy="1240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solidFill>
                  <a:srgbClr val="7030A0"/>
                </a:solidFill>
                <a:latin typeface="Arial" panose="020B0604020202020204" pitchFamily="34" charset="0"/>
                <a:cs typeface="Arial" panose="020B0604020202020204" pitchFamily="34" charset="0"/>
              </a:rPr>
              <a:t>Hiệu </a:t>
            </a:r>
            <a:r>
              <a:rPr lang="en-US" sz="2800" b="1" dirty="0" err="1">
                <a:solidFill>
                  <a:srgbClr val="7030A0"/>
                </a:solidFill>
                <a:latin typeface="Arial" panose="020B0604020202020204" pitchFamily="34" charset="0"/>
                <a:cs typeface="Arial" panose="020B0604020202020204" pitchFamily="34" charset="0"/>
              </a:rPr>
              <a:t>của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số</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lớn</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và</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số</a:t>
            </a:r>
            <a:r>
              <a:rPr lang="en-US" sz="2800" b="1" dirty="0">
                <a:solidFill>
                  <a:srgbClr val="7030A0"/>
                </a:solidFill>
                <a:latin typeface="Arial" panose="020B0604020202020204" pitchFamily="34" charset="0"/>
                <a:cs typeface="Arial" panose="020B0604020202020204" pitchFamily="34" charset="0"/>
              </a:rPr>
              <a:t> </a:t>
            </a:r>
            <a:r>
              <a:rPr lang="en-US" sz="2800" b="1" err="1">
                <a:solidFill>
                  <a:srgbClr val="7030A0"/>
                </a:solidFill>
                <a:latin typeface="Arial" panose="020B0604020202020204" pitchFamily="34" charset="0"/>
                <a:cs typeface="Arial" panose="020B0604020202020204" pitchFamily="34" charset="0"/>
              </a:rPr>
              <a:t>bé</a:t>
            </a:r>
            <a:r>
              <a:rPr lang="en-US" sz="2800" b="1">
                <a:solidFill>
                  <a:srgbClr val="7030A0"/>
                </a:solidFill>
                <a:latin typeface="Arial" panose="020B0604020202020204" pitchFamily="34" charset="0"/>
                <a:cs typeface="Arial" panose="020B0604020202020204" pitchFamily="34" charset="0"/>
              </a:rPr>
              <a:t> </a:t>
            </a:r>
            <a:r>
              <a:rPr lang="en-US" sz="2800" b="1" smtClean="0">
                <a:solidFill>
                  <a:srgbClr val="7030A0"/>
                </a:solidFill>
                <a:latin typeface="Arial" panose="020B0604020202020204" pitchFamily="34" charset="0"/>
                <a:cs typeface="Arial" panose="020B0604020202020204" pitchFamily="34" charset="0"/>
              </a:rPr>
              <a:t>nhất</a:t>
            </a:r>
            <a:r>
              <a:rPr lang="en-US" sz="2800" b="1">
                <a:solidFill>
                  <a:srgbClr val="7030A0"/>
                </a:solidFill>
                <a:latin typeface="Arial" panose="020B0604020202020204" pitchFamily="34" charset="0"/>
                <a:cs typeface="Arial" panose="020B0604020202020204" pitchFamily="34" charset="0"/>
              </a:rPr>
              <a:t> </a:t>
            </a:r>
            <a:r>
              <a:rPr lang="en-US" sz="2800" b="1" smtClean="0">
                <a:solidFill>
                  <a:srgbClr val="7030A0"/>
                </a:solidFill>
                <a:latin typeface="Arial" panose="020B0604020202020204" pitchFamily="34" charset="0"/>
                <a:cs typeface="Arial" panose="020B0604020202020204" pitchFamily="34" charset="0"/>
              </a:rPr>
              <a:t>là: 83 </a:t>
            </a:r>
            <a:r>
              <a:rPr lang="en-US" sz="2800" b="1" dirty="0">
                <a:solidFill>
                  <a:srgbClr val="7030A0"/>
                </a:solidFill>
                <a:latin typeface="Arial" panose="020B0604020202020204" pitchFamily="34" charset="0"/>
                <a:cs typeface="Arial" panose="020B0604020202020204" pitchFamily="34" charset="0"/>
              </a:rPr>
              <a:t>- 33 = 50  </a:t>
            </a: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Effect transition="in" filter="fade">
                                      <p:cBhvr>
                                        <p:cTn id="81" dur="1000"/>
                                        <p:tgtEl>
                                          <p:spTgt spid="22">
                                            <p:txEl>
                                              <p:pRg st="0" end="0"/>
                                            </p:txEl>
                                          </p:spTgt>
                                        </p:tgtEl>
                                      </p:cBhvr>
                                    </p:animEffect>
                                    <p:anim calcmode="lin" valueType="num">
                                      <p:cBhvr>
                                        <p:cTn id="8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P spid="19" grpId="0"/>
      <p:bldP spid="20" grpId="0"/>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24" name="文本框 22">
            <a:extLst>
              <a:ext uri="{FF2B5EF4-FFF2-40B4-BE49-F238E27FC236}">
                <a16:creationId xmlns:a16="http://schemas.microsoft.com/office/drawing/2014/main" xmlns="" id="{8E852256-A333-49D6-ADCD-2215C66790B1}"/>
              </a:ext>
            </a:extLst>
          </p:cNvPr>
          <p:cNvSpPr txBox="1"/>
          <p:nvPr/>
        </p:nvSpPr>
        <p:spPr>
          <a:xfrm>
            <a:off x="4824944" y="142973"/>
            <a:ext cx="31963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Mục</a:t>
            </a:r>
            <a:r>
              <a:rPr kumimoji="0" lang="en-US" altLang="zh-CN"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tiêu</a:t>
            </a:r>
            <a:endParaRPr kumimoji="0" lang="zh-CN" altLang="en-US"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a:extLst>
              <a:ext uri="{FF2B5EF4-FFF2-40B4-BE49-F238E27FC236}">
                <a16:creationId xmlns:a16="http://schemas.microsoft.com/office/drawing/2014/main" xmlns="" id="{AC28F713-904E-4259-9070-57BE1EFD4B24}"/>
              </a:ext>
            </a:extLst>
          </p:cNvPr>
          <p:cNvGrpSpPr/>
          <p:nvPr/>
        </p:nvGrpSpPr>
        <p:grpSpPr>
          <a:xfrm>
            <a:off x="1013200" y="1132318"/>
            <a:ext cx="10187293" cy="1288222"/>
            <a:chOff x="774356" y="888444"/>
            <a:chExt cx="10187293" cy="128822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xmlns="" id="{14B26D2C-1BC9-4238-BC4C-795267AEDD6F}"/>
                </a:ext>
              </a:extLst>
            </p:cNvPr>
            <p:cNvSpPr txBox="1"/>
            <p:nvPr/>
          </p:nvSpPr>
          <p:spPr>
            <a:xfrm>
              <a:off x="2056569" y="1093292"/>
              <a:ext cx="8905080" cy="108337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smtClean="0">
                  <a:solidFill>
                    <a:prstClr val="black"/>
                  </a:solidFill>
                  <a:latin typeface="Arial" panose="020B0604020202020204" pitchFamily="34" charset="0"/>
                  <a:ea typeface="Times New Roman" panose="02020603050405020304" pitchFamily="18" charset="0"/>
                  <a:cs typeface="Arial" panose="020B0604020202020204" pitchFamily="34" charset="0"/>
                </a:rPr>
                <a:t>Ôn tập, củng cố kiến thức về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phép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trừ</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nhớ</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28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4C1EF139-4416-44FF-AC02-49D6B4DBE8EA}"/>
              </a:ext>
            </a:extLst>
          </p:cNvPr>
          <p:cNvGrpSpPr/>
          <p:nvPr/>
        </p:nvGrpSpPr>
        <p:grpSpPr>
          <a:xfrm>
            <a:off x="991499" y="2309077"/>
            <a:ext cx="10209001" cy="820119"/>
            <a:chOff x="752655" y="2065203"/>
            <a:chExt cx="10209001" cy="820119"/>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xmlns="" id="{D4F928FB-968A-4666-9173-178A617D7C9E}"/>
                </a:ext>
              </a:extLst>
            </p:cNvPr>
            <p:cNvSpPr txBox="1"/>
            <p:nvPr/>
          </p:nvSpPr>
          <p:spPr>
            <a:xfrm>
              <a:off x="2056576" y="2297469"/>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smtClean="0">
                  <a:solidFill>
                    <a:prstClr val="black"/>
                  </a:solidFill>
                  <a:latin typeface="Arial" panose="020B0604020202020204" pitchFamily="34" charset="0"/>
                  <a:ea typeface="Times New Roman" panose="02020603050405020304" pitchFamily="18" charset="0"/>
                  <a:cs typeface="Arial" panose="020B0604020202020204" pitchFamily="34" charset="0"/>
                </a:rPr>
                <a:t>Ôn tập về so sánh 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xmlns="" id="{24926BE0-6FEB-4035-95CC-8282BD1C87A0}"/>
              </a:ext>
            </a:extLst>
          </p:cNvPr>
          <p:cNvGrpSpPr/>
          <p:nvPr/>
        </p:nvGrpSpPr>
        <p:grpSpPr>
          <a:xfrm>
            <a:off x="1013200" y="3233252"/>
            <a:ext cx="10210371" cy="774246"/>
            <a:chOff x="778314" y="3315253"/>
            <a:chExt cx="10210371" cy="774246"/>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xmlns="" id="{4EB37731-1288-4647-AC02-0AF79C340C8B}"/>
                </a:ext>
              </a:extLst>
            </p:cNvPr>
            <p:cNvSpPr txBox="1"/>
            <p:nvPr/>
          </p:nvSpPr>
          <p:spPr>
            <a:xfrm>
              <a:off x="2083605" y="3501646"/>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smtClean="0">
                  <a:solidFill>
                    <a:prstClr val="black"/>
                  </a:solidFill>
                  <a:latin typeface="Arial" panose="020B0604020202020204" pitchFamily="34" charset="0"/>
                  <a:ea typeface="Times New Roman" panose="02020603050405020304" pitchFamily="18" charset="0"/>
                  <a:cs typeface="Arial" panose="020B0604020202020204" pitchFamily="34" charset="0"/>
                </a:rPr>
                <a:t>Vận dụng vào giải các bài toán thực tế.</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880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a16="http://schemas.microsoft.com/office/drawing/2014/main" xmlns="" id="{43C4F48E-7CD4-4E4D-A1BA-3BB343DBB871}"/>
              </a:ext>
            </a:extLst>
          </p:cNvPr>
          <p:cNvSpPr txBox="1"/>
          <p:nvPr/>
        </p:nvSpPr>
        <p:spPr>
          <a:xfrm>
            <a:off x="3368992" y="1096800"/>
            <a:ext cx="5434965"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400" b="1" smtClean="0">
                <a:solidFill>
                  <a:srgbClr val="FF0000"/>
                </a:solidFill>
                <a:effectLst>
                  <a:reflection blurRad="6350" stA="55000" endA="300" endPos="45500" dir="5400000" sy="-100000" algn="bl" rotWithShape="0"/>
                </a:effectLst>
                <a:latin typeface="iCiel Crocante" panose="02000000000000000000" pitchFamily="2" charset="0"/>
              </a:rPr>
              <a:t>Định hướng học tập</a:t>
            </a:r>
            <a:endParaRPr lang="en-US" sz="4400" b="1"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7" name="TextBox 36">
            <a:extLst>
              <a:ext uri="{FF2B5EF4-FFF2-40B4-BE49-F238E27FC236}">
                <a16:creationId xmlns:a16="http://schemas.microsoft.com/office/drawing/2014/main" xmlns=""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err="1">
                <a:solidFill>
                  <a:srgbClr val="002060"/>
                </a:solidFill>
                <a:latin typeface="Arial" pitchFamily="34" charset="0"/>
                <a:cs typeface="Arial" pitchFamily="34" charset="0"/>
              </a:rPr>
              <a:t>có</a:t>
            </a:r>
            <a:r>
              <a:rPr lang="en-US" sz="3200" b="1">
                <a:solidFill>
                  <a:srgbClr val="002060"/>
                </a:solidFill>
                <a:latin typeface="Arial" pitchFamily="34" charset="0"/>
                <a:cs typeface="Arial" pitchFamily="34" charset="0"/>
              </a:rPr>
              <a:t> </a:t>
            </a:r>
            <a:r>
              <a:rPr lang="en-US" sz="3200" b="1" smtClean="0">
                <a:solidFill>
                  <a:srgbClr val="002060"/>
                </a:solidFill>
                <a:latin typeface="Arial" pitchFamily="34" charset="0"/>
                <a:cs typeface="Arial" pitchFamily="34" charset="0"/>
              </a:rPr>
              <a:t>một (hai)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tập</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chung</a:t>
            </a:r>
            <a:r>
              <a:rPr lang="en-US" sz="3200" b="1" dirty="0">
                <a:solidFill>
                  <a:srgbClr val="002060"/>
                </a:solidFill>
                <a:latin typeface="Arial" pitchFamily="34" charset="0"/>
                <a:cs typeface="Arial" pitchFamily="34" charset="0"/>
              </a:rPr>
              <a:t>” </a:t>
            </a:r>
            <a:r>
              <a:rPr lang="en-US" sz="3200" b="1" err="1">
                <a:solidFill>
                  <a:srgbClr val="002060"/>
                </a:solidFill>
                <a:latin typeface="Arial" pitchFamily="34" charset="0"/>
                <a:cs typeface="Arial" pitchFamily="34" charset="0"/>
              </a:rPr>
              <a:t>trang</a:t>
            </a:r>
            <a:r>
              <a:rPr lang="en-US" sz="3200" b="1">
                <a:solidFill>
                  <a:srgbClr val="002060"/>
                </a:solidFill>
                <a:latin typeface="Arial" pitchFamily="34" charset="0"/>
                <a:cs typeface="Arial" pitchFamily="34" charset="0"/>
              </a:rPr>
              <a:t> </a:t>
            </a:r>
            <a:r>
              <a:rPr lang="en-US" sz="3200" b="1" smtClean="0">
                <a:solidFill>
                  <a:srgbClr val="002060"/>
                </a:solidFill>
                <a:latin typeface="Arial" pitchFamily="34" charset="0"/>
                <a:cs typeface="Arial" pitchFamily="34" charset="0"/>
              </a:rPr>
              <a:t>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a16="http://schemas.microsoft.com/office/drawing/2014/main" xmlns=""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460</Words>
  <Application>Microsoft Office PowerPoint</Application>
  <PresentationFormat>Widescreen</PresentationFormat>
  <Paragraphs>87</Paragraphs>
  <Slides>10</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微软雅黑</vt:lpstr>
      <vt:lpstr>宋体</vt:lpstr>
      <vt:lpstr>Arial</vt:lpstr>
      <vt:lpstr>Arial Black</vt:lpstr>
      <vt:lpstr>Arial-Rounded</vt:lpstr>
      <vt:lpstr>Calibri</vt:lpstr>
      <vt:lpstr>Calibri Light</vt:lpstr>
      <vt:lpstr>等线</vt:lpstr>
      <vt:lpstr>iCiel Crocante</vt:lpstr>
      <vt:lpstr>Times New Roman</vt:lpstr>
      <vt:lpstr>Wingdings</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149</cp:revision>
  <dcterms:created xsi:type="dcterms:W3CDTF">2021-06-03T14:58:56Z</dcterms:created>
  <dcterms:modified xsi:type="dcterms:W3CDTF">2022-12-02T03:24:47Z</dcterms:modified>
</cp:coreProperties>
</file>