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696" r:id="rId3"/>
    <p:sldMasterId id="2147483709" r:id="rId4"/>
    <p:sldMasterId id="2147483721" r:id="rId5"/>
    <p:sldMasterId id="2147483727" r:id="rId6"/>
    <p:sldMasterId id="2147483739" r:id="rId7"/>
  </p:sldMasterIdLst>
  <p:notesMasterIdLst>
    <p:notesMasterId r:id="rId25"/>
  </p:notesMasterIdLst>
  <p:sldIdLst>
    <p:sldId id="299" r:id="rId8"/>
    <p:sldId id="260" r:id="rId9"/>
    <p:sldId id="261" r:id="rId10"/>
    <p:sldId id="262" r:id="rId11"/>
    <p:sldId id="259" r:id="rId12"/>
    <p:sldId id="289" r:id="rId13"/>
    <p:sldId id="265" r:id="rId14"/>
    <p:sldId id="266" r:id="rId15"/>
    <p:sldId id="293" r:id="rId16"/>
    <p:sldId id="294" r:id="rId17"/>
    <p:sldId id="295" r:id="rId18"/>
    <p:sldId id="296" r:id="rId19"/>
    <p:sldId id="263" r:id="rId20"/>
    <p:sldId id="301" r:id="rId21"/>
    <p:sldId id="302" r:id="rId22"/>
    <p:sldId id="300" r:id="rId23"/>
    <p:sldId id="29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A80A"/>
    <a:srgbClr val="FF1171"/>
    <a:srgbClr val="050AE7"/>
    <a:srgbClr val="C6EFF6"/>
    <a:srgbClr val="BAEBF9"/>
    <a:srgbClr val="FFFFC8"/>
    <a:srgbClr val="FDC6FB"/>
    <a:srgbClr val="1D41D5"/>
    <a:srgbClr val="50F335"/>
    <a:srgbClr val="97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67" d="100"/>
          <a:sy n="67" d="100"/>
        </p:scale>
        <p:origin x="3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3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31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5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23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0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74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2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5.png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microsoft.com/office/2007/relationships/hdphoto" Target="../media/hdphoto10.wdp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652" y="845413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9" name="文本框 2"/>
          <p:cNvSpPr txBox="1"/>
          <p:nvPr/>
        </p:nvSpPr>
        <p:spPr>
          <a:xfrm>
            <a:off x="1103377" y="2096268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 "/>
                <a:cs typeface="+mn-ea"/>
                <a:sym typeface="+mn-lt"/>
              </a:rPr>
              <a:t>Bài 8: Bảo quản đồ dùng gia đình</a:t>
            </a:r>
          </a:p>
        </p:txBody>
      </p:sp>
    </p:spTree>
    <p:extLst>
      <p:ext uri="{BB962C8B-B14F-4D97-AF65-F5344CB8AC3E}">
        <p14:creationId xmlns:p14="http://schemas.microsoft.com/office/powerpoint/2010/main" val="257479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91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553" y="1256665"/>
            <a:ext cx="4436409" cy="462314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7416" y="1286539"/>
            <a:ext cx="4439300" cy="4578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9264" y="6027003"/>
            <a:ext cx="4003237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2679" y="6029583"/>
            <a:ext cx="369632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  <p:pic>
        <p:nvPicPr>
          <p:cNvPr id="3" name="Picture 2" descr="Tick and cross cartoon Royalty Free Vector Image">
            <a:extLst>
              <a:ext uri="{FF2B5EF4-FFF2-40B4-BE49-F238E27FC236}">
                <a16:creationId xmlns:a16="http://schemas.microsoft.com/office/drawing/2014/main" id="{BC3A40B9-C080-07BB-A3CD-C54A656FF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9937073" y="1256665"/>
            <a:ext cx="1093320" cy="15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ick and cross cartoon Royalty Free Vector Image">
            <a:extLst>
              <a:ext uri="{FF2B5EF4-FFF2-40B4-BE49-F238E27FC236}">
                <a16:creationId xmlns:a16="http://schemas.microsoft.com/office/drawing/2014/main" id="{9C55E41E-8D06-1A20-1C1E-BD5391B2A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4500061" y="1107205"/>
            <a:ext cx="999656" cy="146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86BAC7-3B72-97AB-E8F2-7422E2087ACE}"/>
              </a:ext>
            </a:extLst>
          </p:cNvPr>
          <p:cNvSpPr txBox="1"/>
          <p:nvPr/>
        </p:nvSpPr>
        <p:spPr>
          <a:xfrm>
            <a:off x="89839" y="78368"/>
            <a:ext cx="12187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79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239" y="1327785"/>
            <a:ext cx="4352141" cy="4269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2649" y="1286539"/>
            <a:ext cx="4313314" cy="4391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674" y="5657671"/>
            <a:ext cx="4200391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559" y="5793379"/>
            <a:ext cx="382981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  <p:pic>
        <p:nvPicPr>
          <p:cNvPr id="3" name="Picture 2" descr="Tick and cross cartoon Royalty Free Vector Image">
            <a:extLst>
              <a:ext uri="{FF2B5EF4-FFF2-40B4-BE49-F238E27FC236}">
                <a16:creationId xmlns:a16="http://schemas.microsoft.com/office/drawing/2014/main" id="{DE62D5C4-AEFF-D923-A1BA-C98B77EC1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9897928" y="1143902"/>
            <a:ext cx="1002479" cy="146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ick and cross cartoon Royalty Free Vector Image">
            <a:extLst>
              <a:ext uri="{FF2B5EF4-FFF2-40B4-BE49-F238E27FC236}">
                <a16:creationId xmlns:a16="http://schemas.microsoft.com/office/drawing/2014/main" id="{5F47CEED-2A90-DD62-DE20-BFD7CF5C3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4015654" y="1260475"/>
            <a:ext cx="1093320" cy="15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28B054-5210-2BAA-F0D1-062A70DA30E3}"/>
              </a:ext>
            </a:extLst>
          </p:cNvPr>
          <p:cNvSpPr txBox="1"/>
          <p:nvPr/>
        </p:nvSpPr>
        <p:spPr>
          <a:xfrm>
            <a:off x="4114" y="123946"/>
            <a:ext cx="12187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24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742749" y="550852"/>
            <a:ext cx="1636281" cy="13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5C6C4A-9259-4260-9BEA-904CA001F7C8}"/>
              </a:ext>
            </a:extLst>
          </p:cNvPr>
          <p:cNvSpPr txBox="1"/>
          <p:nvPr/>
        </p:nvSpPr>
        <p:spPr>
          <a:xfrm flipH="1">
            <a:off x="2260068" y="989781"/>
            <a:ext cx="921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 Theo em, việc bảo quản đồ dùng gia đình có lợi ích gì?</a:t>
            </a: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1" b="96676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" r="23202"/>
          <a:stretch/>
        </p:blipFill>
        <p:spPr>
          <a:xfrm>
            <a:off x="2132713" y="1476058"/>
            <a:ext cx="9144887" cy="5320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45699" y="2474286"/>
            <a:ext cx="626831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Bảo quản đồ dùng gia đình giúp đồ dùng luôn sách sẽ, bền đẹp, sử dụng được lâu dài… </a:t>
            </a:r>
            <a:endParaRPr lang="en-US" sz="3000" dirty="0">
              <a:solidFill>
                <a:srgbClr val="050A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n-US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</a:t>
            </a:r>
            <a:r>
              <a:rPr lang="vi-VN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iúp em rèn luyện tính ngăn nắp, gọn gàng và ý thức trách nhiệm trong cuộc sống</a:t>
            </a:r>
            <a:r>
              <a:rPr lang="en-US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00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68955" y="929005"/>
            <a:ext cx="5844540" cy="2736850"/>
          </a:xfrm>
          <a:prstGeom prst="clou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sym typeface="+mn-ea"/>
              </a:rPr>
              <a:t> Kể thêm những việc cần làm để bảo quản đồ dùng gia đình.</a:t>
            </a:r>
            <a:endParaRPr lang="vi-VN" altLang="en-US" sz="2800" b="1" dirty="0">
              <a:solidFill>
                <a:srgbClr val="0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F54CB85F-B124-CD76-AB28-F84999F206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596A6C-1AB2-E649-A5FB-21782043BD33}"/>
              </a:ext>
            </a:extLst>
          </p:cNvPr>
          <p:cNvSpPr txBox="1"/>
          <p:nvPr/>
        </p:nvSpPr>
        <p:spPr>
          <a:xfrm>
            <a:off x="672699" y="271437"/>
            <a:ext cx="9725350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ắp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ngăn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nắp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ghế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cốc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chén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lau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bụi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ghế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tủ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vải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ẩm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vỡ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nhẹ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cẩn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70A39-4BDC-44C2-3461-34F2B9C06744}"/>
              </a:ext>
            </a:extLst>
          </p:cNvPr>
          <p:cNvSpPr txBox="1"/>
          <p:nvPr/>
        </p:nvSpPr>
        <p:spPr>
          <a:xfrm>
            <a:off x="672699" y="3031399"/>
            <a:ext cx="99650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 dùng phòng bếp: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Sắp xếp ngăn nắp, đúng vị trí; vệ sinh sạch sẽ sau khi sử dụng; không nên phơi đồ dùng bằng gỗ nơi có ánh sáng, gần nguồn điện; không nên sử dụng đồ nhựa để đựng thức ăn nóng hoặc thức ăn nhiều dầu mỡ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61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F54CB85F-B124-CD76-AB28-F84999F206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F7101B-5E34-F530-3379-54D548CF1F74}"/>
              </a:ext>
            </a:extLst>
          </p:cNvPr>
          <p:cNvSpPr txBox="1"/>
          <p:nvPr/>
        </p:nvSpPr>
        <p:spPr>
          <a:xfrm>
            <a:off x="1173556" y="1412494"/>
            <a:ext cx="10010259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 dùng khu vực nhà vệ sinh: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 xuyên lau rửa nhà vệ sinh sạch sẽ, nhất là gương, chậu rửa mặt, bồn cầu; sau khi tắm nên dùng chổi quét sạch nước trên sàn từ chỗ cao xuống chỗ thấp.</a:t>
            </a:r>
          </a:p>
        </p:txBody>
      </p:sp>
    </p:spTree>
    <p:extLst>
      <p:ext uri="{BB962C8B-B14F-4D97-AF65-F5344CB8AC3E}">
        <p14:creationId xmlns:p14="http://schemas.microsoft.com/office/powerpoint/2010/main" val="373370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129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" y="-647258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432" y="3333994"/>
            <a:ext cx="74498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vì sao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phải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40" y="2343667"/>
            <a:ext cx="762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một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số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của việc biết 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433365" y="1515620"/>
            <a:ext cx="56380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3068879" y="262233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993792" y="261306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3123306" y="3448128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3068276" y="3428897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4244730"/>
            <a:ext cx="710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3108978" y="428810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3043153" y="4273440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6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/>
          <p:cNvSpPr/>
          <p:nvPr/>
        </p:nvSpPr>
        <p:spPr>
          <a:xfrm>
            <a:off x="1915584" y="1869018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494883" y="3628830"/>
            <a:ext cx="7205551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Chúc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các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 con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chăm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ngoan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, </a:t>
            </a: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học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tốt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!</a:t>
            </a: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/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/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/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88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00" y="1619250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18889"/>
            <a:ext cx="12191999" cy="6849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3713" y="1996907"/>
            <a:ext cx="5298217" cy="1446546"/>
          </a:xfrm>
          <a:prstGeom prst="rect">
            <a:avLst/>
          </a:prstGeom>
          <a:noFill/>
        </p:spPr>
        <p:txBody>
          <a:bodyPr wrap="none" lIns="91426" tIns="45718" rIns="91426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5270" y="583423"/>
            <a:ext cx="853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58" y="1304712"/>
            <a:ext cx="10154285" cy="5139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78389" y="205904"/>
            <a:ext cx="2961934" cy="855958"/>
            <a:chOff x="500062" y="381715"/>
            <a:chExt cx="3128876" cy="9752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>
            <a:fillRect/>
          </a:stretch>
        </p:blipFill>
        <p:spPr bwMode="auto">
          <a:xfrm>
            <a:off x="278389" y="1848802"/>
            <a:ext cx="2317750" cy="41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>
            <a:fillRect/>
          </a:stretch>
        </p:blipFill>
        <p:spPr bwMode="auto">
          <a:xfrm>
            <a:off x="2529840" y="2726690"/>
            <a:ext cx="2274570" cy="42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>
            <a:fillRect/>
          </a:stretch>
        </p:blipFill>
        <p:spPr bwMode="auto">
          <a:xfrm>
            <a:off x="6075045" y="3534410"/>
            <a:ext cx="3242310" cy="33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>
            <a:fillRect/>
          </a:stretch>
        </p:blipFill>
        <p:spPr bwMode="auto">
          <a:xfrm>
            <a:off x="9541610" y="1080335"/>
            <a:ext cx="2762250" cy="356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flipH="1">
            <a:off x="2327375" y="1138544"/>
            <a:ext cx="7324725" cy="1076325"/>
          </a:xfrm>
          <a:prstGeom prst="rect">
            <a:avLst/>
          </a:prstGeom>
          <a:noFill/>
          <a:effectLst>
            <a:glow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-Kể tên những đồ dùng gia đình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 mà em biết.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78389" y="224377"/>
            <a:ext cx="2961934" cy="855958"/>
            <a:chOff x="500062" y="381715"/>
            <a:chExt cx="3128876" cy="9752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129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" y="-647258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432" y="3333994"/>
            <a:ext cx="74498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vì sao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phải </a:t>
            </a:r>
            <a:r>
              <a:rPr lang="en-US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40" y="2343667"/>
            <a:ext cx="762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một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số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của việc biết 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433365" y="1515620"/>
            <a:ext cx="56380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3068879" y="262233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993792" y="261306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3123306" y="3448128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3068276" y="3428897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4244730"/>
            <a:ext cx="710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3108978" y="428810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3043153" y="4273440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275356" y="2491193"/>
            <a:ext cx="56412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"/>
                <a:cs typeface="iCiel Cucho" pitchFamily="50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"/>
                <a:cs typeface="iCiel Cucho" pitchFamily="50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"/>
              <a:cs typeface="iCiel Cucho" pitchFamily="50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16"/>
          <a:stretch>
            <a:fillRect/>
          </a:stretch>
        </p:blipFill>
        <p:spPr>
          <a:xfrm>
            <a:off x="116720" y="109483"/>
            <a:ext cx="1666875" cy="771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11" y="1065976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31614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  <a:ea typeface="方正粗圆_GBK" pitchFamily="65" charset="-122"/>
                <a:cs typeface="Times New Roman" panose="02020603050405020304" charset="0"/>
              </a:rPr>
              <a:t>Hoạt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  <a:ea typeface="方正粗圆_GBK" pitchFamily="65" charset="-122"/>
                <a:cs typeface="Times New Roman" panose="02020603050405020304" charset="0"/>
              </a:rPr>
              <a:t>động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2035" y="2286295"/>
            <a:ext cx="114762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Tìm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hiểu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cách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bảo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quản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đồ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dùng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đình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</a:p>
          <a:p>
            <a:pPr lvl="0" algn="ctr"/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và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ý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nghĩa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của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việc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làm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đó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"/>
              <a:ea typeface="方正粗圆_GBK" pitchFamily="65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>
          <a:xfrm>
            <a:off x="1015837" y="1286539"/>
            <a:ext cx="4385502" cy="4245264"/>
          </a:xfrm>
          <a:prstGeom prst="rect">
            <a:avLst/>
          </a:prstGeom>
        </p:spPr>
      </p:pic>
      <p:pic>
        <p:nvPicPr>
          <p:cNvPr id="8" name="Content Placeholder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08" r="203"/>
          <a:stretch>
            <a:fillRect/>
          </a:stretch>
        </p:blipFill>
        <p:spPr>
          <a:xfrm>
            <a:off x="6996917" y="1312615"/>
            <a:ext cx="4157980" cy="4245264"/>
          </a:xfrm>
          <a:prstGeom prst="rect">
            <a:avLst/>
          </a:prstGeom>
        </p:spPr>
      </p:pic>
      <p:sp>
        <p:nvSpPr>
          <p:cNvPr id="9" name="TextBox 20"/>
          <p:cNvSpPr txBox="1"/>
          <p:nvPr/>
        </p:nvSpPr>
        <p:spPr>
          <a:xfrm>
            <a:off x="1081183" y="5647641"/>
            <a:ext cx="4320156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sp>
        <p:nvSpPr>
          <p:cNvPr id="10" name="TextBox 22"/>
          <p:cNvSpPr txBox="1"/>
          <p:nvPr/>
        </p:nvSpPr>
        <p:spPr>
          <a:xfrm>
            <a:off x="6921359" y="5792441"/>
            <a:ext cx="4515936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  <p:pic>
        <p:nvPicPr>
          <p:cNvPr id="3" name="Picture 2" descr="Tick and cross cartoon Royalty Free Vector Image">
            <a:extLst>
              <a:ext uri="{FF2B5EF4-FFF2-40B4-BE49-F238E27FC236}">
                <a16:creationId xmlns:a16="http://schemas.microsoft.com/office/drawing/2014/main" id="{C955E265-6685-15E9-4C41-185E72A57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4180459" y="1344137"/>
            <a:ext cx="1093320" cy="15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and cross cartoon Royalty Free Vector Image">
            <a:extLst>
              <a:ext uri="{FF2B5EF4-FFF2-40B4-BE49-F238E27FC236}">
                <a16:creationId xmlns:a16="http://schemas.microsoft.com/office/drawing/2014/main" id="{F8612F01-4C9E-68B2-C4D5-C851018DB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10064633" y="1213818"/>
            <a:ext cx="1093320" cy="15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8FEC85-8FE0-0ACE-1D17-31323298B5F5}"/>
              </a:ext>
            </a:extLst>
          </p:cNvPr>
          <p:cNvSpPr txBox="1"/>
          <p:nvPr/>
        </p:nvSpPr>
        <p:spPr>
          <a:xfrm>
            <a:off x="4114" y="123946"/>
            <a:ext cx="12187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3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3" grpId="0"/>
    </p:bldLst>
  </p:timing>
</p:sld>
</file>

<file path=ppt/theme/theme1.xml><?xml version="1.0" encoding="utf-8"?>
<a:theme xmlns:a="http://schemas.openxmlformats.org/drawingml/2006/main" name="4_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559</Words>
  <Application>Microsoft Office PowerPoint</Application>
  <PresentationFormat>Widescreen</PresentationFormat>
  <Paragraphs>52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等线 Light</vt:lpstr>
      <vt:lpstr>Arial</vt:lpstr>
      <vt:lpstr>Arial </vt:lpstr>
      <vt:lpstr>Arial Black</vt:lpstr>
      <vt:lpstr>Averta Std CY Bold</vt:lpstr>
      <vt:lpstr>Calibri</vt:lpstr>
      <vt:lpstr>Calibri Light</vt:lpstr>
      <vt:lpstr>Quicksand Medium</vt:lpstr>
      <vt:lpstr>Times New Roman</vt:lpstr>
      <vt:lpstr>4_Office 主题</vt:lpstr>
      <vt:lpstr>1_Office Theme</vt:lpstr>
      <vt:lpstr>1_Office 主题</vt:lpstr>
      <vt:lpstr>2_Office Theme</vt:lpstr>
      <vt:lpstr>Hoạt động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Nguyễn Thu Hường</cp:lastModifiedBy>
  <cp:revision>17</cp:revision>
  <dcterms:created xsi:type="dcterms:W3CDTF">2021-07-18T04:20:44Z</dcterms:created>
  <dcterms:modified xsi:type="dcterms:W3CDTF">2022-12-12T13:13:06Z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2057-11.2.0.10200</vt:lpwstr>
  </property>
</Properties>
</file>