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1" r:id="rId1"/>
  </p:sldMasterIdLst>
  <p:notesMasterIdLst>
    <p:notesMasterId r:id="rId22"/>
  </p:notesMasterIdLst>
  <p:sldIdLst>
    <p:sldId id="327" r:id="rId2"/>
    <p:sldId id="404" r:id="rId3"/>
    <p:sldId id="351" r:id="rId4"/>
    <p:sldId id="328" r:id="rId5"/>
    <p:sldId id="407" r:id="rId6"/>
    <p:sldId id="353" r:id="rId7"/>
    <p:sldId id="435" r:id="rId8"/>
    <p:sldId id="424" r:id="rId9"/>
    <p:sldId id="432" r:id="rId10"/>
    <p:sldId id="436" r:id="rId11"/>
    <p:sldId id="437" r:id="rId12"/>
    <p:sldId id="438" r:id="rId13"/>
    <p:sldId id="439" r:id="rId14"/>
    <p:sldId id="440" r:id="rId15"/>
    <p:sldId id="441" r:id="rId16"/>
    <p:sldId id="422" r:id="rId17"/>
    <p:sldId id="391" r:id="rId18"/>
    <p:sldId id="416" r:id="rId19"/>
    <p:sldId id="340" r:id="rId20"/>
    <p:sldId id="310"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00CC00"/>
    <a:srgbClr val="0000FF"/>
    <a:srgbClr val="00FF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849" autoAdjust="0"/>
  </p:normalViewPr>
  <p:slideViewPr>
    <p:cSldViewPr>
      <p:cViewPr varScale="1">
        <p:scale>
          <a:sx n="104" d="100"/>
          <a:sy n="104" d="100"/>
        </p:scale>
        <p:origin x="174" y="96"/>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100" d="100"/>
          <a:sy n="100" d="100"/>
        </p:scale>
        <p:origin x="-2592" y="78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6DB4D9-CB78-4D56-B892-028D3778355C}" type="datetimeFigureOut">
              <a:rPr lang="en-US" smtClean="0"/>
              <a:t>5/26/2023</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4A2CC9-6214-4A4F-A7F2-C474977A49D9}" type="slidenum">
              <a:rPr lang="en-US" smtClean="0"/>
              <a:t>‹#›</a:t>
            </a:fld>
            <a:endParaRPr lang="en-US" dirty="0"/>
          </a:p>
        </p:txBody>
      </p:sp>
    </p:spTree>
    <p:extLst>
      <p:ext uri="{BB962C8B-B14F-4D97-AF65-F5344CB8AC3E}">
        <p14:creationId xmlns:p14="http://schemas.microsoft.com/office/powerpoint/2010/main" val="328998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29967A-7568-4B43-ADFF-F109EFF199E4}" type="datetimeFigureOut">
              <a:rPr lang="en-US" smtClean="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899183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29967A-7568-4B43-ADFF-F109EFF199E4}" type="datetimeFigureOut">
              <a:rPr lang="en-US" smtClean="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925629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4"/>
            <a:ext cx="1971675" cy="435887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1" y="273844"/>
            <a:ext cx="5800725" cy="435887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29967A-7568-4B43-ADFF-F109EFF199E4}" type="datetimeFigureOut">
              <a:rPr lang="en-US" smtClean="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690373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extBox 1"/>
          <p:cNvSpPr txBox="1">
            <a:spLocks noChangeArrowheads="1"/>
          </p:cNvSpPr>
          <p:nvPr userDrawn="1"/>
        </p:nvSpPr>
        <p:spPr bwMode="auto">
          <a:xfrm>
            <a:off x="533400" y="457201"/>
            <a:ext cx="533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BT&amp;TH số 3: Thao tác trên bảng</a:t>
            </a:r>
            <a:endParaRPr kumimoji="0" lang="vi-VN"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3"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D17EB14-D66A-4676-92A4-03881C61F091}"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0715484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3442098"/>
            <a:ext cx="7886700" cy="1125140"/>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44DE8D5-FADB-4070-88E7-7B5CF0C5DCB3}"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699974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6670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56388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81D8597-DE7C-46D9-AA0A-98318070A285}"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4875234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1116806"/>
            <a:ext cx="3867150"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3888" y="1645444"/>
            <a:ext cx="3867150"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1850" y="1116806"/>
            <a:ext cx="3868738"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1850" y="1645444"/>
            <a:ext cx="3868738"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2EDA07B-E8E9-4AD7-9D49-812C4BDF930A}"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1591094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E1447C7-73A7-49A8-9072-0AB4175D801C}"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9927645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788" y="740569"/>
            <a:ext cx="4629150" cy="3655219"/>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30239" y="1576388"/>
            <a:ext cx="2949575" cy="281940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5117518-C007-4C20-9FB3-A0C5308DF146}"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22334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extBox 1"/>
          <p:cNvSpPr txBox="1">
            <a:spLocks noChangeArrowheads="1"/>
          </p:cNvSpPr>
          <p:nvPr userDrawn="1"/>
        </p:nvSpPr>
        <p:spPr bwMode="auto">
          <a:xfrm>
            <a:off x="533400" y="457201"/>
            <a:ext cx="533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BT&amp;TH số 3: Thao tác trên bảng</a:t>
            </a:r>
            <a:endParaRPr kumimoji="0" lang="vi-VN"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3"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D17EB14-D66A-4676-92A4-03881C61F091}"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1176919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3442098"/>
            <a:ext cx="7886700" cy="1125140"/>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44DE8D5-FADB-4070-88E7-7B5CF0C5DCB3}"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692329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29967A-7568-4B43-ADFF-F109EFF199E4}" type="datetimeFigureOut">
              <a:rPr lang="en-US" smtClean="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0465581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6670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56388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81D8597-DE7C-46D9-AA0A-98318070A285}"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6571837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1116806"/>
            <a:ext cx="3867150"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3888" y="1645444"/>
            <a:ext cx="3867150"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1850" y="1116806"/>
            <a:ext cx="3868738"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1850" y="1645444"/>
            <a:ext cx="3868738"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2EDA07B-E8E9-4AD7-9D49-812C4BDF930A}"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063431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E1447C7-73A7-49A8-9072-0AB4175D801C}"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814334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788" y="740569"/>
            <a:ext cx="4629150" cy="3655219"/>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30239" y="1576388"/>
            <a:ext cx="2949575" cy="281940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5117518-C007-4C20-9FB3-A0C5308DF146}"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6161483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F460CF7-1785-465E-A750-9D04373FCD58}"/>
              </a:ext>
            </a:extLst>
          </p:cNvPr>
          <p:cNvSpPr>
            <a:spLocks noGrp="1"/>
          </p:cNvSpPr>
          <p:nvPr>
            <p:ph type="dt" sz="half" idx="10"/>
          </p:nvPr>
        </p:nvSpPr>
        <p:spPr/>
        <p:txBody>
          <a:bodyPr/>
          <a:lstStyle/>
          <a:p>
            <a:fld id="{F7C12FCE-2274-483B-A722-0D11E37C17E7}" type="datetimeFigureOut">
              <a:rPr lang="vi-VN" smtClean="0"/>
              <a:t>26/05/2023</a:t>
            </a:fld>
            <a:endParaRPr lang="vi-VN"/>
          </a:p>
        </p:txBody>
      </p:sp>
      <p:sp>
        <p:nvSpPr>
          <p:cNvPr id="5" name="Footer Placeholder 4">
            <a:extLst>
              <a:ext uri="{FF2B5EF4-FFF2-40B4-BE49-F238E27FC236}">
                <a16:creationId xmlns:a16="http://schemas.microsoft.com/office/drawing/2014/main" id="{775BCE35-DB65-4384-A22F-8F9D0B3827B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8BCCEDC5-AAC2-4449-822C-5E34F52EFCFD}"/>
              </a:ext>
            </a:extLst>
          </p:cNvPr>
          <p:cNvSpPr>
            <a:spLocks noGrp="1"/>
          </p:cNvSpPr>
          <p:nvPr>
            <p:ph type="sldNum" sz="quarter" idx="12"/>
          </p:nvPr>
        </p:nvSpPr>
        <p:spPr/>
        <p:txBody>
          <a:bodyPr/>
          <a:lstStyle/>
          <a:p>
            <a:fld id="{F4FDBE3C-7FF7-44CE-8611-1B757FD57DAF}" type="slidenum">
              <a:rPr lang="vi-VN" smtClean="0"/>
              <a:t>‹#›</a:t>
            </a:fld>
            <a:endParaRPr lang="vi-VN"/>
          </a:p>
        </p:txBody>
      </p:sp>
      <p:pic>
        <p:nvPicPr>
          <p:cNvPr id="11" name="Picture 10">
            <a:extLst>
              <a:ext uri="{FF2B5EF4-FFF2-40B4-BE49-F238E27FC236}">
                <a16:creationId xmlns:a16="http://schemas.microsoft.com/office/drawing/2014/main" id="{553ED81B-5C81-41B5-A703-04D07BE218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 y="0"/>
            <a:ext cx="7706773" cy="5143500"/>
          </a:xfrm>
          <a:prstGeom prst="rect">
            <a:avLst/>
          </a:prstGeom>
        </p:spPr>
      </p:pic>
      <p:sp>
        <p:nvSpPr>
          <p:cNvPr id="12" name="Rectangle 11">
            <a:extLst>
              <a:ext uri="{FF2B5EF4-FFF2-40B4-BE49-F238E27FC236}">
                <a16:creationId xmlns:a16="http://schemas.microsoft.com/office/drawing/2014/main" id="{AE3F4050-F618-4D2A-8919-9C50C32D8DA8}"/>
              </a:ext>
            </a:extLst>
          </p:cNvPr>
          <p:cNvSpPr/>
          <p:nvPr userDrawn="1"/>
        </p:nvSpPr>
        <p:spPr>
          <a:xfrm>
            <a:off x="2" y="-1"/>
            <a:ext cx="8265695" cy="5143501"/>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447562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5"/>
            <a:ext cx="7886700" cy="2139553"/>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3442099"/>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29967A-7568-4B43-ADFF-F109EFF199E4}" type="datetimeFigureOut">
              <a:rPr lang="en-US" smtClean="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330436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29967A-7568-4B43-ADFF-F109EFF199E4}" type="datetimeFigureOut">
              <a:rPr lang="en-US" smtClean="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986469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5"/>
            <a:ext cx="7886700" cy="994172"/>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1"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1" y="1878806"/>
            <a:ext cx="3887391"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29967A-7568-4B43-ADFF-F109EFF199E4}" type="datetimeFigureOut">
              <a:rPr lang="en-US" smtClean="0"/>
              <a:t>5/26/2023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403191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29967A-7568-4B43-ADFF-F109EFF199E4}" type="datetimeFigureOut">
              <a:rPr lang="en-US" smtClean="0"/>
              <a:t>5/26/2023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741130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29967A-7568-4B43-ADFF-F109EFF199E4}" type="datetimeFigureOut">
              <a:rPr lang="en-US" smtClean="0"/>
              <a:t>5/26/2023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1185883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740570"/>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29967A-7568-4B43-ADFF-F109EFF199E4}" type="datetimeFigureOut">
              <a:rPr lang="en-US" smtClean="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572022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740570"/>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29967A-7568-4B43-ADFF-F109EFF199E4}" type="datetimeFigureOut">
              <a:rPr lang="en-US" smtClean="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699875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5"/>
            <a:ext cx="7886700" cy="994172"/>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4767264"/>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8E29967A-7568-4B43-ADFF-F109EFF199E4}" type="datetimeFigureOut">
              <a:rPr lang="en-US" smtClean="0"/>
              <a:t>5/26/2023</a:t>
            </a:fld>
            <a:endParaRPr lang="en-US"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4"/>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DDE6FE75-3C93-430E-A11F-0729BD227234}" type="slidenum">
              <a:rPr lang="en-US" smtClean="0"/>
              <a:t>‹#›</a:t>
            </a:fld>
            <a:endParaRPr lang="en-US" dirty="0"/>
          </a:p>
        </p:txBody>
      </p:sp>
    </p:spTree>
    <p:extLst>
      <p:ext uri="{BB962C8B-B14F-4D97-AF65-F5344CB8AC3E}">
        <p14:creationId xmlns:p14="http://schemas.microsoft.com/office/powerpoint/2010/main" val="252401263"/>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 id="2147483869" r:id="rId12"/>
    <p:sldLayoutId id="2147483870" r:id="rId13"/>
    <p:sldLayoutId id="2147483871" r:id="rId14"/>
    <p:sldLayoutId id="2147483872" r:id="rId15"/>
    <p:sldLayoutId id="2147483873" r:id="rId16"/>
    <p:sldLayoutId id="2147483874" r:id="rId17"/>
    <p:sldLayoutId id="2147483875" r:id="rId18"/>
    <p:sldLayoutId id="2147483876" r:id="rId19"/>
    <p:sldLayoutId id="2147483877" r:id="rId20"/>
    <p:sldLayoutId id="2147483878" r:id="rId21"/>
    <p:sldLayoutId id="2147483879" r:id="rId22"/>
    <p:sldLayoutId id="2147483880" r:id="rId23"/>
    <p:sldLayoutId id="2147483893" r:id="rId24"/>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4" name="WordArt 14"/>
          <p:cNvSpPr>
            <a:spLocks noChangeArrowheads="1" noChangeShapeType="1" noTextEdit="1"/>
          </p:cNvSpPr>
          <p:nvPr/>
        </p:nvSpPr>
        <p:spPr bwMode="auto">
          <a:xfrm>
            <a:off x="2895602" y="518181"/>
            <a:ext cx="3200398" cy="742950"/>
          </a:xfrm>
          <a:prstGeom prst="rect">
            <a:avLst/>
          </a:prstGeom>
        </p:spPr>
        <p:txBody>
          <a:bodyPr wrap="none" fromWordArt="1">
            <a:prstTxWarp prst="textDeflate">
              <a:avLst>
                <a:gd name="adj" fmla="val 26227"/>
              </a:avLst>
            </a:prstTxWarp>
          </a:bodyPr>
          <a:lstStyle/>
          <a:p>
            <a:pPr algn="ctr"/>
            <a:r>
              <a:rPr lang="en-US" sz="2400" b="1" kern="10" dirty="0">
                <a:ln w="9525">
                  <a:solidFill>
                    <a:srgbClr val="FF0000"/>
                  </a:solidFill>
                  <a:round/>
                  <a:headEnd/>
                  <a:tailEnd/>
                </a:ln>
                <a:solidFill>
                  <a:srgbClr val="FF0000"/>
                </a:solidFill>
                <a:latin typeface="Cambria"/>
                <a:ea typeface="Cambria"/>
              </a:rPr>
              <a:t>Môn: Tin học</a:t>
            </a:r>
          </a:p>
        </p:txBody>
      </p:sp>
      <p:sp>
        <p:nvSpPr>
          <p:cNvPr id="5135" name="WordArt 15"/>
          <p:cNvSpPr>
            <a:spLocks noChangeArrowheads="1" noChangeShapeType="1" noTextEdit="1"/>
          </p:cNvSpPr>
          <p:nvPr/>
        </p:nvSpPr>
        <p:spPr bwMode="auto">
          <a:xfrm>
            <a:off x="3616778" y="1261131"/>
            <a:ext cx="1564822" cy="440532"/>
          </a:xfrm>
          <a:prstGeom prst="rect">
            <a:avLst/>
          </a:prstGeom>
        </p:spPr>
        <p:txBody>
          <a:bodyPr wrap="none" fromWordArt="1">
            <a:prstTxWarp prst="textPlain">
              <a:avLst>
                <a:gd name="adj" fmla="val 50000"/>
              </a:avLst>
            </a:prstTxWarp>
          </a:bodyPr>
          <a:lstStyle/>
          <a:p>
            <a:pPr algn="ctr"/>
            <a:r>
              <a:rPr lang="en-US" sz="1400" b="1" kern="10" dirty="0">
                <a:ln w="9525">
                  <a:solidFill>
                    <a:srgbClr val="FF0000"/>
                  </a:solidFill>
                  <a:round/>
                  <a:headEnd/>
                  <a:tailEnd/>
                </a:ln>
                <a:solidFill>
                  <a:srgbClr val="FF0000"/>
                </a:solidFill>
                <a:latin typeface="Cambria"/>
                <a:ea typeface="Cambria"/>
              </a:rPr>
              <a:t>Lớp: 3</a:t>
            </a:r>
          </a:p>
        </p:txBody>
      </p:sp>
      <p:sp>
        <p:nvSpPr>
          <p:cNvPr id="2" name="TextBox 1"/>
          <p:cNvSpPr txBox="1"/>
          <p:nvPr/>
        </p:nvSpPr>
        <p:spPr>
          <a:xfrm>
            <a:off x="-20411" y="1718330"/>
            <a:ext cx="9032424" cy="892552"/>
          </a:xfrm>
          <a:prstGeom prst="rect">
            <a:avLst/>
          </a:prstGeom>
          <a:noFill/>
        </p:spPr>
        <p:txBody>
          <a:bodyPr wrap="square" rtlCol="0">
            <a:spAutoFit/>
          </a:bodyPr>
          <a:lstStyle/>
          <a:p>
            <a:pPr algn="ctr"/>
            <a:r>
              <a:rPr lang="en-US" altLang="en-US" sz="2400" b="1" dirty="0" smtClean="0">
                <a:solidFill>
                  <a:srgbClr val="FF0000"/>
                </a:solidFill>
                <a:latin typeface="Times New Roman" pitchFamily="18" charset="0"/>
                <a:cs typeface="Times New Roman" pitchFamily="18" charset="0"/>
              </a:rPr>
              <a:t>CHỦ ĐỀ F1: </a:t>
            </a:r>
          </a:p>
          <a:p>
            <a:pPr algn="ctr"/>
            <a:r>
              <a:rPr lang="vi-VN" sz="2800" b="1" dirty="0" smtClean="0">
                <a:ln w="22225">
                  <a:noFill/>
                  <a:prstDash val="solid"/>
                </a:ln>
                <a:solidFill>
                  <a:srgbClr val="FF0000"/>
                </a:solidFill>
                <a:latin typeface="Cambria" panose="02040503050406030204" pitchFamily="18" charset="0"/>
                <a:ea typeface="Cambria" panose="02040503050406030204" pitchFamily="18" charset="0"/>
              </a:rPr>
              <a:t>THỰC HIỆN CÔNG VIỆC THEO TỪNG BƯỚC</a:t>
            </a:r>
            <a:endParaRPr lang="en-US" sz="2800" b="1" dirty="0">
              <a:ln w="22225">
                <a:noFill/>
                <a:prstDash val="solid"/>
              </a:ln>
              <a:solidFill>
                <a:srgbClr val="FF0000"/>
              </a:solidFill>
              <a:latin typeface="Cambria" panose="02040503050406030204" pitchFamily="18" charset="0"/>
              <a:ea typeface="Cambria" panose="02040503050406030204" pitchFamily="18" charset="0"/>
            </a:endParaRPr>
          </a:p>
        </p:txBody>
      </p:sp>
      <p:sp>
        <p:nvSpPr>
          <p:cNvPr id="6" name="TextBox 5"/>
          <p:cNvSpPr txBox="1"/>
          <p:nvPr/>
        </p:nvSpPr>
        <p:spPr>
          <a:xfrm>
            <a:off x="238124" y="3213725"/>
            <a:ext cx="8905876" cy="400110"/>
          </a:xfrm>
          <a:prstGeom prst="rect">
            <a:avLst/>
          </a:prstGeom>
          <a:noFill/>
        </p:spPr>
        <p:txBody>
          <a:bodyPr wrap="square" rtlCol="0">
            <a:spAutoFit/>
          </a:bodyPr>
          <a:lstStyle/>
          <a:p>
            <a:pPr algn="ctr"/>
            <a:r>
              <a:rPr lang="vi-VN" altLang="en-US" sz="2000" b="1" dirty="0" smtClean="0">
                <a:solidFill>
                  <a:srgbClr val="000099"/>
                </a:solidFill>
                <a:latin typeface="HP-001"/>
              </a:rPr>
              <a:t>BÀI 3: EM TẬP LÀM CHỈ HUY GIỎI</a:t>
            </a:r>
            <a:endParaRPr lang="en-US" sz="2000" b="1" dirty="0">
              <a:ln w="22225">
                <a:noFill/>
                <a:prstDash val="solid"/>
              </a:ln>
              <a:solidFill>
                <a:srgbClr val="FF0000"/>
              </a:solidFill>
              <a:latin typeface="Cambria" panose="02040503050406030204" pitchFamily="18" charset="0"/>
              <a:ea typeface="Cambria" panose="02040503050406030204" pitchFamily="18" charset="0"/>
            </a:endParaRPr>
          </a:p>
        </p:txBody>
      </p:sp>
      <p:sp>
        <p:nvSpPr>
          <p:cNvPr id="7" name="TextBox 6"/>
          <p:cNvSpPr txBox="1"/>
          <p:nvPr/>
        </p:nvSpPr>
        <p:spPr>
          <a:xfrm>
            <a:off x="1566862" y="-8870"/>
            <a:ext cx="5943600" cy="523220"/>
          </a:xfrm>
          <a:prstGeom prst="rect">
            <a:avLst/>
          </a:prstGeom>
          <a:noFill/>
        </p:spPr>
        <p:txBody>
          <a:bodyPr wrap="square" rtlCol="0">
            <a:spAutoFit/>
          </a:bodyPr>
          <a:lstStyle/>
          <a:p>
            <a:pPr algn="ctr"/>
            <a:r>
              <a:rPr lang="vi-VN" sz="2800" b="1" i="1" dirty="0" smtClean="0">
                <a:solidFill>
                  <a:srgbClr val="000099"/>
                </a:solidFill>
                <a:latin typeface="Times New Roman" panose="02020603050405020304" pitchFamily="18" charset="0"/>
                <a:cs typeface="Times New Roman" panose="02020603050405020304" pitchFamily="18" charset="0"/>
              </a:rPr>
              <a:t>Thứ năm, ngày </a:t>
            </a:r>
            <a:r>
              <a:rPr lang="en-US" sz="2800" b="1" i="1" dirty="0" smtClean="0">
                <a:solidFill>
                  <a:srgbClr val="000099"/>
                </a:solidFill>
                <a:latin typeface="Times New Roman" panose="02020603050405020304" pitchFamily="18" charset="0"/>
                <a:cs typeface="Times New Roman" panose="02020603050405020304" pitchFamily="18" charset="0"/>
              </a:rPr>
              <a:t>17</a:t>
            </a:r>
            <a:r>
              <a:rPr lang="vi-VN" sz="2800" b="1" i="1" dirty="0" smtClean="0">
                <a:solidFill>
                  <a:srgbClr val="000099"/>
                </a:solidFill>
                <a:latin typeface="Times New Roman" panose="02020603050405020304" pitchFamily="18" charset="0"/>
                <a:cs typeface="Times New Roman" panose="02020603050405020304" pitchFamily="18" charset="0"/>
              </a:rPr>
              <a:t>tháng </a:t>
            </a:r>
            <a:r>
              <a:rPr lang="vi-VN" sz="2800" b="1" i="1" dirty="0" smtClean="0">
                <a:solidFill>
                  <a:srgbClr val="000099"/>
                </a:solidFill>
                <a:latin typeface="Times New Roman" panose="02020603050405020304" pitchFamily="18" charset="0"/>
                <a:cs typeface="Times New Roman" panose="02020603050405020304" pitchFamily="18" charset="0"/>
              </a:rPr>
              <a:t>4 năm 2023</a:t>
            </a:r>
            <a:endParaRPr lang="en-US" sz="2800" b="1" i="1" dirty="0">
              <a:solidFill>
                <a:srgbClr val="00009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8647231"/>
      </p:ext>
    </p:extLst>
  </p:cSld>
  <p:clrMapOvr>
    <a:masterClrMapping/>
  </p:clrMapOvr>
  <p:transition spd="slow">
    <p:push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204403266"/>
              </p:ext>
            </p:extLst>
          </p:nvPr>
        </p:nvGraphicFramePr>
        <p:xfrm>
          <a:off x="-38100" y="185448"/>
          <a:ext cx="9182100" cy="4596102"/>
        </p:xfrm>
        <a:graphic>
          <a:graphicData uri="http://schemas.openxmlformats.org/drawingml/2006/table">
            <a:tbl>
              <a:tblPr firstRow="1" bandRow="1">
                <a:tableStyleId>{5C22544A-7EE6-4342-B048-85BDC9FD1C3A}</a:tableStyleId>
              </a:tblPr>
              <a:tblGrid>
                <a:gridCol w="8763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5715000">
                  <a:extLst>
                    <a:ext uri="{9D8B030D-6E8A-4147-A177-3AD203B41FA5}">
                      <a16:colId xmlns:a16="http://schemas.microsoft.com/office/drawing/2014/main" val="20002"/>
                    </a:ext>
                  </a:extLst>
                </a:gridCol>
              </a:tblGrid>
              <a:tr h="556674">
                <a:tc>
                  <a:txBody>
                    <a:bodyPr/>
                    <a:lstStyle/>
                    <a:p>
                      <a:pPr algn="ctr"/>
                      <a:r>
                        <a:rPr lang="en-US" sz="2800" dirty="0" smtClean="0">
                          <a:latin typeface="Times New Roman" pitchFamily="18" charset="0"/>
                          <a:cs typeface="Times New Roman" pitchFamily="18" charset="0"/>
                        </a:rPr>
                        <a:t>THỨ</a:t>
                      </a:r>
                      <a:r>
                        <a:rPr lang="en-US" sz="2800" baseline="0" dirty="0" smtClean="0">
                          <a:latin typeface="Times New Roman" pitchFamily="18" charset="0"/>
                          <a:cs typeface="Times New Roman" pitchFamily="18" charset="0"/>
                        </a:rPr>
                        <a:t> TỰ</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Câu</a:t>
                      </a:r>
                      <a:r>
                        <a:rPr lang="en-US" sz="2800" baseline="0" dirty="0" smtClean="0">
                          <a:latin typeface="Times New Roman" pitchFamily="18" charset="0"/>
                          <a:cs typeface="Times New Roman" pitchFamily="18" charset="0"/>
                        </a:rPr>
                        <a:t>  lệnh của Robot đi từ A đến B</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Giải</a:t>
                      </a:r>
                      <a:r>
                        <a:rPr lang="en-US" sz="2800" baseline="0" dirty="0" smtClean="0">
                          <a:latin typeface="Times New Roman" pitchFamily="18" charset="0"/>
                          <a:cs typeface="Times New Roman" pitchFamily="18" charset="0"/>
                        </a:rPr>
                        <a:t> thích</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0"/>
                  </a:ext>
                </a:extLst>
              </a:tr>
              <a:tr h="556674">
                <a:tc>
                  <a:txBody>
                    <a:bodyPr/>
                    <a:lstStyle/>
                    <a:p>
                      <a:pPr algn="ctr"/>
                      <a:r>
                        <a:rPr lang="en-US" sz="2800" dirty="0" smtClean="0">
                          <a:latin typeface="Times New Roman" pitchFamily="18" charset="0"/>
                          <a:cs typeface="Times New Roman" pitchFamily="18" charset="0"/>
                        </a:rPr>
                        <a:t>1</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Tiến</a:t>
                      </a:r>
                      <a:r>
                        <a:rPr lang="en-US" sz="2800" baseline="0" dirty="0" smtClean="0">
                          <a:latin typeface="Times New Roman" pitchFamily="18" charset="0"/>
                          <a:cs typeface="Times New Roman" pitchFamily="18" charset="0"/>
                        </a:rPr>
                        <a:t> 1</a:t>
                      </a:r>
                      <a:endParaRPr lang="en-US" sz="2800" dirty="0">
                        <a:latin typeface="Times New Roman" pitchFamily="18" charset="0"/>
                        <a:cs typeface="Times New Roman" pitchFamily="18" charset="0"/>
                      </a:endParaRPr>
                    </a:p>
                  </a:txBody>
                  <a:tcPr anchor="ctr"/>
                </a:tc>
                <a:tc>
                  <a:txBody>
                    <a:bodyPr/>
                    <a:lstStyle/>
                    <a:p>
                      <a:pPr algn="ctr"/>
                      <a:r>
                        <a:rPr lang="en-US" sz="2400" dirty="0" smtClean="0">
                          <a:latin typeface="Times New Roman" pitchFamily="18" charset="0"/>
                          <a:cs typeface="Times New Roman" pitchFamily="18" charset="0"/>
                        </a:rPr>
                        <a:t>Đi</a:t>
                      </a:r>
                      <a:r>
                        <a:rPr lang="en-US" sz="2400" baseline="0" dirty="0" smtClean="0">
                          <a:latin typeface="Times New Roman" pitchFamily="18" charset="0"/>
                          <a:cs typeface="Times New Roman" pitchFamily="18" charset="0"/>
                        </a:rPr>
                        <a:t> thắng một đoạn dài bằng cạnh 1 ô vuông</a:t>
                      </a:r>
                      <a:endParaRPr lang="en-US" sz="2400" dirty="0">
                        <a:latin typeface="Times New Roman" pitchFamily="18" charset="0"/>
                        <a:cs typeface="Times New Roman" pitchFamily="18" charset="0"/>
                      </a:endParaRPr>
                    </a:p>
                  </a:txBody>
                  <a:tcPr anchor="ctr"/>
                </a:tc>
                <a:extLst>
                  <a:ext uri="{0D108BD9-81ED-4DB2-BD59-A6C34878D82A}">
                    <a16:rowId xmlns:a16="http://schemas.microsoft.com/office/drawing/2014/main" val="10001"/>
                  </a:ext>
                </a:extLst>
              </a:tr>
              <a:tr h="556674">
                <a:tc>
                  <a:txBody>
                    <a:bodyPr/>
                    <a:lstStyle/>
                    <a:p>
                      <a:pPr algn="ctr"/>
                      <a:r>
                        <a:rPr lang="en-US" sz="2800" dirty="0" smtClean="0">
                          <a:latin typeface="Times New Roman" pitchFamily="18" charset="0"/>
                          <a:cs typeface="Times New Roman" pitchFamily="18" charset="0"/>
                        </a:rPr>
                        <a:t>2</a:t>
                      </a:r>
                      <a:endParaRPr lang="en-US" sz="2800" dirty="0">
                        <a:latin typeface="Times New Roman" pitchFamily="18" charset="0"/>
                        <a:cs typeface="Times New Roman" pitchFamily="18" charset="0"/>
                      </a:endParaRPr>
                    </a:p>
                  </a:txBody>
                  <a:tcPr/>
                </a:tc>
                <a:tc>
                  <a:txBody>
                    <a:bodyPr/>
                    <a:lstStyle/>
                    <a:p>
                      <a:pPr algn="ctr"/>
                      <a:r>
                        <a:rPr lang="en-US" sz="2800" b="1" dirty="0" smtClean="0">
                          <a:solidFill>
                            <a:srgbClr val="FF0000"/>
                          </a:solidFill>
                          <a:latin typeface="Times New Roman" pitchFamily="18" charset="0"/>
                          <a:cs typeface="Times New Roman" pitchFamily="18" charset="0"/>
                        </a:rPr>
                        <a:t>Nếu</a:t>
                      </a:r>
                      <a:r>
                        <a:rPr lang="en-US" sz="2800" baseline="0" dirty="0" smtClean="0">
                          <a:latin typeface="Times New Roman" pitchFamily="18" charset="0"/>
                          <a:cs typeface="Times New Roman" pitchFamily="18" charset="0"/>
                        </a:rPr>
                        <a:t> đỏ </a:t>
                      </a:r>
                      <a:r>
                        <a:rPr lang="en-US" sz="2800" b="1" baseline="0" dirty="0" smtClean="0">
                          <a:solidFill>
                            <a:srgbClr val="FF0000"/>
                          </a:solidFill>
                          <a:latin typeface="Times New Roman" pitchFamily="18" charset="0"/>
                          <a:cs typeface="Times New Roman" pitchFamily="18" charset="0"/>
                        </a:rPr>
                        <a:t>thì </a:t>
                      </a:r>
                      <a:r>
                        <a:rPr lang="en-US" sz="2800" baseline="0" dirty="0" smtClean="0">
                          <a:latin typeface="Times New Roman" pitchFamily="18" charset="0"/>
                          <a:cs typeface="Times New Roman" pitchFamily="18" charset="0"/>
                        </a:rPr>
                        <a:t>nhảy</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Nếu</a:t>
                      </a:r>
                      <a:r>
                        <a:rPr lang="en-US" sz="2800" baseline="0" dirty="0" smtClean="0">
                          <a:latin typeface="Times New Roman" pitchFamily="18" charset="0"/>
                          <a:cs typeface="Times New Roman" pitchFamily="18" charset="0"/>
                        </a:rPr>
                        <a:t> chạm đỏ thì nhảy lên cao</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556674">
                <a:tc>
                  <a:txBody>
                    <a:bodyPr/>
                    <a:lstStyle/>
                    <a:p>
                      <a:pPr algn="ctr"/>
                      <a:r>
                        <a:rPr lang="en-US" sz="2800" dirty="0" smtClean="0">
                          <a:latin typeface="Times New Roman" pitchFamily="18" charset="0"/>
                          <a:cs typeface="Times New Roman" pitchFamily="18" charset="0"/>
                        </a:rPr>
                        <a:t>3</a:t>
                      </a:r>
                      <a:endParaRPr lang="en-US" sz="28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Quay</a:t>
                      </a:r>
                      <a:r>
                        <a:rPr lang="en-US" sz="2800" baseline="0" dirty="0" smtClean="0">
                          <a:latin typeface="Times New Roman" pitchFamily="18" charset="0"/>
                          <a:cs typeface="Times New Roman" pitchFamily="18" charset="0"/>
                        </a:rPr>
                        <a:t> trái</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Quay sang bên</a:t>
                      </a:r>
                      <a:r>
                        <a:rPr lang="en-US" sz="2800" baseline="0" dirty="0" smtClean="0">
                          <a:latin typeface="Times New Roman" pitchFamily="18" charset="0"/>
                          <a:cs typeface="Times New Roman" pitchFamily="18" charset="0"/>
                        </a:rPr>
                        <a:t> trái</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446102">
                <a:tc>
                  <a:txBody>
                    <a:bodyPr/>
                    <a:lstStyle/>
                    <a:p>
                      <a:pPr algn="ctr"/>
                      <a:r>
                        <a:rPr lang="en-US" sz="2800" dirty="0" smtClean="0">
                          <a:latin typeface="Times New Roman" pitchFamily="18" charset="0"/>
                          <a:cs typeface="Times New Roman" pitchFamily="18" charset="0"/>
                        </a:rPr>
                        <a:t>4</a:t>
                      </a:r>
                      <a:endParaRPr lang="en-US" sz="28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Tiến</a:t>
                      </a:r>
                      <a:r>
                        <a:rPr lang="en-US" sz="2800" baseline="0" dirty="0" smtClean="0">
                          <a:latin typeface="Times New Roman" pitchFamily="18" charset="0"/>
                          <a:cs typeface="Times New Roman" pitchFamily="18" charset="0"/>
                        </a:rPr>
                        <a:t> 1</a:t>
                      </a:r>
                      <a:endParaRPr lang="en-US" sz="2800" dirty="0">
                        <a:latin typeface="Times New Roman" pitchFamily="18" charset="0"/>
                        <a:cs typeface="Times New Roman" pitchFamily="18" charset="0"/>
                      </a:endParaRPr>
                    </a:p>
                  </a:txBody>
                  <a:tcPr anchor="ctr"/>
                </a:tc>
                <a:tc>
                  <a:txBody>
                    <a:bodyPr/>
                    <a:lstStyle/>
                    <a:p>
                      <a:pPr algn="ctr"/>
                      <a:r>
                        <a:rPr lang="en-US" sz="2400" dirty="0" smtClean="0">
                          <a:latin typeface="Times New Roman" pitchFamily="18" charset="0"/>
                          <a:cs typeface="Times New Roman" pitchFamily="18" charset="0"/>
                        </a:rPr>
                        <a:t>Đi</a:t>
                      </a:r>
                      <a:r>
                        <a:rPr lang="en-US" sz="2400" baseline="0" dirty="0" smtClean="0">
                          <a:latin typeface="Times New Roman" pitchFamily="18" charset="0"/>
                          <a:cs typeface="Times New Roman" pitchFamily="18" charset="0"/>
                        </a:rPr>
                        <a:t> thắng một đoạn dài bằng cạnh 1 ô vuông</a:t>
                      </a:r>
                      <a:endParaRPr lang="en-US" sz="2400" dirty="0">
                        <a:latin typeface="Times New Roman" pitchFamily="18" charset="0"/>
                        <a:cs typeface="Times New Roman" pitchFamily="18" charset="0"/>
                      </a:endParaRPr>
                    </a:p>
                  </a:txBody>
                  <a:tcPr anchor="ctr"/>
                </a:tc>
                <a:extLst>
                  <a:ext uri="{0D108BD9-81ED-4DB2-BD59-A6C34878D82A}">
                    <a16:rowId xmlns:a16="http://schemas.microsoft.com/office/drawing/2014/main" val="10004"/>
                  </a:ext>
                </a:extLst>
              </a:tr>
              <a:tr h="446102">
                <a:tc>
                  <a:txBody>
                    <a:bodyPr/>
                    <a:lstStyle/>
                    <a:p>
                      <a:pPr algn="ctr"/>
                      <a:r>
                        <a:rPr lang="en-US" sz="2800" dirty="0" smtClean="0">
                          <a:latin typeface="Times New Roman" pitchFamily="18" charset="0"/>
                          <a:cs typeface="Times New Roman" pitchFamily="18" charset="0"/>
                        </a:rPr>
                        <a:t>5</a:t>
                      </a:r>
                      <a:endParaRPr lang="en-US" sz="2800" dirty="0">
                        <a:latin typeface="Times New Roman" pitchFamily="18" charset="0"/>
                        <a:cs typeface="Times New Roman" pitchFamily="18" charset="0"/>
                      </a:endParaRPr>
                    </a:p>
                  </a:txBody>
                  <a:tcPr/>
                </a:tc>
                <a:tc>
                  <a:txBody>
                    <a:bodyPr/>
                    <a:lstStyle/>
                    <a:p>
                      <a:pPr algn="ctr"/>
                      <a:r>
                        <a:rPr lang="en-US" sz="2800" b="1" dirty="0" smtClean="0">
                          <a:solidFill>
                            <a:srgbClr val="FF0000"/>
                          </a:solidFill>
                          <a:latin typeface="Times New Roman" pitchFamily="18" charset="0"/>
                          <a:cs typeface="Times New Roman" pitchFamily="18" charset="0"/>
                        </a:rPr>
                        <a:t>Nếu</a:t>
                      </a:r>
                      <a:r>
                        <a:rPr lang="en-US" sz="2800" baseline="0" dirty="0" smtClean="0">
                          <a:latin typeface="Times New Roman" pitchFamily="18" charset="0"/>
                          <a:cs typeface="Times New Roman" pitchFamily="18" charset="0"/>
                        </a:rPr>
                        <a:t> đỏ </a:t>
                      </a:r>
                      <a:r>
                        <a:rPr lang="en-US" sz="2800" b="1" baseline="0" dirty="0" smtClean="0">
                          <a:solidFill>
                            <a:srgbClr val="FF0000"/>
                          </a:solidFill>
                          <a:latin typeface="Times New Roman" pitchFamily="18" charset="0"/>
                          <a:cs typeface="Times New Roman" pitchFamily="18" charset="0"/>
                        </a:rPr>
                        <a:t>thì </a:t>
                      </a:r>
                      <a:r>
                        <a:rPr lang="en-US" sz="2800" baseline="0" dirty="0" smtClean="0">
                          <a:latin typeface="Times New Roman" pitchFamily="18" charset="0"/>
                          <a:cs typeface="Times New Roman" pitchFamily="18" charset="0"/>
                        </a:rPr>
                        <a:t>nhảy</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Nếu</a:t>
                      </a:r>
                      <a:r>
                        <a:rPr lang="en-US" sz="2800" baseline="0" dirty="0" smtClean="0">
                          <a:latin typeface="Times New Roman" pitchFamily="18" charset="0"/>
                          <a:cs typeface="Times New Roman" pitchFamily="18" charset="0"/>
                        </a:rPr>
                        <a:t> chạm đỏ thì nhảy lên cao</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5"/>
                  </a:ext>
                </a:extLst>
              </a:tr>
              <a:tr h="446102">
                <a:tc>
                  <a:txBody>
                    <a:bodyPr/>
                    <a:lstStyle/>
                    <a:p>
                      <a:pPr algn="ctr"/>
                      <a:r>
                        <a:rPr lang="en-US" sz="2800" dirty="0" smtClean="0">
                          <a:latin typeface="Times New Roman" pitchFamily="18" charset="0"/>
                          <a:cs typeface="Times New Roman" pitchFamily="18" charset="0"/>
                        </a:rPr>
                        <a:t>6</a:t>
                      </a:r>
                      <a:endParaRPr lang="en-US" sz="28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Quay</a:t>
                      </a:r>
                      <a:r>
                        <a:rPr lang="en-US" sz="2800" baseline="0" dirty="0" smtClean="0">
                          <a:latin typeface="Times New Roman" pitchFamily="18" charset="0"/>
                          <a:cs typeface="Times New Roman" pitchFamily="18" charset="0"/>
                        </a:rPr>
                        <a:t> phải</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Quay sang bên</a:t>
                      </a:r>
                      <a:r>
                        <a:rPr lang="en-US" sz="2800" baseline="0" dirty="0" smtClean="0">
                          <a:latin typeface="Times New Roman" pitchFamily="18" charset="0"/>
                          <a:cs typeface="Times New Roman" pitchFamily="18" charset="0"/>
                        </a:rPr>
                        <a:t> phải</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345178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847427008"/>
              </p:ext>
            </p:extLst>
          </p:nvPr>
        </p:nvGraphicFramePr>
        <p:xfrm>
          <a:off x="-38100" y="535968"/>
          <a:ext cx="9182100" cy="4762914"/>
        </p:xfrm>
        <a:graphic>
          <a:graphicData uri="http://schemas.openxmlformats.org/drawingml/2006/table">
            <a:tbl>
              <a:tblPr firstRow="1" bandRow="1">
                <a:tableStyleId>{5C22544A-7EE6-4342-B048-85BDC9FD1C3A}</a:tableStyleId>
              </a:tblPr>
              <a:tblGrid>
                <a:gridCol w="10287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5715000">
                  <a:extLst>
                    <a:ext uri="{9D8B030D-6E8A-4147-A177-3AD203B41FA5}">
                      <a16:colId xmlns:a16="http://schemas.microsoft.com/office/drawing/2014/main" val="20002"/>
                    </a:ext>
                  </a:extLst>
                </a:gridCol>
              </a:tblGrid>
              <a:tr h="556674">
                <a:tc>
                  <a:txBody>
                    <a:bodyPr/>
                    <a:lstStyle/>
                    <a:p>
                      <a:pPr algn="ctr"/>
                      <a:r>
                        <a:rPr lang="en-US" sz="2800" dirty="0" smtClean="0">
                          <a:latin typeface="Times New Roman" pitchFamily="18" charset="0"/>
                          <a:cs typeface="Times New Roman" pitchFamily="18" charset="0"/>
                        </a:rPr>
                        <a:t>THỨ</a:t>
                      </a:r>
                      <a:r>
                        <a:rPr lang="en-US" sz="2800" baseline="0" dirty="0" smtClean="0">
                          <a:latin typeface="Times New Roman" pitchFamily="18" charset="0"/>
                          <a:cs typeface="Times New Roman" pitchFamily="18" charset="0"/>
                        </a:rPr>
                        <a:t> TỰ</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Câu</a:t>
                      </a:r>
                      <a:r>
                        <a:rPr lang="en-US" sz="2800" baseline="0" dirty="0" smtClean="0">
                          <a:latin typeface="Times New Roman" pitchFamily="18" charset="0"/>
                          <a:cs typeface="Times New Roman" pitchFamily="18" charset="0"/>
                        </a:rPr>
                        <a:t>  lệnh của Robot đi từ A đến B</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Giải</a:t>
                      </a:r>
                      <a:r>
                        <a:rPr lang="en-US" sz="2800" baseline="0" dirty="0" smtClean="0">
                          <a:latin typeface="Times New Roman" pitchFamily="18" charset="0"/>
                          <a:cs typeface="Times New Roman" pitchFamily="18" charset="0"/>
                        </a:rPr>
                        <a:t> thích</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0"/>
                  </a:ext>
                </a:extLst>
              </a:tr>
              <a:tr h="556674">
                <a:tc>
                  <a:txBody>
                    <a:bodyPr/>
                    <a:lstStyle/>
                    <a:p>
                      <a:pPr algn="ctr"/>
                      <a:r>
                        <a:rPr lang="en-US" sz="2800" dirty="0" smtClean="0">
                          <a:latin typeface="Times New Roman" pitchFamily="18" charset="0"/>
                          <a:cs typeface="Times New Roman" pitchFamily="18" charset="0"/>
                        </a:rPr>
                        <a:t>7</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Tiến</a:t>
                      </a:r>
                      <a:r>
                        <a:rPr lang="en-US" sz="2800" baseline="0" dirty="0" smtClean="0">
                          <a:latin typeface="Times New Roman" pitchFamily="18" charset="0"/>
                          <a:cs typeface="Times New Roman" pitchFamily="18" charset="0"/>
                        </a:rPr>
                        <a:t> 2</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Đi</a:t>
                      </a:r>
                      <a:r>
                        <a:rPr lang="en-US" sz="2800" baseline="0" dirty="0" smtClean="0">
                          <a:latin typeface="Times New Roman" pitchFamily="18" charset="0"/>
                          <a:cs typeface="Times New Roman" pitchFamily="18" charset="0"/>
                        </a:rPr>
                        <a:t> thắng một đoạn dài bằng cạnh 2 ô vuông</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1"/>
                  </a:ext>
                </a:extLst>
              </a:tr>
              <a:tr h="556674">
                <a:tc>
                  <a:txBody>
                    <a:bodyPr/>
                    <a:lstStyle/>
                    <a:p>
                      <a:pPr algn="ctr"/>
                      <a:r>
                        <a:rPr lang="en-US" sz="2800" dirty="0" smtClean="0">
                          <a:latin typeface="Times New Roman" pitchFamily="18" charset="0"/>
                          <a:cs typeface="Times New Roman" pitchFamily="18" charset="0"/>
                        </a:rPr>
                        <a:t>8</a:t>
                      </a:r>
                      <a:endParaRPr lang="en-US" sz="2800" dirty="0">
                        <a:latin typeface="Times New Roman" pitchFamily="18" charset="0"/>
                        <a:cs typeface="Times New Roman" pitchFamily="18" charset="0"/>
                      </a:endParaRPr>
                    </a:p>
                  </a:txBody>
                  <a:tcPr/>
                </a:tc>
                <a:tc>
                  <a:txBody>
                    <a:bodyPr/>
                    <a:lstStyle/>
                    <a:p>
                      <a:pPr algn="ctr"/>
                      <a:r>
                        <a:rPr lang="en-US" sz="2800" b="1" dirty="0" smtClean="0">
                          <a:solidFill>
                            <a:srgbClr val="FF0000"/>
                          </a:solidFill>
                          <a:latin typeface="Times New Roman" pitchFamily="18" charset="0"/>
                          <a:cs typeface="Times New Roman" pitchFamily="18" charset="0"/>
                        </a:rPr>
                        <a:t>Nếu</a:t>
                      </a:r>
                      <a:r>
                        <a:rPr lang="en-US" sz="2800" baseline="0" dirty="0" smtClean="0">
                          <a:latin typeface="Times New Roman" pitchFamily="18" charset="0"/>
                          <a:cs typeface="Times New Roman" pitchFamily="18" charset="0"/>
                        </a:rPr>
                        <a:t> đỏ </a:t>
                      </a:r>
                      <a:r>
                        <a:rPr lang="en-US" sz="2800" b="1" baseline="0" dirty="0" smtClean="0">
                          <a:solidFill>
                            <a:srgbClr val="FF0000"/>
                          </a:solidFill>
                          <a:latin typeface="Times New Roman" pitchFamily="18" charset="0"/>
                          <a:cs typeface="Times New Roman" pitchFamily="18" charset="0"/>
                        </a:rPr>
                        <a:t>thì </a:t>
                      </a:r>
                      <a:r>
                        <a:rPr lang="en-US" sz="2800" baseline="0" dirty="0" smtClean="0">
                          <a:latin typeface="Times New Roman" pitchFamily="18" charset="0"/>
                          <a:cs typeface="Times New Roman" pitchFamily="18" charset="0"/>
                        </a:rPr>
                        <a:t>nhảy</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Nếu</a:t>
                      </a:r>
                      <a:r>
                        <a:rPr lang="en-US" sz="2800" baseline="0" dirty="0" smtClean="0">
                          <a:latin typeface="Times New Roman" pitchFamily="18" charset="0"/>
                          <a:cs typeface="Times New Roman" pitchFamily="18" charset="0"/>
                        </a:rPr>
                        <a:t> chạm đỏ thì nhảy lên cao</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556674">
                <a:tc>
                  <a:txBody>
                    <a:bodyPr/>
                    <a:lstStyle/>
                    <a:p>
                      <a:pPr algn="ctr"/>
                      <a:r>
                        <a:rPr lang="en-US" sz="2800" dirty="0" smtClean="0">
                          <a:latin typeface="Times New Roman" pitchFamily="18" charset="0"/>
                          <a:cs typeface="Times New Roman" pitchFamily="18" charset="0"/>
                        </a:rPr>
                        <a:t>9</a:t>
                      </a:r>
                      <a:endParaRPr lang="en-US" sz="28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Quay</a:t>
                      </a:r>
                      <a:r>
                        <a:rPr lang="en-US" sz="2800" baseline="0" dirty="0" smtClean="0">
                          <a:latin typeface="Times New Roman" pitchFamily="18" charset="0"/>
                          <a:cs typeface="Times New Roman" pitchFamily="18" charset="0"/>
                        </a:rPr>
                        <a:t> phải</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Quay sang bên</a:t>
                      </a:r>
                      <a:r>
                        <a:rPr lang="en-US" sz="2800" baseline="0" dirty="0" smtClean="0">
                          <a:latin typeface="Times New Roman" pitchFamily="18" charset="0"/>
                          <a:cs typeface="Times New Roman" pitchFamily="18" charset="0"/>
                        </a:rPr>
                        <a:t> phải</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446102">
                <a:tc>
                  <a:txBody>
                    <a:bodyPr/>
                    <a:lstStyle/>
                    <a:p>
                      <a:pPr algn="ctr"/>
                      <a:r>
                        <a:rPr lang="en-US" sz="2800" dirty="0" smtClean="0">
                          <a:latin typeface="Times New Roman" pitchFamily="18" charset="0"/>
                          <a:cs typeface="Times New Roman" pitchFamily="18" charset="0"/>
                        </a:rPr>
                        <a:t>10</a:t>
                      </a:r>
                      <a:endParaRPr lang="en-US" sz="28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Tiến</a:t>
                      </a:r>
                      <a:r>
                        <a:rPr lang="en-US" sz="2800" baseline="0" dirty="0" smtClean="0">
                          <a:latin typeface="Times New Roman" pitchFamily="18" charset="0"/>
                          <a:cs typeface="Times New Roman" pitchFamily="18" charset="0"/>
                        </a:rPr>
                        <a:t> 3</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Đi</a:t>
                      </a:r>
                      <a:r>
                        <a:rPr lang="en-US" sz="2800" baseline="0" dirty="0" smtClean="0">
                          <a:latin typeface="Times New Roman" pitchFamily="18" charset="0"/>
                          <a:cs typeface="Times New Roman" pitchFamily="18" charset="0"/>
                        </a:rPr>
                        <a:t> thắng một đoạn dài bằng cạnh 3 ô vuông</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980737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000070914"/>
              </p:ext>
            </p:extLst>
          </p:nvPr>
        </p:nvGraphicFramePr>
        <p:xfrm>
          <a:off x="2057400" y="133350"/>
          <a:ext cx="5029200" cy="4927600"/>
        </p:xfrm>
        <a:graphic>
          <a:graphicData uri="http://schemas.openxmlformats.org/drawingml/2006/table">
            <a:tbl>
              <a:tblPr firstRow="1" bandRow="1">
                <a:tableStyleId>{5C22544A-7EE6-4342-B048-85BDC9FD1C3A}</a:tableStyleId>
              </a:tblPr>
              <a:tblGrid>
                <a:gridCol w="1005840">
                  <a:extLst>
                    <a:ext uri="{9D8B030D-6E8A-4147-A177-3AD203B41FA5}">
                      <a16:colId xmlns:a16="http://schemas.microsoft.com/office/drawing/2014/main" val="20000"/>
                    </a:ext>
                  </a:extLst>
                </a:gridCol>
                <a:gridCol w="1005840">
                  <a:extLst>
                    <a:ext uri="{9D8B030D-6E8A-4147-A177-3AD203B41FA5}">
                      <a16:colId xmlns:a16="http://schemas.microsoft.com/office/drawing/2014/main" val="20001"/>
                    </a:ext>
                  </a:extLst>
                </a:gridCol>
                <a:gridCol w="1005840">
                  <a:extLst>
                    <a:ext uri="{9D8B030D-6E8A-4147-A177-3AD203B41FA5}">
                      <a16:colId xmlns:a16="http://schemas.microsoft.com/office/drawing/2014/main" val="20002"/>
                    </a:ext>
                  </a:extLst>
                </a:gridCol>
                <a:gridCol w="1005840">
                  <a:extLst>
                    <a:ext uri="{9D8B030D-6E8A-4147-A177-3AD203B41FA5}">
                      <a16:colId xmlns:a16="http://schemas.microsoft.com/office/drawing/2014/main" val="20003"/>
                    </a:ext>
                  </a:extLst>
                </a:gridCol>
                <a:gridCol w="1005840">
                  <a:extLst>
                    <a:ext uri="{9D8B030D-6E8A-4147-A177-3AD203B41FA5}">
                      <a16:colId xmlns:a16="http://schemas.microsoft.com/office/drawing/2014/main" val="20004"/>
                    </a:ext>
                  </a:extLst>
                </a:gridCol>
              </a:tblGrid>
              <a:tr h="985520">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extLst>
                  <a:ext uri="{0D108BD9-81ED-4DB2-BD59-A6C34878D82A}">
                    <a16:rowId xmlns:a16="http://schemas.microsoft.com/office/drawing/2014/main" val="10000"/>
                  </a:ext>
                </a:extLst>
              </a:tr>
              <a:tr h="985520">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extLst>
                  <a:ext uri="{0D108BD9-81ED-4DB2-BD59-A6C34878D82A}">
                    <a16:rowId xmlns:a16="http://schemas.microsoft.com/office/drawing/2014/main" val="10001"/>
                  </a:ext>
                </a:extLst>
              </a:tr>
              <a:tr h="985520">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2"/>
                  </a:ext>
                </a:extLst>
              </a:tr>
              <a:tr h="985520">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3"/>
                  </a:ext>
                </a:extLst>
              </a:tr>
              <a:tr h="985520">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4"/>
                  </a:ext>
                </a:extLst>
              </a:tr>
            </a:tbl>
          </a:graphicData>
        </a:graphic>
      </p:graphicFrame>
      <p:sp>
        <p:nvSpPr>
          <p:cNvPr id="4" name="TextBox 3"/>
          <p:cNvSpPr txBox="1"/>
          <p:nvPr/>
        </p:nvSpPr>
        <p:spPr>
          <a:xfrm>
            <a:off x="2438400" y="-15421"/>
            <a:ext cx="457200" cy="584775"/>
          </a:xfrm>
          <a:prstGeom prst="rect">
            <a:avLst/>
          </a:prstGeom>
          <a:noFill/>
        </p:spPr>
        <p:txBody>
          <a:bodyPr wrap="square" rtlCol="0">
            <a:spAutoFit/>
          </a:bodyPr>
          <a:lstStyle/>
          <a:p>
            <a:r>
              <a:rPr lang="en-US" sz="3200" b="1" dirty="0" smtClean="0"/>
              <a:t>C</a:t>
            </a:r>
            <a:endParaRPr lang="en-US" sz="3200" b="1" dirty="0"/>
          </a:p>
        </p:txBody>
      </p:sp>
      <p:cxnSp>
        <p:nvCxnSpPr>
          <p:cNvPr id="14" name="Straight Connector 13"/>
          <p:cNvCxnSpPr/>
          <p:nvPr/>
        </p:nvCxnSpPr>
        <p:spPr>
          <a:xfrm>
            <a:off x="3048000" y="209550"/>
            <a:ext cx="0" cy="18796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048000" y="2082183"/>
            <a:ext cx="990600" cy="696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4038600" y="2067378"/>
            <a:ext cx="12700" cy="1981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34" name="7-Point Star 33"/>
          <p:cNvSpPr/>
          <p:nvPr/>
        </p:nvSpPr>
        <p:spPr>
          <a:xfrm>
            <a:off x="3930650" y="3917950"/>
            <a:ext cx="215900" cy="177800"/>
          </a:xfrm>
          <a:prstGeom prst="star7">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36" name="7-Point Star 35"/>
          <p:cNvSpPr/>
          <p:nvPr/>
        </p:nvSpPr>
        <p:spPr>
          <a:xfrm>
            <a:off x="2940050" y="1953915"/>
            <a:ext cx="215900" cy="177800"/>
          </a:xfrm>
          <a:prstGeom prst="star7">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37" name="TextBox 36"/>
          <p:cNvSpPr txBox="1"/>
          <p:nvPr/>
        </p:nvSpPr>
        <p:spPr>
          <a:xfrm>
            <a:off x="7136492" y="3333175"/>
            <a:ext cx="457200" cy="584775"/>
          </a:xfrm>
          <a:prstGeom prst="rect">
            <a:avLst/>
          </a:prstGeom>
          <a:noFill/>
        </p:spPr>
        <p:txBody>
          <a:bodyPr wrap="square" rtlCol="0">
            <a:spAutoFit/>
          </a:bodyPr>
          <a:lstStyle/>
          <a:p>
            <a:r>
              <a:rPr lang="en-US" sz="3200" b="1" dirty="0" smtClean="0"/>
              <a:t>D</a:t>
            </a:r>
            <a:endParaRPr lang="en-US" sz="3200" b="1" dirty="0"/>
          </a:p>
        </p:txBody>
      </p:sp>
      <p:sp>
        <p:nvSpPr>
          <p:cNvPr id="2" name="Flowchart: Stored Data 1"/>
          <p:cNvSpPr/>
          <p:nvPr/>
        </p:nvSpPr>
        <p:spPr>
          <a:xfrm rot="16200000" flipV="1">
            <a:off x="2714135" y="-203403"/>
            <a:ext cx="655935" cy="304802"/>
          </a:xfrm>
          <a:prstGeom prst="flowChartOnlineStorag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FF00"/>
              </a:solidFill>
            </a:endParaRPr>
          </a:p>
        </p:txBody>
      </p:sp>
      <p:sp>
        <p:nvSpPr>
          <p:cNvPr id="16" name="Flowchart: Stored Data 15"/>
          <p:cNvSpPr/>
          <p:nvPr/>
        </p:nvSpPr>
        <p:spPr>
          <a:xfrm rot="16200000">
            <a:off x="3693468" y="1697683"/>
            <a:ext cx="664865" cy="279400"/>
          </a:xfrm>
          <a:prstGeom prst="flowChartOnlineStorag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FF00"/>
              </a:solidFill>
            </a:endParaRPr>
          </a:p>
        </p:txBody>
      </p:sp>
      <p:sp>
        <p:nvSpPr>
          <p:cNvPr id="17" name="Flowchart: Stored Data 16"/>
          <p:cNvSpPr/>
          <p:nvPr/>
        </p:nvSpPr>
        <p:spPr>
          <a:xfrm rot="10800000">
            <a:off x="2546350" y="1885950"/>
            <a:ext cx="501650" cy="266701"/>
          </a:xfrm>
          <a:prstGeom prst="flowChartOnlineStorag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FF00"/>
              </a:solidFill>
            </a:endParaRPr>
          </a:p>
        </p:txBody>
      </p:sp>
      <p:cxnSp>
        <p:nvCxnSpPr>
          <p:cNvPr id="20" name="Straight Connector 19"/>
          <p:cNvCxnSpPr/>
          <p:nvPr/>
        </p:nvCxnSpPr>
        <p:spPr>
          <a:xfrm flipH="1">
            <a:off x="4147458" y="4048578"/>
            <a:ext cx="2997198" cy="726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24" name="Flowchart: Stored Data 23"/>
          <p:cNvSpPr/>
          <p:nvPr/>
        </p:nvSpPr>
        <p:spPr>
          <a:xfrm rot="10800000">
            <a:off x="3536950" y="3873499"/>
            <a:ext cx="501650" cy="266701"/>
          </a:xfrm>
          <a:prstGeom prst="flowChartOnlineStorag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FF00"/>
              </a:solidFill>
            </a:endParaRPr>
          </a:p>
        </p:txBody>
      </p:sp>
    </p:spTree>
    <p:extLst>
      <p:ext uri="{BB962C8B-B14F-4D97-AF65-F5344CB8AC3E}">
        <p14:creationId xmlns:p14="http://schemas.microsoft.com/office/powerpoint/2010/main" val="2964706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1.11111E-6 0.01916 L 1.11111E-6 0.32685 " pathEditMode="relative" rAng="0" ptsTypes="AA">
                                      <p:cBhvr>
                                        <p:cTn id="6" dur="2000" fill="hold"/>
                                        <p:tgtEl>
                                          <p:spTgt spid="2"/>
                                        </p:tgtEl>
                                        <p:attrNameLst>
                                          <p:attrName>ppt_x</p:attrName>
                                          <p:attrName>ppt_y</p:attrName>
                                        </p:attrNameLst>
                                      </p:cBhvr>
                                      <p:rCtr x="0" y="15385"/>
                                    </p:animMotion>
                                  </p:childTnLst>
                                </p:cTn>
                              </p:par>
                            </p:childTnLst>
                          </p:cTn>
                        </p:par>
                      </p:childTnLst>
                    </p:cTn>
                  </p:par>
                  <p:par>
                    <p:cTn id="7" fill="hold">
                      <p:stCondLst>
                        <p:cond delay="indefinite"/>
                      </p:stCondLst>
                      <p:childTnLst>
                        <p:par>
                          <p:cTn id="8" fill="hold">
                            <p:stCondLst>
                              <p:cond delay="0"/>
                            </p:stCondLst>
                            <p:childTnLst>
                              <p:par>
                                <p:cTn id="9" presetID="45" presetClass="exit" presetSubtype="0" fill="hold" grpId="1" nodeType="clickEffect">
                                  <p:stCondLst>
                                    <p:cond delay="0"/>
                                  </p:stCondLst>
                                  <p:childTnLst>
                                    <p:animEffect transition="out" filter="fade">
                                      <p:cBhvr>
                                        <p:cTn id="10" dur="2000"/>
                                        <p:tgtEl>
                                          <p:spTgt spid="2"/>
                                        </p:tgtEl>
                                      </p:cBhvr>
                                    </p:animEffect>
                                    <p:anim calcmode="lin" valueType="num">
                                      <p:cBhvr>
                                        <p:cTn id="11"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2" dur="2000"/>
                                        <p:tgtEl>
                                          <p:spTgt spid="2"/>
                                        </p:tgtEl>
                                        <p:attrNameLst>
                                          <p:attrName>ppt_h</p:attrName>
                                        </p:attrNameLst>
                                      </p:cBhvr>
                                      <p:tavLst>
                                        <p:tav tm="0">
                                          <p:val>
                                            <p:strVal val="ppt_h"/>
                                          </p:val>
                                        </p:tav>
                                        <p:tav tm="100000">
                                          <p:val>
                                            <p:strVal val="ppt_h"/>
                                          </p:val>
                                        </p:tav>
                                      </p:tavLst>
                                    </p:anim>
                                    <p:set>
                                      <p:cBhvr>
                                        <p:cTn id="13" dur="1" fill="hold">
                                          <p:stCondLst>
                                            <p:cond delay="1999"/>
                                          </p:stCondLst>
                                        </p:cTn>
                                        <p:tgtEl>
                                          <p:spTgt spid="2"/>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45" presetClass="entr" presetSubtype="0" fill="hold" grpId="2" nodeType="click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fade">
                                      <p:cBhvr>
                                        <p:cTn id="18" dur="2000"/>
                                        <p:tgtEl>
                                          <p:spTgt spid="17"/>
                                        </p:tgtEl>
                                      </p:cBhvr>
                                    </p:animEffect>
                                    <p:anim calcmode="lin" valueType="num">
                                      <p:cBhvr>
                                        <p:cTn id="19" dur="2000" fill="hold"/>
                                        <p:tgtEl>
                                          <p:spTgt spid="17"/>
                                        </p:tgtEl>
                                        <p:attrNameLst>
                                          <p:attrName>ppt_w</p:attrName>
                                        </p:attrNameLst>
                                      </p:cBhvr>
                                      <p:tavLst>
                                        <p:tav tm="0" fmla="#ppt_w*sin(2.5*pi*$)">
                                          <p:val>
                                            <p:fltVal val="0"/>
                                          </p:val>
                                        </p:tav>
                                        <p:tav tm="100000">
                                          <p:val>
                                            <p:fltVal val="1"/>
                                          </p:val>
                                        </p:tav>
                                      </p:tavLst>
                                    </p:anim>
                                    <p:anim calcmode="lin" valueType="num">
                                      <p:cBhvr>
                                        <p:cTn id="20" dur="20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42" presetClass="path" presetSubtype="0" accel="50000" decel="50000" fill="hold" grpId="0" nodeType="clickEffect">
                                  <p:stCondLst>
                                    <p:cond delay="0"/>
                                  </p:stCondLst>
                                  <p:childTnLst>
                                    <p:animMotion origin="layout" path="M 0.00903 0.01204 L 0.11077 0.00679 " pathEditMode="relative" rAng="0" ptsTypes="AA">
                                      <p:cBhvr>
                                        <p:cTn id="24" dur="2000" fill="hold"/>
                                        <p:tgtEl>
                                          <p:spTgt spid="17"/>
                                        </p:tgtEl>
                                        <p:attrNameLst>
                                          <p:attrName>ppt_x</p:attrName>
                                          <p:attrName>ppt_y</p:attrName>
                                        </p:attrNameLst>
                                      </p:cBhvr>
                                      <p:rCtr x="5087" y="-278"/>
                                    </p:animMotion>
                                  </p:childTnLst>
                                </p:cTn>
                              </p:par>
                            </p:childTnLst>
                          </p:cTn>
                        </p:par>
                      </p:childTnLst>
                    </p:cTn>
                  </p:par>
                  <p:par>
                    <p:cTn id="25" fill="hold">
                      <p:stCondLst>
                        <p:cond delay="indefinite"/>
                      </p:stCondLst>
                      <p:childTnLst>
                        <p:par>
                          <p:cTn id="26" fill="hold">
                            <p:stCondLst>
                              <p:cond delay="0"/>
                            </p:stCondLst>
                            <p:childTnLst>
                              <p:par>
                                <p:cTn id="27" presetID="53" presetClass="exit" presetSubtype="32" fill="hold" grpId="1" nodeType="clickEffect">
                                  <p:stCondLst>
                                    <p:cond delay="0"/>
                                  </p:stCondLst>
                                  <p:childTnLst>
                                    <p:anim calcmode="lin" valueType="num">
                                      <p:cBhvr>
                                        <p:cTn id="28" dur="500"/>
                                        <p:tgtEl>
                                          <p:spTgt spid="17"/>
                                        </p:tgtEl>
                                        <p:attrNameLst>
                                          <p:attrName>ppt_w</p:attrName>
                                        </p:attrNameLst>
                                      </p:cBhvr>
                                      <p:tavLst>
                                        <p:tav tm="0">
                                          <p:val>
                                            <p:strVal val="ppt_w"/>
                                          </p:val>
                                        </p:tav>
                                        <p:tav tm="100000">
                                          <p:val>
                                            <p:fltVal val="0"/>
                                          </p:val>
                                        </p:tav>
                                      </p:tavLst>
                                    </p:anim>
                                    <p:anim calcmode="lin" valueType="num">
                                      <p:cBhvr>
                                        <p:cTn id="29" dur="500"/>
                                        <p:tgtEl>
                                          <p:spTgt spid="17"/>
                                        </p:tgtEl>
                                        <p:attrNameLst>
                                          <p:attrName>ppt_h</p:attrName>
                                        </p:attrNameLst>
                                      </p:cBhvr>
                                      <p:tavLst>
                                        <p:tav tm="0">
                                          <p:val>
                                            <p:strVal val="ppt_h"/>
                                          </p:val>
                                        </p:tav>
                                        <p:tav tm="100000">
                                          <p:val>
                                            <p:fltVal val="0"/>
                                          </p:val>
                                        </p:tav>
                                      </p:tavLst>
                                    </p:anim>
                                    <p:animEffect transition="out" filter="fade">
                                      <p:cBhvr>
                                        <p:cTn id="30" dur="500"/>
                                        <p:tgtEl>
                                          <p:spTgt spid="17"/>
                                        </p:tgtEl>
                                      </p:cBhvr>
                                    </p:animEffect>
                                    <p:set>
                                      <p:cBhvr>
                                        <p:cTn id="31" dur="1" fill="hold">
                                          <p:stCondLst>
                                            <p:cond delay="499"/>
                                          </p:stCondLst>
                                        </p:cTn>
                                        <p:tgtEl>
                                          <p:spTgt spid="17"/>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1"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500"/>
                                        <p:tgtEl>
                                          <p:spTgt spid="16"/>
                                        </p:tgtEl>
                                      </p:cBhvr>
                                    </p:animEffect>
                                  </p:childTnLst>
                                </p:cTn>
                              </p:par>
                            </p:childTnLst>
                          </p:cTn>
                        </p:par>
                      </p:childTnLst>
                    </p:cTn>
                  </p:par>
                  <p:par>
                    <p:cTn id="37" fill="hold">
                      <p:stCondLst>
                        <p:cond delay="indefinite"/>
                      </p:stCondLst>
                      <p:childTnLst>
                        <p:par>
                          <p:cTn id="38" fill="hold">
                            <p:stCondLst>
                              <p:cond delay="0"/>
                            </p:stCondLst>
                            <p:childTnLst>
                              <p:par>
                                <p:cTn id="39" presetID="42" presetClass="path" presetSubtype="0" accel="50000" decel="50000" fill="hold" grpId="0" nodeType="clickEffect">
                                  <p:stCondLst>
                                    <p:cond delay="0"/>
                                  </p:stCondLst>
                                  <p:childTnLst>
                                    <p:animMotion origin="layout" path="M 2.22222E-6 -0.00525 L 0.00139 0.34538 " pathEditMode="relative" rAng="0" ptsTypes="AA">
                                      <p:cBhvr>
                                        <p:cTn id="40" dur="2000" fill="hold"/>
                                        <p:tgtEl>
                                          <p:spTgt spid="16"/>
                                        </p:tgtEl>
                                        <p:attrNameLst>
                                          <p:attrName>ppt_x</p:attrName>
                                          <p:attrName>ppt_y</p:attrName>
                                        </p:attrNameLst>
                                      </p:cBhvr>
                                      <p:rCtr x="69" y="17516"/>
                                    </p:animMotion>
                                  </p:childTnLst>
                                </p:cTn>
                              </p:par>
                            </p:childTnLst>
                          </p:cTn>
                        </p:par>
                      </p:childTnLst>
                    </p:cTn>
                  </p:par>
                  <p:par>
                    <p:cTn id="41" fill="hold">
                      <p:stCondLst>
                        <p:cond delay="indefinite"/>
                      </p:stCondLst>
                      <p:childTnLst>
                        <p:par>
                          <p:cTn id="42" fill="hold">
                            <p:stCondLst>
                              <p:cond delay="0"/>
                            </p:stCondLst>
                            <p:childTnLst>
                              <p:par>
                                <p:cTn id="43" presetID="45" presetClass="exit" presetSubtype="0" fill="hold" grpId="2" nodeType="clickEffect">
                                  <p:stCondLst>
                                    <p:cond delay="0"/>
                                  </p:stCondLst>
                                  <p:childTnLst>
                                    <p:animEffect transition="out" filter="fade">
                                      <p:cBhvr>
                                        <p:cTn id="44" dur="2000"/>
                                        <p:tgtEl>
                                          <p:spTgt spid="16"/>
                                        </p:tgtEl>
                                      </p:cBhvr>
                                    </p:animEffect>
                                    <p:anim calcmode="lin" valueType="num">
                                      <p:cBhvr>
                                        <p:cTn id="45" dur="2000"/>
                                        <p:tgtEl>
                                          <p:spTgt spid="1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6" dur="2000"/>
                                        <p:tgtEl>
                                          <p:spTgt spid="16"/>
                                        </p:tgtEl>
                                        <p:attrNameLst>
                                          <p:attrName>ppt_h</p:attrName>
                                        </p:attrNameLst>
                                      </p:cBhvr>
                                      <p:tavLst>
                                        <p:tav tm="0">
                                          <p:val>
                                            <p:strVal val="ppt_h"/>
                                          </p:val>
                                        </p:tav>
                                        <p:tav tm="100000">
                                          <p:val>
                                            <p:strVal val="ppt_h"/>
                                          </p:val>
                                        </p:tav>
                                      </p:tavLst>
                                    </p:anim>
                                    <p:set>
                                      <p:cBhvr>
                                        <p:cTn id="47" dur="1" fill="hold">
                                          <p:stCondLst>
                                            <p:cond delay="1999"/>
                                          </p:stCondLst>
                                        </p:cTn>
                                        <p:tgtEl>
                                          <p:spTgt spid="16"/>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randombar(horizontal)">
                                      <p:cBhvr>
                                        <p:cTn id="52" dur="500"/>
                                        <p:tgtEl>
                                          <p:spTgt spid="24"/>
                                        </p:tgtEl>
                                      </p:cBhvr>
                                    </p:animEffect>
                                  </p:childTnLst>
                                </p:cTn>
                              </p:par>
                            </p:childTnLst>
                          </p:cTn>
                        </p:par>
                      </p:childTnLst>
                    </p:cTn>
                  </p:par>
                  <p:par>
                    <p:cTn id="53" fill="hold">
                      <p:stCondLst>
                        <p:cond delay="indefinite"/>
                      </p:stCondLst>
                      <p:childTnLst>
                        <p:par>
                          <p:cTn id="54" fill="hold">
                            <p:stCondLst>
                              <p:cond delay="0"/>
                            </p:stCondLst>
                            <p:childTnLst>
                              <p:par>
                                <p:cTn id="55" presetID="35" presetClass="path" presetSubtype="0" accel="50000" decel="50000" fill="hold" grpId="1" nodeType="clickEffect">
                                  <p:stCondLst>
                                    <p:cond delay="0"/>
                                  </p:stCondLst>
                                  <p:childTnLst>
                                    <p:animMotion origin="layout" path="M 0.02743 -4.3219E-6 L 0.35486 0.00248 " pathEditMode="relative" rAng="0" ptsTypes="AA">
                                      <p:cBhvr>
                                        <p:cTn id="56" dur="2000" fill="hold"/>
                                        <p:tgtEl>
                                          <p:spTgt spid="24"/>
                                        </p:tgtEl>
                                        <p:attrNameLst>
                                          <p:attrName>ppt_x</p:attrName>
                                          <p:attrName>ppt_y</p:attrName>
                                        </p:attrNameLst>
                                      </p:cBhvr>
                                      <p:rCtr x="16372" y="12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16" grpId="0" animBg="1"/>
      <p:bldP spid="16" grpId="1" animBg="1"/>
      <p:bldP spid="16" grpId="2" animBg="1"/>
      <p:bldP spid="17" grpId="0" animBg="1"/>
      <p:bldP spid="17" grpId="1" animBg="1"/>
      <p:bldP spid="17" grpId="2" animBg="1"/>
      <p:bldP spid="24" grpId="0" animBg="1"/>
      <p:bldP spid="24"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28135775"/>
              </p:ext>
            </p:extLst>
          </p:nvPr>
        </p:nvGraphicFramePr>
        <p:xfrm>
          <a:off x="-38100" y="57150"/>
          <a:ext cx="9182100" cy="4596102"/>
        </p:xfrm>
        <a:graphic>
          <a:graphicData uri="http://schemas.openxmlformats.org/drawingml/2006/table">
            <a:tbl>
              <a:tblPr firstRow="1" bandRow="1">
                <a:tableStyleId>{5C22544A-7EE6-4342-B048-85BDC9FD1C3A}</a:tableStyleId>
              </a:tblPr>
              <a:tblGrid>
                <a:gridCol w="8763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5715000">
                  <a:extLst>
                    <a:ext uri="{9D8B030D-6E8A-4147-A177-3AD203B41FA5}">
                      <a16:colId xmlns:a16="http://schemas.microsoft.com/office/drawing/2014/main" val="20002"/>
                    </a:ext>
                  </a:extLst>
                </a:gridCol>
              </a:tblGrid>
              <a:tr h="556674">
                <a:tc>
                  <a:txBody>
                    <a:bodyPr/>
                    <a:lstStyle/>
                    <a:p>
                      <a:pPr algn="ctr"/>
                      <a:r>
                        <a:rPr lang="en-US" sz="2800" dirty="0" smtClean="0">
                          <a:latin typeface="Times New Roman" pitchFamily="18" charset="0"/>
                          <a:cs typeface="Times New Roman" pitchFamily="18" charset="0"/>
                        </a:rPr>
                        <a:t>THỨ</a:t>
                      </a:r>
                      <a:r>
                        <a:rPr lang="en-US" sz="2800" baseline="0" dirty="0" smtClean="0">
                          <a:latin typeface="Times New Roman" pitchFamily="18" charset="0"/>
                          <a:cs typeface="Times New Roman" pitchFamily="18" charset="0"/>
                        </a:rPr>
                        <a:t> TỰ</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Câu</a:t>
                      </a:r>
                      <a:r>
                        <a:rPr lang="en-US" sz="2800" baseline="0" dirty="0" smtClean="0">
                          <a:latin typeface="Times New Roman" pitchFamily="18" charset="0"/>
                          <a:cs typeface="Times New Roman" pitchFamily="18" charset="0"/>
                        </a:rPr>
                        <a:t>  lệnh của Robot đi từ A đến B</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Giải</a:t>
                      </a:r>
                      <a:r>
                        <a:rPr lang="en-US" sz="2800" baseline="0" dirty="0" smtClean="0">
                          <a:latin typeface="Times New Roman" pitchFamily="18" charset="0"/>
                          <a:cs typeface="Times New Roman" pitchFamily="18" charset="0"/>
                        </a:rPr>
                        <a:t> thích</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0"/>
                  </a:ext>
                </a:extLst>
              </a:tr>
              <a:tr h="556674">
                <a:tc>
                  <a:txBody>
                    <a:bodyPr/>
                    <a:lstStyle/>
                    <a:p>
                      <a:pPr algn="ctr"/>
                      <a:r>
                        <a:rPr lang="en-US" sz="2800" dirty="0" smtClean="0">
                          <a:latin typeface="Times New Roman" pitchFamily="18" charset="0"/>
                          <a:cs typeface="Times New Roman" pitchFamily="18" charset="0"/>
                        </a:rPr>
                        <a:t>1</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Tiến</a:t>
                      </a:r>
                      <a:r>
                        <a:rPr lang="en-US" sz="2800" baseline="0" dirty="0" smtClean="0">
                          <a:latin typeface="Times New Roman" pitchFamily="18" charset="0"/>
                          <a:cs typeface="Times New Roman" pitchFamily="18" charset="0"/>
                        </a:rPr>
                        <a:t> 2</a:t>
                      </a:r>
                      <a:endParaRPr lang="en-US" sz="2800" dirty="0">
                        <a:latin typeface="Times New Roman" pitchFamily="18" charset="0"/>
                        <a:cs typeface="Times New Roman" pitchFamily="18" charset="0"/>
                      </a:endParaRPr>
                    </a:p>
                  </a:txBody>
                  <a:tcPr anchor="ctr"/>
                </a:tc>
                <a:tc>
                  <a:txBody>
                    <a:bodyPr/>
                    <a:lstStyle/>
                    <a:p>
                      <a:pPr algn="ctr"/>
                      <a:r>
                        <a:rPr lang="en-US" sz="2400" dirty="0" smtClean="0">
                          <a:latin typeface="Times New Roman" pitchFamily="18" charset="0"/>
                          <a:cs typeface="Times New Roman" pitchFamily="18" charset="0"/>
                        </a:rPr>
                        <a:t>Đi</a:t>
                      </a:r>
                      <a:r>
                        <a:rPr lang="en-US" sz="2400" baseline="0" dirty="0" smtClean="0">
                          <a:latin typeface="Times New Roman" pitchFamily="18" charset="0"/>
                          <a:cs typeface="Times New Roman" pitchFamily="18" charset="0"/>
                        </a:rPr>
                        <a:t> thắng một đoạn dài bằng cạnh 2 ô vuông</a:t>
                      </a:r>
                      <a:endParaRPr lang="en-US" sz="2400" dirty="0">
                        <a:latin typeface="Times New Roman" pitchFamily="18" charset="0"/>
                        <a:cs typeface="Times New Roman" pitchFamily="18" charset="0"/>
                      </a:endParaRPr>
                    </a:p>
                  </a:txBody>
                  <a:tcPr anchor="ctr"/>
                </a:tc>
                <a:extLst>
                  <a:ext uri="{0D108BD9-81ED-4DB2-BD59-A6C34878D82A}">
                    <a16:rowId xmlns:a16="http://schemas.microsoft.com/office/drawing/2014/main" val="10001"/>
                  </a:ext>
                </a:extLst>
              </a:tr>
              <a:tr h="556674">
                <a:tc>
                  <a:txBody>
                    <a:bodyPr/>
                    <a:lstStyle/>
                    <a:p>
                      <a:pPr algn="ctr"/>
                      <a:r>
                        <a:rPr lang="en-US" sz="2800" dirty="0" smtClean="0">
                          <a:latin typeface="Times New Roman" pitchFamily="18" charset="0"/>
                          <a:cs typeface="Times New Roman" pitchFamily="18" charset="0"/>
                        </a:rPr>
                        <a:t>2</a:t>
                      </a:r>
                      <a:endParaRPr lang="en-US" sz="2800" dirty="0">
                        <a:latin typeface="Times New Roman" pitchFamily="18" charset="0"/>
                        <a:cs typeface="Times New Roman" pitchFamily="18" charset="0"/>
                      </a:endParaRPr>
                    </a:p>
                  </a:txBody>
                  <a:tcPr/>
                </a:tc>
                <a:tc>
                  <a:txBody>
                    <a:bodyPr/>
                    <a:lstStyle/>
                    <a:p>
                      <a:pPr algn="ctr"/>
                      <a:r>
                        <a:rPr lang="en-US" sz="2800" b="1" dirty="0" smtClean="0">
                          <a:solidFill>
                            <a:srgbClr val="FF0000"/>
                          </a:solidFill>
                          <a:latin typeface="Times New Roman" pitchFamily="18" charset="0"/>
                          <a:cs typeface="Times New Roman" pitchFamily="18" charset="0"/>
                        </a:rPr>
                        <a:t>Nếu</a:t>
                      </a:r>
                      <a:r>
                        <a:rPr lang="en-US" sz="2800" baseline="0" dirty="0" smtClean="0">
                          <a:latin typeface="Times New Roman" pitchFamily="18" charset="0"/>
                          <a:cs typeface="Times New Roman" pitchFamily="18" charset="0"/>
                        </a:rPr>
                        <a:t> đỏ </a:t>
                      </a:r>
                      <a:r>
                        <a:rPr lang="en-US" sz="2800" b="1" baseline="0" dirty="0" smtClean="0">
                          <a:solidFill>
                            <a:srgbClr val="FF0000"/>
                          </a:solidFill>
                          <a:latin typeface="Times New Roman" pitchFamily="18" charset="0"/>
                          <a:cs typeface="Times New Roman" pitchFamily="18" charset="0"/>
                        </a:rPr>
                        <a:t>thì </a:t>
                      </a:r>
                      <a:r>
                        <a:rPr lang="en-US" sz="2800" baseline="0" dirty="0" smtClean="0">
                          <a:latin typeface="Times New Roman" pitchFamily="18" charset="0"/>
                          <a:cs typeface="Times New Roman" pitchFamily="18" charset="0"/>
                        </a:rPr>
                        <a:t>nhảy</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Nếu</a:t>
                      </a:r>
                      <a:r>
                        <a:rPr lang="en-US" sz="2800" baseline="0" dirty="0" smtClean="0">
                          <a:latin typeface="Times New Roman" pitchFamily="18" charset="0"/>
                          <a:cs typeface="Times New Roman" pitchFamily="18" charset="0"/>
                        </a:rPr>
                        <a:t> chạm đỏ thì nhảy lên cao</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556674">
                <a:tc>
                  <a:txBody>
                    <a:bodyPr/>
                    <a:lstStyle/>
                    <a:p>
                      <a:pPr algn="ctr"/>
                      <a:r>
                        <a:rPr lang="en-US" sz="2800" dirty="0" smtClean="0">
                          <a:latin typeface="Times New Roman" pitchFamily="18" charset="0"/>
                          <a:cs typeface="Times New Roman" pitchFamily="18" charset="0"/>
                        </a:rPr>
                        <a:t>3</a:t>
                      </a:r>
                      <a:endParaRPr lang="en-US" sz="28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Quay</a:t>
                      </a:r>
                      <a:r>
                        <a:rPr lang="en-US" sz="2800" baseline="0" dirty="0" smtClean="0">
                          <a:latin typeface="Times New Roman" pitchFamily="18" charset="0"/>
                          <a:cs typeface="Times New Roman" pitchFamily="18" charset="0"/>
                        </a:rPr>
                        <a:t> trái</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Quay sang bên</a:t>
                      </a:r>
                      <a:r>
                        <a:rPr lang="en-US" sz="2800" baseline="0" dirty="0" smtClean="0">
                          <a:latin typeface="Times New Roman" pitchFamily="18" charset="0"/>
                          <a:cs typeface="Times New Roman" pitchFamily="18" charset="0"/>
                        </a:rPr>
                        <a:t> trái</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446102">
                <a:tc>
                  <a:txBody>
                    <a:bodyPr/>
                    <a:lstStyle/>
                    <a:p>
                      <a:pPr algn="ctr"/>
                      <a:r>
                        <a:rPr lang="en-US" sz="2800" dirty="0" smtClean="0">
                          <a:latin typeface="Times New Roman" pitchFamily="18" charset="0"/>
                          <a:cs typeface="Times New Roman" pitchFamily="18" charset="0"/>
                        </a:rPr>
                        <a:t>4</a:t>
                      </a:r>
                      <a:endParaRPr lang="en-US" sz="28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Tiến</a:t>
                      </a:r>
                      <a:r>
                        <a:rPr lang="en-US" sz="2800" baseline="0" dirty="0" smtClean="0">
                          <a:latin typeface="Times New Roman" pitchFamily="18" charset="0"/>
                          <a:cs typeface="Times New Roman" pitchFamily="18" charset="0"/>
                        </a:rPr>
                        <a:t> 1</a:t>
                      </a:r>
                      <a:endParaRPr lang="en-US" sz="2800" dirty="0">
                        <a:latin typeface="Times New Roman" pitchFamily="18" charset="0"/>
                        <a:cs typeface="Times New Roman" pitchFamily="18" charset="0"/>
                      </a:endParaRPr>
                    </a:p>
                  </a:txBody>
                  <a:tcPr anchor="ctr"/>
                </a:tc>
                <a:tc>
                  <a:txBody>
                    <a:bodyPr/>
                    <a:lstStyle/>
                    <a:p>
                      <a:pPr algn="ctr"/>
                      <a:r>
                        <a:rPr lang="en-US" sz="2400" dirty="0" smtClean="0">
                          <a:latin typeface="Times New Roman" pitchFamily="18" charset="0"/>
                          <a:cs typeface="Times New Roman" pitchFamily="18" charset="0"/>
                        </a:rPr>
                        <a:t>Đi</a:t>
                      </a:r>
                      <a:r>
                        <a:rPr lang="en-US" sz="2400" baseline="0" dirty="0" smtClean="0">
                          <a:latin typeface="Times New Roman" pitchFamily="18" charset="0"/>
                          <a:cs typeface="Times New Roman" pitchFamily="18" charset="0"/>
                        </a:rPr>
                        <a:t> thắng một đoạn dài bằng cạnh 1 ô vuông</a:t>
                      </a:r>
                      <a:endParaRPr lang="en-US" sz="2400" dirty="0">
                        <a:latin typeface="Times New Roman" pitchFamily="18" charset="0"/>
                        <a:cs typeface="Times New Roman" pitchFamily="18" charset="0"/>
                      </a:endParaRPr>
                    </a:p>
                  </a:txBody>
                  <a:tcPr anchor="ctr"/>
                </a:tc>
                <a:extLst>
                  <a:ext uri="{0D108BD9-81ED-4DB2-BD59-A6C34878D82A}">
                    <a16:rowId xmlns:a16="http://schemas.microsoft.com/office/drawing/2014/main" val="10004"/>
                  </a:ext>
                </a:extLst>
              </a:tr>
              <a:tr h="446102">
                <a:tc>
                  <a:txBody>
                    <a:bodyPr/>
                    <a:lstStyle/>
                    <a:p>
                      <a:pPr algn="ctr"/>
                      <a:r>
                        <a:rPr lang="en-US" sz="2800" dirty="0" smtClean="0">
                          <a:latin typeface="Times New Roman" pitchFamily="18" charset="0"/>
                          <a:cs typeface="Times New Roman" pitchFamily="18" charset="0"/>
                        </a:rPr>
                        <a:t>5</a:t>
                      </a:r>
                      <a:endParaRPr lang="en-US" sz="28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Quay</a:t>
                      </a:r>
                      <a:r>
                        <a:rPr lang="en-US" sz="2800" baseline="0" dirty="0" smtClean="0">
                          <a:latin typeface="Times New Roman" pitchFamily="18" charset="0"/>
                          <a:cs typeface="Times New Roman" pitchFamily="18" charset="0"/>
                        </a:rPr>
                        <a:t> phải</a:t>
                      </a:r>
                      <a:endParaRPr lang="en-US" sz="2800" dirty="0">
                        <a:latin typeface="Times New Roman" pitchFamily="18" charset="0"/>
                        <a:cs typeface="Times New Roman" pitchFamily="18" charset="0"/>
                      </a:endParaRPr>
                    </a:p>
                  </a:txBody>
                  <a:tcPr anchor="ctr"/>
                </a:tc>
                <a:tc>
                  <a:txBody>
                    <a:bodyPr/>
                    <a:lstStyle/>
                    <a:p>
                      <a:pPr algn="ctr"/>
                      <a:r>
                        <a:rPr lang="en-US" sz="2400" dirty="0" smtClean="0">
                          <a:latin typeface="Times New Roman" pitchFamily="18" charset="0"/>
                          <a:cs typeface="Times New Roman" pitchFamily="18" charset="0"/>
                        </a:rPr>
                        <a:t>Đi</a:t>
                      </a:r>
                      <a:r>
                        <a:rPr lang="en-US" sz="2400" baseline="0" dirty="0" smtClean="0">
                          <a:latin typeface="Times New Roman" pitchFamily="18" charset="0"/>
                          <a:cs typeface="Times New Roman" pitchFamily="18" charset="0"/>
                        </a:rPr>
                        <a:t> thắng một đoạn dài bằng cạnh 2 ô vuông</a:t>
                      </a:r>
                      <a:endParaRPr lang="en-US" sz="2400" dirty="0">
                        <a:latin typeface="Times New Roman" pitchFamily="18" charset="0"/>
                        <a:cs typeface="Times New Roman" pitchFamily="18" charset="0"/>
                      </a:endParaRPr>
                    </a:p>
                  </a:txBody>
                  <a:tcPr anchor="ctr"/>
                </a:tc>
                <a:extLst>
                  <a:ext uri="{0D108BD9-81ED-4DB2-BD59-A6C34878D82A}">
                    <a16:rowId xmlns:a16="http://schemas.microsoft.com/office/drawing/2014/main" val="10005"/>
                  </a:ext>
                </a:extLst>
              </a:tr>
              <a:tr h="446102">
                <a:tc>
                  <a:txBody>
                    <a:bodyPr/>
                    <a:lstStyle/>
                    <a:p>
                      <a:pPr algn="ctr"/>
                      <a:r>
                        <a:rPr lang="en-US" sz="2800" dirty="0" smtClean="0">
                          <a:latin typeface="Times New Roman" pitchFamily="18" charset="0"/>
                          <a:cs typeface="Times New Roman" pitchFamily="18" charset="0"/>
                        </a:rPr>
                        <a:t>6</a:t>
                      </a:r>
                      <a:endParaRPr lang="en-US" sz="2800" dirty="0">
                        <a:latin typeface="Times New Roman" pitchFamily="18" charset="0"/>
                        <a:cs typeface="Times New Roman" pitchFamily="18" charset="0"/>
                      </a:endParaRPr>
                    </a:p>
                  </a:txBody>
                  <a:tcPr/>
                </a:tc>
                <a:tc>
                  <a:txBody>
                    <a:bodyPr/>
                    <a:lstStyle/>
                    <a:p>
                      <a:pPr algn="ctr"/>
                      <a:r>
                        <a:rPr lang="en-US" sz="2800" b="1" dirty="0" smtClean="0">
                          <a:solidFill>
                            <a:srgbClr val="FF0000"/>
                          </a:solidFill>
                          <a:latin typeface="Times New Roman" pitchFamily="18" charset="0"/>
                          <a:cs typeface="Times New Roman" pitchFamily="18" charset="0"/>
                        </a:rPr>
                        <a:t>Nếu</a:t>
                      </a:r>
                      <a:r>
                        <a:rPr lang="en-US" sz="2800" baseline="0" dirty="0" smtClean="0">
                          <a:latin typeface="Times New Roman" pitchFamily="18" charset="0"/>
                          <a:cs typeface="Times New Roman" pitchFamily="18" charset="0"/>
                        </a:rPr>
                        <a:t> đỏ </a:t>
                      </a:r>
                      <a:r>
                        <a:rPr lang="en-US" sz="2800" b="1" baseline="0" dirty="0" smtClean="0">
                          <a:solidFill>
                            <a:srgbClr val="FF0000"/>
                          </a:solidFill>
                          <a:latin typeface="Times New Roman" pitchFamily="18" charset="0"/>
                          <a:cs typeface="Times New Roman" pitchFamily="18" charset="0"/>
                        </a:rPr>
                        <a:t>thì </a:t>
                      </a:r>
                      <a:r>
                        <a:rPr lang="en-US" sz="2800" baseline="0" dirty="0" smtClean="0">
                          <a:latin typeface="Times New Roman" pitchFamily="18" charset="0"/>
                          <a:cs typeface="Times New Roman" pitchFamily="18" charset="0"/>
                        </a:rPr>
                        <a:t>nhảy</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Nếu</a:t>
                      </a:r>
                      <a:r>
                        <a:rPr lang="en-US" sz="2800" baseline="0" dirty="0" smtClean="0">
                          <a:latin typeface="Times New Roman" pitchFamily="18" charset="0"/>
                          <a:cs typeface="Times New Roman" pitchFamily="18" charset="0"/>
                        </a:rPr>
                        <a:t> chạm đỏ thì nhảy lên cao</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5500403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10959271"/>
              </p:ext>
            </p:extLst>
          </p:nvPr>
        </p:nvGraphicFramePr>
        <p:xfrm>
          <a:off x="-38100" y="535968"/>
          <a:ext cx="9182100" cy="2873154"/>
        </p:xfrm>
        <a:graphic>
          <a:graphicData uri="http://schemas.openxmlformats.org/drawingml/2006/table">
            <a:tbl>
              <a:tblPr firstRow="1" bandRow="1">
                <a:tableStyleId>{5C22544A-7EE6-4342-B048-85BDC9FD1C3A}</a:tableStyleId>
              </a:tblPr>
              <a:tblGrid>
                <a:gridCol w="10287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5715000">
                  <a:extLst>
                    <a:ext uri="{9D8B030D-6E8A-4147-A177-3AD203B41FA5}">
                      <a16:colId xmlns:a16="http://schemas.microsoft.com/office/drawing/2014/main" val="20002"/>
                    </a:ext>
                  </a:extLst>
                </a:gridCol>
              </a:tblGrid>
              <a:tr h="556674">
                <a:tc>
                  <a:txBody>
                    <a:bodyPr/>
                    <a:lstStyle/>
                    <a:p>
                      <a:pPr algn="ctr"/>
                      <a:r>
                        <a:rPr lang="en-US" sz="2800" dirty="0" smtClean="0">
                          <a:latin typeface="Times New Roman" pitchFamily="18" charset="0"/>
                          <a:cs typeface="Times New Roman" pitchFamily="18" charset="0"/>
                        </a:rPr>
                        <a:t>THỨ</a:t>
                      </a:r>
                      <a:r>
                        <a:rPr lang="en-US" sz="2800" baseline="0" dirty="0" smtClean="0">
                          <a:latin typeface="Times New Roman" pitchFamily="18" charset="0"/>
                          <a:cs typeface="Times New Roman" pitchFamily="18" charset="0"/>
                        </a:rPr>
                        <a:t> TỰ</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Câu</a:t>
                      </a:r>
                      <a:r>
                        <a:rPr lang="en-US" sz="2800" baseline="0" dirty="0" smtClean="0">
                          <a:latin typeface="Times New Roman" pitchFamily="18" charset="0"/>
                          <a:cs typeface="Times New Roman" pitchFamily="18" charset="0"/>
                        </a:rPr>
                        <a:t>  lệnh của Robot đi từ A đến B</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Giải</a:t>
                      </a:r>
                      <a:r>
                        <a:rPr lang="en-US" sz="2800" baseline="0" dirty="0" smtClean="0">
                          <a:latin typeface="Times New Roman" pitchFamily="18" charset="0"/>
                          <a:cs typeface="Times New Roman" pitchFamily="18" charset="0"/>
                        </a:rPr>
                        <a:t> thích</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0"/>
                  </a:ext>
                </a:extLst>
              </a:tr>
              <a:tr h="556674">
                <a:tc>
                  <a:txBody>
                    <a:bodyPr/>
                    <a:lstStyle/>
                    <a:p>
                      <a:pPr algn="ctr"/>
                      <a:r>
                        <a:rPr lang="en-US" sz="2800" dirty="0" smtClean="0">
                          <a:latin typeface="Times New Roman" pitchFamily="18" charset="0"/>
                          <a:cs typeface="Times New Roman" pitchFamily="18" charset="0"/>
                        </a:rPr>
                        <a:t>7</a:t>
                      </a:r>
                      <a:endParaRPr lang="en-US" sz="2800" dirty="0">
                        <a:latin typeface="Times New Roman" pitchFamily="18" charset="0"/>
                        <a:cs typeface="Times New Roman" pitchFamily="18" charset="0"/>
                      </a:endParaRPr>
                    </a:p>
                  </a:txBody>
                  <a:tcPr/>
                </a:tc>
                <a:tc>
                  <a:txBody>
                    <a:bodyPr/>
                    <a:lstStyle/>
                    <a:p>
                      <a:pPr algn="ctr"/>
                      <a:r>
                        <a:rPr lang="en-US" sz="2800" smtClean="0">
                          <a:latin typeface="Times New Roman" pitchFamily="18" charset="0"/>
                          <a:cs typeface="Times New Roman" pitchFamily="18" charset="0"/>
                        </a:rPr>
                        <a:t>Quay</a:t>
                      </a:r>
                      <a:r>
                        <a:rPr lang="en-US" sz="2800" baseline="0" smtClean="0">
                          <a:latin typeface="Times New Roman" pitchFamily="18" charset="0"/>
                          <a:cs typeface="Times New Roman" pitchFamily="18" charset="0"/>
                        </a:rPr>
                        <a:t> trái</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Quay sang bên</a:t>
                      </a:r>
                      <a:r>
                        <a:rPr lang="en-US" sz="2800" baseline="0" dirty="0" smtClean="0">
                          <a:latin typeface="Times New Roman" pitchFamily="18" charset="0"/>
                          <a:cs typeface="Times New Roman" pitchFamily="18" charset="0"/>
                        </a:rPr>
                        <a:t> trái</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556674">
                <a:tc>
                  <a:txBody>
                    <a:bodyPr/>
                    <a:lstStyle/>
                    <a:p>
                      <a:pPr algn="ctr"/>
                      <a:r>
                        <a:rPr lang="en-US" sz="2800" dirty="0" smtClean="0">
                          <a:latin typeface="Times New Roman" pitchFamily="18" charset="0"/>
                          <a:cs typeface="Times New Roman" pitchFamily="18" charset="0"/>
                        </a:rPr>
                        <a:t>8</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Tiến</a:t>
                      </a:r>
                      <a:r>
                        <a:rPr lang="en-US" sz="2800" baseline="0" dirty="0" smtClean="0">
                          <a:latin typeface="Times New Roman" pitchFamily="18" charset="0"/>
                          <a:cs typeface="Times New Roman" pitchFamily="18" charset="0"/>
                        </a:rPr>
                        <a:t> 3</a:t>
                      </a:r>
                      <a:endParaRPr lang="en-US" sz="2800" dirty="0">
                        <a:latin typeface="Times New Roman" pitchFamily="18" charset="0"/>
                        <a:cs typeface="Times New Roman" pitchFamily="18" charset="0"/>
                      </a:endParaRPr>
                    </a:p>
                  </a:txBody>
                  <a:tcPr anchor="ctr"/>
                </a:tc>
                <a:tc>
                  <a:txBody>
                    <a:bodyPr/>
                    <a:lstStyle/>
                    <a:p>
                      <a:pPr algn="ctr"/>
                      <a:r>
                        <a:rPr lang="en-US" sz="2800" dirty="0" smtClean="0">
                          <a:latin typeface="Times New Roman" pitchFamily="18" charset="0"/>
                          <a:cs typeface="Times New Roman" pitchFamily="18" charset="0"/>
                        </a:rPr>
                        <a:t>Đi</a:t>
                      </a:r>
                      <a:r>
                        <a:rPr lang="en-US" sz="2800" baseline="0" dirty="0" smtClean="0">
                          <a:latin typeface="Times New Roman" pitchFamily="18" charset="0"/>
                          <a:cs typeface="Times New Roman" pitchFamily="18" charset="0"/>
                        </a:rPr>
                        <a:t> thắng một đoạn dài bằng cạnh 3 ô vuông</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8768282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590550"/>
            <a:ext cx="8610600" cy="2308324"/>
          </a:xfrm>
          <a:prstGeom prst="rect">
            <a:avLst/>
          </a:prstGeom>
          <a:noFill/>
        </p:spPr>
        <p:txBody>
          <a:bodyPr wrap="square" rtlCol="0">
            <a:spAutoFit/>
          </a:bodyPr>
          <a:lstStyle/>
          <a:p>
            <a:r>
              <a:rPr lang="en-US" sz="4800" dirty="0" smtClean="0">
                <a:latin typeface="Times New Roman" pitchFamily="18" charset="0"/>
                <a:cs typeface="Times New Roman" pitchFamily="18" charset="0"/>
              </a:rPr>
              <a:t>Theo em </a:t>
            </a:r>
            <a:r>
              <a:rPr lang="en-US" sz="4800" b="1" dirty="0" smtClean="0">
                <a:solidFill>
                  <a:srgbClr val="FF0000"/>
                </a:solidFill>
                <a:latin typeface="Times New Roman" pitchFamily="18" charset="0"/>
                <a:cs typeface="Times New Roman" pitchFamily="18" charset="0"/>
              </a:rPr>
              <a:t>nếu</a:t>
            </a:r>
            <a:r>
              <a:rPr lang="en-US" sz="4800" dirty="0" smtClean="0">
                <a:latin typeface="Times New Roman" pitchFamily="18" charset="0"/>
                <a:cs typeface="Times New Roman" pitchFamily="18" charset="0"/>
              </a:rPr>
              <a:t> muốn làm người chỉ huy giỏi </a:t>
            </a:r>
            <a:r>
              <a:rPr lang="en-US" sz="4800" b="1" dirty="0" smtClean="0">
                <a:solidFill>
                  <a:srgbClr val="FF0000"/>
                </a:solidFill>
                <a:latin typeface="Times New Roman" pitchFamily="18" charset="0"/>
                <a:cs typeface="Times New Roman" pitchFamily="18" charset="0"/>
              </a:rPr>
              <a:t>thì </a:t>
            </a:r>
            <a:r>
              <a:rPr lang="en-US" sz="4800" dirty="0" smtClean="0">
                <a:latin typeface="Times New Roman" pitchFamily="18" charset="0"/>
                <a:cs typeface="Times New Roman" pitchFamily="18" charset="0"/>
              </a:rPr>
              <a:t>em cần có những yếu tố nào?</a:t>
            </a:r>
            <a:endParaRPr lang="en-US" sz="4800" dirty="0">
              <a:latin typeface="Times New Roman" pitchFamily="18" charset="0"/>
              <a:cs typeface="Times New Roman" pitchFamily="18" charset="0"/>
            </a:endParaRPr>
          </a:p>
        </p:txBody>
      </p:sp>
    </p:spTree>
    <p:extLst>
      <p:ext uri="{BB962C8B-B14F-4D97-AF65-F5344CB8AC3E}">
        <p14:creationId xmlns:p14="http://schemas.microsoft.com/office/powerpoint/2010/main" val="11719239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57150"/>
            <a:ext cx="2743200" cy="646331"/>
          </a:xfrm>
          <a:prstGeom prst="rect">
            <a:avLst/>
          </a:prstGeom>
          <a:solidFill>
            <a:srgbClr val="FFFF00"/>
          </a:solidFill>
        </p:spPr>
        <p:txBody>
          <a:bodyPr wrap="square" rtlCol="0">
            <a:spAutoFit/>
          </a:bodyPr>
          <a:lstStyle/>
          <a:p>
            <a:pPr algn="ctr"/>
            <a:r>
              <a:rPr lang="en-US" sz="3600" dirty="0" smtClean="0">
                <a:solidFill>
                  <a:srgbClr val="FF0000"/>
                </a:solidFill>
                <a:latin typeface="Times New Roman" pitchFamily="18" charset="0"/>
                <a:cs typeface="Times New Roman" pitchFamily="18" charset="0"/>
              </a:rPr>
              <a:t>KẾT LUẬN</a:t>
            </a:r>
            <a:endParaRPr lang="en-US" sz="3600" dirty="0">
              <a:solidFill>
                <a:srgbClr val="FF0000"/>
              </a:solidFill>
              <a:latin typeface="Times New Roman" pitchFamily="18" charset="0"/>
              <a:cs typeface="Times New Roman" pitchFamily="18" charset="0"/>
            </a:endParaRPr>
          </a:p>
        </p:txBody>
      </p:sp>
      <p:sp>
        <p:nvSpPr>
          <p:cNvPr id="5" name="TextBox 4"/>
          <p:cNvSpPr txBox="1"/>
          <p:nvPr/>
        </p:nvSpPr>
        <p:spPr>
          <a:xfrm>
            <a:off x="76200" y="843498"/>
            <a:ext cx="8902700" cy="3785652"/>
          </a:xfrm>
          <a:prstGeom prst="rect">
            <a:avLst/>
          </a:prstGeom>
          <a:solidFill>
            <a:schemeClr val="bg2">
              <a:lumMod val="90000"/>
            </a:schemeClr>
          </a:solidFill>
        </p:spPr>
        <p:txBody>
          <a:bodyPr wrap="square" rtlCol="0">
            <a:spAutoFit/>
          </a:bodyPr>
          <a:lstStyle/>
          <a:p>
            <a:pPr algn="just"/>
            <a:r>
              <a:rPr lang="en-US" sz="4800" dirty="0" smtClean="0">
                <a:latin typeface="Times New Roman" pitchFamily="18" charset="0"/>
                <a:cs typeface="Times New Roman" pitchFamily="18" charset="0"/>
              </a:rPr>
              <a:t>	- Tổng hợp công việc</a:t>
            </a:r>
          </a:p>
          <a:p>
            <a:pPr algn="just"/>
            <a:r>
              <a:rPr lang="en-US" sz="4800" dirty="0">
                <a:latin typeface="Times New Roman" pitchFamily="18" charset="0"/>
                <a:cs typeface="Times New Roman" pitchFamily="18" charset="0"/>
              </a:rPr>
              <a:t>	</a:t>
            </a:r>
            <a:r>
              <a:rPr lang="en-US" sz="4800" dirty="0" smtClean="0">
                <a:latin typeface="Times New Roman" pitchFamily="18" charset="0"/>
                <a:cs typeface="Times New Roman" pitchFamily="18" charset="0"/>
              </a:rPr>
              <a:t>- Đặt mục tiêu cần giải quyết</a:t>
            </a:r>
          </a:p>
          <a:p>
            <a:pPr algn="just"/>
            <a:r>
              <a:rPr lang="en-US" sz="4800" dirty="0">
                <a:latin typeface="Times New Roman" pitchFamily="18" charset="0"/>
                <a:cs typeface="Times New Roman" pitchFamily="18" charset="0"/>
              </a:rPr>
              <a:t>	</a:t>
            </a:r>
            <a:r>
              <a:rPr lang="en-US" sz="4800" dirty="0" smtClean="0">
                <a:latin typeface="Times New Roman" pitchFamily="18" charset="0"/>
                <a:cs typeface="Times New Roman" pitchFamily="18" charset="0"/>
              </a:rPr>
              <a:t>- Chia công việc lớn thành nhiều công việc nhỏ hơn để dễ thực hiện. </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33326919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157698"/>
            <a:ext cx="8877300" cy="584775"/>
          </a:xfrm>
          <a:prstGeom prst="rect">
            <a:avLst/>
          </a:prstGeom>
          <a:solidFill>
            <a:schemeClr val="accent6">
              <a:lumMod val="60000"/>
              <a:lumOff val="40000"/>
            </a:schemeClr>
          </a:solidFill>
        </p:spPr>
        <p:txBody>
          <a:bodyPr wrap="square" rtlCol="0">
            <a:spAutoFit/>
          </a:bodyPr>
          <a:lstStyle/>
          <a:p>
            <a:pPr algn="just"/>
            <a:r>
              <a:rPr lang="en-US" sz="3200" b="1" dirty="0" smtClean="0">
                <a:latin typeface="Times New Roman (Headings)"/>
                <a:cs typeface="Times New Roman" pitchFamily="18" charset="0"/>
              </a:rPr>
              <a:t>LUYỆN TẬP</a:t>
            </a:r>
            <a:endParaRPr lang="en-US" sz="2400" b="1" dirty="0">
              <a:latin typeface="Times New Roman (Headings)"/>
              <a:cs typeface="Times New Roman" pitchFamily="18" charset="0"/>
            </a:endParaRPr>
          </a:p>
        </p:txBody>
      </p:sp>
      <p:sp>
        <p:nvSpPr>
          <p:cNvPr id="6" name="TextBox 5"/>
          <p:cNvSpPr txBox="1"/>
          <p:nvPr/>
        </p:nvSpPr>
        <p:spPr>
          <a:xfrm>
            <a:off x="152400" y="1123950"/>
            <a:ext cx="8877300" cy="707886"/>
          </a:xfrm>
          <a:prstGeom prst="rect">
            <a:avLst/>
          </a:prstGeom>
          <a:solidFill>
            <a:schemeClr val="accent5">
              <a:lumMod val="40000"/>
              <a:lumOff val="60000"/>
            </a:schemeClr>
          </a:solidFill>
        </p:spPr>
        <p:txBody>
          <a:bodyPr wrap="square" rtlCol="0">
            <a:spAutoFit/>
          </a:bodyPr>
          <a:lstStyle/>
          <a:p>
            <a:pPr algn="just"/>
            <a:r>
              <a:rPr lang="en-US" sz="3600"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Chia một công việt quyets dọn nhà.</a:t>
            </a:r>
            <a:endParaRPr lang="en-US" sz="4400" dirty="0">
              <a:latin typeface="Times New Roman" pitchFamily="18" charset="0"/>
              <a:cs typeface="Times New Roman" pitchFamily="18" charset="0"/>
            </a:endParaRPr>
          </a:p>
        </p:txBody>
      </p:sp>
    </p:spTree>
    <p:extLst>
      <p:ext uri="{BB962C8B-B14F-4D97-AF65-F5344CB8AC3E}">
        <p14:creationId xmlns:p14="http://schemas.microsoft.com/office/powerpoint/2010/main" val="2066869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984230"/>
            <a:ext cx="8553450" cy="1323439"/>
          </a:xfrm>
          <a:prstGeom prst="rect">
            <a:avLst/>
          </a:prstGeom>
          <a:solidFill>
            <a:schemeClr val="accent1">
              <a:lumMod val="20000"/>
              <a:lumOff val="80000"/>
            </a:schemeClr>
          </a:solidFill>
        </p:spPr>
        <p:txBody>
          <a:bodyPr wrap="square" rtlCol="0">
            <a:spAutoFit/>
          </a:bodyPr>
          <a:lstStyle/>
          <a:p>
            <a:pPr algn="just"/>
            <a:r>
              <a:rPr lang="en-US" sz="4000" dirty="0" smtClean="0">
                <a:latin typeface="Times New Roman" pitchFamily="18" charset="0"/>
                <a:cs typeface="Times New Roman" pitchFamily="18" charset="0"/>
              </a:rPr>
              <a:t>	Để dọn một mâm cơm có nhiều món lên bàn em cân làm như thế nào?</a:t>
            </a:r>
            <a:endParaRPr lang="en-US" sz="4000" b="1" dirty="0">
              <a:latin typeface="Times New Roman" pitchFamily="18" charset="0"/>
              <a:cs typeface="Times New Roman" pitchFamily="18" charset="0"/>
            </a:endParaRPr>
          </a:p>
        </p:txBody>
      </p:sp>
      <p:sp>
        <p:nvSpPr>
          <p:cNvPr id="5" name="TextBox 4"/>
          <p:cNvSpPr txBox="1"/>
          <p:nvPr/>
        </p:nvSpPr>
        <p:spPr>
          <a:xfrm>
            <a:off x="219075" y="209550"/>
            <a:ext cx="8610600" cy="584775"/>
          </a:xfrm>
          <a:prstGeom prst="rect">
            <a:avLst/>
          </a:prstGeom>
          <a:solidFill>
            <a:schemeClr val="accent6">
              <a:lumMod val="60000"/>
              <a:lumOff val="40000"/>
            </a:schemeClr>
          </a:solidFill>
        </p:spPr>
        <p:txBody>
          <a:bodyPr wrap="square" rtlCol="0">
            <a:spAutoFit/>
          </a:bodyPr>
          <a:lstStyle/>
          <a:p>
            <a:pPr algn="just"/>
            <a:r>
              <a:rPr lang="en-US" sz="3200" b="1" dirty="0" smtClean="0">
                <a:latin typeface="Times New Roman (Headings)"/>
                <a:cs typeface="Times New Roman" pitchFamily="18" charset="0"/>
              </a:rPr>
              <a:t>VẬN DỤNG</a:t>
            </a:r>
            <a:endParaRPr lang="en-US" sz="2400" b="1" dirty="0">
              <a:latin typeface="Times New Roman (Headings)"/>
              <a:cs typeface="Times New Roman" pitchFamily="18" charset="0"/>
            </a:endParaRPr>
          </a:p>
        </p:txBody>
      </p:sp>
      <p:sp>
        <p:nvSpPr>
          <p:cNvPr id="2" name="Rectangle 1"/>
          <p:cNvSpPr/>
          <p:nvPr/>
        </p:nvSpPr>
        <p:spPr>
          <a:xfrm>
            <a:off x="381000" y="2647950"/>
            <a:ext cx="8601075" cy="707886"/>
          </a:xfrm>
          <a:prstGeom prst="rect">
            <a:avLst/>
          </a:prstGeom>
          <a:solidFill>
            <a:schemeClr val="accent2"/>
          </a:solidFill>
        </p:spPr>
        <p:txBody>
          <a:bodyPr wrap="square">
            <a:spAutoFit/>
          </a:bodyPr>
          <a:lstStyle/>
          <a:p>
            <a:r>
              <a:rPr lang="en-US" sz="4000" b="1" dirty="0" smtClean="0">
                <a:latin typeface="Times New Roman" pitchFamily="18" charset="0"/>
                <a:cs typeface="Times New Roman" pitchFamily="18" charset="0"/>
              </a:rPr>
              <a:t>  Bê theo từng món</a:t>
            </a:r>
            <a:endParaRPr lang="en-US" sz="4000" dirty="0"/>
          </a:p>
        </p:txBody>
      </p:sp>
      <p:sp>
        <p:nvSpPr>
          <p:cNvPr id="7" name="Rectangle 6"/>
          <p:cNvSpPr/>
          <p:nvPr/>
        </p:nvSpPr>
        <p:spPr>
          <a:xfrm>
            <a:off x="362856" y="3562350"/>
            <a:ext cx="8601075" cy="707886"/>
          </a:xfrm>
          <a:prstGeom prst="rect">
            <a:avLst/>
          </a:prstGeom>
          <a:solidFill>
            <a:schemeClr val="accent2"/>
          </a:solidFill>
        </p:spPr>
        <p:txBody>
          <a:bodyPr wrap="square">
            <a:spAutoFit/>
          </a:bodyPr>
          <a:lstStyle/>
          <a:p>
            <a:r>
              <a:rPr lang="en-US" sz="4000" b="1" dirty="0" smtClean="0">
                <a:latin typeface="Times New Roman" pitchFamily="18" charset="0"/>
                <a:cs typeface="Times New Roman" pitchFamily="18" charset="0"/>
              </a:rPr>
              <a:t>  Và coi bê món nào trước cho hợp lí</a:t>
            </a:r>
            <a:endParaRPr lang="en-US" sz="4000" dirty="0"/>
          </a:p>
        </p:txBody>
      </p:sp>
    </p:spTree>
    <p:extLst>
      <p:ext uri="{BB962C8B-B14F-4D97-AF65-F5344CB8AC3E}">
        <p14:creationId xmlns:p14="http://schemas.microsoft.com/office/powerpoint/2010/main" val="2415078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438150"/>
            <a:ext cx="2743200" cy="858438"/>
          </a:xfrm>
          <a:solidFill>
            <a:schemeClr val="accent6">
              <a:lumMod val="60000"/>
              <a:lumOff val="40000"/>
            </a:schemeClr>
          </a:solidFill>
        </p:spPr>
        <p:txBody>
          <a:bodyPr/>
          <a:lstStyle/>
          <a:p>
            <a:pPr algn="ctr"/>
            <a:r>
              <a:rPr lang="en-US" b="1" smtClean="0">
                <a:solidFill>
                  <a:srgbClr val="FF0000"/>
                </a:solidFill>
                <a:latin typeface="Times New Roman" pitchFamily="18" charset="0"/>
                <a:cs typeface="Times New Roman" pitchFamily="18" charset="0"/>
              </a:rPr>
              <a:t>DẶN DÒ</a:t>
            </a:r>
            <a:endParaRPr lang="en-US" b="1">
              <a:solidFill>
                <a:srgbClr val="FF0000"/>
              </a:solidFill>
              <a:latin typeface="Times New Roman" pitchFamily="18" charset="0"/>
              <a:cs typeface="Times New Roman" pitchFamily="18" charset="0"/>
            </a:endParaRPr>
          </a:p>
        </p:txBody>
      </p:sp>
      <p:sp>
        <p:nvSpPr>
          <p:cNvPr id="3" name="Title 1"/>
          <p:cNvSpPr txBox="1">
            <a:spLocks/>
          </p:cNvSpPr>
          <p:nvPr/>
        </p:nvSpPr>
        <p:spPr>
          <a:xfrm>
            <a:off x="533400" y="1504950"/>
            <a:ext cx="8077200" cy="1600200"/>
          </a:xfrm>
          <a:prstGeom prst="rect">
            <a:avLst/>
          </a:prstGeom>
          <a:solidFill>
            <a:schemeClr val="bg2"/>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US" sz="3600" b="1" dirty="0" smtClean="0">
                <a:solidFill>
                  <a:srgbClr val="FF0000"/>
                </a:solidFill>
                <a:latin typeface="Times New Roman" pitchFamily="18" charset="0"/>
                <a:cs typeface="Times New Roman" pitchFamily="18" charset="0"/>
              </a:rPr>
              <a:t>Về </a:t>
            </a:r>
            <a:r>
              <a:rPr lang="en-US" sz="3600" b="1" smtClean="0">
                <a:solidFill>
                  <a:srgbClr val="FF0000"/>
                </a:solidFill>
                <a:latin typeface="Times New Roman" pitchFamily="18" charset="0"/>
                <a:cs typeface="Times New Roman" pitchFamily="18" charset="0"/>
              </a:rPr>
              <a:t>nhà học bài và chuẩn bị bài sau.</a:t>
            </a:r>
            <a:endParaRPr lang="en-US" sz="3600" b="1" dirty="0" smtClean="0">
              <a:solidFill>
                <a:srgbClr val="FF0000"/>
              </a:solidFill>
              <a:latin typeface="Times New Roman" pitchFamily="18" charset="0"/>
              <a:cs typeface="Times New Roman" pitchFamily="18" charset="0"/>
            </a:endParaRPr>
          </a:p>
        </p:txBody>
      </p:sp>
      <p:sp>
        <p:nvSpPr>
          <p:cNvPr id="4" name="Title 1"/>
          <p:cNvSpPr txBox="1">
            <a:spLocks/>
          </p:cNvSpPr>
          <p:nvPr/>
        </p:nvSpPr>
        <p:spPr>
          <a:xfrm>
            <a:off x="990600" y="3257550"/>
            <a:ext cx="7315200" cy="914400"/>
          </a:xfrm>
          <a:prstGeom prst="rect">
            <a:avLst/>
          </a:prstGeom>
          <a:solidFill>
            <a:schemeClr val="bg2"/>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US" sz="3600" b="1" dirty="0" smtClean="0">
                <a:solidFill>
                  <a:srgbClr val="FF0000"/>
                </a:solidFill>
                <a:latin typeface="Times New Roman" pitchFamily="18" charset="0"/>
                <a:cs typeface="Times New Roman" pitchFamily="18" charset="0"/>
              </a:rPr>
              <a:t>Nhận xét tiết học</a:t>
            </a:r>
          </a:p>
        </p:txBody>
      </p:sp>
    </p:spTree>
    <p:extLst>
      <p:ext uri="{BB962C8B-B14F-4D97-AF65-F5344CB8AC3E}">
        <p14:creationId xmlns:p14="http://schemas.microsoft.com/office/powerpoint/2010/main" val="1657539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86000" y="57150"/>
            <a:ext cx="4572000" cy="628650"/>
          </a:xfrm>
          <a:prstGeom prst="rect">
            <a:avLst/>
          </a:prstGeom>
          <a:solidFill>
            <a:srgbClr val="FFFF00"/>
          </a:solidFill>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fontScale="97500"/>
          </a:bodyPr>
          <a:lstStyle>
            <a:lvl1pPr algn="l" defTabSz="685800" rtl="0" eaLnBrk="1" latinLnBrk="0" hangingPunct="1">
              <a:lnSpc>
                <a:spcPct val="90000"/>
              </a:lnSpc>
              <a:spcBef>
                <a:spcPct val="0"/>
              </a:spcBef>
              <a:buNone/>
              <a:defRPr sz="33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dirty="0" smtClean="0">
                <a:solidFill>
                  <a:srgbClr val="000099"/>
                </a:solidFill>
                <a:latin typeface="Times New Roman" pitchFamily="18" charset="0"/>
                <a:cs typeface="Times New Roman" pitchFamily="18" charset="0"/>
              </a:rPr>
              <a:t>Kiểm tra bài cũ</a:t>
            </a:r>
            <a:endParaRPr lang="en-US" sz="3600" b="1" dirty="0">
              <a:solidFill>
                <a:srgbClr val="000099"/>
              </a:solidFill>
              <a:latin typeface="Times New Roman" pitchFamily="18" charset="0"/>
              <a:cs typeface="Times New Roman" pitchFamily="18" charset="0"/>
            </a:endParaRPr>
          </a:p>
        </p:txBody>
      </p:sp>
      <p:sp>
        <p:nvSpPr>
          <p:cNvPr id="6" name="TextBox 5"/>
          <p:cNvSpPr txBox="1"/>
          <p:nvPr/>
        </p:nvSpPr>
        <p:spPr>
          <a:xfrm>
            <a:off x="76200" y="1352550"/>
            <a:ext cx="8902700" cy="2308324"/>
          </a:xfrm>
          <a:prstGeom prst="rect">
            <a:avLst/>
          </a:prstGeom>
          <a:solidFill>
            <a:schemeClr val="bg2">
              <a:lumMod val="90000"/>
            </a:schemeClr>
          </a:solidFill>
        </p:spPr>
        <p:txBody>
          <a:bodyPr wrap="square" rtlCol="0">
            <a:spAutoFit/>
          </a:bodyPr>
          <a:lstStyle/>
          <a:p>
            <a:pPr algn="just"/>
            <a:r>
              <a:rPr lang="en-US" sz="4800" dirty="0" smtClean="0">
                <a:latin typeface="Times New Roman" pitchFamily="18" charset="0"/>
                <a:cs typeface="Times New Roman" pitchFamily="18" charset="0"/>
              </a:rPr>
              <a:t>	Để </a:t>
            </a:r>
            <a:r>
              <a:rPr lang="en-US" sz="4800" dirty="0">
                <a:latin typeface="Times New Roman" pitchFamily="18" charset="0"/>
                <a:cs typeface="Times New Roman" pitchFamily="18" charset="0"/>
              </a:rPr>
              <a:t>diễn tả sự lựa chọn một vấn đề nào đó, họ thường sử dụng dạng cặp từ nào?</a:t>
            </a:r>
          </a:p>
        </p:txBody>
      </p:sp>
      <p:sp>
        <p:nvSpPr>
          <p:cNvPr id="7" name="TextBox 6"/>
          <p:cNvSpPr txBox="1"/>
          <p:nvPr/>
        </p:nvSpPr>
        <p:spPr>
          <a:xfrm>
            <a:off x="101600" y="1200150"/>
            <a:ext cx="8902700" cy="3046988"/>
          </a:xfrm>
          <a:prstGeom prst="rect">
            <a:avLst/>
          </a:prstGeom>
          <a:solidFill>
            <a:schemeClr val="bg2">
              <a:lumMod val="90000"/>
            </a:schemeClr>
          </a:solidFill>
        </p:spPr>
        <p:txBody>
          <a:bodyPr wrap="square" rtlCol="0">
            <a:spAutoFit/>
          </a:bodyPr>
          <a:lstStyle/>
          <a:p>
            <a:pPr algn="just"/>
            <a:r>
              <a:rPr lang="vi-VN" sz="4800" dirty="0">
                <a:latin typeface="Times New Roman" pitchFamily="18" charset="0"/>
                <a:cs typeface="Times New Roman" pitchFamily="18" charset="0"/>
              </a:rPr>
              <a:t>Để diễn tả một việc chỉ được thực hiện trong một điều kiện cụ thể nào đó, chúng ta hay dùng câu có dạng “Nếu… thì…”.</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215593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endParaRPr lang="en-US" smtClean="0"/>
          </a:p>
        </p:txBody>
      </p:sp>
      <p:pic>
        <p:nvPicPr>
          <p:cNvPr id="8195"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0638" y="-15478"/>
            <a:ext cx="9086850" cy="5128022"/>
          </a:xfrm>
        </p:spPr>
      </p:pic>
      <p:sp>
        <p:nvSpPr>
          <p:cNvPr id="5" name="Heart 4"/>
          <p:cNvSpPr/>
          <p:nvPr/>
        </p:nvSpPr>
        <p:spPr>
          <a:xfrm rot="1015216">
            <a:off x="2004370" y="260421"/>
            <a:ext cx="5131910" cy="3283784"/>
          </a:xfrm>
          <a:prstGeom prst="hear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b="1" i="1" dirty="0" err="1" smtClean="0">
                <a:solidFill>
                  <a:srgbClr val="FF0000"/>
                </a:solidFill>
              </a:rPr>
              <a:t>Chúc</a:t>
            </a:r>
            <a:r>
              <a:rPr lang="en-US" sz="4000" b="1" i="1" dirty="0" smtClean="0">
                <a:solidFill>
                  <a:srgbClr val="FF0000"/>
                </a:solidFill>
              </a:rPr>
              <a:t> </a:t>
            </a:r>
            <a:r>
              <a:rPr lang="en-US" sz="4000" b="1" i="1" dirty="0" err="1" smtClean="0">
                <a:solidFill>
                  <a:srgbClr val="FF0000"/>
                </a:solidFill>
              </a:rPr>
              <a:t>các</a:t>
            </a:r>
            <a:r>
              <a:rPr lang="en-US" sz="4000" b="1" i="1" dirty="0" smtClean="0">
                <a:solidFill>
                  <a:srgbClr val="FF0000"/>
                </a:solidFill>
              </a:rPr>
              <a:t> </a:t>
            </a:r>
            <a:r>
              <a:rPr lang="en-US" sz="4000" b="1" i="1" dirty="0" err="1" smtClean="0">
                <a:solidFill>
                  <a:srgbClr val="FF0000"/>
                </a:solidFill>
              </a:rPr>
              <a:t>em</a:t>
            </a:r>
            <a:r>
              <a:rPr lang="en-US" sz="4000" b="1" i="1" dirty="0" smtClean="0">
                <a:solidFill>
                  <a:srgbClr val="FF0000"/>
                </a:solidFill>
              </a:rPr>
              <a:t> </a:t>
            </a:r>
            <a:r>
              <a:rPr lang="en-US" sz="4000" b="1" i="1" dirty="0" err="1" smtClean="0">
                <a:solidFill>
                  <a:srgbClr val="FF0000"/>
                </a:solidFill>
              </a:rPr>
              <a:t>chăm</a:t>
            </a:r>
            <a:r>
              <a:rPr lang="en-US" sz="4000" b="1" i="1" dirty="0" smtClean="0">
                <a:solidFill>
                  <a:srgbClr val="FF0000"/>
                </a:solidFill>
              </a:rPr>
              <a:t> </a:t>
            </a:r>
            <a:r>
              <a:rPr lang="en-US" sz="4000" b="1" i="1" dirty="0" err="1" smtClean="0">
                <a:solidFill>
                  <a:srgbClr val="FF0000"/>
                </a:solidFill>
              </a:rPr>
              <a:t>ngoan</a:t>
            </a:r>
            <a:r>
              <a:rPr lang="en-US" sz="4000" b="1" i="1" dirty="0" smtClean="0">
                <a:solidFill>
                  <a:srgbClr val="FF0000"/>
                </a:solidFill>
              </a:rPr>
              <a:t> </a:t>
            </a:r>
            <a:r>
              <a:rPr lang="en-US" sz="4000" b="1" i="1" dirty="0" err="1" smtClean="0">
                <a:solidFill>
                  <a:srgbClr val="FF0000"/>
                </a:solidFill>
              </a:rPr>
              <a:t>học</a:t>
            </a:r>
            <a:r>
              <a:rPr lang="en-US" sz="4000" b="1" i="1" dirty="0" smtClean="0">
                <a:solidFill>
                  <a:srgbClr val="FF0000"/>
                </a:solidFill>
              </a:rPr>
              <a:t> </a:t>
            </a:r>
            <a:r>
              <a:rPr lang="en-US" sz="4000" b="1" i="1" dirty="0" err="1" smtClean="0">
                <a:solidFill>
                  <a:srgbClr val="FF0000"/>
                </a:solidFill>
              </a:rPr>
              <a:t>giỏi</a:t>
            </a:r>
            <a:endParaRPr lang="en-US" sz="4000" b="1" i="1" dirty="0">
              <a:solidFill>
                <a:srgbClr val="FF0000"/>
              </a:solidFill>
            </a:endParaRPr>
          </a:p>
        </p:txBody>
      </p:sp>
      <p:sp>
        <p:nvSpPr>
          <p:cNvPr id="2" name="Freeform 1"/>
          <p:cNvSpPr/>
          <p:nvPr/>
        </p:nvSpPr>
        <p:spPr>
          <a:xfrm>
            <a:off x="2662774" y="2917209"/>
            <a:ext cx="1472498" cy="931460"/>
          </a:xfrm>
          <a:custGeom>
            <a:avLst/>
            <a:gdLst>
              <a:gd name="connsiteX0" fmla="*/ 1472498 w 1472498"/>
              <a:gd name="connsiteY0" fmla="*/ 0 h 1241947"/>
              <a:gd name="connsiteX1" fmla="*/ 1049417 w 1472498"/>
              <a:gd name="connsiteY1" fmla="*/ 109183 h 1241947"/>
              <a:gd name="connsiteX2" fmla="*/ 994826 w 1472498"/>
              <a:gd name="connsiteY2" fmla="*/ 136478 h 1241947"/>
              <a:gd name="connsiteX3" fmla="*/ 953883 w 1472498"/>
              <a:gd name="connsiteY3" fmla="*/ 150126 h 1241947"/>
              <a:gd name="connsiteX4" fmla="*/ 912939 w 1472498"/>
              <a:gd name="connsiteY4" fmla="*/ 177421 h 1241947"/>
              <a:gd name="connsiteX5" fmla="*/ 831053 w 1472498"/>
              <a:gd name="connsiteY5" fmla="*/ 204717 h 1241947"/>
              <a:gd name="connsiteX6" fmla="*/ 790110 w 1472498"/>
              <a:gd name="connsiteY6" fmla="*/ 218365 h 1241947"/>
              <a:gd name="connsiteX7" fmla="*/ 653632 w 1472498"/>
              <a:gd name="connsiteY7" fmla="*/ 232012 h 1241947"/>
              <a:gd name="connsiteX8" fmla="*/ 558098 w 1472498"/>
              <a:gd name="connsiteY8" fmla="*/ 259308 h 1241947"/>
              <a:gd name="connsiteX9" fmla="*/ 517154 w 1472498"/>
              <a:gd name="connsiteY9" fmla="*/ 272956 h 1241947"/>
              <a:gd name="connsiteX10" fmla="*/ 435268 w 1472498"/>
              <a:gd name="connsiteY10" fmla="*/ 286603 h 1241947"/>
              <a:gd name="connsiteX11" fmla="*/ 394325 w 1472498"/>
              <a:gd name="connsiteY11" fmla="*/ 313899 h 1241947"/>
              <a:gd name="connsiteX12" fmla="*/ 353381 w 1472498"/>
              <a:gd name="connsiteY12" fmla="*/ 327547 h 1241947"/>
              <a:gd name="connsiteX13" fmla="*/ 326086 w 1472498"/>
              <a:gd name="connsiteY13" fmla="*/ 368490 h 1241947"/>
              <a:gd name="connsiteX14" fmla="*/ 285142 w 1472498"/>
              <a:gd name="connsiteY14" fmla="*/ 423081 h 1241947"/>
              <a:gd name="connsiteX15" fmla="*/ 230551 w 1472498"/>
              <a:gd name="connsiteY15" fmla="*/ 464024 h 1241947"/>
              <a:gd name="connsiteX16" fmla="*/ 175960 w 1472498"/>
              <a:gd name="connsiteY16" fmla="*/ 559559 h 1241947"/>
              <a:gd name="connsiteX17" fmla="*/ 135017 w 1472498"/>
              <a:gd name="connsiteY17" fmla="*/ 586854 h 1241947"/>
              <a:gd name="connsiteX18" fmla="*/ 39483 w 1472498"/>
              <a:gd name="connsiteY18" fmla="*/ 627797 h 1241947"/>
              <a:gd name="connsiteX19" fmla="*/ 25835 w 1472498"/>
              <a:gd name="connsiteY19" fmla="*/ 818866 h 1241947"/>
              <a:gd name="connsiteX20" fmla="*/ 80426 w 1472498"/>
              <a:gd name="connsiteY20" fmla="*/ 900753 h 1241947"/>
              <a:gd name="connsiteX21" fmla="*/ 107722 w 1472498"/>
              <a:gd name="connsiteY21" fmla="*/ 1078174 h 1241947"/>
              <a:gd name="connsiteX22" fmla="*/ 175960 w 1472498"/>
              <a:gd name="connsiteY22" fmla="*/ 1160060 h 1241947"/>
              <a:gd name="connsiteX23" fmla="*/ 175960 w 1472498"/>
              <a:gd name="connsiteY23" fmla="*/ 1241947 h 1241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472498" h="1241947">
                <a:moveTo>
                  <a:pt x="1472498" y="0"/>
                </a:moveTo>
                <a:cubicBezTo>
                  <a:pt x="1324616" y="24647"/>
                  <a:pt x="1189036" y="39375"/>
                  <a:pt x="1049417" y="109183"/>
                </a:cubicBezTo>
                <a:cubicBezTo>
                  <a:pt x="1031220" y="118281"/>
                  <a:pt x="1013526" y="128464"/>
                  <a:pt x="994826" y="136478"/>
                </a:cubicBezTo>
                <a:cubicBezTo>
                  <a:pt x="981603" y="142145"/>
                  <a:pt x="966750" y="143692"/>
                  <a:pt x="953883" y="150126"/>
                </a:cubicBezTo>
                <a:cubicBezTo>
                  <a:pt x="939212" y="157461"/>
                  <a:pt x="927928" y="170759"/>
                  <a:pt x="912939" y="177421"/>
                </a:cubicBezTo>
                <a:cubicBezTo>
                  <a:pt x="886647" y="189106"/>
                  <a:pt x="858348" y="195618"/>
                  <a:pt x="831053" y="204717"/>
                </a:cubicBezTo>
                <a:cubicBezTo>
                  <a:pt x="817405" y="209266"/>
                  <a:pt x="804425" y="216934"/>
                  <a:pt x="790110" y="218365"/>
                </a:cubicBezTo>
                <a:lnTo>
                  <a:pt x="653632" y="232012"/>
                </a:lnTo>
                <a:lnTo>
                  <a:pt x="558098" y="259308"/>
                </a:lnTo>
                <a:cubicBezTo>
                  <a:pt x="544318" y="263442"/>
                  <a:pt x="531198" y="269835"/>
                  <a:pt x="517154" y="272956"/>
                </a:cubicBezTo>
                <a:cubicBezTo>
                  <a:pt x="490141" y="278959"/>
                  <a:pt x="462563" y="282054"/>
                  <a:pt x="435268" y="286603"/>
                </a:cubicBezTo>
                <a:cubicBezTo>
                  <a:pt x="421620" y="295702"/>
                  <a:pt x="408996" y="306563"/>
                  <a:pt x="394325" y="313899"/>
                </a:cubicBezTo>
                <a:cubicBezTo>
                  <a:pt x="381458" y="320333"/>
                  <a:pt x="364615" y="318560"/>
                  <a:pt x="353381" y="327547"/>
                </a:cubicBezTo>
                <a:cubicBezTo>
                  <a:pt x="340573" y="337793"/>
                  <a:pt x="335620" y="355143"/>
                  <a:pt x="326086" y="368490"/>
                </a:cubicBezTo>
                <a:cubicBezTo>
                  <a:pt x="312865" y="386999"/>
                  <a:pt x="301226" y="406997"/>
                  <a:pt x="285142" y="423081"/>
                </a:cubicBezTo>
                <a:cubicBezTo>
                  <a:pt x="269058" y="439165"/>
                  <a:pt x="248748" y="450376"/>
                  <a:pt x="230551" y="464024"/>
                </a:cubicBezTo>
                <a:cubicBezTo>
                  <a:pt x="219846" y="485434"/>
                  <a:pt x="195251" y="540268"/>
                  <a:pt x="175960" y="559559"/>
                </a:cubicBezTo>
                <a:cubicBezTo>
                  <a:pt x="164362" y="571157"/>
                  <a:pt x="149258" y="578716"/>
                  <a:pt x="135017" y="586854"/>
                </a:cubicBezTo>
                <a:cubicBezTo>
                  <a:pt x="87793" y="613839"/>
                  <a:pt x="85420" y="612485"/>
                  <a:pt x="39483" y="627797"/>
                </a:cubicBezTo>
                <a:cubicBezTo>
                  <a:pt x="-8024" y="699057"/>
                  <a:pt x="-12769" y="687612"/>
                  <a:pt x="25835" y="818866"/>
                </a:cubicBezTo>
                <a:cubicBezTo>
                  <a:pt x="35092" y="850338"/>
                  <a:pt x="80426" y="900753"/>
                  <a:pt x="80426" y="900753"/>
                </a:cubicBezTo>
                <a:cubicBezTo>
                  <a:pt x="80475" y="901145"/>
                  <a:pt x="97301" y="1057333"/>
                  <a:pt x="107722" y="1078174"/>
                </a:cubicBezTo>
                <a:cubicBezTo>
                  <a:pt x="127621" y="1117971"/>
                  <a:pt x="165700" y="1113888"/>
                  <a:pt x="175960" y="1160060"/>
                </a:cubicBezTo>
                <a:cubicBezTo>
                  <a:pt x="181881" y="1186706"/>
                  <a:pt x="175960" y="1214651"/>
                  <a:pt x="175960" y="1241947"/>
                </a:cubicBezTo>
              </a:path>
            </a:pathLst>
          </a:custGeom>
          <a:noFill/>
          <a:ln>
            <a:solidFill>
              <a:srgbClr val="000099"/>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1952463"/>
      </p:ext>
    </p:extLst>
  </p:cSld>
  <p:clrMapOvr>
    <a:masterClrMapping/>
  </p:clrMapOvr>
  <p:transition spd="slow" advClick="0" advTm="6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86000" y="57150"/>
            <a:ext cx="4572000" cy="628650"/>
          </a:xfrm>
          <a:prstGeom prst="rect">
            <a:avLst/>
          </a:prstGeom>
          <a:solidFill>
            <a:srgbClr val="FFFF00"/>
          </a:solidFill>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fontScale="97500"/>
          </a:bodyPr>
          <a:lstStyle>
            <a:lvl1pPr algn="l" defTabSz="685800" rtl="0" eaLnBrk="1" latinLnBrk="0" hangingPunct="1">
              <a:lnSpc>
                <a:spcPct val="90000"/>
              </a:lnSpc>
              <a:spcBef>
                <a:spcPct val="0"/>
              </a:spcBef>
              <a:buNone/>
              <a:defRPr sz="33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dirty="0" smtClean="0">
                <a:solidFill>
                  <a:srgbClr val="000099"/>
                </a:solidFill>
                <a:latin typeface="Times New Roman" pitchFamily="18" charset="0"/>
                <a:cs typeface="Times New Roman" pitchFamily="18" charset="0"/>
              </a:rPr>
              <a:t>Khởi động</a:t>
            </a:r>
            <a:endParaRPr lang="en-US" sz="3600" b="1" dirty="0">
              <a:solidFill>
                <a:srgbClr val="000099"/>
              </a:solidFill>
              <a:latin typeface="Times New Roman" pitchFamily="18" charset="0"/>
              <a:cs typeface="Times New Roman" pitchFamily="18" charset="0"/>
            </a:endParaRPr>
          </a:p>
        </p:txBody>
      </p:sp>
      <p:sp>
        <p:nvSpPr>
          <p:cNvPr id="6" name="Title 1"/>
          <p:cNvSpPr txBox="1">
            <a:spLocks/>
          </p:cNvSpPr>
          <p:nvPr/>
        </p:nvSpPr>
        <p:spPr>
          <a:xfrm>
            <a:off x="108858" y="895350"/>
            <a:ext cx="8882742" cy="3200400"/>
          </a:xfrm>
          <a:prstGeom prst="rect">
            <a:avLst/>
          </a:prstGeom>
          <a:solidFill>
            <a:srgbClr val="00FFFF"/>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3600" dirty="0" smtClean="0">
                <a:latin typeface="Times New Roman" pitchFamily="18" charset="0"/>
                <a:cs typeface="Times New Roman" pitchFamily="18" charset="0"/>
              </a:rPr>
              <a:t>	</a:t>
            </a:r>
            <a:r>
              <a:rPr lang="vi-VN" sz="4800" dirty="0">
                <a:latin typeface="Times New Roman" pitchFamily="18" charset="0"/>
                <a:cs typeface="Times New Roman" pitchFamily="18" charset="0"/>
              </a:rPr>
              <a:t>Theo em, người chỉ huy giỏi có cần biết cách chia một việc thành nhiều phần việc nhỏ hơn hay không? Vì sao?</a:t>
            </a:r>
            <a:endParaRPr lang="en-US" sz="5400" dirty="0" smtClean="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3915724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B8445D9-16A8-4E49-88ED-489A25B311E8}"/>
              </a:ext>
            </a:extLst>
          </p:cNvPr>
          <p:cNvSpPr/>
          <p:nvPr/>
        </p:nvSpPr>
        <p:spPr>
          <a:xfrm>
            <a:off x="6781800" y="-24063"/>
            <a:ext cx="2542728" cy="5185610"/>
          </a:xfrm>
          <a:custGeom>
            <a:avLst/>
            <a:gdLst>
              <a:gd name="connsiteX0" fmla="*/ 2085474 w 5325979"/>
              <a:gd name="connsiteY0" fmla="*/ 0 h 6914147"/>
              <a:gd name="connsiteX1" fmla="*/ 5325979 w 5325979"/>
              <a:gd name="connsiteY1" fmla="*/ 0 h 6914147"/>
              <a:gd name="connsiteX2" fmla="*/ 5325979 w 5325979"/>
              <a:gd name="connsiteY2" fmla="*/ 6914147 h 6914147"/>
              <a:gd name="connsiteX3" fmla="*/ 2149642 w 5325979"/>
              <a:gd name="connsiteY3" fmla="*/ 6914147 h 6914147"/>
              <a:gd name="connsiteX4" fmla="*/ 0 w 5325979"/>
              <a:gd name="connsiteY4" fmla="*/ 3224463 h 6914147"/>
              <a:gd name="connsiteX5" fmla="*/ 2085474 w 5325979"/>
              <a:gd name="connsiteY5" fmla="*/ 0 h 6914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25979" h="6914147">
                <a:moveTo>
                  <a:pt x="2085474" y="0"/>
                </a:moveTo>
                <a:lnTo>
                  <a:pt x="5325979" y="0"/>
                </a:lnTo>
                <a:lnTo>
                  <a:pt x="5325979" y="6914147"/>
                </a:lnTo>
                <a:lnTo>
                  <a:pt x="2149642" y="6914147"/>
                </a:lnTo>
                <a:lnTo>
                  <a:pt x="0" y="3224463"/>
                </a:lnTo>
                <a:lnTo>
                  <a:pt x="2085474" y="0"/>
                </a:lnTo>
                <a:close/>
              </a:path>
            </a:pathLst>
          </a:custGeom>
          <a:solidFill>
            <a:srgbClr val="13A8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Freeform: Shape 6">
            <a:extLst>
              <a:ext uri="{FF2B5EF4-FFF2-40B4-BE49-F238E27FC236}">
                <a16:creationId xmlns:a16="http://schemas.microsoft.com/office/drawing/2014/main" id="{72F1235B-A8B9-4405-9956-006F6DD40CF6}"/>
              </a:ext>
            </a:extLst>
          </p:cNvPr>
          <p:cNvSpPr/>
          <p:nvPr/>
        </p:nvSpPr>
        <p:spPr>
          <a:xfrm>
            <a:off x="6934200" y="-20538"/>
            <a:ext cx="914400" cy="5157000"/>
          </a:xfrm>
          <a:custGeom>
            <a:avLst/>
            <a:gdLst>
              <a:gd name="connsiteX0" fmla="*/ 2353456 w 2413417"/>
              <a:gd name="connsiteY0" fmla="*/ 29980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53456 w 2413417"/>
              <a:gd name="connsiteY6" fmla="*/ 29980 h 6865495"/>
              <a:gd name="connsiteX0" fmla="*/ 2383339 w 2413417"/>
              <a:gd name="connsiteY0" fmla="*/ 6074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83339 w 2413417"/>
              <a:gd name="connsiteY6" fmla="*/ 6074 h 6865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3417" h="6865495">
                <a:moveTo>
                  <a:pt x="2383339" y="6074"/>
                </a:moveTo>
                <a:lnTo>
                  <a:pt x="299804" y="3207895"/>
                </a:lnTo>
                <a:lnTo>
                  <a:pt x="2413417" y="6865495"/>
                </a:lnTo>
                <a:lnTo>
                  <a:pt x="2098623" y="6865495"/>
                </a:lnTo>
                <a:lnTo>
                  <a:pt x="0" y="3207895"/>
                </a:lnTo>
                <a:lnTo>
                  <a:pt x="2098623" y="0"/>
                </a:lnTo>
                <a:lnTo>
                  <a:pt x="2383339" y="6074"/>
                </a:lnTo>
                <a:close/>
              </a:path>
            </a:pathLst>
          </a:custGeom>
          <a:solidFill>
            <a:srgbClr val="ED1C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25000"/>
              <a:t>        </a:t>
            </a:r>
            <a:endParaRPr lang="vi-VN" baseline="-25000"/>
          </a:p>
        </p:txBody>
      </p:sp>
      <p:sp>
        <p:nvSpPr>
          <p:cNvPr id="9" name="Freeform: Shape 8">
            <a:extLst>
              <a:ext uri="{FF2B5EF4-FFF2-40B4-BE49-F238E27FC236}">
                <a16:creationId xmlns:a16="http://schemas.microsoft.com/office/drawing/2014/main" id="{038AAE9D-C036-4EB2-9C17-5CB9FBC2D2CD}"/>
              </a:ext>
            </a:extLst>
          </p:cNvPr>
          <p:cNvSpPr/>
          <p:nvPr/>
        </p:nvSpPr>
        <p:spPr>
          <a:xfrm>
            <a:off x="6781800" y="-20538"/>
            <a:ext cx="990600" cy="5157000"/>
          </a:xfrm>
          <a:custGeom>
            <a:avLst/>
            <a:gdLst>
              <a:gd name="connsiteX0" fmla="*/ 2353456 w 2413417"/>
              <a:gd name="connsiteY0" fmla="*/ 29980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53456 w 2413417"/>
              <a:gd name="connsiteY6" fmla="*/ 29980 h 6865495"/>
              <a:gd name="connsiteX0" fmla="*/ 2383339 w 2413417"/>
              <a:gd name="connsiteY0" fmla="*/ 6074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83339 w 2413417"/>
              <a:gd name="connsiteY6" fmla="*/ 6074 h 6865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3417" h="6865495">
                <a:moveTo>
                  <a:pt x="2383339" y="6074"/>
                </a:moveTo>
                <a:lnTo>
                  <a:pt x="299804" y="3207895"/>
                </a:lnTo>
                <a:lnTo>
                  <a:pt x="2413417" y="6865495"/>
                </a:lnTo>
                <a:lnTo>
                  <a:pt x="2098623" y="6865495"/>
                </a:lnTo>
                <a:lnTo>
                  <a:pt x="0" y="3207895"/>
                </a:lnTo>
                <a:lnTo>
                  <a:pt x="2098623" y="0"/>
                </a:lnTo>
                <a:lnTo>
                  <a:pt x="2383339" y="6074"/>
                </a:lnTo>
                <a:close/>
              </a:path>
            </a:pathLst>
          </a:custGeom>
          <a:solidFill>
            <a:srgbClr val="339E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25000"/>
              <a:t>        </a:t>
            </a:r>
            <a:endParaRPr lang="vi-VN" baseline="-25000"/>
          </a:p>
        </p:txBody>
      </p:sp>
      <p:sp>
        <p:nvSpPr>
          <p:cNvPr id="11" name="Title 1">
            <a:extLst>
              <a:ext uri="{FF2B5EF4-FFF2-40B4-BE49-F238E27FC236}">
                <a16:creationId xmlns:a16="http://schemas.microsoft.com/office/drawing/2014/main" id="{F1C62D11-13FB-4E2F-8A0D-851AAE498365}"/>
              </a:ext>
            </a:extLst>
          </p:cNvPr>
          <p:cNvSpPr txBox="1">
            <a:spLocks/>
          </p:cNvSpPr>
          <p:nvPr/>
        </p:nvSpPr>
        <p:spPr>
          <a:xfrm>
            <a:off x="-152400" y="666749"/>
            <a:ext cx="7335144" cy="276761"/>
          </a:xfrm>
          <a:prstGeom prst="roundRect">
            <a:avLst/>
          </a:prstGeom>
          <a:solidFill>
            <a:schemeClr val="bg1">
              <a:lumMod val="85000"/>
              <a:alpha val="7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1600" b="1" dirty="0" smtClean="0">
                <a:solidFill>
                  <a:srgbClr val="FF0000"/>
                </a:solidFill>
                <a:latin typeface="Times New Roman" pitchFamily="18" charset="0"/>
                <a:cs typeface="Times New Roman" pitchFamily="18" charset="0"/>
              </a:rPr>
              <a:t>CHỦ ĐỀ F1</a:t>
            </a:r>
            <a:r>
              <a:rPr lang="vi-VN" altLang="en-US" sz="1600" b="1" dirty="0">
                <a:solidFill>
                  <a:srgbClr val="000099"/>
                </a:solidFill>
                <a:latin typeface="HP-001"/>
              </a:rPr>
              <a:t> </a:t>
            </a:r>
            <a:r>
              <a:rPr lang="vi-VN" altLang="en-US" sz="1600" b="1" dirty="0" smtClean="0">
                <a:solidFill>
                  <a:srgbClr val="000099"/>
                </a:solidFill>
                <a:latin typeface="HP-001"/>
              </a:rPr>
              <a:t>BÀI 3: </a:t>
            </a:r>
            <a:r>
              <a:rPr lang="vi-VN" altLang="en-US" sz="1800" b="1" dirty="0" smtClean="0">
                <a:solidFill>
                  <a:srgbClr val="000099"/>
                </a:solidFill>
              </a:rPr>
              <a:t>EM</a:t>
            </a:r>
            <a:r>
              <a:rPr lang="vi-VN" altLang="en-US" sz="1600" b="1" dirty="0" smtClean="0">
                <a:solidFill>
                  <a:srgbClr val="000099"/>
                </a:solidFill>
                <a:latin typeface="HP-001"/>
              </a:rPr>
              <a:t> TẬP LÀM CHỈ HUY GIỎI</a:t>
            </a:r>
            <a:endParaRPr lang="en-US" sz="1200" b="1" dirty="0">
              <a:ln w="22225">
                <a:noFill/>
                <a:prstDash val="solid"/>
              </a:ln>
              <a:solidFill>
                <a:srgbClr val="FF0000"/>
              </a:solidFill>
              <a:latin typeface="Cambria" panose="02040503050406030204" pitchFamily="18" charset="0"/>
              <a:ea typeface="Cambria" panose="02040503050406030204" pitchFamily="18" charset="0"/>
            </a:endParaRPr>
          </a:p>
        </p:txBody>
      </p:sp>
      <p:grpSp>
        <p:nvGrpSpPr>
          <p:cNvPr id="14" name="Group 13">
            <a:extLst>
              <a:ext uri="{FF2B5EF4-FFF2-40B4-BE49-F238E27FC236}">
                <a16:creationId xmlns:a16="http://schemas.microsoft.com/office/drawing/2014/main" id="{0753DC0D-9605-4FEF-B6F7-32D5AA4DF806}"/>
              </a:ext>
            </a:extLst>
          </p:cNvPr>
          <p:cNvGrpSpPr/>
          <p:nvPr/>
        </p:nvGrpSpPr>
        <p:grpSpPr>
          <a:xfrm>
            <a:off x="94907" y="895351"/>
            <a:ext cx="3199106" cy="527839"/>
            <a:chOff x="6281260" y="2889781"/>
            <a:chExt cx="2800229" cy="1041920"/>
          </a:xfrm>
        </p:grpSpPr>
        <p:pic>
          <p:nvPicPr>
            <p:cNvPr id="15" name="Picture 14">
              <a:extLst>
                <a:ext uri="{FF2B5EF4-FFF2-40B4-BE49-F238E27FC236}">
                  <a16:creationId xmlns:a16="http://schemas.microsoft.com/office/drawing/2014/main" id="{DE70D53D-A0A8-4208-AD34-3C6D809C37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81260" y="2889781"/>
              <a:ext cx="383820" cy="933738"/>
            </a:xfrm>
            <a:prstGeom prst="rect">
              <a:avLst/>
            </a:prstGeom>
          </p:spPr>
        </p:pic>
        <p:sp>
          <p:nvSpPr>
            <p:cNvPr id="16" name="TextBox 15">
              <a:extLst>
                <a:ext uri="{FF2B5EF4-FFF2-40B4-BE49-F238E27FC236}">
                  <a16:creationId xmlns:a16="http://schemas.microsoft.com/office/drawing/2014/main" id="{4D4824FE-1CFA-4AA7-A14C-C344D4683995}"/>
                </a:ext>
              </a:extLst>
            </p:cNvPr>
            <p:cNvSpPr txBox="1"/>
            <p:nvPr/>
          </p:nvSpPr>
          <p:spPr>
            <a:xfrm>
              <a:off x="7242418" y="3020404"/>
              <a:ext cx="1839071" cy="911297"/>
            </a:xfrm>
            <a:prstGeom prst="rect">
              <a:avLst/>
            </a:prstGeom>
            <a:noFill/>
          </p:spPr>
          <p:txBody>
            <a:bodyPr wrap="square" rtlCol="0" anchor="ctr">
              <a:spAutoFit/>
            </a:bodyPr>
            <a:lstStyle/>
            <a:p>
              <a:pPr algn="ctr"/>
              <a:r>
                <a:rPr lang="en-US" sz="2400" b="1" dirty="0" smtClean="0">
                  <a:latin typeface="Cambria" panose="02040503050406030204" pitchFamily="18" charset="0"/>
                  <a:ea typeface="Cambria" panose="02040503050406030204" pitchFamily="18" charset="0"/>
                  <a:cs typeface="Arial" panose="020B0604020202020204" pitchFamily="34" charset="0"/>
                </a:rPr>
                <a:t>MỤC TIÊU</a:t>
              </a:r>
              <a:endParaRPr lang="en-US" sz="2400" b="1" dirty="0">
                <a:latin typeface="Cambria" panose="02040503050406030204" pitchFamily="18" charset="0"/>
                <a:ea typeface="Cambria" panose="02040503050406030204" pitchFamily="18" charset="0"/>
                <a:cs typeface="Arial" panose="020B0604020202020204" pitchFamily="34" charset="0"/>
              </a:endParaRPr>
            </a:p>
          </p:txBody>
        </p:sp>
      </p:grpSp>
      <p:sp>
        <p:nvSpPr>
          <p:cNvPr id="18" name="Rectangle 17">
            <a:extLst>
              <a:ext uri="{FF2B5EF4-FFF2-40B4-BE49-F238E27FC236}">
                <a16:creationId xmlns:a16="http://schemas.microsoft.com/office/drawing/2014/main" id="{E5F9E044-053E-40B9-8B2B-F8E8CF98B6F2}"/>
              </a:ext>
            </a:extLst>
          </p:cNvPr>
          <p:cNvSpPr/>
          <p:nvPr/>
        </p:nvSpPr>
        <p:spPr>
          <a:xfrm>
            <a:off x="7182744" y="943511"/>
            <a:ext cx="2189856" cy="1631216"/>
          </a:xfrm>
          <a:prstGeom prst="rect">
            <a:avLst/>
          </a:prstGeom>
          <a:noFill/>
        </p:spPr>
        <p:txBody>
          <a:bodyPr wrap="square" lIns="91440" tIns="45720" rIns="91440" bIns="45720">
            <a:spAutoFit/>
          </a:bodyPr>
          <a:lstStyle/>
          <a:p>
            <a:pPr algn="ctr"/>
            <a:r>
              <a:rPr lang="en-US" sz="2000" b="1" dirty="0">
                <a:ln w="22225">
                  <a:noFill/>
                  <a:prstDash val="solid"/>
                </a:ln>
                <a:solidFill>
                  <a:schemeClr val="bg1"/>
                </a:solidFill>
                <a:effectLst/>
                <a:latin typeface="Cambria" panose="02040503050406030204" pitchFamily="18" charset="0"/>
                <a:ea typeface="Cambria" panose="02040503050406030204" pitchFamily="18" charset="0"/>
              </a:rPr>
              <a:t>CHỦ ĐỀ </a:t>
            </a:r>
            <a:r>
              <a:rPr lang="en-US" sz="2000" b="1" dirty="0" smtClean="0">
                <a:ln w="22225">
                  <a:noFill/>
                  <a:prstDash val="solid"/>
                </a:ln>
                <a:solidFill>
                  <a:schemeClr val="bg1"/>
                </a:solidFill>
                <a:latin typeface="Cambria" panose="02040503050406030204" pitchFamily="18" charset="0"/>
                <a:ea typeface="Cambria" panose="02040503050406030204" pitchFamily="18" charset="0"/>
              </a:rPr>
              <a:t>F1</a:t>
            </a:r>
            <a:r>
              <a:rPr lang="en-US" sz="2000" b="1" dirty="0" smtClean="0">
                <a:ln w="22225">
                  <a:noFill/>
                  <a:prstDash val="solid"/>
                </a:ln>
                <a:solidFill>
                  <a:schemeClr val="bg1"/>
                </a:solidFill>
                <a:effectLst/>
                <a:latin typeface="Cambria" panose="02040503050406030204" pitchFamily="18" charset="0"/>
                <a:ea typeface="Cambria" panose="02040503050406030204" pitchFamily="18" charset="0"/>
              </a:rPr>
              <a:t>:</a:t>
            </a:r>
            <a:endParaRPr lang="en-US" sz="2000" b="1" dirty="0">
              <a:ln w="22225">
                <a:noFill/>
                <a:prstDash val="solid"/>
              </a:ln>
              <a:solidFill>
                <a:schemeClr val="bg1"/>
              </a:solidFill>
              <a:effectLst/>
              <a:latin typeface="Cambria" panose="02040503050406030204" pitchFamily="18" charset="0"/>
              <a:ea typeface="Cambria" panose="02040503050406030204" pitchFamily="18" charset="0"/>
            </a:endParaRPr>
          </a:p>
          <a:p>
            <a:pPr algn="ctr"/>
            <a:r>
              <a:rPr lang="en-US" sz="2000" b="1" dirty="0" smtClean="0">
                <a:solidFill>
                  <a:schemeClr val="bg1"/>
                </a:solidFill>
                <a:latin typeface="Times New Roman" pitchFamily="18" charset="0"/>
                <a:cs typeface="Times New Roman" pitchFamily="18" charset="0"/>
              </a:rPr>
              <a:t>THỰC HIỆN CÔNG VIỆC THEO TỪNG BƯỚC</a:t>
            </a:r>
            <a:endParaRPr lang="en-US" sz="2000" b="1" dirty="0">
              <a:ln w="22225">
                <a:noFill/>
                <a:prstDash val="solid"/>
              </a:ln>
              <a:solidFill>
                <a:schemeClr val="bg1"/>
              </a:solidFill>
              <a:latin typeface="Times New Roman" pitchFamily="18" charset="0"/>
              <a:ea typeface="Cambria" panose="02040503050406030204" pitchFamily="18" charset="0"/>
              <a:cs typeface="Times New Roman" pitchFamily="18" charset="0"/>
            </a:endParaRPr>
          </a:p>
        </p:txBody>
      </p:sp>
      <p:pic>
        <p:nvPicPr>
          <p:cNvPr id="19" name="Picture 18">
            <a:extLst>
              <a:ext uri="{FF2B5EF4-FFF2-40B4-BE49-F238E27FC236}">
                <a16:creationId xmlns:a16="http://schemas.microsoft.com/office/drawing/2014/main" id="{0EF9B328-B912-4A8F-BEBE-C0064204C28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7575662" y="2853983"/>
            <a:ext cx="1568338" cy="1470367"/>
          </a:xfrm>
          <a:prstGeom prst="rect">
            <a:avLst/>
          </a:prstGeom>
        </p:spPr>
      </p:pic>
      <p:sp>
        <p:nvSpPr>
          <p:cNvPr id="2" name="TextBox 1"/>
          <p:cNvSpPr txBox="1"/>
          <p:nvPr/>
        </p:nvSpPr>
        <p:spPr>
          <a:xfrm>
            <a:off x="1094318" y="-19050"/>
            <a:ext cx="4696882" cy="400110"/>
          </a:xfrm>
          <a:prstGeom prst="rect">
            <a:avLst/>
          </a:prstGeom>
          <a:noFill/>
        </p:spPr>
        <p:txBody>
          <a:bodyPr wrap="square" rtlCol="0">
            <a:spAutoFit/>
          </a:bodyPr>
          <a:lstStyle/>
          <a:p>
            <a:pPr algn="ctr"/>
            <a:r>
              <a:rPr lang="vi-VN" sz="2000" b="1" dirty="0" smtClean="0">
                <a:latin typeface="Times New Roman" pitchFamily="18" charset="0"/>
                <a:cs typeface="Times New Roman" pitchFamily="18" charset="0"/>
              </a:rPr>
              <a:t>Thứ năm, ngày 20 tháng 4 năm 2023</a:t>
            </a:r>
            <a:endParaRPr lang="en-US" sz="2000" b="1" dirty="0">
              <a:latin typeface="Times New Roman" pitchFamily="18" charset="0"/>
              <a:cs typeface="Times New Roman" pitchFamily="18" charset="0"/>
            </a:endParaRPr>
          </a:p>
        </p:txBody>
      </p:sp>
      <p:sp>
        <p:nvSpPr>
          <p:cNvPr id="17" name="TextBox 16"/>
          <p:cNvSpPr txBox="1"/>
          <p:nvPr/>
        </p:nvSpPr>
        <p:spPr>
          <a:xfrm>
            <a:off x="1963155" y="297418"/>
            <a:ext cx="3054927" cy="369332"/>
          </a:xfrm>
          <a:prstGeom prst="rect">
            <a:avLst/>
          </a:prstGeom>
          <a:noFill/>
        </p:spPr>
        <p:txBody>
          <a:bodyPr wrap="square" rtlCol="0">
            <a:spAutoFit/>
          </a:bodyPr>
          <a:lstStyle/>
          <a:p>
            <a:pPr algn="ctr"/>
            <a:r>
              <a:rPr lang="en-US" b="1" smtClean="0"/>
              <a:t>Môn: Tin học</a:t>
            </a:r>
            <a:endParaRPr lang="en-US" b="1"/>
          </a:p>
        </p:txBody>
      </p:sp>
      <p:sp>
        <p:nvSpPr>
          <p:cNvPr id="3" name="TextBox 2"/>
          <p:cNvSpPr txBox="1"/>
          <p:nvPr/>
        </p:nvSpPr>
        <p:spPr>
          <a:xfrm>
            <a:off x="109009" y="3551932"/>
            <a:ext cx="6667500" cy="1077218"/>
          </a:xfrm>
          <a:prstGeom prst="rect">
            <a:avLst/>
          </a:prstGeom>
          <a:solidFill>
            <a:schemeClr val="accent2">
              <a:lumMod val="60000"/>
              <a:lumOff val="40000"/>
            </a:schemeClr>
          </a:solidFill>
        </p:spPr>
        <p:txBody>
          <a:bodyPr wrap="square" rtlCol="0">
            <a:spAutoFit/>
          </a:bodyPr>
          <a:lstStyle/>
          <a:p>
            <a:r>
              <a:rPr lang="en-US" sz="3200" b="1" dirty="0">
                <a:solidFill>
                  <a:srgbClr val="FF0000"/>
                </a:solidFill>
                <a:latin typeface="Times New Roman" pitchFamily="18" charset="0"/>
                <a:cs typeface="Times New Roman" panose="02020603050405020304" pitchFamily="18" charset="0"/>
              </a:rPr>
              <a:t>3. Thái </a:t>
            </a:r>
            <a:r>
              <a:rPr lang="en-US" sz="3200" b="1" dirty="0" smtClean="0">
                <a:solidFill>
                  <a:srgbClr val="FF0000"/>
                </a:solidFill>
                <a:latin typeface="Times New Roman" panose="02020603050405020304" pitchFamily="18" charset="0"/>
                <a:cs typeface="Times New Roman" panose="02020603050405020304" pitchFamily="18" charset="0"/>
              </a:rPr>
              <a:t>độ: </a:t>
            </a:r>
            <a:r>
              <a:rPr lang="en-US" sz="3200" dirty="0" smtClean="0">
                <a:latin typeface="Times New Roman" pitchFamily="18" charset="0"/>
                <a:cs typeface="Times New Roman" pitchFamily="18" charset="0"/>
              </a:rPr>
              <a:t>Yêu </a:t>
            </a:r>
            <a:r>
              <a:rPr lang="en-US" sz="3200" dirty="0">
                <a:latin typeface="Times New Roman" pitchFamily="18" charset="0"/>
                <a:cs typeface="Times New Roman" pitchFamily="18" charset="0"/>
              </a:rPr>
              <a:t>thích môn tin học, chủ động xây dựng bài </a:t>
            </a:r>
            <a:r>
              <a:rPr lang="en-US" sz="3200" dirty="0" smtClean="0">
                <a:latin typeface="Times New Roman" pitchFamily="18" charset="0"/>
                <a:cs typeface="Times New Roman" pitchFamily="18" charset="0"/>
              </a:rPr>
              <a:t>học</a:t>
            </a:r>
            <a:endParaRPr lang="en-US" sz="3200" dirty="0">
              <a:latin typeface="Times New Roman" pitchFamily="18" charset="0"/>
              <a:cs typeface="Times New Roman" pitchFamily="18" charset="0"/>
            </a:endParaRPr>
          </a:p>
        </p:txBody>
      </p:sp>
      <p:sp>
        <p:nvSpPr>
          <p:cNvPr id="4" name="TextBox 3"/>
          <p:cNvSpPr txBox="1"/>
          <p:nvPr/>
        </p:nvSpPr>
        <p:spPr>
          <a:xfrm>
            <a:off x="156868" y="1426121"/>
            <a:ext cx="6642100" cy="2062103"/>
          </a:xfrm>
          <a:prstGeom prst="rect">
            <a:avLst/>
          </a:prstGeom>
          <a:solidFill>
            <a:schemeClr val="accent6">
              <a:lumMod val="60000"/>
              <a:lumOff val="40000"/>
            </a:schemeClr>
          </a:solidFill>
        </p:spPr>
        <p:txBody>
          <a:bodyPr wrap="square" rtlCol="0">
            <a:spAutoFit/>
          </a:bodyPr>
          <a:lstStyle/>
          <a:p>
            <a:pPr marL="0" lvl="6"/>
            <a:r>
              <a:rPr lang="en-US" sz="2800" b="1" dirty="0">
                <a:solidFill>
                  <a:srgbClr val="FF0000"/>
                </a:solidFill>
                <a:latin typeface="Times New Roman" panose="02020603050405020304" pitchFamily="18" charset="0"/>
                <a:cs typeface="Times New Roman" panose="02020603050405020304" pitchFamily="18" charset="0"/>
              </a:rPr>
              <a:t>2. Kỹ năng</a:t>
            </a:r>
            <a:r>
              <a:rPr lang="en-US" sz="2800" b="1" dirty="0" smtClean="0">
                <a:solidFill>
                  <a:srgbClr val="FF0000"/>
                </a:solidFill>
                <a:latin typeface="Times New Roman" panose="02020603050405020304" pitchFamily="18" charset="0"/>
                <a:cs typeface="Times New Roman" panose="02020603050405020304" pitchFamily="18" charset="0"/>
              </a:rPr>
              <a:t>: </a:t>
            </a:r>
            <a:r>
              <a:rPr lang="vi-VN" sz="3200" dirty="0">
                <a:latin typeface="Times New Roman" pitchFamily="18" charset="0"/>
                <a:cs typeface="Times New Roman" pitchFamily="18" charset="0"/>
              </a:rPr>
              <a:t>Chia được một công việc cụ thể thành những việc nhỏ hơn, trong đó có những việc máy tính trợ giúp được cho em.</a:t>
            </a:r>
            <a:endParaRPr lang="en-US" sz="3200" dirty="0">
              <a:latin typeface="Times New Roman" pitchFamily="18" charset="0"/>
              <a:cs typeface="Times New Roman" pitchFamily="18" charset="0"/>
            </a:endParaRPr>
          </a:p>
        </p:txBody>
      </p:sp>
      <p:sp>
        <p:nvSpPr>
          <p:cNvPr id="10" name="TextBox 9"/>
          <p:cNvSpPr txBox="1"/>
          <p:nvPr/>
        </p:nvSpPr>
        <p:spPr>
          <a:xfrm>
            <a:off x="134409" y="1561802"/>
            <a:ext cx="6642100" cy="2000548"/>
          </a:xfrm>
          <a:prstGeom prst="rect">
            <a:avLst/>
          </a:prstGeom>
          <a:solidFill>
            <a:srgbClr val="92D050"/>
          </a:solidFill>
        </p:spPr>
        <p:txBody>
          <a:bodyPr wrap="square" rtlCol="0">
            <a:spAutoFit/>
          </a:bodyPr>
          <a:lstStyle/>
          <a:p>
            <a:pPr marL="0" lvl="6" algn="just"/>
            <a:r>
              <a:rPr lang="en-US" sz="2800" b="1" dirty="0" smtClean="0">
                <a:solidFill>
                  <a:srgbClr val="FF0000"/>
                </a:solidFill>
                <a:latin typeface="Times New Roman" pitchFamily="18" charset="0"/>
                <a:cs typeface="Times New Roman" panose="02020603050405020304" pitchFamily="18" charset="0"/>
              </a:rPr>
              <a:t>1. Kiến thức: </a:t>
            </a:r>
          </a:p>
          <a:p>
            <a:pPr marL="0" lvl="6" algn="just"/>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Chia </a:t>
            </a:r>
            <a:r>
              <a:rPr lang="vi-VN" sz="3200" dirty="0">
                <a:latin typeface="Times New Roman" pitchFamily="18" charset="0"/>
                <a:cs typeface="Times New Roman" pitchFamily="18" charset="0"/>
              </a:rPr>
              <a:t>được một công việc cụ thể thành những việc nhỏ hơn. </a:t>
            </a:r>
            <a:endParaRPr lang="en-US" sz="3200" dirty="0" smtClean="0">
              <a:latin typeface="Times New Roman" pitchFamily="18" charset="0"/>
              <a:cs typeface="Times New Roman" pitchFamily="18" charset="0"/>
            </a:endParaRPr>
          </a:p>
          <a:p>
            <a:pPr marL="0" lvl="6" algn="just"/>
            <a:r>
              <a:rPr lang="en-US" sz="3200" dirty="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588283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grpId="0" nodeType="clickEffect">
                                  <p:stCondLst>
                                    <p:cond delay="0"/>
                                  </p:stCondLst>
                                  <p:childTnLst>
                                    <p:animEffect transition="out" filter="wheel(1)">
                                      <p:cBhvr>
                                        <p:cTn id="6" dur="2000"/>
                                        <p:tgtEl>
                                          <p:spTgt spid="10"/>
                                        </p:tgtEl>
                                      </p:cBhvr>
                                    </p:animEffect>
                                    <p:set>
                                      <p:cBhvr>
                                        <p:cTn id="7" dur="1" fill="hold">
                                          <p:stCondLst>
                                            <p:cond delay="1999"/>
                                          </p:stCondLst>
                                        </p:cTn>
                                        <p:tgtEl>
                                          <p:spTgt spid="1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randombar(horizont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4" name="WordArt 14"/>
          <p:cNvSpPr>
            <a:spLocks noChangeArrowheads="1" noChangeShapeType="1" noTextEdit="1"/>
          </p:cNvSpPr>
          <p:nvPr/>
        </p:nvSpPr>
        <p:spPr bwMode="auto">
          <a:xfrm>
            <a:off x="2895602" y="518181"/>
            <a:ext cx="3200398" cy="742950"/>
          </a:xfrm>
          <a:prstGeom prst="rect">
            <a:avLst/>
          </a:prstGeom>
        </p:spPr>
        <p:txBody>
          <a:bodyPr wrap="none" fromWordArt="1">
            <a:prstTxWarp prst="textDeflate">
              <a:avLst>
                <a:gd name="adj" fmla="val 26227"/>
              </a:avLst>
            </a:prstTxWarp>
          </a:bodyPr>
          <a:lstStyle/>
          <a:p>
            <a:pPr algn="ctr"/>
            <a:r>
              <a:rPr lang="en-US" sz="2400" b="1" kern="10" dirty="0">
                <a:ln w="9525">
                  <a:solidFill>
                    <a:srgbClr val="FF0000"/>
                  </a:solidFill>
                  <a:round/>
                  <a:headEnd/>
                  <a:tailEnd/>
                </a:ln>
                <a:solidFill>
                  <a:srgbClr val="FF0000"/>
                </a:solidFill>
                <a:latin typeface="Cambria"/>
                <a:ea typeface="Cambria"/>
              </a:rPr>
              <a:t>Môn: Tin học</a:t>
            </a:r>
          </a:p>
        </p:txBody>
      </p:sp>
      <p:sp>
        <p:nvSpPr>
          <p:cNvPr id="5135" name="WordArt 15"/>
          <p:cNvSpPr>
            <a:spLocks noChangeArrowheads="1" noChangeShapeType="1" noTextEdit="1"/>
          </p:cNvSpPr>
          <p:nvPr/>
        </p:nvSpPr>
        <p:spPr bwMode="auto">
          <a:xfrm>
            <a:off x="3616778" y="1261131"/>
            <a:ext cx="1564822" cy="440532"/>
          </a:xfrm>
          <a:prstGeom prst="rect">
            <a:avLst/>
          </a:prstGeom>
        </p:spPr>
        <p:txBody>
          <a:bodyPr wrap="none" fromWordArt="1">
            <a:prstTxWarp prst="textPlain">
              <a:avLst>
                <a:gd name="adj" fmla="val 50000"/>
              </a:avLst>
            </a:prstTxWarp>
          </a:bodyPr>
          <a:lstStyle/>
          <a:p>
            <a:pPr algn="ctr"/>
            <a:r>
              <a:rPr lang="en-US" sz="1400" b="1" kern="10" dirty="0">
                <a:ln w="9525">
                  <a:solidFill>
                    <a:srgbClr val="FF0000"/>
                  </a:solidFill>
                  <a:round/>
                  <a:headEnd/>
                  <a:tailEnd/>
                </a:ln>
                <a:solidFill>
                  <a:srgbClr val="FF0000"/>
                </a:solidFill>
                <a:latin typeface="Cambria"/>
                <a:ea typeface="Cambria"/>
              </a:rPr>
              <a:t>Lớp: 3</a:t>
            </a:r>
          </a:p>
        </p:txBody>
      </p:sp>
      <p:sp>
        <p:nvSpPr>
          <p:cNvPr id="2" name="TextBox 1"/>
          <p:cNvSpPr txBox="1"/>
          <p:nvPr/>
        </p:nvSpPr>
        <p:spPr>
          <a:xfrm>
            <a:off x="-20411" y="1718330"/>
            <a:ext cx="9032424" cy="892552"/>
          </a:xfrm>
          <a:prstGeom prst="rect">
            <a:avLst/>
          </a:prstGeom>
          <a:noFill/>
        </p:spPr>
        <p:txBody>
          <a:bodyPr wrap="square" rtlCol="0">
            <a:spAutoFit/>
          </a:bodyPr>
          <a:lstStyle/>
          <a:p>
            <a:pPr algn="ctr"/>
            <a:r>
              <a:rPr lang="en-US" altLang="en-US" sz="2400" b="1" dirty="0" smtClean="0">
                <a:solidFill>
                  <a:srgbClr val="FF0000"/>
                </a:solidFill>
                <a:latin typeface="Times New Roman" pitchFamily="18" charset="0"/>
                <a:cs typeface="Times New Roman" pitchFamily="18" charset="0"/>
              </a:rPr>
              <a:t>CHỦ ĐỀ F1: </a:t>
            </a:r>
          </a:p>
          <a:p>
            <a:pPr algn="ctr"/>
            <a:r>
              <a:rPr lang="vi-VN" sz="2800" b="1" dirty="0" smtClean="0">
                <a:ln w="22225">
                  <a:noFill/>
                  <a:prstDash val="solid"/>
                </a:ln>
                <a:solidFill>
                  <a:srgbClr val="FF0000"/>
                </a:solidFill>
                <a:latin typeface="Cambria" panose="02040503050406030204" pitchFamily="18" charset="0"/>
                <a:ea typeface="Cambria" panose="02040503050406030204" pitchFamily="18" charset="0"/>
              </a:rPr>
              <a:t>THỰC HIỆN CÔNG VIỆC THEO TỪNG BƯỚC</a:t>
            </a:r>
            <a:endParaRPr lang="en-US" sz="2800" b="1" dirty="0">
              <a:ln w="22225">
                <a:noFill/>
                <a:prstDash val="solid"/>
              </a:ln>
              <a:solidFill>
                <a:srgbClr val="FF0000"/>
              </a:solidFill>
              <a:latin typeface="Cambria" panose="02040503050406030204" pitchFamily="18" charset="0"/>
              <a:ea typeface="Cambria" panose="02040503050406030204" pitchFamily="18" charset="0"/>
            </a:endParaRPr>
          </a:p>
        </p:txBody>
      </p:sp>
      <p:sp>
        <p:nvSpPr>
          <p:cNvPr id="6" name="TextBox 5"/>
          <p:cNvSpPr txBox="1"/>
          <p:nvPr/>
        </p:nvSpPr>
        <p:spPr>
          <a:xfrm>
            <a:off x="161924" y="3176885"/>
            <a:ext cx="8905876" cy="400110"/>
          </a:xfrm>
          <a:prstGeom prst="rect">
            <a:avLst/>
          </a:prstGeom>
          <a:noFill/>
        </p:spPr>
        <p:txBody>
          <a:bodyPr wrap="square" rtlCol="0">
            <a:spAutoFit/>
          </a:bodyPr>
          <a:lstStyle/>
          <a:p>
            <a:pPr algn="ctr"/>
            <a:r>
              <a:rPr lang="vi-VN" altLang="en-US" sz="2000" b="1" dirty="0" smtClean="0">
                <a:solidFill>
                  <a:srgbClr val="000099"/>
                </a:solidFill>
                <a:latin typeface="HP-001"/>
              </a:rPr>
              <a:t>BÀI 3: EM TẬP LÀM CHỈ HUY GIỎI</a:t>
            </a:r>
            <a:endParaRPr lang="en-US" sz="2000" b="1" dirty="0">
              <a:ln w="22225">
                <a:noFill/>
                <a:prstDash val="solid"/>
              </a:ln>
              <a:solidFill>
                <a:srgbClr val="FF0000"/>
              </a:solidFill>
              <a:latin typeface="Cambria" panose="02040503050406030204" pitchFamily="18" charset="0"/>
              <a:ea typeface="Cambria" panose="02040503050406030204" pitchFamily="18" charset="0"/>
            </a:endParaRPr>
          </a:p>
        </p:txBody>
      </p:sp>
      <p:sp>
        <p:nvSpPr>
          <p:cNvPr id="7" name="TextBox 6"/>
          <p:cNvSpPr txBox="1"/>
          <p:nvPr/>
        </p:nvSpPr>
        <p:spPr>
          <a:xfrm>
            <a:off x="1566862" y="-8870"/>
            <a:ext cx="5943600" cy="523220"/>
          </a:xfrm>
          <a:prstGeom prst="rect">
            <a:avLst/>
          </a:prstGeom>
          <a:noFill/>
        </p:spPr>
        <p:txBody>
          <a:bodyPr wrap="square" rtlCol="0">
            <a:spAutoFit/>
          </a:bodyPr>
          <a:lstStyle/>
          <a:p>
            <a:pPr algn="ctr"/>
            <a:r>
              <a:rPr lang="vi-VN" sz="2800" b="1" i="1" dirty="0" smtClean="0">
                <a:solidFill>
                  <a:srgbClr val="000099"/>
                </a:solidFill>
                <a:latin typeface="Times New Roman" panose="02020603050405020304" pitchFamily="18" charset="0"/>
                <a:cs typeface="Times New Roman" panose="02020603050405020304" pitchFamily="18" charset="0"/>
              </a:rPr>
              <a:t>Thứ năm, ngày </a:t>
            </a:r>
            <a:r>
              <a:rPr lang="en-US" sz="2800" b="1" i="1" dirty="0" smtClean="0">
                <a:solidFill>
                  <a:srgbClr val="000099"/>
                </a:solidFill>
                <a:latin typeface="Times New Roman" panose="02020603050405020304" pitchFamily="18" charset="0"/>
                <a:cs typeface="Times New Roman" panose="02020603050405020304" pitchFamily="18" charset="0"/>
              </a:rPr>
              <a:t>17</a:t>
            </a:r>
            <a:r>
              <a:rPr lang="vi-VN" sz="2800" b="1" i="1" dirty="0" smtClean="0">
                <a:solidFill>
                  <a:srgbClr val="000099"/>
                </a:solidFill>
                <a:latin typeface="Times New Roman" panose="02020603050405020304" pitchFamily="18" charset="0"/>
                <a:cs typeface="Times New Roman" panose="02020603050405020304" pitchFamily="18" charset="0"/>
              </a:rPr>
              <a:t> </a:t>
            </a:r>
            <a:r>
              <a:rPr lang="vi-VN" sz="2800" b="1" i="1" dirty="0" smtClean="0">
                <a:solidFill>
                  <a:srgbClr val="000099"/>
                </a:solidFill>
                <a:latin typeface="Times New Roman" panose="02020603050405020304" pitchFamily="18" charset="0"/>
                <a:cs typeface="Times New Roman" panose="02020603050405020304" pitchFamily="18" charset="0"/>
              </a:rPr>
              <a:t>tháng 4 năm 2023</a:t>
            </a:r>
            <a:endParaRPr lang="en-US" sz="2800" b="1" i="1" dirty="0">
              <a:solidFill>
                <a:srgbClr val="00009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6430281"/>
      </p:ext>
    </p:extLst>
  </p:cSld>
  <p:clrMapOvr>
    <a:masterClrMapping/>
  </p:clrMapOvr>
  <p:transition spd="slow">
    <p:push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974" y="57150"/>
            <a:ext cx="8963026" cy="461665"/>
          </a:xfrm>
          <a:prstGeom prst="rect">
            <a:avLst/>
          </a:prstGeom>
          <a:solidFill>
            <a:schemeClr val="accent4">
              <a:lumMod val="60000"/>
              <a:lumOff val="40000"/>
            </a:schemeClr>
          </a:solidFill>
        </p:spPr>
        <p:txBody>
          <a:bodyPr wrap="square" rtlCol="0">
            <a:spAutoFit/>
          </a:bodyPr>
          <a:lstStyle/>
          <a:p>
            <a:r>
              <a:rPr lang="en-US" sz="2400" b="1" dirty="0">
                <a:latin typeface="Times New Roman" pitchFamily="18" charset="0"/>
                <a:cs typeface="Times New Roman" pitchFamily="18" charset="0"/>
              </a:rPr>
              <a:t>1. </a:t>
            </a:r>
            <a:r>
              <a:rPr lang="en-US" sz="2400" b="1" dirty="0" smtClean="0">
                <a:latin typeface="Times New Roman" pitchFamily="18" charset="0"/>
                <a:cs typeface="Times New Roman" pitchFamily="18" charset="0"/>
              </a:rPr>
              <a:t>AI CHIA VIỆC HỢP LÝ</a:t>
            </a:r>
            <a:endParaRPr lang="en-US" sz="2400" b="1" dirty="0">
              <a:ln w="22225">
                <a:noFill/>
                <a:prstDash val="solid"/>
              </a:ln>
              <a:solidFill>
                <a:srgbClr val="FF0000"/>
              </a:solidFill>
              <a:latin typeface="Times New Roman" pitchFamily="18" charset="0"/>
              <a:ea typeface="Cambria" panose="02040503050406030204" pitchFamily="18" charset="0"/>
              <a:cs typeface="Times New Roman" pitchFamily="18" charset="0"/>
            </a:endParaRPr>
          </a:p>
        </p:txBody>
      </p:sp>
      <p:sp>
        <p:nvSpPr>
          <p:cNvPr id="6" name="TextBox 5"/>
          <p:cNvSpPr txBox="1"/>
          <p:nvPr/>
        </p:nvSpPr>
        <p:spPr>
          <a:xfrm>
            <a:off x="28574" y="1095027"/>
            <a:ext cx="8950326" cy="4031873"/>
          </a:xfrm>
          <a:prstGeom prst="rect">
            <a:avLst/>
          </a:prstGeom>
          <a:solidFill>
            <a:schemeClr val="accent1">
              <a:lumMod val="40000"/>
              <a:lumOff val="60000"/>
            </a:schemeClr>
          </a:solidFill>
        </p:spPr>
        <p:txBody>
          <a:bodyPr wrap="square" rtlCol="0">
            <a:spAutoFit/>
          </a:bodyPr>
          <a:lstStyle/>
          <a:p>
            <a:pPr algn="just"/>
            <a:r>
              <a:rPr lang="en-US" sz="3200" dirty="0" smtClean="0">
                <a:latin typeface="Times New Roman" pitchFamily="18" charset="0"/>
                <a:cs typeface="Times New Roman" pitchFamily="18" charset="0"/>
              </a:rPr>
              <a:t>	</a:t>
            </a:r>
            <a:r>
              <a:rPr lang="vi-VN" sz="3200" dirty="0">
                <a:latin typeface="Times New Roman" pitchFamily="18" charset="0"/>
                <a:cs typeface="Times New Roman" pitchFamily="18" charset="0"/>
              </a:rPr>
              <a:t>Em hãy đóng vai nhóm trưởng của một nhóm gồm ba bạn. Nhóm nhận nhiệm vụ chuẩn bị một bài trình chiếu để giới thiệu với cả lớp một cảnh đẹp của Việt Nam. Nhóm trưởng cần phân chia nhiệm vụ thành các việc nhỏ hơn và phân công các bạn trong nhóm thực hiện. Em hãy trình bày nhiệm vụ đã được em chia nhỏ như thế nào và phân công cho các bạn trong nhóm ra sao.</a:t>
            </a:r>
            <a:endParaRPr lang="en-US" sz="4400" dirty="0">
              <a:latin typeface="Times New Roman" pitchFamily="18" charset="0"/>
              <a:cs typeface="Times New Roman" pitchFamily="18" charset="0"/>
            </a:endParaRPr>
          </a:p>
        </p:txBody>
      </p:sp>
      <p:sp>
        <p:nvSpPr>
          <p:cNvPr id="7" name="TextBox 6"/>
          <p:cNvSpPr txBox="1"/>
          <p:nvPr/>
        </p:nvSpPr>
        <p:spPr>
          <a:xfrm>
            <a:off x="53974" y="563265"/>
            <a:ext cx="8963026" cy="461665"/>
          </a:xfrm>
          <a:prstGeom prst="rect">
            <a:avLst/>
          </a:prstGeom>
          <a:solidFill>
            <a:schemeClr val="accent4">
              <a:lumMod val="60000"/>
              <a:lumOff val="40000"/>
            </a:schemeClr>
          </a:solidFill>
        </p:spPr>
        <p:txBody>
          <a:bodyPr wrap="square" rtlCol="0">
            <a:spAutoFit/>
          </a:bodyPr>
          <a:lstStyle/>
          <a:p>
            <a:r>
              <a:rPr lang="en-US" sz="2400" b="1" dirty="0" smtClean="0">
                <a:latin typeface="Times New Roman" pitchFamily="18" charset="0"/>
                <a:cs typeface="Times New Roman" pitchFamily="18" charset="0"/>
              </a:rPr>
              <a:t>TRÒ CHƠI: Ai chia việc hợp lý</a:t>
            </a:r>
            <a:endParaRPr lang="en-US" sz="2400" b="1" dirty="0">
              <a:ln w="22225">
                <a:noFill/>
                <a:prstDash val="solid"/>
              </a:ln>
              <a:solidFill>
                <a:srgbClr val="FF0000"/>
              </a:solidFill>
              <a:latin typeface="Times New Roman" pitchFamily="18" charset="0"/>
              <a:ea typeface="Cambria" panose="02040503050406030204" pitchFamily="18" charset="0"/>
              <a:cs typeface="Times New Roman" pitchFamily="18" charset="0"/>
            </a:endParaRPr>
          </a:p>
        </p:txBody>
      </p:sp>
    </p:spTree>
    <p:extLst>
      <p:ext uri="{BB962C8B-B14F-4D97-AF65-F5344CB8AC3E}">
        <p14:creationId xmlns:p14="http://schemas.microsoft.com/office/powerpoint/2010/main" val="359381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xit" presetSubtype="0" fill="hold" grpId="0" nodeType="withEffect">
                                  <p:stCondLst>
                                    <p:cond delay="0"/>
                                  </p:stCondLst>
                                  <p:childTnLst>
                                    <p:animEffect transition="out" filter="wipe(down)">
                                      <p:cBhvr>
                                        <p:cTn id="6" dur="180" accel="50000">
                                          <p:stCondLst>
                                            <p:cond delay="1820"/>
                                          </p:stCondLst>
                                        </p:cTn>
                                        <p:tgtEl>
                                          <p:spTgt spid="5"/>
                                        </p:tgtEl>
                                      </p:cBhvr>
                                    </p:animEffect>
                                    <p:anim calcmode="lin" valueType="num">
                                      <p:cBhvr>
                                        <p:cTn id="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14" dur="26">
                                          <p:stCondLst>
                                            <p:cond delay="620"/>
                                          </p:stCondLst>
                                        </p:cTn>
                                        <p:tgtEl>
                                          <p:spTgt spid="5"/>
                                        </p:tgtEl>
                                      </p:cBhvr>
                                      <p:to x="100000" y="60000"/>
                                    </p:animScale>
                                    <p:animScale>
                                      <p:cBhvr>
                                        <p:cTn id="15" dur="166" decel="50000">
                                          <p:stCondLst>
                                            <p:cond delay="646"/>
                                          </p:stCondLst>
                                        </p:cTn>
                                        <p:tgtEl>
                                          <p:spTgt spid="5"/>
                                        </p:tgtEl>
                                      </p:cBhvr>
                                      <p:to x="100000" y="100000"/>
                                    </p:animScale>
                                    <p:animScale>
                                      <p:cBhvr>
                                        <p:cTn id="16" dur="26">
                                          <p:stCondLst>
                                            <p:cond delay="1312"/>
                                          </p:stCondLst>
                                        </p:cTn>
                                        <p:tgtEl>
                                          <p:spTgt spid="5"/>
                                        </p:tgtEl>
                                      </p:cBhvr>
                                      <p:to x="100000" y="80000"/>
                                    </p:animScale>
                                    <p:animScale>
                                      <p:cBhvr>
                                        <p:cTn id="17" dur="166" decel="50000">
                                          <p:stCondLst>
                                            <p:cond delay="1338"/>
                                          </p:stCondLst>
                                        </p:cTn>
                                        <p:tgtEl>
                                          <p:spTgt spid="5"/>
                                        </p:tgtEl>
                                      </p:cBhvr>
                                      <p:to x="100000" y="100000"/>
                                    </p:animScale>
                                    <p:animScale>
                                      <p:cBhvr>
                                        <p:cTn id="18" dur="26">
                                          <p:stCondLst>
                                            <p:cond delay="1642"/>
                                          </p:stCondLst>
                                        </p:cTn>
                                        <p:tgtEl>
                                          <p:spTgt spid="5"/>
                                        </p:tgtEl>
                                      </p:cBhvr>
                                      <p:to x="100000" y="90000"/>
                                    </p:animScale>
                                    <p:animScale>
                                      <p:cBhvr>
                                        <p:cTn id="19" dur="166" decel="50000">
                                          <p:stCondLst>
                                            <p:cond delay="1668"/>
                                          </p:stCondLst>
                                        </p:cTn>
                                        <p:tgtEl>
                                          <p:spTgt spid="5"/>
                                        </p:tgtEl>
                                      </p:cBhvr>
                                      <p:to x="100000" y="100000"/>
                                    </p:animScale>
                                    <p:animScale>
                                      <p:cBhvr>
                                        <p:cTn id="20" dur="26">
                                          <p:stCondLst>
                                            <p:cond delay="1808"/>
                                          </p:stCondLst>
                                        </p:cTn>
                                        <p:tgtEl>
                                          <p:spTgt spid="5"/>
                                        </p:tgtEl>
                                      </p:cBhvr>
                                      <p:to x="100000" y="95000"/>
                                    </p:animScale>
                                    <p:animScale>
                                      <p:cBhvr>
                                        <p:cTn id="21" dur="166" decel="50000">
                                          <p:stCondLst>
                                            <p:cond delay="1834"/>
                                          </p:stCondLst>
                                        </p:cTn>
                                        <p:tgtEl>
                                          <p:spTgt spid="5"/>
                                        </p:tgtEl>
                                      </p:cBhvr>
                                      <p:to x="100000" y="100000"/>
                                    </p:animScale>
                                    <p:set>
                                      <p:cBhvr>
                                        <p:cTn id="22" dur="1" fill="hold">
                                          <p:stCondLst>
                                            <p:cond delay="1999"/>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randombar(horizontal)">
                                      <p:cBhvr>
                                        <p:cTn id="27" dur="500"/>
                                        <p:tgtEl>
                                          <p:spTgt spid="6"/>
                                        </p:tgtEl>
                                      </p:cBhvr>
                                    </p:animEffect>
                                  </p:childTnLst>
                                </p:cTn>
                              </p:par>
                              <p:par>
                                <p:cTn id="28" presetID="26" presetClass="exit" presetSubtype="0" fill="hold" grpId="0" nodeType="withEffect">
                                  <p:stCondLst>
                                    <p:cond delay="0"/>
                                  </p:stCondLst>
                                  <p:childTnLst>
                                    <p:animEffect transition="out" filter="wipe(down)">
                                      <p:cBhvr>
                                        <p:cTn id="29" dur="180" accel="50000">
                                          <p:stCondLst>
                                            <p:cond delay="1820"/>
                                          </p:stCondLst>
                                        </p:cTn>
                                        <p:tgtEl>
                                          <p:spTgt spid="7"/>
                                        </p:tgtEl>
                                      </p:cBhvr>
                                    </p:animEffect>
                                    <p:anim calcmode="lin" valueType="num">
                                      <p:cBhvr>
                                        <p:cTn id="30"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31"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32"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3"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4"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5"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6"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37" dur="26">
                                          <p:stCondLst>
                                            <p:cond delay="620"/>
                                          </p:stCondLst>
                                        </p:cTn>
                                        <p:tgtEl>
                                          <p:spTgt spid="7"/>
                                        </p:tgtEl>
                                      </p:cBhvr>
                                      <p:to x="100000" y="60000"/>
                                    </p:animScale>
                                    <p:animScale>
                                      <p:cBhvr>
                                        <p:cTn id="38" dur="166" decel="50000">
                                          <p:stCondLst>
                                            <p:cond delay="646"/>
                                          </p:stCondLst>
                                        </p:cTn>
                                        <p:tgtEl>
                                          <p:spTgt spid="7"/>
                                        </p:tgtEl>
                                      </p:cBhvr>
                                      <p:to x="100000" y="100000"/>
                                    </p:animScale>
                                    <p:animScale>
                                      <p:cBhvr>
                                        <p:cTn id="39" dur="26">
                                          <p:stCondLst>
                                            <p:cond delay="1312"/>
                                          </p:stCondLst>
                                        </p:cTn>
                                        <p:tgtEl>
                                          <p:spTgt spid="7"/>
                                        </p:tgtEl>
                                      </p:cBhvr>
                                      <p:to x="100000" y="80000"/>
                                    </p:animScale>
                                    <p:animScale>
                                      <p:cBhvr>
                                        <p:cTn id="40" dur="166" decel="50000">
                                          <p:stCondLst>
                                            <p:cond delay="1338"/>
                                          </p:stCondLst>
                                        </p:cTn>
                                        <p:tgtEl>
                                          <p:spTgt spid="7"/>
                                        </p:tgtEl>
                                      </p:cBhvr>
                                      <p:to x="100000" y="100000"/>
                                    </p:animScale>
                                    <p:animScale>
                                      <p:cBhvr>
                                        <p:cTn id="41" dur="26">
                                          <p:stCondLst>
                                            <p:cond delay="1642"/>
                                          </p:stCondLst>
                                        </p:cTn>
                                        <p:tgtEl>
                                          <p:spTgt spid="7"/>
                                        </p:tgtEl>
                                      </p:cBhvr>
                                      <p:to x="100000" y="90000"/>
                                    </p:animScale>
                                    <p:animScale>
                                      <p:cBhvr>
                                        <p:cTn id="42" dur="166" decel="50000">
                                          <p:stCondLst>
                                            <p:cond delay="1668"/>
                                          </p:stCondLst>
                                        </p:cTn>
                                        <p:tgtEl>
                                          <p:spTgt spid="7"/>
                                        </p:tgtEl>
                                      </p:cBhvr>
                                      <p:to x="100000" y="100000"/>
                                    </p:animScale>
                                    <p:animScale>
                                      <p:cBhvr>
                                        <p:cTn id="43" dur="26">
                                          <p:stCondLst>
                                            <p:cond delay="1808"/>
                                          </p:stCondLst>
                                        </p:cTn>
                                        <p:tgtEl>
                                          <p:spTgt spid="7"/>
                                        </p:tgtEl>
                                      </p:cBhvr>
                                      <p:to x="100000" y="95000"/>
                                    </p:animScale>
                                    <p:animScale>
                                      <p:cBhvr>
                                        <p:cTn id="44" dur="166" decel="50000">
                                          <p:stCondLst>
                                            <p:cond delay="1834"/>
                                          </p:stCondLst>
                                        </p:cTn>
                                        <p:tgtEl>
                                          <p:spTgt spid="7"/>
                                        </p:tgtEl>
                                      </p:cBhvr>
                                      <p:to x="100000" y="100000"/>
                                    </p:animScale>
                                    <p:set>
                                      <p:cBhvr>
                                        <p:cTn id="45" dur="1" fill="hold">
                                          <p:stCondLst>
                                            <p:cond delay="1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974" y="57150"/>
            <a:ext cx="8963026" cy="461665"/>
          </a:xfrm>
          <a:prstGeom prst="rect">
            <a:avLst/>
          </a:prstGeom>
          <a:solidFill>
            <a:schemeClr val="accent4">
              <a:lumMod val="60000"/>
              <a:lumOff val="40000"/>
            </a:schemeClr>
          </a:solidFill>
        </p:spPr>
        <p:txBody>
          <a:bodyPr wrap="square" rtlCol="0">
            <a:spAutoFit/>
          </a:bodyPr>
          <a:lstStyle/>
          <a:p>
            <a:r>
              <a:rPr lang="en-US" sz="2400" b="1" dirty="0" smtClean="0">
                <a:latin typeface="Times New Roman" pitchFamily="18" charset="0"/>
                <a:cs typeface="Times New Roman" pitchFamily="18" charset="0"/>
              </a:rPr>
              <a:t>TRÒ CHƠI: Điều khiển robot</a:t>
            </a:r>
            <a:endParaRPr lang="en-US" sz="2400" b="1" dirty="0">
              <a:ln w="22225">
                <a:noFill/>
                <a:prstDash val="solid"/>
              </a:ln>
              <a:solidFill>
                <a:srgbClr val="FF0000"/>
              </a:solidFill>
              <a:latin typeface="Times New Roman" pitchFamily="18" charset="0"/>
              <a:ea typeface="Cambria" panose="02040503050406030204" pitchFamily="18" charset="0"/>
              <a:cs typeface="Times New Roman" pitchFamily="18" charset="0"/>
            </a:endParaRPr>
          </a:p>
        </p:txBody>
      </p:sp>
      <p:sp>
        <p:nvSpPr>
          <p:cNvPr id="6" name="TextBox 5"/>
          <p:cNvSpPr txBox="1"/>
          <p:nvPr/>
        </p:nvSpPr>
        <p:spPr>
          <a:xfrm>
            <a:off x="66674" y="666750"/>
            <a:ext cx="8950326" cy="3970318"/>
          </a:xfrm>
          <a:prstGeom prst="rect">
            <a:avLst/>
          </a:prstGeom>
          <a:solidFill>
            <a:schemeClr val="accent1">
              <a:lumMod val="40000"/>
              <a:lumOff val="60000"/>
            </a:schemeClr>
          </a:solidFill>
        </p:spPr>
        <p:txBody>
          <a:bodyPr wrap="square" rtlCol="0">
            <a:spAutoFit/>
          </a:bodyPr>
          <a:lstStyle/>
          <a:p>
            <a:pPr algn="just"/>
            <a:r>
              <a:rPr lang="en-US"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Để có thể điều khiển robot đi được trên một bảng ô vuông như Hình 1, em cần biết những điều </a:t>
            </a:r>
            <a:r>
              <a:rPr lang="vi-VN" sz="2800" dirty="0" smtClean="0">
                <a:latin typeface="Times New Roman" pitchFamily="18" charset="0"/>
                <a:cs typeface="Times New Roman" pitchFamily="18" charset="0"/>
              </a:rPr>
              <a:t>sau:</a:t>
            </a:r>
            <a:endParaRPr lang="en-US" sz="2800" dirty="0" smtClean="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	</a:t>
            </a:r>
            <a:r>
              <a:rPr lang="vi-VN" sz="2800" dirty="0">
                <a:latin typeface="Times New Roman" pitchFamily="18" charset="0"/>
                <a:cs typeface="Times New Roman" pitchFamily="18" charset="0"/>
              </a:rPr>
              <a:t>- Tại một số đỉnh ô vuông có đèn, thỉnh thoảng đèn bật lên màu đỏ. </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 </a:t>
            </a:r>
            <a:r>
              <a:rPr lang="vi-VN" sz="2800" dirty="0" smtClean="0">
                <a:latin typeface="Times New Roman" pitchFamily="18" charset="0"/>
                <a:cs typeface="Times New Roman" pitchFamily="18" charset="0"/>
              </a:rPr>
              <a:t>Bánh </a:t>
            </a:r>
            <a:r>
              <a:rPr lang="vi-VN" sz="2800" dirty="0">
                <a:latin typeface="Times New Roman" pitchFamily="18" charset="0"/>
                <a:cs typeface="Times New Roman" pitchFamily="18" charset="0"/>
              </a:rPr>
              <a:t>xe của robot nhận biết được màu đỏ của đèn và coi đó là vật cản. </a:t>
            </a:r>
            <a:endParaRPr lang="en-US" sz="2800" dirty="0" smtClean="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	</a:t>
            </a: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Luật đi của robot: Robot chỉ lăn bánh khi bánh xe không chạm màu đỏ. Nếu chạm màu đỏ thì robot phải nhảy lên cao và khi đó đèn màu đỏ tắt luôn không sáng lên nữa.</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594130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xit" presetSubtype="0" fill="hold" grpId="0" nodeType="withEffect">
                                  <p:stCondLst>
                                    <p:cond delay="0"/>
                                  </p:stCondLst>
                                  <p:childTnLst>
                                    <p:animEffect transition="out" filter="wipe(down)">
                                      <p:cBhvr>
                                        <p:cTn id="6" dur="180" accel="50000">
                                          <p:stCondLst>
                                            <p:cond delay="1820"/>
                                          </p:stCondLst>
                                        </p:cTn>
                                        <p:tgtEl>
                                          <p:spTgt spid="5"/>
                                        </p:tgtEl>
                                      </p:cBhvr>
                                    </p:animEffect>
                                    <p:anim calcmode="lin" valueType="num">
                                      <p:cBhvr>
                                        <p:cTn id="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14" dur="26">
                                          <p:stCondLst>
                                            <p:cond delay="620"/>
                                          </p:stCondLst>
                                        </p:cTn>
                                        <p:tgtEl>
                                          <p:spTgt spid="5"/>
                                        </p:tgtEl>
                                      </p:cBhvr>
                                      <p:to x="100000" y="60000"/>
                                    </p:animScale>
                                    <p:animScale>
                                      <p:cBhvr>
                                        <p:cTn id="15" dur="166" decel="50000">
                                          <p:stCondLst>
                                            <p:cond delay="646"/>
                                          </p:stCondLst>
                                        </p:cTn>
                                        <p:tgtEl>
                                          <p:spTgt spid="5"/>
                                        </p:tgtEl>
                                      </p:cBhvr>
                                      <p:to x="100000" y="100000"/>
                                    </p:animScale>
                                    <p:animScale>
                                      <p:cBhvr>
                                        <p:cTn id="16" dur="26">
                                          <p:stCondLst>
                                            <p:cond delay="1312"/>
                                          </p:stCondLst>
                                        </p:cTn>
                                        <p:tgtEl>
                                          <p:spTgt spid="5"/>
                                        </p:tgtEl>
                                      </p:cBhvr>
                                      <p:to x="100000" y="80000"/>
                                    </p:animScale>
                                    <p:animScale>
                                      <p:cBhvr>
                                        <p:cTn id="17" dur="166" decel="50000">
                                          <p:stCondLst>
                                            <p:cond delay="1338"/>
                                          </p:stCondLst>
                                        </p:cTn>
                                        <p:tgtEl>
                                          <p:spTgt spid="5"/>
                                        </p:tgtEl>
                                      </p:cBhvr>
                                      <p:to x="100000" y="100000"/>
                                    </p:animScale>
                                    <p:animScale>
                                      <p:cBhvr>
                                        <p:cTn id="18" dur="26">
                                          <p:stCondLst>
                                            <p:cond delay="1642"/>
                                          </p:stCondLst>
                                        </p:cTn>
                                        <p:tgtEl>
                                          <p:spTgt spid="5"/>
                                        </p:tgtEl>
                                      </p:cBhvr>
                                      <p:to x="100000" y="90000"/>
                                    </p:animScale>
                                    <p:animScale>
                                      <p:cBhvr>
                                        <p:cTn id="19" dur="166" decel="50000">
                                          <p:stCondLst>
                                            <p:cond delay="1668"/>
                                          </p:stCondLst>
                                        </p:cTn>
                                        <p:tgtEl>
                                          <p:spTgt spid="5"/>
                                        </p:tgtEl>
                                      </p:cBhvr>
                                      <p:to x="100000" y="100000"/>
                                    </p:animScale>
                                    <p:animScale>
                                      <p:cBhvr>
                                        <p:cTn id="20" dur="26">
                                          <p:stCondLst>
                                            <p:cond delay="1808"/>
                                          </p:stCondLst>
                                        </p:cTn>
                                        <p:tgtEl>
                                          <p:spTgt spid="5"/>
                                        </p:tgtEl>
                                      </p:cBhvr>
                                      <p:to x="100000" y="95000"/>
                                    </p:animScale>
                                    <p:animScale>
                                      <p:cBhvr>
                                        <p:cTn id="21" dur="166" decel="50000">
                                          <p:stCondLst>
                                            <p:cond delay="1834"/>
                                          </p:stCondLst>
                                        </p:cTn>
                                        <p:tgtEl>
                                          <p:spTgt spid="5"/>
                                        </p:tgtEl>
                                      </p:cBhvr>
                                      <p:to x="100000" y="100000"/>
                                    </p:animScale>
                                    <p:set>
                                      <p:cBhvr>
                                        <p:cTn id="22" dur="1" fill="hold">
                                          <p:stCondLst>
                                            <p:cond delay="1999"/>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randombar(horizontal)">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468209289"/>
              </p:ext>
            </p:extLst>
          </p:nvPr>
        </p:nvGraphicFramePr>
        <p:xfrm>
          <a:off x="2057400" y="133350"/>
          <a:ext cx="5029200" cy="4927600"/>
        </p:xfrm>
        <a:graphic>
          <a:graphicData uri="http://schemas.openxmlformats.org/drawingml/2006/table">
            <a:tbl>
              <a:tblPr firstRow="1" bandRow="1">
                <a:tableStyleId>{5C22544A-7EE6-4342-B048-85BDC9FD1C3A}</a:tableStyleId>
              </a:tblPr>
              <a:tblGrid>
                <a:gridCol w="1005840">
                  <a:extLst>
                    <a:ext uri="{9D8B030D-6E8A-4147-A177-3AD203B41FA5}">
                      <a16:colId xmlns:a16="http://schemas.microsoft.com/office/drawing/2014/main" val="20000"/>
                    </a:ext>
                  </a:extLst>
                </a:gridCol>
                <a:gridCol w="1005840">
                  <a:extLst>
                    <a:ext uri="{9D8B030D-6E8A-4147-A177-3AD203B41FA5}">
                      <a16:colId xmlns:a16="http://schemas.microsoft.com/office/drawing/2014/main" val="20001"/>
                    </a:ext>
                  </a:extLst>
                </a:gridCol>
                <a:gridCol w="1005840">
                  <a:extLst>
                    <a:ext uri="{9D8B030D-6E8A-4147-A177-3AD203B41FA5}">
                      <a16:colId xmlns:a16="http://schemas.microsoft.com/office/drawing/2014/main" val="20002"/>
                    </a:ext>
                  </a:extLst>
                </a:gridCol>
                <a:gridCol w="1005840">
                  <a:extLst>
                    <a:ext uri="{9D8B030D-6E8A-4147-A177-3AD203B41FA5}">
                      <a16:colId xmlns:a16="http://schemas.microsoft.com/office/drawing/2014/main" val="20003"/>
                    </a:ext>
                  </a:extLst>
                </a:gridCol>
                <a:gridCol w="1005840">
                  <a:extLst>
                    <a:ext uri="{9D8B030D-6E8A-4147-A177-3AD203B41FA5}">
                      <a16:colId xmlns:a16="http://schemas.microsoft.com/office/drawing/2014/main" val="20004"/>
                    </a:ext>
                  </a:extLst>
                </a:gridCol>
              </a:tblGrid>
              <a:tr h="985520">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extLst>
                  <a:ext uri="{0D108BD9-81ED-4DB2-BD59-A6C34878D82A}">
                    <a16:rowId xmlns:a16="http://schemas.microsoft.com/office/drawing/2014/main" val="10000"/>
                  </a:ext>
                </a:extLst>
              </a:tr>
              <a:tr h="985520">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extLst>
                  <a:ext uri="{0D108BD9-81ED-4DB2-BD59-A6C34878D82A}">
                    <a16:rowId xmlns:a16="http://schemas.microsoft.com/office/drawing/2014/main" val="10001"/>
                  </a:ext>
                </a:extLst>
              </a:tr>
              <a:tr h="985520">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2"/>
                  </a:ext>
                </a:extLst>
              </a:tr>
              <a:tr h="985520">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3"/>
                  </a:ext>
                </a:extLst>
              </a:tr>
              <a:tr h="985520">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4"/>
                  </a:ext>
                </a:extLst>
              </a:tr>
            </a:tbl>
          </a:graphicData>
        </a:graphic>
      </p:graphicFrame>
      <p:sp>
        <p:nvSpPr>
          <p:cNvPr id="4" name="TextBox 3"/>
          <p:cNvSpPr txBox="1"/>
          <p:nvPr/>
        </p:nvSpPr>
        <p:spPr>
          <a:xfrm>
            <a:off x="2209800" y="1581150"/>
            <a:ext cx="457200" cy="584775"/>
          </a:xfrm>
          <a:prstGeom prst="rect">
            <a:avLst/>
          </a:prstGeom>
          <a:noFill/>
        </p:spPr>
        <p:txBody>
          <a:bodyPr wrap="square" rtlCol="0">
            <a:spAutoFit/>
          </a:bodyPr>
          <a:lstStyle/>
          <a:p>
            <a:r>
              <a:rPr lang="en-US" sz="3200" b="1" dirty="0"/>
              <a:t>A</a:t>
            </a:r>
          </a:p>
        </p:txBody>
      </p:sp>
      <p:cxnSp>
        <p:nvCxnSpPr>
          <p:cNvPr id="14" name="Straight Connector 13"/>
          <p:cNvCxnSpPr/>
          <p:nvPr/>
        </p:nvCxnSpPr>
        <p:spPr>
          <a:xfrm>
            <a:off x="2057400" y="2089150"/>
            <a:ext cx="9906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3048000" y="1123950"/>
            <a:ext cx="0" cy="9652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048000" y="1123950"/>
            <a:ext cx="19812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5041900" y="1123950"/>
            <a:ext cx="0" cy="29718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34" name="7-Point Star 33"/>
          <p:cNvSpPr/>
          <p:nvPr/>
        </p:nvSpPr>
        <p:spPr>
          <a:xfrm>
            <a:off x="4921250" y="1035050"/>
            <a:ext cx="215900" cy="177800"/>
          </a:xfrm>
          <a:prstGeom prst="star7">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35" name="7-Point Star 34"/>
          <p:cNvSpPr/>
          <p:nvPr/>
        </p:nvSpPr>
        <p:spPr>
          <a:xfrm>
            <a:off x="2940050" y="1035050"/>
            <a:ext cx="215900" cy="177800"/>
          </a:xfrm>
          <a:prstGeom prst="star7">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36" name="7-Point Star 35"/>
          <p:cNvSpPr/>
          <p:nvPr/>
        </p:nvSpPr>
        <p:spPr>
          <a:xfrm>
            <a:off x="2940050" y="1953915"/>
            <a:ext cx="215900" cy="177800"/>
          </a:xfrm>
          <a:prstGeom prst="star7">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37" name="TextBox 36"/>
          <p:cNvSpPr txBox="1"/>
          <p:nvPr/>
        </p:nvSpPr>
        <p:spPr>
          <a:xfrm>
            <a:off x="5137150" y="4248150"/>
            <a:ext cx="457200" cy="584775"/>
          </a:xfrm>
          <a:prstGeom prst="rect">
            <a:avLst/>
          </a:prstGeom>
          <a:noFill/>
        </p:spPr>
        <p:txBody>
          <a:bodyPr wrap="square" rtlCol="0">
            <a:spAutoFit/>
          </a:bodyPr>
          <a:lstStyle/>
          <a:p>
            <a:r>
              <a:rPr lang="en-US" sz="3200" b="1" dirty="0"/>
              <a:t>B</a:t>
            </a:r>
          </a:p>
        </p:txBody>
      </p:sp>
      <p:sp>
        <p:nvSpPr>
          <p:cNvPr id="2" name="Flowchart: Stored Data 1"/>
          <p:cNvSpPr/>
          <p:nvPr/>
        </p:nvSpPr>
        <p:spPr>
          <a:xfrm rot="10800000">
            <a:off x="1752598" y="1915756"/>
            <a:ext cx="304801" cy="351194"/>
          </a:xfrm>
          <a:prstGeom prst="flowChartOnlineStorag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FF00"/>
              </a:solidFill>
            </a:endParaRPr>
          </a:p>
        </p:txBody>
      </p:sp>
      <p:sp>
        <p:nvSpPr>
          <p:cNvPr id="13" name="Flowchart: Stored Data 12"/>
          <p:cNvSpPr/>
          <p:nvPr/>
        </p:nvSpPr>
        <p:spPr>
          <a:xfrm rot="5400000">
            <a:off x="2857643" y="2117418"/>
            <a:ext cx="368919" cy="285750"/>
          </a:xfrm>
          <a:prstGeom prst="flowChartOnlineStorag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FF00"/>
              </a:solidFill>
            </a:endParaRPr>
          </a:p>
        </p:txBody>
      </p:sp>
      <p:sp>
        <p:nvSpPr>
          <p:cNvPr id="16" name="Flowchart: Stored Data 15"/>
          <p:cNvSpPr/>
          <p:nvPr/>
        </p:nvSpPr>
        <p:spPr>
          <a:xfrm rot="16200000">
            <a:off x="4826000" y="768350"/>
            <a:ext cx="431800" cy="279400"/>
          </a:xfrm>
          <a:prstGeom prst="flowChartOnlineStorag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FF00"/>
              </a:solidFill>
            </a:endParaRPr>
          </a:p>
        </p:txBody>
      </p:sp>
      <p:sp>
        <p:nvSpPr>
          <p:cNvPr id="17" name="Flowchart: Stored Data 16"/>
          <p:cNvSpPr/>
          <p:nvPr/>
        </p:nvSpPr>
        <p:spPr>
          <a:xfrm rot="10800000">
            <a:off x="2610302" y="971550"/>
            <a:ext cx="431800" cy="279400"/>
          </a:xfrm>
          <a:prstGeom prst="flowChartOnlineStorag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FF00"/>
              </a:solidFill>
            </a:endParaRPr>
          </a:p>
        </p:txBody>
      </p:sp>
    </p:spTree>
    <p:extLst>
      <p:ext uri="{BB962C8B-B14F-4D97-AF65-F5344CB8AC3E}">
        <p14:creationId xmlns:p14="http://schemas.microsoft.com/office/powerpoint/2010/main" val="3272335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3.39203E-6 L 0.11667 -3.39203E-6 " pathEditMode="relative" rAng="0" ptsTypes="AA">
                                      <p:cBhvr>
                                        <p:cTn id="6" dur="2000" fill="hold"/>
                                        <p:tgtEl>
                                          <p:spTgt spid="2"/>
                                        </p:tgtEl>
                                        <p:attrNameLst>
                                          <p:attrName>ppt_x</p:attrName>
                                          <p:attrName>ppt_y</p:attrName>
                                        </p:attrNameLst>
                                      </p:cBhvr>
                                      <p:rCtr x="5833" y="0"/>
                                    </p:animMotion>
                                  </p:childTnLst>
                                </p:cTn>
                              </p:par>
                            </p:childTnLst>
                          </p:cTn>
                        </p:par>
                      </p:childTnLst>
                    </p:cTn>
                  </p:par>
                  <p:par>
                    <p:cTn id="7" fill="hold">
                      <p:stCondLst>
                        <p:cond delay="indefinite"/>
                      </p:stCondLst>
                      <p:childTnLst>
                        <p:par>
                          <p:cTn id="8" fill="hold">
                            <p:stCondLst>
                              <p:cond delay="0"/>
                            </p:stCondLst>
                            <p:childTnLst>
                              <p:par>
                                <p:cTn id="9" presetID="31" presetClass="exit" presetSubtype="0" fill="hold" grpId="1" nodeType="clickEffect">
                                  <p:stCondLst>
                                    <p:cond delay="0"/>
                                  </p:stCondLst>
                                  <p:childTnLst>
                                    <p:anim calcmode="lin" valueType="num">
                                      <p:cBhvr>
                                        <p:cTn id="10" dur="1000"/>
                                        <p:tgtEl>
                                          <p:spTgt spid="2"/>
                                        </p:tgtEl>
                                        <p:attrNameLst>
                                          <p:attrName>ppt_w</p:attrName>
                                        </p:attrNameLst>
                                      </p:cBhvr>
                                      <p:tavLst>
                                        <p:tav tm="0">
                                          <p:val>
                                            <p:strVal val="ppt_w"/>
                                          </p:val>
                                        </p:tav>
                                        <p:tav tm="100000">
                                          <p:val>
                                            <p:fltVal val="0"/>
                                          </p:val>
                                        </p:tav>
                                      </p:tavLst>
                                    </p:anim>
                                    <p:anim calcmode="lin" valueType="num">
                                      <p:cBhvr>
                                        <p:cTn id="11" dur="1000"/>
                                        <p:tgtEl>
                                          <p:spTgt spid="2"/>
                                        </p:tgtEl>
                                        <p:attrNameLst>
                                          <p:attrName>ppt_h</p:attrName>
                                        </p:attrNameLst>
                                      </p:cBhvr>
                                      <p:tavLst>
                                        <p:tav tm="0">
                                          <p:val>
                                            <p:strVal val="ppt_h"/>
                                          </p:val>
                                        </p:tav>
                                        <p:tav tm="100000">
                                          <p:val>
                                            <p:fltVal val="0"/>
                                          </p:val>
                                        </p:tav>
                                      </p:tavLst>
                                    </p:anim>
                                    <p:anim calcmode="lin" valueType="num">
                                      <p:cBhvr>
                                        <p:cTn id="12" dur="1000"/>
                                        <p:tgtEl>
                                          <p:spTgt spid="2"/>
                                        </p:tgtEl>
                                        <p:attrNameLst>
                                          <p:attrName>style.rotation</p:attrName>
                                        </p:attrNameLst>
                                      </p:cBhvr>
                                      <p:tavLst>
                                        <p:tav tm="0">
                                          <p:val>
                                            <p:fltVal val="0"/>
                                          </p:val>
                                        </p:tav>
                                        <p:tav tm="100000">
                                          <p:val>
                                            <p:fltVal val="90"/>
                                          </p:val>
                                        </p:tav>
                                      </p:tavLst>
                                    </p:anim>
                                    <p:animEffect transition="out" filter="fade">
                                      <p:cBhvr>
                                        <p:cTn id="13" dur="1000"/>
                                        <p:tgtEl>
                                          <p:spTgt spid="2"/>
                                        </p:tgtEl>
                                      </p:cBhvr>
                                    </p:animEffect>
                                    <p:set>
                                      <p:cBhvr>
                                        <p:cTn id="14" dur="1" fill="hold">
                                          <p:stCondLst>
                                            <p:cond delay="999"/>
                                          </p:stCondLst>
                                        </p:cTn>
                                        <p:tgtEl>
                                          <p:spTgt spid="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randombar(horizontal)">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49" presetClass="path" presetSubtype="0" accel="50000" decel="50000" fill="hold" grpId="1" nodeType="clickEffect">
                                  <p:stCondLst>
                                    <p:cond delay="0"/>
                                  </p:stCondLst>
                                  <p:childTnLst>
                                    <p:animMotion origin="layout" path="M 1.11111E-6 -0.00556 L 0.00069 -0.18226 " pathEditMode="relative" rAng="0" ptsTypes="AA">
                                      <p:cBhvr>
                                        <p:cTn id="23" dur="2000" fill="hold"/>
                                        <p:tgtEl>
                                          <p:spTgt spid="13"/>
                                        </p:tgtEl>
                                        <p:attrNameLst>
                                          <p:attrName>ppt_x</p:attrName>
                                          <p:attrName>ppt_y</p:attrName>
                                        </p:attrNameLst>
                                      </p:cBhvr>
                                      <p:rCtr x="35" y="-8835"/>
                                    </p:animMotion>
                                  </p:childTnLst>
                                </p:cTn>
                              </p:par>
                            </p:childTnLst>
                          </p:cTn>
                        </p:par>
                      </p:childTnLst>
                    </p:cTn>
                  </p:par>
                  <p:par>
                    <p:cTn id="24" fill="hold">
                      <p:stCondLst>
                        <p:cond delay="indefinite"/>
                      </p:stCondLst>
                      <p:childTnLst>
                        <p:par>
                          <p:cTn id="25" fill="hold">
                            <p:stCondLst>
                              <p:cond delay="0"/>
                            </p:stCondLst>
                            <p:childTnLst>
                              <p:par>
                                <p:cTn id="26" presetID="53" presetClass="exit" presetSubtype="32" fill="hold" grpId="2" nodeType="clickEffect">
                                  <p:stCondLst>
                                    <p:cond delay="0"/>
                                  </p:stCondLst>
                                  <p:childTnLst>
                                    <p:anim calcmode="lin" valueType="num">
                                      <p:cBhvr>
                                        <p:cTn id="27" dur="500"/>
                                        <p:tgtEl>
                                          <p:spTgt spid="13"/>
                                        </p:tgtEl>
                                        <p:attrNameLst>
                                          <p:attrName>ppt_w</p:attrName>
                                        </p:attrNameLst>
                                      </p:cBhvr>
                                      <p:tavLst>
                                        <p:tav tm="0">
                                          <p:val>
                                            <p:strVal val="ppt_w"/>
                                          </p:val>
                                        </p:tav>
                                        <p:tav tm="100000">
                                          <p:val>
                                            <p:fltVal val="0"/>
                                          </p:val>
                                        </p:tav>
                                      </p:tavLst>
                                    </p:anim>
                                    <p:anim calcmode="lin" valueType="num">
                                      <p:cBhvr>
                                        <p:cTn id="28" dur="500"/>
                                        <p:tgtEl>
                                          <p:spTgt spid="13"/>
                                        </p:tgtEl>
                                        <p:attrNameLst>
                                          <p:attrName>ppt_h</p:attrName>
                                        </p:attrNameLst>
                                      </p:cBhvr>
                                      <p:tavLst>
                                        <p:tav tm="0">
                                          <p:val>
                                            <p:strVal val="ppt_h"/>
                                          </p:val>
                                        </p:tav>
                                        <p:tav tm="100000">
                                          <p:val>
                                            <p:fltVal val="0"/>
                                          </p:val>
                                        </p:tav>
                                      </p:tavLst>
                                    </p:anim>
                                    <p:animEffect transition="out" filter="fade">
                                      <p:cBhvr>
                                        <p:cTn id="29" dur="500"/>
                                        <p:tgtEl>
                                          <p:spTgt spid="13"/>
                                        </p:tgtEl>
                                      </p:cBhvr>
                                    </p:animEffect>
                                    <p:set>
                                      <p:cBhvr>
                                        <p:cTn id="30" dur="1" fill="hold">
                                          <p:stCondLst>
                                            <p:cond delay="499"/>
                                          </p:stCondLst>
                                        </p:cTn>
                                        <p:tgtEl>
                                          <p:spTgt spid="1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randombar(horizontal)">
                                      <p:cBhvr>
                                        <p:cTn id="35" dur="500"/>
                                        <p:tgtEl>
                                          <p:spTgt spid="17"/>
                                        </p:tgtEl>
                                      </p:cBhvr>
                                    </p:animEffect>
                                  </p:childTnLst>
                                </p:cTn>
                              </p:par>
                            </p:childTnLst>
                          </p:cTn>
                        </p:par>
                      </p:childTnLst>
                    </p:cTn>
                  </p:par>
                  <p:par>
                    <p:cTn id="36" fill="hold">
                      <p:stCondLst>
                        <p:cond delay="indefinite"/>
                      </p:stCondLst>
                      <p:childTnLst>
                        <p:par>
                          <p:cTn id="37" fill="hold">
                            <p:stCondLst>
                              <p:cond delay="0"/>
                            </p:stCondLst>
                            <p:childTnLst>
                              <p:par>
                                <p:cTn id="38" presetID="63" presetClass="path" presetSubtype="0" accel="50000" decel="50000" fill="hold" grpId="2" nodeType="clickEffect">
                                  <p:stCondLst>
                                    <p:cond delay="0"/>
                                  </p:stCondLst>
                                  <p:childTnLst>
                                    <p:animMotion origin="layout" path="M 0.00764 0.00494 L 0.20903 0.00247 " pathEditMode="relative" rAng="0" ptsTypes="AA">
                                      <p:cBhvr>
                                        <p:cTn id="39" dur="2000" fill="hold"/>
                                        <p:tgtEl>
                                          <p:spTgt spid="17"/>
                                        </p:tgtEl>
                                        <p:attrNameLst>
                                          <p:attrName>ppt_x</p:attrName>
                                          <p:attrName>ppt_y</p:attrName>
                                        </p:attrNameLst>
                                      </p:cBhvr>
                                      <p:rCtr x="10069" y="-124"/>
                                    </p:animMotion>
                                  </p:childTnLst>
                                </p:cTn>
                              </p:par>
                            </p:childTnLst>
                          </p:cTn>
                        </p:par>
                      </p:childTnLst>
                    </p:cTn>
                  </p:par>
                  <p:par>
                    <p:cTn id="40" fill="hold">
                      <p:stCondLst>
                        <p:cond delay="indefinite"/>
                      </p:stCondLst>
                      <p:childTnLst>
                        <p:par>
                          <p:cTn id="41" fill="hold">
                            <p:stCondLst>
                              <p:cond delay="0"/>
                            </p:stCondLst>
                            <p:childTnLst>
                              <p:par>
                                <p:cTn id="42" presetID="45" presetClass="exit" presetSubtype="0" fill="hold" grpId="1" nodeType="clickEffect">
                                  <p:stCondLst>
                                    <p:cond delay="0"/>
                                  </p:stCondLst>
                                  <p:childTnLst>
                                    <p:animEffect transition="out" filter="fade">
                                      <p:cBhvr>
                                        <p:cTn id="43" dur="2000"/>
                                        <p:tgtEl>
                                          <p:spTgt spid="17"/>
                                        </p:tgtEl>
                                      </p:cBhvr>
                                    </p:animEffect>
                                    <p:anim calcmode="lin" valueType="num">
                                      <p:cBhvr>
                                        <p:cTn id="44" dur="2000"/>
                                        <p:tgtEl>
                                          <p:spTgt spid="1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5" dur="2000"/>
                                        <p:tgtEl>
                                          <p:spTgt spid="17"/>
                                        </p:tgtEl>
                                        <p:attrNameLst>
                                          <p:attrName>ppt_h</p:attrName>
                                        </p:attrNameLst>
                                      </p:cBhvr>
                                      <p:tavLst>
                                        <p:tav tm="0">
                                          <p:val>
                                            <p:strVal val="ppt_h"/>
                                          </p:val>
                                        </p:tav>
                                        <p:tav tm="100000">
                                          <p:val>
                                            <p:strVal val="ppt_h"/>
                                          </p:val>
                                        </p:tav>
                                      </p:tavLst>
                                    </p:anim>
                                    <p:set>
                                      <p:cBhvr>
                                        <p:cTn id="46" dur="1" fill="hold">
                                          <p:stCondLst>
                                            <p:cond delay="1999"/>
                                          </p:stCondLst>
                                        </p:cTn>
                                        <p:tgtEl>
                                          <p:spTgt spid="17"/>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4" presetClass="entr" presetSubtype="1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randombar(horizontal)">
                                      <p:cBhvr>
                                        <p:cTn id="51" dur="500"/>
                                        <p:tgtEl>
                                          <p:spTgt spid="16"/>
                                        </p:tgtEl>
                                      </p:cBhvr>
                                    </p:animEffect>
                                  </p:childTnLst>
                                </p:cTn>
                              </p:par>
                            </p:childTnLst>
                          </p:cTn>
                        </p:par>
                      </p:childTnLst>
                    </p:cTn>
                  </p:par>
                  <p:par>
                    <p:cTn id="52" fill="hold">
                      <p:stCondLst>
                        <p:cond delay="indefinite"/>
                      </p:stCondLst>
                      <p:childTnLst>
                        <p:par>
                          <p:cTn id="53" fill="hold">
                            <p:stCondLst>
                              <p:cond delay="0"/>
                            </p:stCondLst>
                            <p:childTnLst>
                              <p:par>
                                <p:cTn id="54" presetID="42" presetClass="path" presetSubtype="0" accel="50000" decel="50000" fill="hold" grpId="1" nodeType="clickEffect">
                                  <p:stCondLst>
                                    <p:cond delay="0"/>
                                  </p:stCondLst>
                                  <p:childTnLst>
                                    <p:animMotion origin="layout" path="M -8.33333E-7 -3.9481E-6 L -0.00052 0.57832 " pathEditMode="relative" rAng="0" ptsTypes="AA">
                                      <p:cBhvr>
                                        <p:cTn id="55" dur="2000" fill="hold"/>
                                        <p:tgtEl>
                                          <p:spTgt spid="16"/>
                                        </p:tgtEl>
                                        <p:attrNameLst>
                                          <p:attrName>ppt_x</p:attrName>
                                          <p:attrName>ppt_y</p:attrName>
                                        </p:attrNameLst>
                                      </p:cBhvr>
                                      <p:rCtr x="-35" y="2891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13" grpId="0" animBg="1"/>
      <p:bldP spid="13" grpId="1" animBg="1"/>
      <p:bldP spid="13" grpId="2" animBg="1"/>
      <p:bldP spid="16" grpId="0" animBg="1"/>
      <p:bldP spid="16" grpId="1" animBg="1"/>
      <p:bldP spid="17" grpId="0" animBg="1"/>
      <p:bldP spid="17" grpId="1" animBg="1"/>
      <p:bldP spid="17" grpId="2"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800" y="57150"/>
            <a:ext cx="9067800" cy="1077218"/>
          </a:xfrm>
          <a:prstGeom prst="rect">
            <a:avLst/>
          </a:prstGeom>
          <a:noFill/>
        </p:spPr>
        <p:txBody>
          <a:bodyPr wrap="square" rtlCol="0">
            <a:spAutoFit/>
          </a:bodyPr>
          <a:lstStyle/>
          <a:p>
            <a:r>
              <a:rPr lang="en-US" sz="3200" dirty="0" smtClean="0">
                <a:latin typeface="Times New Roman" pitchFamily="18" charset="0"/>
                <a:cs typeface="Times New Roman" pitchFamily="18" charset="0"/>
              </a:rPr>
              <a:t>	Để điều khiển Robot đi từ A đến B em có thể viết câu lệnh như sau:</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614396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4727</TotalTime>
  <Words>539</Words>
  <Application>Microsoft Office PowerPoint</Application>
  <PresentationFormat>On-screen Show (16:9)</PresentationFormat>
  <Paragraphs>124</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Calibri Light</vt:lpstr>
      <vt:lpstr>Cambria</vt:lpstr>
      <vt:lpstr>HP-001</vt:lpstr>
      <vt:lpstr>Times New Roman</vt:lpstr>
      <vt:lpstr>Times New Roman (Headings)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DẶN DÒ</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WELCOME</dc:creator>
  <cp:lastModifiedBy>67</cp:lastModifiedBy>
  <cp:revision>312</cp:revision>
  <dcterms:created xsi:type="dcterms:W3CDTF">2017-10-03T01:20:28Z</dcterms:created>
  <dcterms:modified xsi:type="dcterms:W3CDTF">2023-05-26T02:45:49Z</dcterms:modified>
</cp:coreProperties>
</file>