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80" r:id="rId10"/>
    <p:sldId id="268" r:id="rId11"/>
    <p:sldId id="269" r:id="rId12"/>
    <p:sldId id="270" r:id="rId13"/>
    <p:sldId id="284" r:id="rId14"/>
    <p:sldId id="285" r:id="rId15"/>
    <p:sldId id="286" r:id="rId16"/>
    <p:sldId id="287" r:id="rId17"/>
    <p:sldId id="275" r:id="rId18"/>
    <p:sldId id="276" r:id="rId19"/>
    <p:sldId id="278" r:id="rId20"/>
    <p:sldId id="279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1F2FD-B41A-486D-A191-AB2A5F29783D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B33CF-8B92-473C-90F1-BD7D4C85E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8EE58-F50F-4212-93AE-EFBBC62A3E53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onCaoCao-MyLinh-2471391.mp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gif"/><Relationship Id="rId4" Type="http://schemas.openxmlformats.org/officeDocument/2006/relationships/image" Target="../media/image3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5146677"/>
            <a:ext cx="19812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4953000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 descr="BLUME0002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1314450"/>
            <a:ext cx="1371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 descr="BLUME0002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1295400"/>
            <a:ext cx="1371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386138" y="3746481"/>
            <a:ext cx="2530475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LỚP: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5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/>
            <a:endParaRPr lang="en-US" sz="32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685800" y="1557338"/>
            <a:ext cx="7543800" cy="640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chemeClr val="accent1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.VnCooperH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TRỰC TUYẾN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15" descr="hinh nguo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5762627"/>
            <a:ext cx="914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6" descr="hinh nguo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040313" y="5762627"/>
            <a:ext cx="990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7" descr="blumen-pflanzen10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5800727"/>
            <a:ext cx="12192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7" descr="sun14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6002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WordArt 11"/>
          <p:cNvSpPr>
            <a:spLocks noChangeArrowheads="1" noChangeShapeType="1" noTextEdit="1"/>
          </p:cNvSpPr>
          <p:nvPr/>
        </p:nvSpPr>
        <p:spPr bwMode="auto">
          <a:xfrm>
            <a:off x="1981200" y="2667000"/>
            <a:ext cx="50292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1394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BahamasBH"/>
              </a:rPr>
              <a:t>Tin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BahamasBH"/>
              </a:rPr>
              <a:t>häc</a:t>
            </a:r>
            <a:endParaRPr lang="en-US" sz="44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latin typeface=".VnBahamasBH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257300" y="4630015"/>
            <a:ext cx="662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GV: NGUYỄN </a:t>
            </a:r>
            <a:r>
              <a:rPr lang="en-GB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LÊ MẠNH</a:t>
            </a:r>
            <a:endParaRPr lang="th-TH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ngsana New" pitchFamily="18" charset="-34"/>
            </a:endParaRPr>
          </a:p>
        </p:txBody>
      </p:sp>
      <p:pic>
        <p:nvPicPr>
          <p:cNvPr id="2064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2800" y="0"/>
            <a:ext cx="1981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Text Box 12"/>
          <p:cNvSpPr txBox="1">
            <a:spLocks noChangeArrowheads="1"/>
          </p:cNvSpPr>
          <p:nvPr/>
        </p:nvSpPr>
        <p:spPr bwMode="auto">
          <a:xfrm>
            <a:off x="3581400" y="1820862"/>
            <a:ext cx="1752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400" b="1" dirty="0">
                <a:solidFill>
                  <a:srgbClr val="FF6600"/>
                </a:solidFill>
                <a:latin typeface=".VnVogue" pitchFamily="34" charset="0"/>
                <a:cs typeface="Angsana New" pitchFamily="18" charset="-34"/>
              </a:rPr>
              <a:t>M¤N</a:t>
            </a:r>
            <a:r>
              <a:rPr lang="en-GB" sz="4000" dirty="0">
                <a:solidFill>
                  <a:srgbClr val="FF6600"/>
                </a:solidFill>
                <a:latin typeface=".VnVogue" pitchFamily="34" charset="0"/>
                <a:cs typeface="Angsana New" pitchFamily="18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35544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88" y="2574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256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25" y="45497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46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488" y="58070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899525" y="6367463"/>
            <a:ext cx="1841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458200" y="5748338"/>
            <a:ext cx="1857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958263" y="4767263"/>
            <a:ext cx="18573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567738" y="3249613"/>
            <a:ext cx="298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843963" y="2319338"/>
            <a:ext cx="3000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305800" y="1681163"/>
            <a:ext cx="30003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843963" y="555625"/>
            <a:ext cx="3000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6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7832725" y="195263"/>
            <a:ext cx="2984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7456488" y="979488"/>
            <a:ext cx="30003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8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6477000" y="0"/>
            <a:ext cx="30003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9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5710238" y="979488"/>
            <a:ext cx="2984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0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4892675" y="0"/>
            <a:ext cx="30003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1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4468813" y="898525"/>
            <a:ext cx="298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2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78608">
            <a:off x="8037513" y="2759075"/>
            <a:ext cx="733425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3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48110">
            <a:off x="179388" y="2689225"/>
            <a:ext cx="7334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4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0900" y="5802313"/>
            <a:ext cx="404813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5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8275" y="5802313"/>
            <a:ext cx="404813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6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5650" y="5802313"/>
            <a:ext cx="40640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7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6363" y="5802313"/>
            <a:ext cx="40640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8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6288" y="5802313"/>
            <a:ext cx="404812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9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3663" y="5802313"/>
            <a:ext cx="40640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0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25" y="5802313"/>
            <a:ext cx="404813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1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0" y="5802313"/>
            <a:ext cx="40640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2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5800" y="5802313"/>
            <a:ext cx="404813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67664" y="924729"/>
            <a:ext cx="6391494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8000" b="1" cap="all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rial"/>
              </a:rPr>
              <a:t>Thực hành</a:t>
            </a:r>
          </a:p>
        </p:txBody>
      </p:sp>
      <p:pic>
        <p:nvPicPr>
          <p:cNvPr id="35874" name="Picture 5" descr="Hacker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3888" y="2570163"/>
            <a:ext cx="2438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5" name="Picture 5" descr="Hacker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7350" y="3489325"/>
            <a:ext cx="2438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55588" y="501650"/>
            <a:ext cx="1752600" cy="685800"/>
            <a:chOff x="2268" y="2544"/>
            <a:chExt cx="1236" cy="591"/>
          </a:xfrm>
        </p:grpSpPr>
        <p:pic>
          <p:nvPicPr>
            <p:cNvPr id="35881" name="Picture 10" descr="Tweety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2544"/>
              <a:ext cx="624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2" name="Picture 11" descr="Tweety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2268" y="2544"/>
              <a:ext cx="612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877" name="Picture 20" descr="H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4648200"/>
            <a:ext cx="2057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331075" y="385763"/>
            <a:ext cx="1752600" cy="685800"/>
            <a:chOff x="2268" y="2544"/>
            <a:chExt cx="1236" cy="591"/>
          </a:xfrm>
        </p:grpSpPr>
        <p:pic>
          <p:nvPicPr>
            <p:cNvPr id="35879" name="Picture 10" descr="Tweety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2544"/>
              <a:ext cx="624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0" name="Picture 11" descr="Tweety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2268" y="2544"/>
              <a:ext cx="612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5"/>
          <p:cNvSpPr txBox="1">
            <a:spLocks noChangeArrowheads="1"/>
          </p:cNvSpPr>
          <p:nvPr/>
        </p:nvSpPr>
        <p:spPr bwMode="auto">
          <a:xfrm>
            <a:off x="304800" y="425450"/>
            <a:ext cx="8691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vi-VN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Em hãy viết lệnh để rùa vẽ hình sau:</a:t>
            </a:r>
            <a:endParaRPr lang="en-US" alt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19400" y="1143000"/>
            <a:ext cx="3810000" cy="3200400"/>
          </a:xfrm>
          <a:noFill/>
        </p:spPr>
      </p:pic>
      <p:sp>
        <p:nvSpPr>
          <p:cNvPr id="5" name="Rectangle 4"/>
          <p:cNvSpPr/>
          <p:nvPr/>
        </p:nvSpPr>
        <p:spPr>
          <a:xfrm>
            <a:off x="1143000" y="4343400"/>
            <a:ext cx="7010400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b="1" dirty="0">
                <a:solidFill>
                  <a:srgbClr val="00B0F0"/>
                </a:solidFill>
              </a:rPr>
              <a:t>Repeat 6 [ fd 100 rt 60 ]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5"/>
          <p:cNvSpPr txBox="1">
            <a:spLocks noChangeArrowheads="1"/>
          </p:cNvSpPr>
          <p:nvPr/>
        </p:nvSpPr>
        <p:spPr bwMode="auto">
          <a:xfrm>
            <a:off x="533400" y="425450"/>
            <a:ext cx="8691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vi-VN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Em hãy thêm thủ tục lucgiac để vẽ hình sau:</a:t>
            </a:r>
            <a:endParaRPr lang="en-US" alt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19400" y="1143000"/>
            <a:ext cx="3810000" cy="3200400"/>
          </a:xfrm>
          <a:noFill/>
        </p:spPr>
      </p:pic>
      <p:sp>
        <p:nvSpPr>
          <p:cNvPr id="5" name="Rectangle 4"/>
          <p:cNvSpPr/>
          <p:nvPr/>
        </p:nvSpPr>
        <p:spPr>
          <a:xfrm>
            <a:off x="1143000" y="4343400"/>
            <a:ext cx="7010400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vi-VN" sz="3600" b="1" dirty="0">
                <a:solidFill>
                  <a:srgbClr val="FF0000"/>
                </a:solidFill>
                <a:latin typeface="+mj-lt"/>
              </a:rPr>
              <a:t>to lucgiac</a:t>
            </a:r>
          </a:p>
          <a:p>
            <a:pPr>
              <a:defRPr/>
            </a:pPr>
            <a:r>
              <a:rPr lang="vi-VN" sz="3600" b="1" dirty="0">
                <a:solidFill>
                  <a:srgbClr val="FF0000"/>
                </a:solidFill>
                <a:latin typeface="+mj-lt"/>
              </a:rPr>
              <a:t>Repeat 6 [ hinhtron fd 100 rt 60 ]</a:t>
            </a:r>
          </a:p>
          <a:p>
            <a:pPr>
              <a:defRPr/>
            </a:pPr>
            <a:r>
              <a:rPr lang="vi-VN" sz="3600" b="1" dirty="0">
                <a:solidFill>
                  <a:srgbClr val="FF0000"/>
                </a:solidFill>
                <a:latin typeface="+mj-lt"/>
              </a:rPr>
              <a:t>end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524000"/>
            <a:ext cx="5105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336"/>
          <p:cNvSpPr>
            <a:spLocks noChangeShapeType="1"/>
          </p:cNvSpPr>
          <p:nvPr/>
        </p:nvSpPr>
        <p:spPr bwMode="auto">
          <a:xfrm>
            <a:off x="0" y="6858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" name="Rectangle 338"/>
          <p:cNvSpPr>
            <a:spLocks noChangeArrowheads="1"/>
          </p:cNvSpPr>
          <p:nvPr/>
        </p:nvSpPr>
        <p:spPr bwMode="auto">
          <a:xfrm>
            <a:off x="0" y="6858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1800"/>
          </a:p>
        </p:txBody>
      </p:sp>
      <p:sp>
        <p:nvSpPr>
          <p:cNvPr id="14340" name="TextBox 13"/>
          <p:cNvSpPr txBox="1">
            <a:spLocks noChangeArrowheads="1"/>
          </p:cNvSpPr>
          <p:nvPr/>
        </p:nvSpPr>
        <p:spPr bwMode="auto">
          <a:xfrm>
            <a:off x="0" y="822325"/>
            <a:ext cx="640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  <p:sp>
        <p:nvSpPr>
          <p:cNvPr id="5" name="Rectangle 4"/>
          <p:cNvSpPr/>
          <p:nvPr/>
        </p:nvSpPr>
        <p:spPr>
          <a:xfrm>
            <a:off x="-381000" y="50459"/>
            <a:ext cx="9577918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BÀI 5: LUYỆN TẬP VỀ THỦ TỤC</a:t>
            </a:r>
            <a:endParaRPr lang="en-US" altLang="vi-VN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342" name="Text Box 19"/>
          <p:cNvSpPr txBox="1">
            <a:spLocks noChangeArrowheads="1"/>
          </p:cNvSpPr>
          <p:nvPr/>
        </p:nvSpPr>
        <p:spPr bwMode="auto">
          <a:xfrm>
            <a:off x="457200" y="1320800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6600CC"/>
                </a:solidFill>
                <a:latin typeface="Times New Roman" panose="02020603050405020304" pitchFamily="18" charset="0"/>
              </a:rPr>
              <a:t>3. Thực hiện các yêu cầu sau:</a:t>
            </a:r>
          </a:p>
        </p:txBody>
      </p:sp>
      <p:sp>
        <p:nvSpPr>
          <p:cNvPr id="14343" name="Rectangle 13"/>
          <p:cNvSpPr>
            <a:spLocks noChangeArrowheads="1"/>
          </p:cNvSpPr>
          <p:nvPr/>
        </p:nvSpPr>
        <p:spPr bwMode="auto">
          <a:xfrm>
            <a:off x="457200" y="1908175"/>
            <a:ext cx="6678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6600CC"/>
                </a:solidFill>
                <a:latin typeface="Times New Roman" panose="02020603050405020304" pitchFamily="18" charset="0"/>
              </a:rPr>
              <a:t>a. Viết dòng lệnh vẽ hình bông tuyết:</a:t>
            </a:r>
            <a:endParaRPr lang="en-US" altLang="en-US" b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2362200"/>
            <a:ext cx="10668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41388" y="2492375"/>
            <a:ext cx="5700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8 [ FD </a:t>
            </a:r>
            <a:r>
              <a:rPr lang="vi-VN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45]      </a:t>
            </a:r>
            <a:endParaRPr lang="vi-VN" alt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346" name="Rectangle 16"/>
          <p:cNvSpPr>
            <a:spLocks noChangeArrowheads="1"/>
          </p:cNvSpPr>
          <p:nvPr/>
        </p:nvSpPr>
        <p:spPr bwMode="auto">
          <a:xfrm>
            <a:off x="423863" y="3160713"/>
            <a:ext cx="7256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6600CC"/>
                </a:solidFill>
                <a:latin typeface="Times New Roman" panose="02020603050405020304" pitchFamily="18" charset="0"/>
              </a:rPr>
              <a:t>b. </a:t>
            </a:r>
            <a:r>
              <a:rPr lang="vi-VN" altLang="en-US" sz="2800" b="1">
                <a:solidFill>
                  <a:srgbClr val="6600CC"/>
                </a:solidFill>
                <a:latin typeface="Times New Roman" panose="02020603050405020304" pitchFamily="18" charset="0"/>
              </a:rPr>
              <a:t>Viết thủ tục bongtuyet vẽ hình bông tuyết:</a:t>
            </a:r>
            <a:endParaRPr lang="en-US" altLang="en-US" sz="2800" b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43000" y="3744913"/>
            <a:ext cx="50847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bongtuyet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8 [ FD </a:t>
            </a:r>
            <a:r>
              <a:rPr lang="vi-VN" altLang="en-US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bk </a:t>
            </a:r>
            <a:r>
              <a:rPr lang="vi-VN" altLang="en-US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rt 45]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altLang="en-US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4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0"/>
          <p:cNvSpPr>
            <a:spLocks noChangeArrowheads="1"/>
          </p:cNvSpPr>
          <p:nvPr/>
        </p:nvSpPr>
        <p:spPr bwMode="auto">
          <a:xfrm>
            <a:off x="533400" y="1371600"/>
            <a:ext cx="7696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6600CC"/>
                </a:solidFill>
                <a:latin typeface="Times New Roman" panose="02020603050405020304" pitchFamily="18" charset="0"/>
              </a:rPr>
              <a:t>3. </a:t>
            </a:r>
            <a:r>
              <a:rPr lang="vi-VN" altLang="en-US" b="1">
                <a:solidFill>
                  <a:srgbClr val="6600CC"/>
                </a:solidFill>
                <a:latin typeface="Times New Roman" panose="02020603050405020304" pitchFamily="18" charset="0"/>
              </a:rPr>
              <a:t>c. </a:t>
            </a:r>
            <a:r>
              <a:rPr lang="vi-VN" altLang="en-US" sz="2800" b="1">
                <a:solidFill>
                  <a:srgbClr val="6600CC"/>
                </a:solidFill>
                <a:latin typeface="Times New Roman" panose="02020603050405020304" pitchFamily="18" charset="0"/>
              </a:rPr>
              <a:t>Sử dụng thủ tục hinhtron và bongtuyet,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6600CC"/>
                </a:solidFill>
                <a:latin typeface="Times New Roman" panose="02020603050405020304" pitchFamily="18" charset="0"/>
              </a:rPr>
              <a:t>viết chương trình vẽ các hình sau:</a:t>
            </a:r>
            <a:endParaRPr lang="en-US" altLang="en-US" sz="2800" b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Line 336"/>
          <p:cNvSpPr>
            <a:spLocks noChangeShapeType="1"/>
          </p:cNvSpPr>
          <p:nvPr/>
        </p:nvSpPr>
        <p:spPr bwMode="auto">
          <a:xfrm>
            <a:off x="0" y="6858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Rectangle 338"/>
          <p:cNvSpPr>
            <a:spLocks noChangeArrowheads="1"/>
          </p:cNvSpPr>
          <p:nvPr/>
        </p:nvSpPr>
        <p:spPr bwMode="auto">
          <a:xfrm>
            <a:off x="0" y="6858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1800"/>
          </a:p>
        </p:txBody>
      </p:sp>
      <p:sp>
        <p:nvSpPr>
          <p:cNvPr id="15365" name="TextBox 13"/>
          <p:cNvSpPr txBox="1">
            <a:spLocks noChangeArrowheads="1"/>
          </p:cNvSpPr>
          <p:nvPr/>
        </p:nvSpPr>
        <p:spPr bwMode="auto">
          <a:xfrm>
            <a:off x="0" y="822325"/>
            <a:ext cx="640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  <p:sp>
        <p:nvSpPr>
          <p:cNvPr id="6" name="Rectangle 5"/>
          <p:cNvSpPr/>
          <p:nvPr/>
        </p:nvSpPr>
        <p:spPr>
          <a:xfrm>
            <a:off x="-381000" y="50459"/>
            <a:ext cx="9577918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BÀI 5: LUYỆN TẬP VỀ THỦ TỤC</a:t>
            </a:r>
            <a:endParaRPr lang="en-US" altLang="vi-VN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51125"/>
            <a:ext cx="1409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0" y="2574925"/>
            <a:ext cx="55626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vi-VN" sz="28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to </a:t>
            </a:r>
            <a:r>
              <a:rPr lang="en-US" sz="2800" dirty="0" err="1">
                <a:latin typeface="+mj-lt"/>
              </a:rPr>
              <a:t>lucgiac</a:t>
            </a:r>
            <a:endParaRPr lang="en-US" sz="2800" dirty="0">
              <a:latin typeface="+mj-lt"/>
            </a:endParaRPr>
          </a:p>
          <a:p>
            <a:pPr>
              <a:defRPr/>
            </a:pPr>
            <a:r>
              <a:rPr lang="vi-VN" sz="2800" dirty="0">
                <a:latin typeface="+mj-lt"/>
              </a:rPr>
              <a:t>  </a:t>
            </a:r>
            <a:r>
              <a:rPr lang="en-US" sz="2800" dirty="0">
                <a:latin typeface="+mj-lt"/>
              </a:rPr>
              <a:t>repeat 6 [</a:t>
            </a:r>
            <a:r>
              <a:rPr lang="en-US" sz="2800" dirty="0" err="1">
                <a:latin typeface="+mj-lt"/>
              </a:rPr>
              <a:t>fd</a:t>
            </a:r>
            <a:r>
              <a:rPr lang="en-US" sz="2800" dirty="0">
                <a:latin typeface="+mj-lt"/>
              </a:rPr>
              <a:t> 50 </a:t>
            </a:r>
            <a:r>
              <a:rPr lang="en-US" sz="2800" dirty="0" err="1">
                <a:latin typeface="+mj-lt"/>
              </a:rPr>
              <a:t>bongtuyet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rt</a:t>
            </a:r>
            <a:r>
              <a:rPr lang="en-US" sz="2800" dirty="0">
                <a:latin typeface="+mj-lt"/>
              </a:rPr>
              <a:t> 60]</a:t>
            </a:r>
          </a:p>
          <a:p>
            <a:pPr>
              <a:defRPr/>
            </a:pPr>
            <a:r>
              <a:rPr lang="vi-VN" sz="28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end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53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22725"/>
            <a:ext cx="1295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38200" y="4022725"/>
            <a:ext cx="6324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to saucanh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repeat 6 [fd 50 hinhtron bk 50 rt 60]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7672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9"/>
          <p:cNvSpPr txBox="1">
            <a:spLocks noChangeArrowheads="1"/>
          </p:cNvSpPr>
          <p:nvPr/>
        </p:nvSpPr>
        <p:spPr bwMode="auto">
          <a:xfrm>
            <a:off x="325438" y="1358900"/>
            <a:ext cx="816451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6600CC"/>
                </a:solidFill>
                <a:latin typeface="Times New Roman" panose="02020603050405020304" pitchFamily="18" charset="0"/>
              </a:rPr>
              <a:t>4. Sử dụng câu lệnh vẽ đường tròn: Repeat 60 [fd 5 rt 6]. Viết thủ tục duongtron và chương trình sử dụng thủ tục duongtron để vẽ hình sau:</a:t>
            </a:r>
          </a:p>
          <a:p>
            <a:pPr algn="just"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Line 336"/>
          <p:cNvSpPr>
            <a:spLocks noChangeShapeType="1"/>
          </p:cNvSpPr>
          <p:nvPr/>
        </p:nvSpPr>
        <p:spPr bwMode="auto">
          <a:xfrm>
            <a:off x="0" y="6858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Rectangle 338"/>
          <p:cNvSpPr>
            <a:spLocks noChangeArrowheads="1"/>
          </p:cNvSpPr>
          <p:nvPr/>
        </p:nvSpPr>
        <p:spPr bwMode="auto">
          <a:xfrm>
            <a:off x="0" y="6858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1800"/>
          </a:p>
        </p:txBody>
      </p:sp>
      <p:sp>
        <p:nvSpPr>
          <p:cNvPr id="16389" name="TextBox 13"/>
          <p:cNvSpPr txBox="1">
            <a:spLocks noChangeArrowheads="1"/>
          </p:cNvSpPr>
          <p:nvPr/>
        </p:nvSpPr>
        <p:spPr bwMode="auto">
          <a:xfrm>
            <a:off x="0" y="822325"/>
            <a:ext cx="640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  <p:sp>
        <p:nvSpPr>
          <p:cNvPr id="6" name="Rectangle 5"/>
          <p:cNvSpPr/>
          <p:nvPr/>
        </p:nvSpPr>
        <p:spPr>
          <a:xfrm>
            <a:off x="-381000" y="50459"/>
            <a:ext cx="9577918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BÀI 5: LUYỆN TẬP VỀ THỦ TỤC</a:t>
            </a:r>
            <a:endParaRPr lang="en-US" altLang="vi-VN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1650" y="3403600"/>
            <a:ext cx="6400800" cy="18462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dirty="0"/>
              <a:t>To </a:t>
            </a:r>
            <a:r>
              <a:rPr lang="vi-VN" altLang="en-US" sz="3200" dirty="0"/>
              <a:t>duongtron</a:t>
            </a:r>
            <a:endParaRPr lang="en-US" altLang="en-US" sz="3200" dirty="0"/>
          </a:p>
          <a:p>
            <a:pPr>
              <a:defRPr/>
            </a:pPr>
            <a:r>
              <a:rPr lang="en-US" altLang="en-US" sz="3200" dirty="0"/>
              <a:t>repeat 6</a:t>
            </a:r>
            <a:r>
              <a:rPr lang="vi-VN" altLang="en-US" sz="3200" dirty="0"/>
              <a:t>0</a:t>
            </a:r>
            <a:r>
              <a:rPr lang="en-US" altLang="en-US" sz="3200" dirty="0"/>
              <a:t> [</a:t>
            </a:r>
            <a:r>
              <a:rPr lang="en-US" altLang="en-US" sz="3200" dirty="0" err="1"/>
              <a:t>fd</a:t>
            </a:r>
            <a:r>
              <a:rPr lang="en-US" altLang="en-US" sz="3200" dirty="0"/>
              <a:t> 5 rt 6]</a:t>
            </a:r>
          </a:p>
          <a:p>
            <a:pPr>
              <a:defRPr/>
            </a:pPr>
            <a:r>
              <a:rPr lang="en-US" altLang="en-US" sz="3200" dirty="0"/>
              <a:t>end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163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232150"/>
            <a:ext cx="20383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1650" y="5105400"/>
            <a:ext cx="6400800" cy="15700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dirty="0"/>
              <a:t>to </a:t>
            </a:r>
            <a:r>
              <a:rPr lang="vi-VN" altLang="en-US" sz="3200" dirty="0"/>
              <a:t>4duongtron</a:t>
            </a:r>
            <a:endParaRPr lang="en-US" altLang="en-US" sz="3200" dirty="0"/>
          </a:p>
          <a:p>
            <a:pPr>
              <a:defRPr/>
            </a:pPr>
            <a:r>
              <a:rPr lang="en-US" altLang="en-US" sz="3200" dirty="0"/>
              <a:t>repeat </a:t>
            </a:r>
            <a:r>
              <a:rPr lang="vi-VN" altLang="en-US" sz="3200" dirty="0"/>
              <a:t>4</a:t>
            </a:r>
            <a:r>
              <a:rPr lang="en-US" altLang="en-US" sz="3200" dirty="0"/>
              <a:t> [</a:t>
            </a:r>
            <a:r>
              <a:rPr lang="vi-VN" altLang="en-US" sz="3200" dirty="0"/>
              <a:t>duong</a:t>
            </a:r>
            <a:r>
              <a:rPr lang="en-US" altLang="en-US" sz="3200" dirty="0" err="1"/>
              <a:t>tron</a:t>
            </a:r>
            <a:r>
              <a:rPr lang="en-US" altLang="en-US" sz="3200" dirty="0"/>
              <a:t> rt </a:t>
            </a:r>
            <a:r>
              <a:rPr lang="vi-VN" altLang="en-US" sz="3200" dirty="0"/>
              <a:t>9</a:t>
            </a:r>
            <a:r>
              <a:rPr lang="en-US" altLang="en-US" sz="3200" dirty="0"/>
              <a:t>0]</a:t>
            </a:r>
          </a:p>
          <a:p>
            <a:pPr>
              <a:defRPr/>
            </a:pPr>
            <a:r>
              <a:rPr lang="en-US" altLang="en-US" sz="32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9786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36"/>
          <p:cNvSpPr>
            <a:spLocks noChangeShapeType="1"/>
          </p:cNvSpPr>
          <p:nvPr/>
        </p:nvSpPr>
        <p:spPr bwMode="auto">
          <a:xfrm>
            <a:off x="0" y="6858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Rectangle 338"/>
          <p:cNvSpPr>
            <a:spLocks noChangeArrowheads="1"/>
          </p:cNvSpPr>
          <p:nvPr/>
        </p:nvSpPr>
        <p:spPr bwMode="auto">
          <a:xfrm>
            <a:off x="0" y="6858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1800"/>
          </a:p>
        </p:txBody>
      </p:sp>
      <p:sp>
        <p:nvSpPr>
          <p:cNvPr id="17412" name="TextBox 13"/>
          <p:cNvSpPr txBox="1">
            <a:spLocks noChangeArrowheads="1"/>
          </p:cNvSpPr>
          <p:nvPr/>
        </p:nvSpPr>
        <p:spPr bwMode="auto">
          <a:xfrm>
            <a:off x="0" y="822325"/>
            <a:ext cx="640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ỨNG DỤNG MỞ RỘNG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-369359" y="37207"/>
            <a:ext cx="9577918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BÀI 5: LUYỆN TẬP VỀ THỦ TỤC</a:t>
            </a:r>
            <a:endParaRPr lang="en-US" altLang="vi-VN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741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35313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5911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59113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25"/>
          <p:cNvSpPr txBox="1">
            <a:spLocks noChangeArrowheads="1"/>
          </p:cNvSpPr>
          <p:nvPr/>
        </p:nvSpPr>
        <p:spPr bwMode="auto">
          <a:xfrm>
            <a:off x="1295400" y="50403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</a:rPr>
              <a:t>Hình 1</a:t>
            </a:r>
          </a:p>
        </p:txBody>
      </p:sp>
      <p:sp>
        <p:nvSpPr>
          <p:cNvPr id="17418" name="TextBox 26"/>
          <p:cNvSpPr txBox="1">
            <a:spLocks noChangeArrowheads="1"/>
          </p:cNvSpPr>
          <p:nvPr/>
        </p:nvSpPr>
        <p:spPr bwMode="auto">
          <a:xfrm>
            <a:off x="3886200" y="48879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</a:rPr>
              <a:t>Hình 2</a:t>
            </a:r>
          </a:p>
        </p:txBody>
      </p:sp>
      <p:sp>
        <p:nvSpPr>
          <p:cNvPr id="17419" name="TextBox 34"/>
          <p:cNvSpPr txBox="1">
            <a:spLocks noChangeArrowheads="1"/>
          </p:cNvSpPr>
          <p:nvPr/>
        </p:nvSpPr>
        <p:spPr bwMode="auto">
          <a:xfrm>
            <a:off x="6096000" y="4887913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</a:rPr>
              <a:t>Hình 3</a:t>
            </a:r>
          </a:p>
        </p:txBody>
      </p:sp>
      <p:sp>
        <p:nvSpPr>
          <p:cNvPr id="17420" name="Rectangle 21"/>
          <p:cNvSpPr>
            <a:spLocks noChangeArrowheads="1"/>
          </p:cNvSpPr>
          <p:nvPr/>
        </p:nvSpPr>
        <p:spPr bwMode="auto">
          <a:xfrm>
            <a:off x="419100" y="1377950"/>
            <a:ext cx="83058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viết chương trình sử dụng các thủ tục hinhvuong để vẽ các hình sau: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2209800" y="0"/>
            <a:ext cx="4724400" cy="12192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17" name="Explosion 2 16"/>
          <p:cNvSpPr/>
          <p:nvPr/>
        </p:nvSpPr>
        <p:spPr>
          <a:xfrm rot="20881914">
            <a:off x="-134378" y="1625627"/>
            <a:ext cx="9495080" cy="4108826"/>
          </a:xfrm>
          <a:prstGeom prst="irregularSeal2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Trò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chơi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Ai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nhanh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ai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đúng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???</a:t>
            </a:r>
          </a:p>
        </p:txBody>
      </p:sp>
      <p:pic>
        <p:nvPicPr>
          <p:cNvPr id="5" name="ConCaoCao-MyLinh-247139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6200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2209800" y="0"/>
            <a:ext cx="4724400" cy="12192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8600" y="1350963"/>
            <a:ext cx="7620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600" b="1" dirty="0">
                <a:solidFill>
                  <a:srgbClr val="006666"/>
                </a:solidFill>
                <a:latin typeface="Times New Roman" pitchFamily="18" charset="0"/>
              </a:rPr>
              <a:t> 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</a:rPr>
              <a:t> 1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mở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cửa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sổ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soạn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thảo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thủ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tục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lệnh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 dirty="0">
                <a:latin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</a:rPr>
              <a:t>Save</a:t>
            </a:r>
            <a:endParaRPr lang="en-US" sz="3600" b="1" dirty="0"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 dirty="0">
                <a:latin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</a:rPr>
              <a:t>Edit</a:t>
            </a:r>
            <a:endParaRPr lang="en-US" sz="3600" b="1" dirty="0"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dirty="0">
                <a:latin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</a:rPr>
              <a:t>Load</a:t>
            </a:r>
            <a:endParaRPr lang="en-US" sz="3200" b="1" dirty="0">
              <a:latin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489325" y="4572000"/>
            <a:ext cx="2174875" cy="762000"/>
            <a:chOff x="2383" y="3216"/>
            <a:chExt cx="1896" cy="672"/>
          </a:xfrm>
        </p:grpSpPr>
        <p:sp>
          <p:nvSpPr>
            <p:cNvPr id="15390" name="AutoShape 9"/>
            <p:cNvSpPr>
              <a:spLocks noChangeArrowheads="1"/>
            </p:cNvSpPr>
            <p:nvPr/>
          </p:nvSpPr>
          <p:spPr bwMode="gray">
            <a:xfrm>
              <a:off x="2383" y="3216"/>
              <a:ext cx="1896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>
                <a:latin typeface="Arial" pitchFamily="34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gray">
            <a:xfrm>
              <a:off x="2653" y="3321"/>
              <a:ext cx="906" cy="46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err="1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Đáp</a:t>
              </a:r>
              <a:r>
                <a:rPr 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en-US" sz="2800" dirty="0" err="1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án</a:t>
              </a:r>
              <a:r>
                <a:rPr 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:</a:t>
              </a:r>
            </a:p>
          </p:txBody>
        </p:sp>
      </p:grp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6708774" y="5715000"/>
            <a:ext cx="1139826" cy="931863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2895600" y="5638800"/>
            <a:ext cx="1295400" cy="11985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33CC"/>
                </a:solidFill>
                <a:latin typeface="Arial" pitchFamily="34" charset="0"/>
              </a:rPr>
              <a:t>5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791200" y="2743200"/>
            <a:ext cx="2409825" cy="1981200"/>
            <a:chOff x="912" y="2592"/>
            <a:chExt cx="3072" cy="960"/>
          </a:xfrm>
        </p:grpSpPr>
        <p:sp>
          <p:nvSpPr>
            <p:cNvPr id="10254" name="Oval 35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HÕt</a:t>
              </a:r>
              <a:r>
                <a:rPr lang="en-US" sz="3600" b="1" kern="10" dirty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 </a:t>
              </a:r>
              <a:r>
                <a:rPr lang="en-US" sz="3600" b="1" kern="10" dirty="0" err="1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giê</a:t>
              </a:r>
              <a:endPara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endParaRPr>
            </a:p>
          </p:txBody>
        </p:sp>
      </p:grp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2514600" y="4572000"/>
            <a:ext cx="5454650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400" b="1" dirty="0" smtClean="0">
                <a:solidFill>
                  <a:srgbClr val="FF1D1D"/>
                </a:solidFill>
              </a:rPr>
              <a:t>B </a:t>
            </a:r>
            <a:endParaRPr lang="en-US" sz="36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6" name="AutoShape 38"/>
          <p:cNvSpPr>
            <a:spLocks noChangeArrowheads="1"/>
          </p:cNvSpPr>
          <p:nvPr/>
        </p:nvSpPr>
        <p:spPr bwMode="auto">
          <a:xfrm>
            <a:off x="4776788" y="5638800"/>
            <a:ext cx="1471612" cy="1014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  <a:latin typeface=".VnArial Narrow" pitchFamily="34" charset="0"/>
              </a:rPr>
              <a:t>Thêi</a:t>
            </a:r>
            <a:r>
              <a:rPr lang="en-US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.VnArial Narrow" pitchFamily="34" charset="0"/>
              </a:rPr>
              <a:t>gian</a:t>
            </a:r>
            <a:endParaRPr lang="en-US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2209800" y="0"/>
            <a:ext cx="4724400" cy="12192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8600" y="1350963"/>
            <a:ext cx="7620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600" b="1" dirty="0">
                <a:solidFill>
                  <a:srgbClr val="006666"/>
                </a:solidFill>
                <a:latin typeface="Times New Roman" pitchFamily="18" charset="0"/>
              </a:rPr>
              <a:t> 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0070C0"/>
                </a:solidFill>
                <a:latin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xong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thủ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tục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ta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Tắt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cửa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sổ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thủ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tục</a:t>
            </a:r>
            <a:endParaRPr lang="en-US" sz="3600" b="1" dirty="0"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 dirty="0">
                <a:latin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</a:rPr>
              <a:t> File </a:t>
            </a:r>
            <a:r>
              <a:rPr lang="en-US" sz="3200" b="1" dirty="0" err="1" smtClean="0">
                <a:latin typeface="Times New Roman" pitchFamily="18" charset="0"/>
              </a:rPr>
              <a:t>chọn</a:t>
            </a:r>
            <a:r>
              <a:rPr lang="en-US" sz="3200" b="1" dirty="0" smtClean="0">
                <a:latin typeface="Times New Roman" pitchFamily="18" charset="0"/>
              </a:rPr>
              <a:t> Exit</a:t>
            </a:r>
            <a:endParaRPr lang="en-US" sz="3600" b="1" dirty="0"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dirty="0">
                <a:latin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</a:rPr>
              <a:t> File </a:t>
            </a:r>
            <a:r>
              <a:rPr lang="en-US" sz="3200" b="1" dirty="0" err="1" smtClean="0">
                <a:latin typeface="Times New Roman" pitchFamily="18" charset="0"/>
              </a:rPr>
              <a:t>chọn</a:t>
            </a:r>
            <a:r>
              <a:rPr lang="en-US" sz="3200" b="1" dirty="0" smtClean="0">
                <a:latin typeface="Times New Roman" pitchFamily="18" charset="0"/>
              </a:rPr>
              <a:t> Save and Exit</a:t>
            </a:r>
            <a:endParaRPr lang="en-US" sz="3200" b="1" dirty="0">
              <a:latin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489325" y="4724400"/>
            <a:ext cx="2174875" cy="762000"/>
            <a:chOff x="2383" y="3216"/>
            <a:chExt cx="1896" cy="672"/>
          </a:xfrm>
        </p:grpSpPr>
        <p:sp>
          <p:nvSpPr>
            <p:cNvPr id="15390" name="AutoShape 9"/>
            <p:cNvSpPr>
              <a:spLocks noChangeArrowheads="1"/>
            </p:cNvSpPr>
            <p:nvPr/>
          </p:nvSpPr>
          <p:spPr bwMode="gray">
            <a:xfrm>
              <a:off x="2383" y="3216"/>
              <a:ext cx="1896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>
                <a:latin typeface="Arial" pitchFamily="34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gray">
            <a:xfrm>
              <a:off x="2653" y="3321"/>
              <a:ext cx="906" cy="46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err="1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Đáp</a:t>
              </a:r>
              <a:r>
                <a:rPr 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en-US" sz="2800" dirty="0" err="1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án</a:t>
              </a:r>
              <a:r>
                <a:rPr 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:</a:t>
              </a:r>
            </a:p>
          </p:txBody>
        </p:sp>
      </p:grp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6708774" y="5715000"/>
            <a:ext cx="987425" cy="931863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2895600" y="5867400"/>
            <a:ext cx="1219200" cy="9699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33CC"/>
                </a:solidFill>
                <a:latin typeface="Arial" pitchFamily="34" charset="0"/>
              </a:rPr>
              <a:t>5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6248400" y="3048000"/>
            <a:ext cx="2409825" cy="1981200"/>
            <a:chOff x="912" y="2592"/>
            <a:chExt cx="3072" cy="960"/>
          </a:xfrm>
        </p:grpSpPr>
        <p:sp>
          <p:nvSpPr>
            <p:cNvPr id="10254" name="Oval 35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HÕt</a:t>
              </a:r>
              <a:r>
                <a:rPr lang="en-US" sz="3600" b="1" kern="10" dirty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 </a:t>
              </a:r>
              <a:r>
                <a:rPr lang="en-US" sz="3600" b="1" kern="10" dirty="0" err="1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giê</a:t>
              </a:r>
              <a:endPara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endParaRPr>
            </a:p>
          </p:txBody>
        </p:sp>
      </p:grp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2532063" y="4724400"/>
            <a:ext cx="5454650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400" b="1" dirty="0" smtClean="0">
                <a:solidFill>
                  <a:srgbClr val="FF1D1D"/>
                </a:solidFill>
              </a:rPr>
              <a:t>c </a:t>
            </a:r>
            <a:endParaRPr lang="en-US" sz="36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6" name="AutoShape 38"/>
          <p:cNvSpPr>
            <a:spLocks noChangeArrowheads="1"/>
          </p:cNvSpPr>
          <p:nvPr/>
        </p:nvSpPr>
        <p:spPr bwMode="auto">
          <a:xfrm>
            <a:off x="4776788" y="5867400"/>
            <a:ext cx="1319212" cy="7858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.VnArial Narrow" pitchFamily="34" charset="0"/>
              </a:rPr>
              <a:t>Thêi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rial Narrow" pitchFamily="34" charset="0"/>
              </a:rPr>
              <a:t>gian</a:t>
            </a:r>
            <a:endParaRPr lang="en-US" sz="2400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inh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6200"/>
            <a:ext cx="9144000" cy="6858000"/>
          </a:xfr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0" y="1752600"/>
            <a:ext cx="5334000" cy="1371600"/>
            <a:chOff x="2065" y="1496"/>
            <a:chExt cx="1498" cy="1496"/>
          </a:xfrm>
        </p:grpSpPr>
        <p:sp>
          <p:nvSpPr>
            <p:cNvPr id="3079" name="Oval 6"/>
            <p:cNvSpPr>
              <a:spLocks noChangeArrowheads="1"/>
            </p:cNvSpPr>
            <p:nvPr/>
          </p:nvSpPr>
          <p:spPr bwMode="gray">
            <a:xfrm>
              <a:off x="2065" y="1496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CDF06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0" name="Oval 7"/>
            <p:cNvSpPr>
              <a:spLocks noChangeArrowheads="1"/>
            </p:cNvSpPr>
            <p:nvPr/>
          </p:nvSpPr>
          <p:spPr bwMode="gray">
            <a:xfrm>
              <a:off x="2067" y="1496"/>
              <a:ext cx="1496" cy="1496"/>
            </a:xfrm>
            <a:prstGeom prst="ellipse">
              <a:avLst/>
            </a:prstGeom>
            <a:solidFill>
              <a:srgbClr val="00FF00">
                <a:alpha val="32156"/>
              </a:srgbClr>
            </a:soli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1" name="Oval 8"/>
            <p:cNvSpPr>
              <a:spLocks noChangeArrowheads="1"/>
            </p:cNvSpPr>
            <p:nvPr/>
          </p:nvSpPr>
          <p:spPr bwMode="gray">
            <a:xfrm>
              <a:off x="2163" y="1594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887903"/>
                </a:gs>
                <a:gs pos="50000">
                  <a:srgbClr val="FCDF06"/>
                </a:gs>
                <a:gs pos="100000">
                  <a:srgbClr val="887903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2" name="Oval 9"/>
            <p:cNvSpPr>
              <a:spLocks noChangeArrowheads="1"/>
            </p:cNvSpPr>
            <p:nvPr/>
          </p:nvSpPr>
          <p:spPr bwMode="gray">
            <a:xfrm>
              <a:off x="2160" y="1582"/>
              <a:ext cx="1300" cy="1300"/>
            </a:xfrm>
            <a:prstGeom prst="ellipse">
              <a:avLst/>
            </a:prstGeom>
            <a:solidFill>
              <a:srgbClr val="FF00FF">
                <a:alpha val="0"/>
              </a:srgbClr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3" name="Oval 10"/>
            <p:cNvSpPr>
              <a:spLocks noChangeArrowheads="1"/>
            </p:cNvSpPr>
            <p:nvPr/>
          </p:nvSpPr>
          <p:spPr bwMode="gray">
            <a:xfrm>
              <a:off x="2228" y="1659"/>
              <a:ext cx="1170" cy="1170"/>
            </a:xfrm>
            <a:prstGeom prst="ellipse">
              <a:avLst/>
            </a:prstGeom>
            <a:solidFill>
              <a:srgbClr val="FF00FF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4" name="Oval 11"/>
            <p:cNvSpPr>
              <a:spLocks noChangeArrowheads="1"/>
            </p:cNvSpPr>
            <p:nvPr/>
          </p:nvSpPr>
          <p:spPr bwMode="gray">
            <a:xfrm>
              <a:off x="2246" y="1678"/>
              <a:ext cx="1134" cy="1134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5" name="Oval 12"/>
            <p:cNvSpPr>
              <a:spLocks noChangeArrowheads="1"/>
            </p:cNvSpPr>
            <p:nvPr/>
          </p:nvSpPr>
          <p:spPr bwMode="gray">
            <a:xfrm>
              <a:off x="2261" y="1685"/>
              <a:ext cx="1105" cy="110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6" name="Oval 13"/>
            <p:cNvSpPr>
              <a:spLocks noChangeArrowheads="1"/>
            </p:cNvSpPr>
            <p:nvPr/>
          </p:nvSpPr>
          <p:spPr bwMode="gray">
            <a:xfrm>
              <a:off x="2273" y="1696"/>
              <a:ext cx="1052" cy="1032"/>
            </a:xfrm>
            <a:prstGeom prst="ellipse">
              <a:avLst/>
            </a:prstGeom>
            <a:solidFill>
              <a:schemeClr val="bg1">
                <a:alpha val="47842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7" name="Oval 14"/>
            <p:cNvSpPr>
              <a:spLocks noChangeArrowheads="1"/>
            </p:cNvSpPr>
            <p:nvPr/>
          </p:nvSpPr>
          <p:spPr bwMode="gray">
            <a:xfrm>
              <a:off x="2334" y="1725"/>
              <a:ext cx="936" cy="8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1800" b="0" i="0">
                <a:solidFill>
                  <a:schemeClr val="tx1"/>
                </a:solidFill>
              </a:endParaRPr>
            </a:p>
          </p:txBody>
        </p:sp>
      </p:grpSp>
      <p:sp>
        <p:nvSpPr>
          <p:cNvPr id="3076" name="Text Box 15"/>
          <p:cNvSpPr txBox="1">
            <a:spLocks noChangeArrowheads="1"/>
          </p:cNvSpPr>
          <p:nvPr/>
        </p:nvSpPr>
        <p:spPr bwMode="auto">
          <a:xfrm>
            <a:off x="3505200" y="2209800"/>
            <a:ext cx="2971800" cy="5847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3200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3200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16" descr="cunh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581400"/>
            <a:ext cx="31448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E638A-926A-46B1-A19A-820C23321A4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2209800" y="0"/>
            <a:ext cx="4724400" cy="12192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8600" y="1350963"/>
            <a:ext cx="7620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600" b="1" dirty="0">
                <a:solidFill>
                  <a:srgbClr val="006666"/>
                </a:solidFill>
                <a:latin typeface="Times New Roman" pitchFamily="18" charset="0"/>
              </a:rPr>
              <a:t> 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0070C0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Dòng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lệnh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lục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giác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cạnh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100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: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</a:rPr>
              <a:t>Repeat 6 [</a:t>
            </a:r>
            <a:r>
              <a:rPr lang="en-US" sz="3200" b="1" dirty="0" err="1" smtClean="0">
                <a:latin typeface="Times New Roman" pitchFamily="18" charset="0"/>
              </a:rPr>
              <a:t>fd</a:t>
            </a:r>
            <a:r>
              <a:rPr lang="en-US" sz="3200" b="1" dirty="0" smtClean="0">
                <a:latin typeface="Times New Roman" pitchFamily="18" charset="0"/>
              </a:rPr>
              <a:t> 100 </a:t>
            </a:r>
            <a:r>
              <a:rPr lang="en-US" sz="3200" b="1" dirty="0" err="1" smtClean="0">
                <a:latin typeface="Times New Roman" pitchFamily="18" charset="0"/>
              </a:rPr>
              <a:t>rt</a:t>
            </a:r>
            <a:r>
              <a:rPr lang="en-US" sz="3200" b="1" dirty="0" smtClean="0">
                <a:latin typeface="Times New Roman" pitchFamily="18" charset="0"/>
              </a:rPr>
              <a:t> 60]</a:t>
            </a:r>
            <a:endParaRPr lang="en-US" sz="3600" b="1" dirty="0"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 dirty="0">
                <a:latin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</a:rPr>
              <a:t>Repeat 7 [</a:t>
            </a:r>
            <a:r>
              <a:rPr lang="en-US" sz="3200" b="1" dirty="0" err="1" smtClean="0">
                <a:latin typeface="Times New Roman" pitchFamily="18" charset="0"/>
              </a:rPr>
              <a:t>fd</a:t>
            </a:r>
            <a:r>
              <a:rPr lang="en-US" sz="3200" b="1" dirty="0" smtClean="0">
                <a:latin typeface="Times New Roman" pitchFamily="18" charset="0"/>
              </a:rPr>
              <a:t> 100 </a:t>
            </a:r>
            <a:r>
              <a:rPr lang="en-US" sz="3200" b="1" dirty="0" err="1" smtClean="0">
                <a:latin typeface="Times New Roman" pitchFamily="18" charset="0"/>
              </a:rPr>
              <a:t>rt</a:t>
            </a:r>
            <a:r>
              <a:rPr lang="en-US" sz="3200" b="1" dirty="0" smtClean="0">
                <a:latin typeface="Times New Roman" pitchFamily="18" charset="0"/>
              </a:rPr>
              <a:t> 60]</a:t>
            </a:r>
            <a:endParaRPr lang="en-US" sz="3600" b="1" dirty="0"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dirty="0">
                <a:latin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</a:rPr>
              <a:t>Repeat 8 [ </a:t>
            </a:r>
            <a:r>
              <a:rPr lang="en-US" sz="3200" b="1" dirty="0" err="1" smtClean="0">
                <a:latin typeface="Times New Roman" pitchFamily="18" charset="0"/>
              </a:rPr>
              <a:t>fd</a:t>
            </a:r>
            <a:r>
              <a:rPr lang="en-US" sz="3200" b="1" dirty="0" smtClean="0">
                <a:latin typeface="Times New Roman" pitchFamily="18" charset="0"/>
              </a:rPr>
              <a:t> 100 </a:t>
            </a:r>
            <a:r>
              <a:rPr lang="en-US" sz="3200" b="1" dirty="0" err="1" smtClean="0">
                <a:latin typeface="Times New Roman" pitchFamily="18" charset="0"/>
              </a:rPr>
              <a:t>rt</a:t>
            </a:r>
            <a:r>
              <a:rPr lang="en-US" sz="3200" b="1" dirty="0" smtClean="0">
                <a:latin typeface="Times New Roman" pitchFamily="18" charset="0"/>
              </a:rPr>
              <a:t> 60]</a:t>
            </a:r>
            <a:endParaRPr lang="en-US" sz="3200" b="1" dirty="0">
              <a:latin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489325" y="4419601"/>
            <a:ext cx="2454275" cy="990600"/>
            <a:chOff x="2383" y="3216"/>
            <a:chExt cx="1896" cy="672"/>
          </a:xfrm>
        </p:grpSpPr>
        <p:sp>
          <p:nvSpPr>
            <p:cNvPr id="15390" name="AutoShape 9"/>
            <p:cNvSpPr>
              <a:spLocks noChangeArrowheads="1"/>
            </p:cNvSpPr>
            <p:nvPr/>
          </p:nvSpPr>
          <p:spPr bwMode="gray">
            <a:xfrm>
              <a:off x="2383" y="3216"/>
              <a:ext cx="1896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>
                <a:latin typeface="Arial" pitchFamily="34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gray">
            <a:xfrm>
              <a:off x="2653" y="3321"/>
              <a:ext cx="906" cy="46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err="1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Đáp</a:t>
              </a:r>
              <a:r>
                <a:rPr 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en-US" sz="2800" dirty="0" err="1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án</a:t>
              </a:r>
              <a:r>
                <a:rPr 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:</a:t>
              </a:r>
            </a:p>
          </p:txBody>
        </p:sp>
      </p:grp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6708774" y="5715000"/>
            <a:ext cx="1368425" cy="931863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5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6248400" y="3048000"/>
            <a:ext cx="2409825" cy="1981200"/>
            <a:chOff x="912" y="2592"/>
            <a:chExt cx="3072" cy="960"/>
          </a:xfrm>
        </p:grpSpPr>
        <p:sp>
          <p:nvSpPr>
            <p:cNvPr id="10254" name="Oval 35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HÕt giê</a:t>
              </a:r>
            </a:p>
          </p:txBody>
        </p:sp>
      </p:grp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2532063" y="4495800"/>
            <a:ext cx="5454650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400" b="1" dirty="0" smtClean="0">
                <a:solidFill>
                  <a:srgbClr val="FF1D1D"/>
                </a:solidFill>
              </a:rPr>
              <a:t>A </a:t>
            </a:r>
            <a:endParaRPr lang="en-US" sz="36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6" name="AutoShape 38"/>
          <p:cNvSpPr>
            <a:spLocks noChangeArrowheads="1"/>
          </p:cNvSpPr>
          <p:nvPr/>
        </p:nvSpPr>
        <p:spPr bwMode="auto">
          <a:xfrm>
            <a:off x="4776788" y="5791200"/>
            <a:ext cx="1395412" cy="8620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.VnArial Narrow" pitchFamily="34" charset="0"/>
              </a:rPr>
              <a:t>Thêi</a:t>
            </a:r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rial Narrow" pitchFamily="34" charset="0"/>
              </a:rPr>
              <a:t>gian</a:t>
            </a:r>
            <a:endParaRPr lang="en-US" sz="2800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4" descr="MIL1009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829800" cy="7372350"/>
          </a:xfrm>
          <a:noFill/>
        </p:spPr>
      </p:pic>
      <p:pic>
        <p:nvPicPr>
          <p:cNvPr id="12293" name="Picture 8" descr="j031806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23431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Text Box 13"/>
          <p:cNvSpPr txBox="1">
            <a:spLocks noChangeArrowheads="1"/>
          </p:cNvSpPr>
          <p:nvPr/>
        </p:nvSpPr>
        <p:spPr bwMode="auto">
          <a:xfrm rot="-432407">
            <a:off x="2593975" y="2765657"/>
            <a:ext cx="4035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FD3E2F"/>
                </a:solidFill>
              </a:rPr>
              <a:t>Thực</a:t>
            </a:r>
            <a:r>
              <a:rPr lang="en-US" sz="2800" b="1" dirty="0">
                <a:solidFill>
                  <a:srgbClr val="FD3E2F"/>
                </a:solidFill>
              </a:rPr>
              <a:t> </a:t>
            </a:r>
            <a:r>
              <a:rPr lang="en-US" sz="2800" b="1" dirty="0" err="1">
                <a:solidFill>
                  <a:srgbClr val="FD3E2F"/>
                </a:solidFill>
              </a:rPr>
              <a:t>hành</a:t>
            </a:r>
            <a:r>
              <a:rPr lang="en-US" sz="2800" b="1" dirty="0">
                <a:solidFill>
                  <a:srgbClr val="FD3E2F"/>
                </a:solidFill>
              </a:rPr>
              <a:t> </a:t>
            </a:r>
            <a:r>
              <a:rPr lang="en-US" sz="2800" b="1" dirty="0" err="1">
                <a:solidFill>
                  <a:srgbClr val="FD3E2F"/>
                </a:solidFill>
              </a:rPr>
              <a:t>thêm</a:t>
            </a:r>
            <a:r>
              <a:rPr lang="en-US" sz="2800" b="1" dirty="0">
                <a:solidFill>
                  <a:srgbClr val="FD3E2F"/>
                </a:solidFill>
              </a:rPr>
              <a:t> ở </a:t>
            </a:r>
            <a:r>
              <a:rPr lang="en-US" sz="2800" b="1" dirty="0" err="1">
                <a:solidFill>
                  <a:srgbClr val="FD3E2F"/>
                </a:solidFill>
              </a:rPr>
              <a:t>nhà</a:t>
            </a:r>
            <a:endParaRPr lang="en-US" sz="2800" b="1" dirty="0">
              <a:solidFill>
                <a:srgbClr val="FD3E2F"/>
              </a:solidFill>
            </a:endParaRPr>
          </a:p>
        </p:txBody>
      </p:sp>
      <p:sp>
        <p:nvSpPr>
          <p:cNvPr id="23562" name="WordArt 10"/>
          <p:cNvSpPr>
            <a:spLocks noChangeArrowheads="1" noChangeShapeType="1" noTextEdit="1"/>
          </p:cNvSpPr>
          <p:nvPr/>
        </p:nvSpPr>
        <p:spPr bwMode="auto">
          <a:xfrm>
            <a:off x="2895600" y="228600"/>
            <a:ext cx="3629025" cy="838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/>
            <a:r>
              <a:rPr lang="en-US" sz="60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Dặn dò</a:t>
            </a:r>
          </a:p>
        </p:txBody>
      </p:sp>
      <p:sp>
        <p:nvSpPr>
          <p:cNvPr id="2" name="Text Box 13"/>
          <p:cNvSpPr txBox="1">
            <a:spLocks noChangeArrowheads="1"/>
          </p:cNvSpPr>
          <p:nvPr/>
        </p:nvSpPr>
        <p:spPr bwMode="auto">
          <a:xfrm rot="-432407">
            <a:off x="2971800" y="3807153"/>
            <a:ext cx="42449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FD3E2F"/>
                </a:solidFill>
              </a:rPr>
              <a:t>Xem</a:t>
            </a:r>
            <a:r>
              <a:rPr lang="en-US" sz="2800" b="1" dirty="0">
                <a:solidFill>
                  <a:srgbClr val="FD3E2F"/>
                </a:solidFill>
              </a:rPr>
              <a:t> </a:t>
            </a:r>
            <a:r>
              <a:rPr lang="en-US" sz="2800" b="1" dirty="0" err="1">
                <a:solidFill>
                  <a:srgbClr val="FD3E2F"/>
                </a:solidFill>
              </a:rPr>
              <a:t>trước</a:t>
            </a:r>
            <a:r>
              <a:rPr lang="en-US" sz="2800" b="1" dirty="0">
                <a:solidFill>
                  <a:srgbClr val="FD3E2F"/>
                </a:solidFill>
              </a:rPr>
              <a:t> </a:t>
            </a:r>
            <a:r>
              <a:rPr lang="en-US" sz="2800" b="1" dirty="0" err="1">
                <a:solidFill>
                  <a:srgbClr val="FD3E2F"/>
                </a:solidFill>
              </a:rPr>
              <a:t>các</a:t>
            </a:r>
            <a:r>
              <a:rPr lang="en-US" sz="2800" b="1" dirty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bài</a:t>
            </a:r>
            <a:r>
              <a:rPr lang="en-US" sz="2800" b="1" dirty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còn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lại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endParaRPr lang="en-US" sz="2800" b="1" dirty="0">
              <a:solidFill>
                <a:srgbClr val="FD3E2F"/>
              </a:solidFill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 rot="-432407">
            <a:off x="3530600" y="4656922"/>
            <a:ext cx="40354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FF0000"/>
                </a:solidFill>
              </a:rPr>
              <a:t>Giờ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sau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tiếp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tục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thực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hành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/>
      <p:bldP spid="23562" grpId="0" animBg="1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balonne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-304800"/>
            <a:ext cx="2941638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45745" y="3505200"/>
            <a:ext cx="55461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KÍNH CHÀO QUÝ THẦY CÔ</a:t>
            </a:r>
            <a:endParaRPr lang="en-US" sz="5400" b="1" cap="all" spc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187016"/>
            <a:ext cx="2819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-381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0942" y="5448712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19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Pict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1905000"/>
            <a:ext cx="6248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Cacthutuc.lgo,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4600" y="3124200"/>
            <a:ext cx="4794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a. Edit “Cacthutuc.lgo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38400" y="3733800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b. Save “Cacthutuc.lgo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4600" y="4419600"/>
            <a:ext cx="4649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c. Load “Cacthutuc.lgo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62200" y="3810000"/>
            <a:ext cx="609600" cy="457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4104" name="TextBox 15"/>
          <p:cNvSpPr txBox="1">
            <a:spLocks noChangeArrowheads="1"/>
          </p:cNvSpPr>
          <p:nvPr/>
        </p:nvSpPr>
        <p:spPr bwMode="auto">
          <a:xfrm>
            <a:off x="1371600" y="11430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Pict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1905000"/>
            <a:ext cx="6248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nạp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Cacthutuc.lgo,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4600" y="3124200"/>
            <a:ext cx="4794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a. Edit “Cacthutuc.lgo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38400" y="3733800"/>
            <a:ext cx="449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b. Save “Cacthutuc.lgo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4600" y="4419600"/>
            <a:ext cx="4649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c. Load “Cacthutuc.lgo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62200" y="4484688"/>
            <a:ext cx="609600" cy="457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5128" name="TextBox 15"/>
          <p:cNvSpPr txBox="1">
            <a:spLocks noChangeArrowheads="1"/>
          </p:cNvSpPr>
          <p:nvPr/>
        </p:nvSpPr>
        <p:spPr bwMode="auto">
          <a:xfrm>
            <a:off x="1371600" y="11430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Theme2375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393743" y="703431"/>
            <a:ext cx="8382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5: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Luyện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tập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thủ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tục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173" name="WordArt 8"/>
          <p:cNvSpPr>
            <a:spLocks noChangeArrowheads="1" noChangeShapeType="1" noTextEdit="1"/>
          </p:cNvSpPr>
          <p:nvPr/>
        </p:nvSpPr>
        <p:spPr bwMode="auto">
          <a:xfrm>
            <a:off x="3352800" y="304800"/>
            <a:ext cx="18573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.VnBlackH"/>
              </a:rPr>
              <a:t>Tin </a:t>
            </a:r>
            <a:r>
              <a:rPr lang="en-US" sz="32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.VnBlackH"/>
              </a:rPr>
              <a:t>häc</a:t>
            </a:r>
            <a:endParaRPr lang="en-US" sz="32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latin typeface=".VnBlackH"/>
            </a:endParaRP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1345661" y="2170953"/>
            <a:ext cx="73390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lưu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dụng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thủ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Logo.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1369473" y="3879103"/>
            <a:ext cx="71353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Rèn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quen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dụng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thủ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chương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Logo.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211275" y="2038693"/>
            <a:ext cx="923112" cy="1057275"/>
            <a:chOff x="4782092" y="1154815"/>
            <a:chExt cx="798322" cy="1056691"/>
          </a:xfrm>
        </p:grpSpPr>
        <p:pic>
          <p:nvPicPr>
            <p:cNvPr id="9" name="Tao do 1" descr="C:\Users\Administrator\Desktop\Tro choi hai tao\tao d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2092" y="1154815"/>
              <a:ext cx="798322" cy="1056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51"/>
            <p:cNvSpPr txBox="1">
              <a:spLocks noChangeArrowheads="1"/>
            </p:cNvSpPr>
            <p:nvPr/>
          </p:nvSpPr>
          <p:spPr bwMode="auto">
            <a:xfrm>
              <a:off x="4914828" y="1434796"/>
              <a:ext cx="62508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400" b="1" dirty="0"/>
                <a:t>1</a:t>
              </a:r>
              <a:endParaRPr lang="vi-VN" sz="4400" b="1" dirty="0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264601" y="3853849"/>
            <a:ext cx="923112" cy="1095375"/>
            <a:chOff x="4470738" y="1147546"/>
            <a:chExt cx="798322" cy="1094221"/>
          </a:xfrm>
        </p:grpSpPr>
        <p:pic>
          <p:nvPicPr>
            <p:cNvPr id="12" name="Tao do 1" descr="C:\Users\Administrator\Desktop\Tro choi hai tao\tao d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70738" y="1147546"/>
              <a:ext cx="798322" cy="1056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54"/>
            <p:cNvSpPr txBox="1">
              <a:spLocks noChangeArrowheads="1"/>
            </p:cNvSpPr>
            <p:nvPr/>
          </p:nvSpPr>
          <p:spPr bwMode="auto">
            <a:xfrm>
              <a:off x="4574669" y="1472326"/>
              <a:ext cx="62508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400" b="1"/>
                <a:t>2</a:t>
              </a:r>
              <a:endParaRPr lang="vi-VN" sz="44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229600" cy="1905000"/>
          </a:xfrm>
        </p:spPr>
        <p:txBody>
          <a:bodyPr>
            <a:noAutofit/>
          </a:bodyPr>
          <a:lstStyle/>
          <a:p>
            <a:pPr algn="l"/>
            <a:r>
              <a:rPr lang="en-US" sz="3200" b="1" u="sng" dirty="0" err="1" smtClean="0">
                <a:solidFill>
                  <a:srgbClr val="002060"/>
                </a:solidFill>
              </a:rPr>
              <a:t>Câu</a:t>
            </a:r>
            <a:r>
              <a:rPr lang="en-US" sz="3200" b="1" u="sng" dirty="0" smtClean="0">
                <a:solidFill>
                  <a:srgbClr val="002060"/>
                </a:solidFill>
              </a:rPr>
              <a:t> 1</a:t>
            </a:r>
            <a:r>
              <a:rPr lang="en-US" sz="3200" b="1" dirty="0" smtClean="0">
                <a:solidFill>
                  <a:srgbClr val="002060"/>
                </a:solidFill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</a:rPr>
              <a:t>Chọn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đáp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án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đúng</a:t>
            </a:r>
            <a:r>
              <a:rPr lang="en-US" sz="3200" b="1" dirty="0" smtClean="0">
                <a:solidFill>
                  <a:srgbClr val="002060"/>
                </a:solidFill>
              </a:rPr>
              <a:t>: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Rùa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vẽ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nào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khi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hiện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dòng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lệnh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sau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REPEAT 120 [FD 100 BK 100 RT 3]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74320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362200" y="3962400"/>
            <a:ext cx="457200" cy="457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u="sng" dirty="0" err="1" smtClean="0"/>
              <a:t>Câu</a:t>
            </a:r>
            <a:r>
              <a:rPr lang="en-US" sz="3600" b="1" u="sng" dirty="0" smtClean="0"/>
              <a:t> 2: </a:t>
            </a:r>
            <a:r>
              <a:rPr lang="en-US" sz="3600" b="1" dirty="0" err="1" smtClean="0"/>
              <a:t>Thêm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lệnh</a:t>
            </a:r>
            <a:r>
              <a:rPr lang="en-US" sz="3600" b="1" dirty="0" smtClean="0"/>
              <a:t> WAIT </a:t>
            </a:r>
            <a:r>
              <a:rPr lang="en-US" sz="3600" b="1" dirty="0" err="1" smtClean="0"/>
              <a:t>vào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dòng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lệnh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dưới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quan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sát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Rùa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vẽ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nào</a:t>
            </a:r>
            <a:r>
              <a:rPr lang="en-US" sz="3600" b="1" dirty="0" smtClean="0"/>
              <a:t>?</a:t>
            </a:r>
            <a:br>
              <a:rPr lang="en-US" sz="3600" b="1" dirty="0" smtClean="0"/>
            </a:br>
            <a:endParaRPr lang="en-US" sz="36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05200"/>
            <a:ext cx="8229600" cy="2819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4000" dirty="0" err="1" smtClean="0"/>
              <a:t>Rùa</a:t>
            </a:r>
            <a:r>
              <a:rPr lang="en-US" sz="4000" dirty="0" smtClean="0"/>
              <a:t> </a:t>
            </a:r>
            <a:r>
              <a:rPr lang="en-US" sz="4000" dirty="0" err="1" smtClean="0"/>
              <a:t>sẽ</a:t>
            </a:r>
            <a:r>
              <a:rPr lang="en-US" sz="4000" dirty="0" smtClean="0"/>
              <a:t> </a:t>
            </a:r>
            <a:r>
              <a:rPr lang="en-US" sz="4000" dirty="0" err="1" smtClean="0"/>
              <a:t>tạm</a:t>
            </a:r>
            <a:r>
              <a:rPr lang="en-US" sz="4000" dirty="0" smtClean="0"/>
              <a:t> </a:t>
            </a:r>
            <a:r>
              <a:rPr lang="en-US" sz="4000" dirty="0" err="1" smtClean="0"/>
              <a:t>dừng</a:t>
            </a:r>
            <a:r>
              <a:rPr lang="en-US" sz="4000" dirty="0" smtClean="0"/>
              <a:t> 15 </a:t>
            </a:r>
            <a:r>
              <a:rPr lang="en-US" sz="4000" dirty="0" err="1" smtClean="0"/>
              <a:t>tíc</a:t>
            </a:r>
            <a:r>
              <a:rPr lang="en-US" sz="4000" dirty="0" smtClean="0"/>
              <a:t> ( 60 </a:t>
            </a:r>
            <a:r>
              <a:rPr lang="en-US" sz="4000" dirty="0" err="1" smtClean="0"/>
              <a:t>tíc</a:t>
            </a:r>
            <a:r>
              <a:rPr lang="en-US" sz="4000" dirty="0" smtClean="0"/>
              <a:t> = 1s) </a:t>
            </a:r>
            <a:r>
              <a:rPr lang="en-US" sz="4000" dirty="0" err="1" smtClean="0"/>
              <a:t>trước</a:t>
            </a:r>
            <a:r>
              <a:rPr lang="en-US" sz="4000" dirty="0" smtClean="0"/>
              <a:t> </a:t>
            </a:r>
            <a:r>
              <a:rPr lang="en-US" sz="4000" dirty="0" err="1" smtClean="0"/>
              <a:t>khi</a:t>
            </a:r>
            <a:r>
              <a:rPr lang="en-US" sz="4000" dirty="0" smtClean="0"/>
              <a:t> </a:t>
            </a:r>
            <a:r>
              <a:rPr lang="en-US" sz="4000" dirty="0" err="1" smtClean="0"/>
              <a:t>thực</a:t>
            </a:r>
            <a:r>
              <a:rPr lang="en-US" sz="4000" dirty="0" smtClean="0"/>
              <a:t> </a:t>
            </a:r>
            <a:r>
              <a:rPr lang="en-US" sz="4000" dirty="0" err="1" smtClean="0"/>
              <a:t>hiện</a:t>
            </a:r>
            <a:r>
              <a:rPr lang="en-US" sz="4000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lệnh</a:t>
            </a:r>
            <a:r>
              <a:rPr lang="en-US" sz="4000" dirty="0" smtClean="0"/>
              <a:t> </a:t>
            </a:r>
            <a:r>
              <a:rPr lang="en-US" sz="4000" dirty="0" err="1" smtClean="0"/>
              <a:t>tiếp</a:t>
            </a:r>
            <a:r>
              <a:rPr lang="en-US" sz="4000" dirty="0" smtClean="0"/>
              <a:t> </a:t>
            </a:r>
            <a:r>
              <a:rPr lang="en-US" sz="4000" dirty="0" err="1" smtClean="0"/>
              <a:t>theo</a:t>
            </a:r>
            <a:endParaRPr lang="en-US" sz="40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133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REPEAT 120 [FD 100 WAIT </a:t>
            </a:r>
            <a:r>
              <a:rPr lang="en-US" sz="32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15 </a:t>
            </a:r>
            <a:r>
              <a:rPr lang="en-US" sz="32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BK 100 WAIT </a:t>
            </a:r>
            <a:r>
              <a:rPr lang="en-US" sz="32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15 </a:t>
            </a:r>
            <a:r>
              <a:rPr lang="en-US" sz="32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RT 3 WAIT 15]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2392362"/>
          </a:xfrm>
        </p:spPr>
        <p:txBody>
          <a:bodyPr/>
          <a:lstStyle/>
          <a:p>
            <a:pPr algn="l"/>
            <a:r>
              <a:rPr lang="en-US" sz="4000" u="sng" dirty="0" err="1" smtClean="0"/>
              <a:t>Câu</a:t>
            </a:r>
            <a:r>
              <a:rPr lang="en-US" sz="4000" u="sng" dirty="0" smtClean="0"/>
              <a:t> 3: </a:t>
            </a:r>
            <a:r>
              <a:rPr lang="en-US" sz="4000" dirty="0" err="1" smtClean="0"/>
              <a:t>Dựa</a:t>
            </a:r>
            <a:r>
              <a:rPr lang="en-US" sz="4000" dirty="0" smtClean="0"/>
              <a:t> </a:t>
            </a:r>
            <a:r>
              <a:rPr lang="en-US" sz="4000" dirty="0" err="1" smtClean="0"/>
              <a:t>vào</a:t>
            </a:r>
            <a:r>
              <a:rPr lang="en-US" sz="4000" dirty="0" smtClean="0"/>
              <a:t> </a:t>
            </a:r>
            <a:r>
              <a:rPr lang="en-US" sz="4000" dirty="0" err="1" smtClean="0"/>
              <a:t>dòng</a:t>
            </a:r>
            <a:r>
              <a:rPr lang="en-US" sz="4000" dirty="0" smtClean="0"/>
              <a:t> </a:t>
            </a:r>
            <a:r>
              <a:rPr lang="en-US" sz="4000" dirty="0" err="1" smtClean="0"/>
              <a:t>lệnh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REPEAT 120 [FD 10 BK 10 RT 3] </a:t>
            </a:r>
            <a:br>
              <a:rPr lang="en-US" sz="4000" dirty="0" smtClean="0"/>
            </a:b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hãy</a:t>
            </a:r>
            <a:r>
              <a:rPr lang="en-US" sz="4000" dirty="0" smtClean="0"/>
              <a:t> </a:t>
            </a:r>
            <a:r>
              <a:rPr lang="en-US" sz="4000" dirty="0" err="1" smtClean="0"/>
              <a:t>hoàn</a:t>
            </a:r>
            <a:r>
              <a:rPr lang="en-US" sz="4000" dirty="0" smtClean="0"/>
              <a:t> </a:t>
            </a:r>
            <a:r>
              <a:rPr lang="en-US" sz="4000" dirty="0" err="1" smtClean="0"/>
              <a:t>thành</a:t>
            </a:r>
            <a:r>
              <a:rPr lang="en-US" sz="4000" dirty="0" smtClean="0"/>
              <a:t> </a:t>
            </a:r>
            <a:r>
              <a:rPr lang="en-US" sz="4000" dirty="0" err="1" smtClean="0"/>
              <a:t>thủ</a:t>
            </a:r>
            <a:r>
              <a:rPr lang="en-US" sz="4000" dirty="0" smtClean="0"/>
              <a:t> </a:t>
            </a:r>
            <a:r>
              <a:rPr lang="en-US" sz="4000" dirty="0" err="1" smtClean="0"/>
              <a:t>tục</a:t>
            </a:r>
            <a:r>
              <a:rPr lang="en-US" sz="4000" dirty="0" smtClean="0"/>
              <a:t> </a:t>
            </a:r>
            <a:r>
              <a:rPr lang="en-US" sz="4000" dirty="0" err="1" smtClean="0"/>
              <a:t>Hinhtron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8153400" cy="32305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4000" dirty="0" smtClean="0">
                <a:solidFill>
                  <a:srgbClr val="FF33CC"/>
                </a:solidFill>
              </a:rPr>
              <a:t>to</a:t>
            </a:r>
          </a:p>
          <a:p>
            <a:pPr>
              <a:buFont typeface="Arial" charset="0"/>
              <a:buNone/>
            </a:pPr>
            <a:r>
              <a:rPr lang="en-US" sz="4000" dirty="0" smtClean="0">
                <a:solidFill>
                  <a:srgbClr val="FF33CC"/>
                </a:solidFill>
              </a:rPr>
              <a:t>………………………………………………………</a:t>
            </a:r>
          </a:p>
          <a:p>
            <a:pPr>
              <a:buFont typeface="Arial" charset="0"/>
              <a:buNone/>
            </a:pPr>
            <a:r>
              <a:rPr lang="en-US" sz="4000" dirty="0" smtClean="0">
                <a:solidFill>
                  <a:srgbClr val="FF33CC"/>
                </a:solidFill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2392362"/>
          </a:xfrm>
        </p:spPr>
        <p:txBody>
          <a:bodyPr/>
          <a:lstStyle/>
          <a:p>
            <a:pPr algn="l"/>
            <a:r>
              <a:rPr lang="en-US" sz="4000" u="sng" dirty="0" err="1" smtClean="0"/>
              <a:t>Câu</a:t>
            </a:r>
            <a:r>
              <a:rPr lang="en-US" sz="4000" u="sng" dirty="0" smtClean="0"/>
              <a:t> 3: </a:t>
            </a:r>
            <a:r>
              <a:rPr lang="en-US" sz="4000" dirty="0" err="1" smtClean="0"/>
              <a:t>Dựa</a:t>
            </a:r>
            <a:r>
              <a:rPr lang="en-US" sz="4000" dirty="0" smtClean="0"/>
              <a:t> </a:t>
            </a:r>
            <a:r>
              <a:rPr lang="en-US" sz="4000" dirty="0" err="1" smtClean="0"/>
              <a:t>vào</a:t>
            </a:r>
            <a:r>
              <a:rPr lang="en-US" sz="4000" dirty="0" smtClean="0"/>
              <a:t> </a:t>
            </a:r>
            <a:r>
              <a:rPr lang="en-US" sz="4000" dirty="0" err="1" smtClean="0"/>
              <a:t>dòng</a:t>
            </a:r>
            <a:r>
              <a:rPr lang="en-US" sz="4000" dirty="0" smtClean="0"/>
              <a:t> </a:t>
            </a:r>
            <a:r>
              <a:rPr lang="en-US" sz="4000" dirty="0" err="1" smtClean="0"/>
              <a:t>lệnh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REPEAT 120 [FD 100 BK 100 RT 3] </a:t>
            </a:r>
            <a:br>
              <a:rPr lang="en-US" sz="4000" dirty="0" smtClean="0"/>
            </a:b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hãy</a:t>
            </a:r>
            <a:r>
              <a:rPr lang="en-US" sz="4000" dirty="0" smtClean="0"/>
              <a:t> </a:t>
            </a:r>
            <a:r>
              <a:rPr lang="en-US" sz="4000" dirty="0" err="1" smtClean="0"/>
              <a:t>hoàn</a:t>
            </a:r>
            <a:r>
              <a:rPr lang="en-US" sz="4000" dirty="0" smtClean="0"/>
              <a:t> </a:t>
            </a:r>
            <a:r>
              <a:rPr lang="en-US" sz="4000" dirty="0" err="1" smtClean="0"/>
              <a:t>thành</a:t>
            </a:r>
            <a:r>
              <a:rPr lang="en-US" sz="4000" dirty="0" smtClean="0"/>
              <a:t> </a:t>
            </a:r>
            <a:r>
              <a:rPr lang="en-US" sz="4000" dirty="0" err="1" smtClean="0"/>
              <a:t>thủ</a:t>
            </a:r>
            <a:r>
              <a:rPr lang="en-US" sz="4000" dirty="0" smtClean="0"/>
              <a:t> </a:t>
            </a:r>
            <a:r>
              <a:rPr lang="en-US" sz="4000" dirty="0" err="1" smtClean="0"/>
              <a:t>tục</a:t>
            </a:r>
            <a:r>
              <a:rPr lang="en-US" sz="4000" dirty="0" smtClean="0"/>
              <a:t> </a:t>
            </a:r>
            <a:r>
              <a:rPr lang="en-US" sz="4000" dirty="0" err="1" smtClean="0"/>
              <a:t>Hinhtron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8153400" cy="32305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4000" dirty="0" smtClean="0">
                <a:solidFill>
                  <a:srgbClr val="FF33CC"/>
                </a:solidFill>
              </a:rPr>
              <a:t>to  </a:t>
            </a:r>
            <a:r>
              <a:rPr lang="en-US" sz="4000" dirty="0" err="1" smtClean="0">
                <a:solidFill>
                  <a:srgbClr val="FF33CC"/>
                </a:solidFill>
              </a:rPr>
              <a:t>Hinhtron</a:t>
            </a:r>
            <a:endParaRPr lang="en-US" sz="4000" dirty="0" smtClean="0">
              <a:solidFill>
                <a:srgbClr val="FF33CC"/>
              </a:solidFill>
            </a:endParaRPr>
          </a:p>
          <a:p>
            <a:pPr>
              <a:buFont typeface="Arial" charset="0"/>
              <a:buNone/>
            </a:pPr>
            <a:r>
              <a:rPr lang="en-US" sz="4000" dirty="0" smtClean="0">
                <a:solidFill>
                  <a:srgbClr val="FF33CC"/>
                </a:solidFill>
              </a:rPr>
              <a:t>REPEAT 120 [</a:t>
            </a:r>
            <a:r>
              <a:rPr lang="en-US" sz="4000" smtClean="0">
                <a:solidFill>
                  <a:srgbClr val="FF33CC"/>
                </a:solidFill>
              </a:rPr>
              <a:t>FD 10 BK 10 </a:t>
            </a:r>
            <a:r>
              <a:rPr lang="en-US" sz="4000" dirty="0" smtClean="0">
                <a:solidFill>
                  <a:srgbClr val="FF33CC"/>
                </a:solidFill>
              </a:rPr>
              <a:t>RT 3]</a:t>
            </a:r>
          </a:p>
          <a:p>
            <a:pPr>
              <a:buFont typeface="Arial" charset="0"/>
              <a:buNone/>
            </a:pPr>
            <a:r>
              <a:rPr lang="en-US" sz="4000" dirty="0" smtClean="0">
                <a:solidFill>
                  <a:srgbClr val="FF33CC"/>
                </a:solidFill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363</TotalTime>
  <Words>717</Words>
  <Application>Microsoft Office PowerPoint</Application>
  <PresentationFormat>On-screen Show (4:3)</PresentationFormat>
  <Paragraphs>127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.VnArial Narrow</vt:lpstr>
      <vt:lpstr>.VnBahamasBH</vt:lpstr>
      <vt:lpstr>.VnBlackH</vt:lpstr>
      <vt:lpstr>.VnCooperH</vt:lpstr>
      <vt:lpstr>.VnTime</vt:lpstr>
      <vt:lpstr>.VnVogue</vt:lpstr>
      <vt:lpstr>Angsana New</vt:lpstr>
      <vt:lpstr>Arial</vt:lpstr>
      <vt:lpstr>Calibri</vt:lpstr>
      <vt:lpstr>Constantia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Chọn đáp án đúng: Rùa vẽ hình nào khi thực hiện dòng lệnh sau REPEAT 120 [FD 100 BK 100 RT 3]  </vt:lpstr>
      <vt:lpstr>Câu 2: Thêm lệnh WAIT vào dòng lệnh  dưới và quan sát Rùa vẽ như thế nào? </vt:lpstr>
      <vt:lpstr>Câu 3: Dựa vào dòng lệnh  REPEAT 120 [FD 10 BK 10 RT 3]  em hãy hoàn thành thủ tục Hinhtron</vt:lpstr>
      <vt:lpstr>Câu 3: Dựa vào dòng lệnh  REPEAT 120 [FD 100 BK 100 RT 3]  em hãy hoàn thành thủ tục Hinhtron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67</cp:lastModifiedBy>
  <cp:revision>39</cp:revision>
  <dcterms:created xsi:type="dcterms:W3CDTF">2019-03-19T03:42:37Z</dcterms:created>
  <dcterms:modified xsi:type="dcterms:W3CDTF">2023-04-06T10:07:50Z</dcterms:modified>
</cp:coreProperties>
</file>