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56" r:id="rId4"/>
    <p:sldId id="257" r:id="rId5"/>
    <p:sldId id="315" r:id="rId6"/>
    <p:sldId id="316" r:id="rId7"/>
    <p:sldId id="275" r:id="rId8"/>
    <p:sldId id="279" r:id="rId9"/>
    <p:sldId id="278" r:id="rId10"/>
    <p:sldId id="277" r:id="rId11"/>
    <p:sldId id="284" r:id="rId12"/>
    <p:sldId id="285" r:id="rId13"/>
    <p:sldId id="286" r:id="rId14"/>
    <p:sldId id="287" r:id="rId15"/>
    <p:sldId id="288" r:id="rId16"/>
    <p:sldId id="289" r:id="rId17"/>
    <p:sldId id="291" r:id="rId18"/>
    <p:sldId id="290" r:id="rId19"/>
    <p:sldId id="301" r:id="rId20"/>
    <p:sldId id="302" r:id="rId21"/>
    <p:sldId id="303" r:id="rId22"/>
    <p:sldId id="304" r:id="rId23"/>
    <p:sldId id="294" r:id="rId24"/>
    <p:sldId id="283" r:id="rId25"/>
    <p:sldId id="312" r:id="rId26"/>
    <p:sldId id="313" r:id="rId27"/>
    <p:sldId id="314" r:id="rId28"/>
    <p:sldId id="317" r:id="rId29"/>
    <p:sldId id="30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1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507" autoAdjust="0"/>
  </p:normalViewPr>
  <p:slideViewPr>
    <p:cSldViewPr snapToGrid="0">
      <p:cViewPr varScale="1">
        <p:scale>
          <a:sx n="76" d="100"/>
          <a:sy n="76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0CDF1-35FB-40E5-B49B-6609233D1F5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AFC25-4810-48DE-B5C9-14D3ED54A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8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mình1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AFC25-4810-48DE-B5C9-14D3ED54A3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72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AFC25-4810-48DE-B5C9-14D3ED54A3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Các em ạ. Bình thường để vẽ một hình tam giác ta phải viết một câu lệnh dài như thế này:………..nên rất là mất nhiều thời gian. Vậy, có cách nào để chỉ cần gõ lệnh Tam giác thôi mà Rùa vẽ ngay cho ta một hình tam giác không? À có đấy các em ạ. Vậy làm thế nào để chúng mình làm được như vậy, chúng ta cùng tìm hiểu bài học ngày hôm nay: Bài 3: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AFC25-4810-48DE-B5C9-14D3ED54A3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5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Bây giờ chúng ta cùng đi vào tìm hiểu mục tiêu bài học.</a:t>
            </a:r>
          </a:p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AFC25-4810-48DE-B5C9-14D3ED54A3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0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AFC25-4810-48DE-B5C9-14D3ED54A3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3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AFC25-4810-48DE-B5C9-14D3ED54A3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AFC25-4810-48DE-B5C9-14D3ED54A3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51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AFC25-4810-48DE-B5C9-14D3ED54A3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8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23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nắm chắc bài học này, cô và các em cùng chơi một trò chơi Ai nhanh hơn. E nào trả lời đúng sẽ nhận được phần quà của cô. Các em đã sẵn sàng chưa?............Câu hỏi của cô như sau:</a:t>
            </a:r>
          </a:p>
        </p:txBody>
      </p:sp>
    </p:spTree>
    <p:extLst>
      <p:ext uri="{BB962C8B-B14F-4D97-AF65-F5344CB8AC3E}">
        <p14:creationId xmlns:p14="http://schemas.microsoft.com/office/powerpoint/2010/main" val="253171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B636-1AF0-4076-A986-9E5142BF2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C9D44-4A6B-42EF-AC6C-5A6E7EC42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2F7E1-0AD4-4E16-BBB9-E1DCC565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C3D6E-DF2F-400A-A587-99DC52774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B638B-8736-4A0E-AA20-65AEC9A9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1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56A2-DC1B-430E-82A6-09F6E269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38E74-F03C-4ED8-8FB6-4570E7BF6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5285-7493-47B2-AD58-876229236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C76C1-9774-4B57-A6A8-B2BD3584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E45F2-E501-46F2-A15D-3C93E6C8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5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6CCC07-C88B-4390-849D-A9D62FB06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931B2-0DAB-417D-9C94-DE45566BD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077B4-B29F-4BE8-95C8-1E6924F4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9D4E-F277-47C0-8BFD-A7E1745E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99AB8-2526-416E-9689-B94D051C2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8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C9A7-FAE8-4A2E-ACD1-937923A497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81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D4E5-1B0E-44AA-AC3B-BC673A8E9A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670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8B02-69B5-4507-9990-E36E9C0277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561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E6AD-1259-44B6-B516-43D59E0DBB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920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EC1A-F053-4A52-B801-09145CCB07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88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4656-9AEE-4B2E-BF2E-8B710F850E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82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BF5E-ED53-49B9-87F9-75BCB30BFB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791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B0A1-B5DF-4A0B-BE8B-F65A7CECC0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01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08EA1-9CEB-4164-8305-C1493740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7C919-68C9-4DC0-BF0E-EADE20295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1ED5-6B36-4C99-B5C1-79269F93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40637-5227-4C3F-9565-27E89611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9FD55-833E-4CF5-AB80-38111922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47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C9C4-9887-4818-80CF-9A223498D4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91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AC8-FEF0-4625-92BA-EB969793E2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754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6B2A-0E4C-4E73-BFBB-969B18FE39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479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 l="45142" b="9288"/>
          <a:stretch/>
        </p:blipFill>
        <p:spPr>
          <a:xfrm rot="5400000">
            <a:off x="1422399" y="-1447799"/>
            <a:ext cx="2476500" cy="53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3062016" y="2909617"/>
            <a:ext cx="2105565" cy="579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7501858" y="3308634"/>
            <a:ext cx="4690141" cy="354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7286766" y="-1368566"/>
            <a:ext cx="3549367" cy="6261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hape 13"/>
          <p:cNvGrpSpPr/>
          <p:nvPr/>
        </p:nvGrpSpPr>
        <p:grpSpPr>
          <a:xfrm>
            <a:off x="2184224" y="1461156"/>
            <a:ext cx="7823715" cy="3935881"/>
            <a:chOff x="615225" y="581250"/>
            <a:chExt cx="7913399" cy="3981000"/>
          </a:xfrm>
        </p:grpSpPr>
        <p:sp>
          <p:nvSpPr>
            <p:cNvPr id="14" name="Shape 14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5" name="Shape 15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616201" y="1562034"/>
            <a:ext cx="6959599" cy="3733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1612899"/>
            <a:ext cx="3381965" cy="524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9480222" y="3641269"/>
            <a:ext cx="1294028" cy="1847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83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r="35069" b="17702"/>
          <a:stretch/>
        </p:blipFill>
        <p:spPr>
          <a:xfrm rot="5400000">
            <a:off x="1901849" y="2092350"/>
            <a:ext cx="2863800" cy="66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 r="26809"/>
          <a:stretch/>
        </p:blipFill>
        <p:spPr>
          <a:xfrm rot="-5400000">
            <a:off x="7426049" y="-1330049"/>
            <a:ext cx="3448600" cy="608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Shape 22"/>
          <p:cNvGrpSpPr/>
          <p:nvPr/>
        </p:nvGrpSpPr>
        <p:grpSpPr>
          <a:xfrm>
            <a:off x="2184224" y="1461156"/>
            <a:ext cx="7823715" cy="3935881"/>
            <a:chOff x="615225" y="581250"/>
            <a:chExt cx="7913399" cy="3981000"/>
          </a:xfrm>
        </p:grpSpPr>
        <p:sp>
          <p:nvSpPr>
            <p:cNvPr id="23" name="Shape 2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4" name="Shape 2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2565400" y="2212734"/>
            <a:ext cx="7061200" cy="15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914400" y="3888338"/>
            <a:ext cx="1036320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0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4">
            <a:alphaModFix/>
          </a:blip>
          <a:srcRect r="17197" b="18533"/>
          <a:stretch/>
        </p:blipFill>
        <p:spPr>
          <a:xfrm>
            <a:off x="8216900" y="2838267"/>
            <a:ext cx="3975099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5">
            <a:alphaModFix/>
          </a:blip>
          <a:srcRect l="49259" b="18374"/>
          <a:stretch/>
        </p:blipFill>
        <p:spPr>
          <a:xfrm rot="5400000">
            <a:off x="804232" y="-829633"/>
            <a:ext cx="2823832" cy="4457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757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l="50049" t="-17056" r="-4964" b="19199"/>
          <a:stretch/>
        </p:blipFill>
        <p:spPr>
          <a:xfrm rot="5400000">
            <a:off x="1375699" y="-1413799"/>
            <a:ext cx="3370000" cy="6172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Shape 42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43" name="Shape 4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44" name="Shape 4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68801" y="2829933"/>
            <a:ext cx="8854399" cy="31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 r="36415" b="23112"/>
          <a:stretch/>
        </p:blipFill>
        <p:spPr>
          <a:xfrm>
            <a:off x="9863834" y="2463801"/>
            <a:ext cx="2328165" cy="439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4">
            <a:alphaModFix/>
          </a:blip>
          <a:srcRect l="11090" r="-11089" b="16541"/>
          <a:stretch/>
        </p:blipFill>
        <p:spPr>
          <a:xfrm>
            <a:off x="-25400" y="4474000"/>
            <a:ext cx="2328167" cy="23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49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0" y="-657534"/>
            <a:ext cx="2850965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88867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27734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3174100"/>
            <a:ext cx="2038533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0" y="4606944"/>
            <a:ext cx="2863800" cy="225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938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4683" y="1778051"/>
            <a:ext cx="1575033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8391183" y="3057183"/>
            <a:ext cx="2750232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568133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07568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7647004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9258299" y="-121044"/>
            <a:ext cx="2844800" cy="307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21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2">
            <a:alphaModFix/>
          </a:blip>
          <a:srcRect r="40695" b="12701"/>
          <a:stretch/>
        </p:blipFill>
        <p:spPr>
          <a:xfrm>
            <a:off x="10303974" y="2519800"/>
            <a:ext cx="1888025" cy="43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l="43534" b="9942"/>
          <a:stretch/>
        </p:blipFill>
        <p:spPr>
          <a:xfrm rot="-5400000" flipH="1">
            <a:off x="9147633" y="-1507667"/>
            <a:ext cx="1549400" cy="453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1648267" y="3299267"/>
            <a:ext cx="1897765" cy="521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Shape 88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89" name="Shape 89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90" name="Shape 90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l="45142" t="-12064" b="21353"/>
          <a:stretch/>
        </p:blipFill>
        <p:spPr>
          <a:xfrm rot="5400000">
            <a:off x="1265599" y="-1291000"/>
            <a:ext cx="2205900" cy="476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 l="11090" r="-11089" b="16541"/>
          <a:stretch/>
        </p:blipFill>
        <p:spPr>
          <a:xfrm flipH="1">
            <a:off x="10185399" y="4803301"/>
            <a:ext cx="2006599" cy="2054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19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68" y="-1169267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7" y="-987616"/>
            <a:ext cx="1682367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19" y="4884752"/>
            <a:ext cx="1052272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68" y="4667713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5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3949701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5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87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56CE6-EE87-4972-862A-E1ADDB57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881C6-63A8-4112-97F2-322031290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FF6F6-0FF9-4039-BE0C-A19D2DB2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910CD-E58F-44C0-BB4B-AA505BDD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7D397-ABB9-4500-98CA-03D7EFA1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68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12700" y="-12700"/>
            <a:ext cx="12204799" cy="68708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9220201" y="3852832"/>
            <a:ext cx="2971799" cy="300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557516" y="-582916"/>
            <a:ext cx="1971064" cy="3111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50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94CB4-E564-476B-91B1-30B0FD29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470CB-A7B2-446B-8F15-661798592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666EA-CC43-4473-90C7-84DEAA8BE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83BB-4FC7-4CD8-8F3E-EFC61CA7B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E66EA-21B4-41AF-8BF7-B724A39E3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BD8D3-4F61-4B93-9009-231AAF11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9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DB7F-2BCF-4ACA-9EB7-5BE29C29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10898-1D21-4840-B39F-42A0FB385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B8E7A-1E3F-4F4F-A364-19AB1E74F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72FD4-1AEA-4CBB-A0C3-60BDE5976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5D1DB8-0DC3-4CEA-8922-25527549B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C39E33-520E-4B1C-BBA4-C4F67E2B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CD048-D90F-48FC-88E5-FCA0F5D1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C587A5-8A42-4ACD-8B2D-8146D45C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F46A7-9FB6-41D6-8095-76DA63BE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CFB91A-2D6D-4693-888E-26006B23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3592D-BEA6-492D-B114-369329B8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47A5C-01CB-4F80-8CD7-D773E76C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8D02A-C284-4DDA-8F4B-59DB5738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391E2-C4AD-4488-9282-362ECAA3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F10A4-88BC-43D9-ADAA-7ED7DEF2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54DD8-BD60-4965-BA2F-74313C61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D18A-1696-49E1-AE27-528E6B84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186B9-67FA-49FB-824D-35FC97A81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FF2C8-7B0C-43D0-8661-D8F474E0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E3781-3FE5-4ABC-BA12-F216F6DA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18348-378F-42CF-9760-60F7434A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2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0A35-F613-4EFB-A00D-E68DD288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817E0-4496-46DE-9FEB-2E088317F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94A84-7A71-404F-B968-6D454AC8B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620E5-5D66-44B9-B9B1-4759A896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5B-28D5-48FE-AB52-BABD2DAD6AF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3D987-09CA-4917-979C-3D627988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4AEEC-C6D2-4222-9D05-F9610A00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225-4EFC-446E-B7CB-CA3FF81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3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5794B-AB9D-4B8E-A5D7-16713FE5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EBECF-7A9F-4020-BF7A-2567965C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79D76-D5C4-49AC-BFFC-29E2EAFAD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D7D5B-28D5-48FE-AB52-BABD2DAD6AF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6C502-4F68-4182-BE41-90F7A93C0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4D92D-EFE1-4F26-B068-A82A39FA3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6A225-4EFC-446E-B7CB-CA3FF81B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7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BC9E7-4572-40DA-B076-9E8BD43A3D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67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668801" y="2829933"/>
            <a:ext cx="8854399" cy="31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01444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icrosoft%20Windows%20Logo.l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icrosoft%20Windows%20Logo.lnk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ile:///D:\Microsoft%20Windows%20Logo.lnk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A5567-2F8E-4E74-976B-00065CE39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9889" y="6167185"/>
            <a:ext cx="5451923" cy="503882"/>
          </a:xfrm>
          <a:noFill/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BÙI THỊ HUẾ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8CFFFE1-FC38-4221-AA2A-80B364EBBE92}"/>
              </a:ext>
            </a:extLst>
          </p:cNvPr>
          <p:cNvSpPr txBox="1">
            <a:spLocks/>
          </p:cNvSpPr>
          <p:nvPr/>
        </p:nvSpPr>
        <p:spPr>
          <a:xfrm>
            <a:off x="2211906" y="92301"/>
            <a:ext cx="7750205" cy="12204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HUYỆN PHÚ TÂN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CÁI ĐÔI VÀM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92654-7B62-9089-623E-CC572E614E75}"/>
              </a:ext>
            </a:extLst>
          </p:cNvPr>
          <p:cNvSpPr txBox="1"/>
          <p:nvPr/>
        </p:nvSpPr>
        <p:spPr>
          <a:xfrm>
            <a:off x="531384" y="1975242"/>
            <a:ext cx="1125832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  <a:rtl val="0"/>
              </a:rPr>
              <a:t>NHIỆT LIỆT CHÀO MỪNG CÁC THẦY CÔ </a:t>
            </a:r>
            <a:b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  <a:rtl val="0"/>
              </a:rPr>
            </a:b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  <a:rtl val="0"/>
              </a:rPr>
              <a:t>VỀ DỰ GIỜ TIN HỌC LỚP </a:t>
            </a:r>
            <a:r>
              <a:rPr kumimoji="0" lang="en-US" sz="4400" b="1" i="0" u="none" strike="noStrike" kern="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  <a:rtl val="0"/>
              </a:rPr>
              <a:t>5A</a:t>
            </a:r>
            <a:br>
              <a:rPr kumimoji="0" lang="en-US" sz="4400" b="1" i="0" u="none" strike="noStrike" kern="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  <a:rtl val="0"/>
              </a:rPr>
            </a:br>
            <a:r>
              <a:rPr kumimoji="0" lang="en-US" sz="4400" b="1" i="0" u="none" strike="noStrike" kern="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  <a:rtl val="0"/>
              </a:rPr>
              <a:t>NĂM HỌC 2022 - 2023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EFD0D7-37CE-2540-FA33-C2111871F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96" y="0"/>
            <a:ext cx="117142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90575" indent="-990575" defTabSz="1219170"/>
            <a:r>
              <a:rPr lang="en-US" altLang="vi-VN" sz="4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rtl val="0"/>
              </a:rPr>
              <a:t>Bước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rtl val="0"/>
              </a:rPr>
              <a:t> 1.</a:t>
            </a:r>
            <a:r>
              <a:rPr lang="en-US" altLang="vi-VN" sz="4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rtl val="0"/>
              </a:rPr>
              <a:t> </a:t>
            </a:r>
            <a:r>
              <a:rPr lang="en-US" altLang="vi-VN" sz="4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rtl val="0"/>
              </a:rPr>
              <a:t>Gõ</a:t>
            </a:r>
            <a:r>
              <a:rPr lang="en-US" altLang="vi-VN" sz="4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rtl val="0"/>
              </a:rPr>
              <a:t> </a:t>
            </a:r>
            <a:r>
              <a:rPr lang="en-US" altLang="vi-VN" sz="4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rtl val="0"/>
              </a:rPr>
              <a:t>lệnh</a:t>
            </a:r>
            <a:r>
              <a:rPr lang="en-US" altLang="vi-VN" sz="4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rtl val="0"/>
              </a:rPr>
              <a:t> 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rtl val="0"/>
              </a:rPr>
              <a:t>edit “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rtl val="0"/>
              </a:rPr>
              <a:t>Tamgiac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rtl val="0"/>
              </a:rPr>
              <a:t> </a:t>
            </a:r>
            <a:r>
              <a:rPr lang="en-US" altLang="vi-VN" sz="4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rtl val="0"/>
              </a:rPr>
              <a:t>rồi</a:t>
            </a:r>
            <a:r>
              <a:rPr lang="en-US" altLang="vi-VN" sz="4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rtl val="0"/>
              </a:rPr>
              <a:t> </a:t>
            </a:r>
            <a:r>
              <a:rPr lang="en-US" altLang="vi-VN" sz="4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rtl val="0"/>
              </a:rPr>
              <a:t>nhấn</a:t>
            </a:r>
            <a:r>
              <a:rPr lang="en-US" altLang="vi-VN" sz="4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rtl val="0"/>
              </a:rPr>
              <a:t> </a:t>
            </a:r>
            <a:r>
              <a:rPr lang="en-US" altLang="vi-VN" sz="4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rtl val="0"/>
              </a:rPr>
              <a:t>phím</a:t>
            </a:r>
            <a:r>
              <a:rPr lang="en-US" altLang="vi-VN" sz="4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  <a:rtl val="0"/>
              </a:rPr>
              <a:t> Enter.</a:t>
            </a:r>
            <a:endParaRPr lang="en-US" altLang="vi-VN" sz="4800" kern="0" dirty="0">
              <a:solidFill>
                <a:srgbClr val="000000"/>
              </a:solidFill>
              <a:latin typeface=".VnArial" pitchFamily="34" charset="0"/>
              <a:cs typeface="Arial"/>
              <a:sym typeface="Wingdings" pitchFamily="2" charset="2"/>
              <a:rtl val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24C87-8D4E-2EFD-EB27-396CFB77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96" y="1569660"/>
            <a:ext cx="8658808" cy="3526167"/>
          </a:xfrm>
          <a:prstGeom prst="rect">
            <a:avLst/>
          </a:prstGeom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33A11351-07AE-8073-A5EF-145A9C54ADBD}"/>
              </a:ext>
            </a:extLst>
          </p:cNvPr>
          <p:cNvCxnSpPr/>
          <p:nvPr/>
        </p:nvCxnSpPr>
        <p:spPr>
          <a:xfrm>
            <a:off x="2179789" y="4812471"/>
            <a:ext cx="2877403" cy="1004949"/>
          </a:xfrm>
          <a:prstGeom prst="bentConnector3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F2D62D-01B3-F0D2-E20F-0999C0B9D219}"/>
              </a:ext>
            </a:extLst>
          </p:cNvPr>
          <p:cNvSpPr/>
          <p:nvPr/>
        </p:nvSpPr>
        <p:spPr>
          <a:xfrm>
            <a:off x="5057193" y="5325286"/>
            <a:ext cx="7134807" cy="1280474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rgbClr val="8BAB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Gõ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vào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ngăn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gõ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lệnh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edit “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Tamgiac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rồi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nhấn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phím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Enter</a:t>
            </a:r>
          </a:p>
        </p:txBody>
      </p:sp>
    </p:spTree>
    <p:extLst>
      <p:ext uri="{BB962C8B-B14F-4D97-AF65-F5344CB8AC3E}">
        <p14:creationId xmlns:p14="http://schemas.microsoft.com/office/powerpoint/2010/main" val="355331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EFD0D7-37CE-2540-FA33-C2111871F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609" y="150567"/>
            <a:ext cx="79597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Xuất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cửa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sổ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soạn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thảo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vi-VN" sz="4800" b="1" dirty="0">
              <a:latin typeface=".VnArial" pitchFamily="34" charset="0"/>
              <a:sym typeface="Wingdings" pitchFamily="2" charset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42705B-284B-8AC7-80A6-EC68A3420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8" y="1520890"/>
            <a:ext cx="5812972" cy="425475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47A5ED-8674-8DEE-ED9B-0C24A211DF86}"/>
              </a:ext>
            </a:extLst>
          </p:cNvPr>
          <p:cNvSpPr/>
          <p:nvPr/>
        </p:nvSpPr>
        <p:spPr>
          <a:xfrm>
            <a:off x="6885992" y="3424335"/>
            <a:ext cx="4814596" cy="2603241"/>
          </a:xfrm>
          <a:prstGeom prst="roundRect">
            <a:avLst/>
          </a:prstGeom>
          <a:solidFill>
            <a:srgbClr val="92D050"/>
          </a:solidFill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4BE0400-4459-B4DA-CEFC-B5842968CB47}"/>
              </a:ext>
            </a:extLst>
          </p:cNvPr>
          <p:cNvSpPr/>
          <p:nvPr/>
        </p:nvSpPr>
        <p:spPr>
          <a:xfrm>
            <a:off x="1265475" y="2647125"/>
            <a:ext cx="216139" cy="31864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BB72DA-AA12-487D-0672-B54B4CEF207A}"/>
              </a:ext>
            </a:extLst>
          </p:cNvPr>
          <p:cNvCxnSpPr/>
          <p:nvPr/>
        </p:nvCxnSpPr>
        <p:spPr>
          <a:xfrm>
            <a:off x="1595535" y="2806449"/>
            <a:ext cx="5290457" cy="18308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9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EFD0D7-37CE-2540-FA33-C2111871F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746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/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2.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vẽ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tam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giác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cửa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sổ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soạn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thảo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vi-VN" sz="4800" b="1" dirty="0">
              <a:latin typeface=".VnArial" pitchFamily="34" charset="0"/>
              <a:sym typeface="Wingdings" pitchFamily="2" charset="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3D1D7B-A356-C920-528D-B6FC0066A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1" y="2062746"/>
            <a:ext cx="5158488" cy="436604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C62F7B-4899-7BCA-4569-9F27E214A193}"/>
              </a:ext>
            </a:extLst>
          </p:cNvPr>
          <p:cNvSpPr/>
          <p:nvPr/>
        </p:nvSpPr>
        <p:spPr>
          <a:xfrm>
            <a:off x="6494489" y="3480992"/>
            <a:ext cx="5150115" cy="2288434"/>
          </a:xfrm>
          <a:prstGeom prst="roundRect">
            <a:avLst/>
          </a:prstGeom>
          <a:solidFill>
            <a:srgbClr val="92D050"/>
          </a:solidFill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A6DEBB2-6B64-8CF4-E3C4-53BD9A9A9AE4}"/>
              </a:ext>
            </a:extLst>
          </p:cNvPr>
          <p:cNvSpPr/>
          <p:nvPr/>
        </p:nvSpPr>
        <p:spPr>
          <a:xfrm>
            <a:off x="2371330" y="3399909"/>
            <a:ext cx="75619" cy="36858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BEC616-3DE9-46DB-1888-33AA0D2DD21B}"/>
              </a:ext>
            </a:extLst>
          </p:cNvPr>
          <p:cNvCxnSpPr>
            <a:cxnSpLocks/>
          </p:cNvCxnSpPr>
          <p:nvPr/>
        </p:nvCxnSpPr>
        <p:spPr>
          <a:xfrm>
            <a:off x="2446949" y="3585445"/>
            <a:ext cx="4047540" cy="8092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0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EFD0D7-37CE-2540-FA33-C2111871F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78172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3.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Ghi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bộ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đóng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cửa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sổ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soạn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thảo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vi-VN" sz="4800" b="1" dirty="0">
              <a:latin typeface=".VnArial" pitchFamily="34" charset="0"/>
              <a:sym typeface="Wingdings" pitchFamily="2" charset="2"/>
            </a:endParaRPr>
          </a:p>
        </p:txBody>
      </p:sp>
      <p:pic>
        <p:nvPicPr>
          <p:cNvPr id="2" name="Picture 1" descr="6.PNG">
            <a:extLst>
              <a:ext uri="{FF2B5EF4-FFF2-40B4-BE49-F238E27FC236}">
                <a16:creationId xmlns:a16="http://schemas.microsoft.com/office/drawing/2014/main" id="{1DB92B4E-0CF7-56E4-0E1C-2E3A3BB2E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6" y="1894112"/>
            <a:ext cx="5118770" cy="475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0C34A7-9A6C-81D1-3140-1C97AD538EE4}"/>
              </a:ext>
            </a:extLst>
          </p:cNvPr>
          <p:cNvSpPr/>
          <p:nvPr/>
        </p:nvSpPr>
        <p:spPr>
          <a:xfrm>
            <a:off x="6689147" y="3398226"/>
            <a:ext cx="4880812" cy="1750384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rgbClr val="8BAB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Nháy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File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chọn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Save and Exit</a:t>
            </a:r>
          </a:p>
        </p:txBody>
      </p:sp>
      <p:cxnSp>
        <p:nvCxnSpPr>
          <p:cNvPr id="6" name="Elbow Connector 6">
            <a:extLst>
              <a:ext uri="{FF2B5EF4-FFF2-40B4-BE49-F238E27FC236}">
                <a16:creationId xmlns:a16="http://schemas.microsoft.com/office/drawing/2014/main" id="{2840B5D6-4E9B-0835-44DB-F2F90F13BB50}"/>
              </a:ext>
            </a:extLst>
          </p:cNvPr>
          <p:cNvCxnSpPr>
            <a:cxnSpLocks/>
          </p:cNvCxnSpPr>
          <p:nvPr/>
        </p:nvCxnSpPr>
        <p:spPr>
          <a:xfrm rot="10800000">
            <a:off x="4451924" y="3858208"/>
            <a:ext cx="2237223" cy="286103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07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EFD0D7-37CE-2540-FA33-C2111871F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4.</a:t>
            </a:r>
            <a:r>
              <a:rPr lang="en-US" altLang="vi-VN" sz="4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Tamgiac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ngăn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rồi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nhấn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phím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Enter.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sát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4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quả</a:t>
            </a:r>
            <a:r>
              <a:rPr lang="en-US" altLang="vi-VN" sz="4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vi-VN" sz="4800" b="1" dirty="0">
              <a:latin typeface=".VnArial" pitchFamily="34" charset="0"/>
              <a:sym typeface="Wingdings" pitchFamily="2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257666-A68C-34BF-FD50-025F0316D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167" y="1647296"/>
            <a:ext cx="7608755" cy="496810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5F5360-02EC-0A92-8B6A-A047A8FA1D44}"/>
              </a:ext>
            </a:extLst>
          </p:cNvPr>
          <p:cNvCxnSpPr>
            <a:cxnSpLocks/>
          </p:cNvCxnSpPr>
          <p:nvPr/>
        </p:nvCxnSpPr>
        <p:spPr>
          <a:xfrm flipH="1">
            <a:off x="3867897" y="1408922"/>
            <a:ext cx="3335336" cy="505862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C1D41C-053B-096F-6A97-9DA845C5DD58}"/>
              </a:ext>
            </a:extLst>
          </p:cNvPr>
          <p:cNvCxnSpPr>
            <a:cxnSpLocks/>
          </p:cNvCxnSpPr>
          <p:nvPr/>
        </p:nvCxnSpPr>
        <p:spPr>
          <a:xfrm>
            <a:off x="7203233" y="1408922"/>
            <a:ext cx="923730" cy="2372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0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E8FD10-BE83-2E3F-7A8C-A902EF883BAF}"/>
              </a:ext>
            </a:extLst>
          </p:cNvPr>
          <p:cNvSpPr txBox="1"/>
          <p:nvPr/>
        </p:nvSpPr>
        <p:spPr>
          <a:xfrm>
            <a:off x="130440" y="0"/>
            <a:ext cx="11535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Cấu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trúc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của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vẽ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tam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giác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6B0CDE-F6C9-F369-E0C8-FF8E82041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40" y="1057896"/>
            <a:ext cx="6298935" cy="21236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Tamgiac</a:t>
            </a:r>
            <a:endParaRPr lang="en-US" altLang="vi-VN" sz="4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 Repeat 3[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120]</a:t>
            </a:r>
          </a:p>
          <a:p>
            <a:pPr eaLnBrk="1" hangingPunct="1"/>
            <a:r>
              <a:rPr lang="en-US" altLang="vi-VN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E2BCD9F-C9B4-5E26-9962-F9C1937F0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746255"/>
              </p:ext>
            </p:extLst>
          </p:nvPr>
        </p:nvGraphicFramePr>
        <p:xfrm>
          <a:off x="673239" y="3731933"/>
          <a:ext cx="11518761" cy="3058969"/>
        </p:xfrm>
        <a:graphic>
          <a:graphicData uri="http://schemas.openxmlformats.org/drawingml/2006/table">
            <a:tbl>
              <a:tblPr firstRow="1" bandRow="1"/>
              <a:tblGrid>
                <a:gridCol w="5389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9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400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9pPr>
                    </a:lstStyle>
                    <a:p>
                      <a:pPr algn="ctr"/>
                      <a:r>
                        <a:rPr lang="vi-VN" sz="3700" b="1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lang="vi-VN" sz="3700" b="1" baseline="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tục</a:t>
                      </a:r>
                      <a:endParaRPr lang="en-US" sz="37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45727" marB="45727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9pPr>
                    </a:lstStyle>
                    <a:p>
                      <a:pPr algn="ctr"/>
                      <a:r>
                        <a:rPr lang="en-US" sz="3700" b="1" dirty="0" err="1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700" b="1" baseline="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baseline="0" dirty="0" err="1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3700" b="1" baseline="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baseline="0" dirty="0" err="1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3700" b="1" baseline="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baseline="0" dirty="0" err="1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700" b="1" baseline="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baseline="0" dirty="0" err="1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lang="en-US" sz="3700" b="1" baseline="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baseline="0" dirty="0" err="1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endParaRPr lang="en-US" sz="37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45727" marB="45727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29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9pPr>
                    </a:lstStyle>
                    <a:p>
                      <a:pPr algn="l"/>
                      <a:r>
                        <a:rPr lang="en-US" sz="37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 </a:t>
                      </a:r>
                      <a:r>
                        <a:rPr lang="en-US" sz="37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Tamgiac</a:t>
                      </a:r>
                      <a:endParaRPr lang="en-US" sz="3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45727" marB="45727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9pPr>
                    </a:lstStyle>
                    <a:p>
                      <a:pPr algn="l"/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37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lang="en-US" sz="37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endParaRPr lang="en-US" sz="3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45727" marB="45727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3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9pPr>
                    </a:lstStyle>
                    <a:p>
                      <a:pPr algn="l"/>
                      <a:r>
                        <a:rPr lang="en-US" sz="37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Repeat 3[fd 150 rt 120]</a:t>
                      </a:r>
                      <a:endParaRPr lang="en-US" sz="3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45727" marB="45727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9pPr>
                    </a:lstStyle>
                    <a:p>
                      <a:pPr algn="l"/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37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lang="en-US" sz="37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endParaRPr lang="en-US" sz="3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45727" marB="45727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05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9pPr>
                    </a:lstStyle>
                    <a:p>
                      <a:r>
                        <a:rPr lang="en-US" sz="37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end</a:t>
                      </a:r>
                      <a:endParaRPr lang="en-US" sz="37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45727" marB="45727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  <a:rtl val="0"/>
                        </a:defRPr>
                      </a:lvl9pPr>
                    </a:lstStyle>
                    <a:p>
                      <a:pPr algn="l"/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37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37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lang="en-US" sz="37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700" b="1" dirty="0" err="1"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endParaRPr lang="en-US" sz="3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45727" marB="45727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FAE24F8C-1719-28A2-5FDF-02925253F7B2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972175" y="2119725"/>
            <a:ext cx="1007707" cy="1612364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Right 1">
            <a:hlinkClick r:id="rId3" action="ppaction://hlinkfile"/>
            <a:extLst>
              <a:ext uri="{FF2B5EF4-FFF2-40B4-BE49-F238E27FC236}">
                <a16:creationId xmlns:a16="http://schemas.microsoft.com/office/drawing/2014/main" id="{BF48AFD2-724D-0B53-55E0-1CAF675AB94A}"/>
              </a:ext>
            </a:extLst>
          </p:cNvPr>
          <p:cNvSpPr/>
          <p:nvPr/>
        </p:nvSpPr>
        <p:spPr>
          <a:xfrm>
            <a:off x="130440" y="6310366"/>
            <a:ext cx="542800" cy="4130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E8FD10-BE83-2E3F-7A8C-A902EF883BAF}"/>
              </a:ext>
            </a:extLst>
          </p:cNvPr>
          <p:cNvSpPr txBox="1"/>
          <p:nvPr/>
        </p:nvSpPr>
        <p:spPr>
          <a:xfrm>
            <a:off x="556193" y="616906"/>
            <a:ext cx="11535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CẤU TRÚC CHUNG CỦA THỦ TỤC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D47F1A-4AF6-2883-2DBE-030E2D55B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231" y="2433091"/>
            <a:ext cx="9577431" cy="33470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4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7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vi-VN" sz="4700" b="1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4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01635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714429-FCDC-E923-C732-2BD66B755FAF}"/>
              </a:ext>
            </a:extLst>
          </p:cNvPr>
          <p:cNvSpPr txBox="1"/>
          <p:nvPr/>
        </p:nvSpPr>
        <p:spPr>
          <a:xfrm>
            <a:off x="93306" y="0"/>
            <a:ext cx="9713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u="sng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Ví</a:t>
            </a:r>
            <a:r>
              <a:rPr lang="en-US" sz="4800" u="sng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u="sng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dụ</a:t>
            </a:r>
            <a:r>
              <a:rPr lang="en-US" sz="4800" u="sng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1:</a:t>
            </a:r>
            <a:r>
              <a:rPr lang="en-US" sz="4800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vẽ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chữ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nhật</a:t>
            </a:r>
            <a:endParaRPr lang="en-US" sz="4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15603-2BB5-99DB-2CE3-EEE917EBFA33}"/>
              </a:ext>
            </a:extLst>
          </p:cNvPr>
          <p:cNvSpPr txBox="1"/>
          <p:nvPr/>
        </p:nvSpPr>
        <p:spPr>
          <a:xfrm>
            <a:off x="1678150" y="997328"/>
            <a:ext cx="95185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to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hinhchunhat</a:t>
            </a:r>
            <a:endParaRPr lang="en-US" sz="4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defTabSz="1219170"/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 Repeat 2[FD 100 RT 90 FD 50 RT 90]</a:t>
            </a:r>
          </a:p>
          <a:p>
            <a:pPr defTabSz="1219170"/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7B8F3-28D4-93B0-AE45-383999865264}"/>
              </a:ext>
            </a:extLst>
          </p:cNvPr>
          <p:cNvSpPr txBox="1"/>
          <p:nvPr/>
        </p:nvSpPr>
        <p:spPr>
          <a:xfrm>
            <a:off x="93306" y="3142834"/>
            <a:ext cx="11999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u="sng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Ví</a:t>
            </a:r>
            <a:r>
              <a:rPr lang="en-US" sz="4800" u="sng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u="sng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dụ</a:t>
            </a:r>
            <a:r>
              <a:rPr lang="en-US" sz="4800" u="sng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2:</a:t>
            </a:r>
            <a:r>
              <a:rPr lang="en-US" sz="4800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vẽ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vuông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với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độ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dài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là</a:t>
            </a:r>
            <a:r>
              <a:rPr lang="en-US" sz="4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100 </a:t>
            </a:r>
            <a:r>
              <a:rPr lang="en-US" sz="4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bước</a:t>
            </a:r>
            <a:endParaRPr lang="en-US" sz="4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976052-E5C9-9837-06AF-46984F972967}"/>
              </a:ext>
            </a:extLst>
          </p:cNvPr>
          <p:cNvSpPr txBox="1"/>
          <p:nvPr/>
        </p:nvSpPr>
        <p:spPr>
          <a:xfrm>
            <a:off x="2426932" y="4529069"/>
            <a:ext cx="6558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to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hinhvuong</a:t>
            </a:r>
            <a:endParaRPr lang="en-US" sz="4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defTabSz="1219170"/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 Repeat 4[FD 100 RT 90]</a:t>
            </a:r>
          </a:p>
          <a:p>
            <a:pPr defTabSz="1219170"/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0781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81DAB2-87BD-E25B-7C69-A752A828F7A6}"/>
              </a:ext>
            </a:extLst>
          </p:cNvPr>
          <p:cNvSpPr txBox="1"/>
          <p:nvPr/>
        </p:nvSpPr>
        <p:spPr>
          <a:xfrm>
            <a:off x="4042727" y="103364"/>
            <a:ext cx="414954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CHÚ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Ý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C47BC-4EDC-32DE-67CE-7A1F06FBB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976" y="1026694"/>
            <a:ext cx="12484360" cy="5780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742950" indent="-7429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lnSpc>
                <a:spcPct val="140000"/>
              </a:lnSpc>
              <a:spcBef>
                <a:spcPct val="0"/>
              </a:spcBef>
            </a:pP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40000"/>
              </a:lnSpc>
              <a:spcBef>
                <a:spcPct val="0"/>
              </a:spcBef>
            </a:pP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Tamgiac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; tamgiac1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: Tam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Tamgiac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1; 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4400" b="1" dirty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83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ABE93F-CEC4-05CE-7BEA-97502E184575}"/>
              </a:ext>
            </a:extLst>
          </p:cNvPr>
          <p:cNvSpPr txBox="1"/>
          <p:nvPr/>
        </p:nvSpPr>
        <p:spPr>
          <a:xfrm>
            <a:off x="3328924" y="365079"/>
            <a:ext cx="57590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kumimoji="0" lang="en-US" sz="5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616EEA-7798-53FB-578F-284849CC8367}"/>
              </a:ext>
            </a:extLst>
          </p:cNvPr>
          <p:cNvSpPr txBox="1"/>
          <p:nvPr/>
        </p:nvSpPr>
        <p:spPr>
          <a:xfrm>
            <a:off x="1" y="174094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hinhlucgiac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654F6-457C-E4DB-03C7-1F2A1F918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487" y="2889259"/>
            <a:ext cx="3801133" cy="3968741"/>
          </a:xfrm>
          <a:prstGeom prst="rect">
            <a:avLst/>
          </a:prstGeom>
        </p:spPr>
      </p:pic>
      <p:sp>
        <p:nvSpPr>
          <p:cNvPr id="6" name="Arrow: Right 5">
            <a:hlinkClick r:id="rId3" action="ppaction://hlinkfile"/>
            <a:extLst>
              <a:ext uri="{FF2B5EF4-FFF2-40B4-BE49-F238E27FC236}">
                <a16:creationId xmlns:a16="http://schemas.microsoft.com/office/drawing/2014/main" id="{2265D869-5026-E493-B1BA-65533643A95B}"/>
              </a:ext>
            </a:extLst>
          </p:cNvPr>
          <p:cNvSpPr/>
          <p:nvPr/>
        </p:nvSpPr>
        <p:spPr>
          <a:xfrm>
            <a:off x="130440" y="6290268"/>
            <a:ext cx="559546" cy="4331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7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10D6F7-3F90-6E3A-32D0-AE7C1E1F6C40}"/>
              </a:ext>
            </a:extLst>
          </p:cNvPr>
          <p:cNvSpPr txBox="1"/>
          <p:nvPr/>
        </p:nvSpPr>
        <p:spPr>
          <a:xfrm>
            <a:off x="2388977" y="2609406"/>
            <a:ext cx="7304549" cy="145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 ĐỘNG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2478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616EEA-7798-53FB-578F-284849CC8367}"/>
              </a:ext>
            </a:extLst>
          </p:cNvPr>
          <p:cNvSpPr txBox="1"/>
          <p:nvPr/>
        </p:nvSpPr>
        <p:spPr>
          <a:xfrm>
            <a:off x="-101561" y="229621"/>
            <a:ext cx="1251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hlinkClick r:id="rId2" action="ppaction://hlinkfile"/>
            <a:extLst>
              <a:ext uri="{FF2B5EF4-FFF2-40B4-BE49-F238E27FC236}">
                <a16:creationId xmlns:a16="http://schemas.microsoft.com/office/drawing/2014/main" id="{2265D869-5026-E493-B1BA-65533643A95B}"/>
              </a:ext>
            </a:extLst>
          </p:cNvPr>
          <p:cNvSpPr/>
          <p:nvPr/>
        </p:nvSpPr>
        <p:spPr>
          <a:xfrm>
            <a:off x="130440" y="6209882"/>
            <a:ext cx="613138" cy="51353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A03C32-7A63-C326-D769-5F98DE1AEE30}"/>
              </a:ext>
            </a:extLst>
          </p:cNvPr>
          <p:cNvSpPr/>
          <p:nvPr/>
        </p:nvSpPr>
        <p:spPr>
          <a:xfrm>
            <a:off x="3694205" y="1671614"/>
            <a:ext cx="4582048" cy="46972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3A1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9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6B0AE4-D4DB-D269-C7EF-273D64925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8807">
            <a:off x="5231143" y="4298589"/>
            <a:ext cx="5865412" cy="659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E0C60E-CF95-748E-9075-E91F663CA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8372">
            <a:off x="5162849" y="4747045"/>
            <a:ext cx="5832751" cy="101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B1364D-A014-234B-33A1-3445384E2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9545">
            <a:off x="5055469" y="5773037"/>
            <a:ext cx="5359400" cy="6973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568DBE-1029-DF94-E278-752E43796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9333" y="1867569"/>
            <a:ext cx="4724249" cy="11894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FA19B7-CAF9-3A3A-8C6E-7C09A05A2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333" y="1406835"/>
            <a:ext cx="5253812" cy="6749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885674-2D40-A41F-D593-31E42F3973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63626">
            <a:off x="613665" y="2832275"/>
            <a:ext cx="3575264" cy="2243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5B40A7-937E-FB6B-46EE-76A5676E42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97747">
            <a:off x="1250339" y="1873439"/>
            <a:ext cx="2650375" cy="15277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4E0CCF-9EF9-4167-CC9E-BB0362DFC7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60097">
            <a:off x="5097393" y="354141"/>
            <a:ext cx="4381419" cy="1167938"/>
          </a:xfrm>
          <a:prstGeom prst="rect">
            <a:avLst/>
          </a:prstGeom>
        </p:spPr>
      </p:pic>
      <p:sp>
        <p:nvSpPr>
          <p:cNvPr id="21517" name="Text Box 13">
            <a:extLst>
              <a:ext uri="{FF2B5EF4-FFF2-40B4-BE49-F238E27FC236}">
                <a16:creationId xmlns:a16="http://schemas.microsoft.com/office/drawing/2014/main" id="{B192D6C2-CB94-65A9-B2D5-113CEFAEE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6" y="6461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189"/>
            <a:endParaRPr lang="en-US" altLang="en-US">
              <a:solidFill>
                <a:prstClr val="black"/>
              </a:solidFill>
              <a:latin typeface="Calibri" panose="020F0502020204030204"/>
              <a:cs typeface="Arial"/>
              <a:sym typeface="Arial"/>
              <a:rtl val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72DFCD5D-5F1B-B384-D2D7-603E414CC472}"/>
              </a:ext>
            </a:extLst>
          </p:cNvPr>
          <p:cNvSpPr/>
          <p:nvPr/>
        </p:nvSpPr>
        <p:spPr>
          <a:xfrm>
            <a:off x="69724" y="2152155"/>
            <a:ext cx="2370097" cy="2709912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 TỤC TRONG LOGO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BE7850-FD1B-B4C4-5019-5A1FA5130A8B}"/>
              </a:ext>
            </a:extLst>
          </p:cNvPr>
          <p:cNvSpPr/>
          <p:nvPr/>
        </p:nvSpPr>
        <p:spPr>
          <a:xfrm>
            <a:off x="3405021" y="1688146"/>
            <a:ext cx="1904330" cy="549218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Cấu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trúc</a:t>
            </a:r>
            <a:endParaRPr lang="en-US" sz="32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FC318E-C90B-DD23-4774-E0B2B5223D8F}"/>
              </a:ext>
            </a:extLst>
          </p:cNvPr>
          <p:cNvSpPr txBox="1"/>
          <p:nvPr/>
        </p:nvSpPr>
        <p:spPr>
          <a:xfrm rot="20412562">
            <a:off x="4940549" y="409651"/>
            <a:ext cx="49714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To &lt;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tên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&gt; :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Đầu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endParaRPr lang="en-US" sz="25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D21591-BE06-655E-E53D-B6A2EA0A541B}"/>
              </a:ext>
            </a:extLst>
          </p:cNvPr>
          <p:cNvSpPr txBox="1"/>
          <p:nvPr/>
        </p:nvSpPr>
        <p:spPr>
          <a:xfrm rot="21394521">
            <a:off x="5300467" y="1351666"/>
            <a:ext cx="68834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&lt;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Các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câu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lệnh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trong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thân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&gt; :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Thân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endParaRPr lang="en-US" sz="25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7F41D4-A256-8628-080E-EFEC44BA8678}"/>
              </a:ext>
            </a:extLst>
          </p:cNvPr>
          <p:cNvSpPr txBox="1"/>
          <p:nvPr/>
        </p:nvSpPr>
        <p:spPr>
          <a:xfrm rot="775601">
            <a:off x="5423687" y="2317488"/>
            <a:ext cx="35894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End: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Kết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thúc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endParaRPr lang="en-US" sz="25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6674CF-F8E7-C3E4-0F61-6741E0EC8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95147">
            <a:off x="5380039" y="3597253"/>
            <a:ext cx="4606920" cy="6697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AD7FE2C-3724-5DB3-9A33-3150172BABDC}"/>
              </a:ext>
            </a:extLst>
          </p:cNvPr>
          <p:cNvSpPr txBox="1"/>
          <p:nvPr/>
        </p:nvSpPr>
        <p:spPr>
          <a:xfrm rot="20174120">
            <a:off x="5538427" y="3486140"/>
            <a:ext cx="45457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Bước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1: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Gõ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Edit “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tên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endParaRPr lang="en-US" sz="25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5B6B82B-FBEA-770D-1650-88984914E0CA}"/>
              </a:ext>
            </a:extLst>
          </p:cNvPr>
          <p:cNvSpPr/>
          <p:nvPr/>
        </p:nvSpPr>
        <p:spPr>
          <a:xfrm>
            <a:off x="3405021" y="4468285"/>
            <a:ext cx="2341234" cy="1380736"/>
          </a:xfrm>
          <a:prstGeom prst="roundRect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Các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bước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viết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endParaRPr lang="en-US" sz="32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812475-1778-3B11-B31F-BA11880E5F0F}"/>
              </a:ext>
            </a:extLst>
          </p:cNvPr>
          <p:cNvSpPr txBox="1"/>
          <p:nvPr/>
        </p:nvSpPr>
        <p:spPr>
          <a:xfrm rot="21017957">
            <a:off x="5744817" y="4171504"/>
            <a:ext cx="58230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Bước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2: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Gõ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câu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lệnh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trong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thân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endParaRPr lang="en-US" sz="25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F0A21E-7A8C-BD4D-CBF3-7E7F8243975F}"/>
              </a:ext>
            </a:extLst>
          </p:cNvPr>
          <p:cNvSpPr txBox="1"/>
          <p:nvPr/>
        </p:nvSpPr>
        <p:spPr>
          <a:xfrm>
            <a:off x="5746255" y="5051218"/>
            <a:ext cx="50132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Bước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3: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Chọn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File/ Save and Exit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6AF345-5BED-AFC2-1208-CADC2BF62BDF}"/>
              </a:ext>
            </a:extLst>
          </p:cNvPr>
          <p:cNvSpPr txBox="1"/>
          <p:nvPr/>
        </p:nvSpPr>
        <p:spPr>
          <a:xfrm rot="663116">
            <a:off x="5631703" y="5943462"/>
            <a:ext cx="52891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Bước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4: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Gõ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tên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để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thực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hiện</a:t>
            </a:r>
            <a:endParaRPr lang="en-US" sz="25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1" grpId="0"/>
      <p:bldP spid="22" grpId="0"/>
      <p:bldP spid="25" grpId="0"/>
      <p:bldP spid="31" grpId="0"/>
      <p:bldP spid="28" grpId="0" animBg="1"/>
      <p:bldP spid="15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EE3FF422-12D5-2D57-BAD4-F37D33F88488}"/>
              </a:ext>
            </a:extLst>
          </p:cNvPr>
          <p:cNvSpPr txBox="1"/>
          <p:nvPr/>
        </p:nvSpPr>
        <p:spPr>
          <a:xfrm>
            <a:off x="1" y="29378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altLang="vi-VN" sz="54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Câu</a:t>
            </a:r>
            <a:r>
              <a:rPr lang="en-US" altLang="vi-VN" sz="5400" b="1" u="sng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1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: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Để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mở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cửa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sổ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soạn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thảo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em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sử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dụng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lệnh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nào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?</a:t>
            </a:r>
          </a:p>
        </p:txBody>
      </p:sp>
      <p:sp>
        <p:nvSpPr>
          <p:cNvPr id="3" name="Rechteck: abgerundete Ecken 4">
            <a:extLst>
              <a:ext uri="{FF2B5EF4-FFF2-40B4-BE49-F238E27FC236}">
                <a16:creationId xmlns:a16="http://schemas.microsoft.com/office/drawing/2014/main" id="{258ABCE0-6F42-AFED-6477-39945A1E2F42}"/>
              </a:ext>
            </a:extLst>
          </p:cNvPr>
          <p:cNvSpPr/>
          <p:nvPr/>
        </p:nvSpPr>
        <p:spPr>
          <a:xfrm>
            <a:off x="3369947" y="2624020"/>
            <a:ext cx="5841141" cy="8309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Edit “&lt;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Tên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&gt;	</a:t>
            </a:r>
            <a:endParaRPr lang="de-DE" sz="4000" dirty="0">
              <a:solidFill>
                <a:prstClr val="white"/>
              </a:solidFill>
              <a:latin typeface="Calibri" panose="020F0502020204030204"/>
              <a:sym typeface="Arial"/>
              <a:rtl val="0"/>
            </a:endParaRPr>
          </a:p>
        </p:txBody>
      </p:sp>
      <p:sp>
        <p:nvSpPr>
          <p:cNvPr id="4" name="Ellipse 11">
            <a:extLst>
              <a:ext uri="{FF2B5EF4-FFF2-40B4-BE49-F238E27FC236}">
                <a16:creationId xmlns:a16="http://schemas.microsoft.com/office/drawing/2014/main" id="{70DD3B0B-2817-EA7A-B6DE-01AB726655C7}"/>
              </a:ext>
            </a:extLst>
          </p:cNvPr>
          <p:cNvSpPr/>
          <p:nvPr/>
        </p:nvSpPr>
        <p:spPr>
          <a:xfrm>
            <a:off x="2224672" y="2585626"/>
            <a:ext cx="969299" cy="979553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  <a:rtl val="0"/>
            </a:endParaRPr>
          </a:p>
        </p:txBody>
      </p:sp>
      <p:sp>
        <p:nvSpPr>
          <p:cNvPr id="5" name="Textfeld 15">
            <a:extLst>
              <a:ext uri="{FF2B5EF4-FFF2-40B4-BE49-F238E27FC236}">
                <a16:creationId xmlns:a16="http://schemas.microsoft.com/office/drawing/2014/main" id="{67092ACB-ED2B-277C-F4AF-32FC38E4BA72}"/>
              </a:ext>
            </a:extLst>
          </p:cNvPr>
          <p:cNvSpPr txBox="1"/>
          <p:nvPr/>
        </p:nvSpPr>
        <p:spPr>
          <a:xfrm>
            <a:off x="2516857" y="2657853"/>
            <a:ext cx="3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  <a:rtl val="0"/>
              </a:rPr>
              <a:t>A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9785A725-45C4-554C-E04F-708461B570FE}"/>
              </a:ext>
            </a:extLst>
          </p:cNvPr>
          <p:cNvSpPr/>
          <p:nvPr/>
        </p:nvSpPr>
        <p:spPr>
          <a:xfrm>
            <a:off x="3401906" y="4094879"/>
            <a:ext cx="5809181" cy="8309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Exit &lt;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Tên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&gt;</a:t>
            </a:r>
            <a:endParaRPr lang="de-DE" sz="4800" dirty="0">
              <a:solidFill>
                <a:prstClr val="white"/>
              </a:solidFill>
              <a:latin typeface="Calibri" panose="020F0502020204030204"/>
              <a:sym typeface="Arial"/>
              <a:rtl val="0"/>
            </a:endParaRPr>
          </a:p>
        </p:txBody>
      </p:sp>
      <p:sp>
        <p:nvSpPr>
          <p:cNvPr id="7" name="Ellipse 16">
            <a:extLst>
              <a:ext uri="{FF2B5EF4-FFF2-40B4-BE49-F238E27FC236}">
                <a16:creationId xmlns:a16="http://schemas.microsoft.com/office/drawing/2014/main" id="{7EB87EBD-1C5A-FEB6-8A2A-5A4749674160}"/>
              </a:ext>
            </a:extLst>
          </p:cNvPr>
          <p:cNvSpPr/>
          <p:nvPr/>
        </p:nvSpPr>
        <p:spPr>
          <a:xfrm>
            <a:off x="2174646" y="4099499"/>
            <a:ext cx="998186" cy="96691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  <a:rtl val="0"/>
            </a:endParaRPr>
          </a:p>
        </p:txBody>
      </p:sp>
      <p:sp>
        <p:nvSpPr>
          <p:cNvPr id="9" name="Textfeld 17">
            <a:extLst>
              <a:ext uri="{FF2B5EF4-FFF2-40B4-BE49-F238E27FC236}">
                <a16:creationId xmlns:a16="http://schemas.microsoft.com/office/drawing/2014/main" id="{DA45C81D-4C15-E0CC-8100-F4B582F0D18C}"/>
              </a:ext>
            </a:extLst>
          </p:cNvPr>
          <p:cNvSpPr txBox="1"/>
          <p:nvPr/>
        </p:nvSpPr>
        <p:spPr>
          <a:xfrm>
            <a:off x="2516857" y="4187486"/>
            <a:ext cx="3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  <a:rtl val="0"/>
              </a:rPr>
              <a:t>B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1" name="Rechteck: abgerundete Ecken 9">
            <a:extLst>
              <a:ext uri="{FF2B5EF4-FFF2-40B4-BE49-F238E27FC236}">
                <a16:creationId xmlns:a16="http://schemas.microsoft.com/office/drawing/2014/main" id="{9948C055-3B3A-D3F2-5C23-458B709C050D}"/>
              </a:ext>
            </a:extLst>
          </p:cNvPr>
          <p:cNvSpPr/>
          <p:nvPr/>
        </p:nvSpPr>
        <p:spPr>
          <a:xfrm>
            <a:off x="3493780" y="5703851"/>
            <a:ext cx="5638800" cy="8309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Save &lt;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Tên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&gt;</a:t>
            </a:r>
          </a:p>
        </p:txBody>
      </p:sp>
      <p:sp>
        <p:nvSpPr>
          <p:cNvPr id="13" name="Ellipse 18">
            <a:extLst>
              <a:ext uri="{FF2B5EF4-FFF2-40B4-BE49-F238E27FC236}">
                <a16:creationId xmlns:a16="http://schemas.microsoft.com/office/drawing/2014/main" id="{5DD2D7DD-5022-BDF4-791D-FC0323168361}"/>
              </a:ext>
            </a:extLst>
          </p:cNvPr>
          <p:cNvSpPr/>
          <p:nvPr/>
        </p:nvSpPr>
        <p:spPr>
          <a:xfrm>
            <a:off x="2200051" y="5703852"/>
            <a:ext cx="1048581" cy="8191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  <a:rtl val="0"/>
            </a:endParaRPr>
          </a:p>
        </p:txBody>
      </p:sp>
      <p:sp>
        <p:nvSpPr>
          <p:cNvPr id="15" name="Textfeld 19">
            <a:extLst>
              <a:ext uri="{FF2B5EF4-FFF2-40B4-BE49-F238E27FC236}">
                <a16:creationId xmlns:a16="http://schemas.microsoft.com/office/drawing/2014/main" id="{057137D6-E3E9-A0AD-788C-89F7C234A621}"/>
              </a:ext>
            </a:extLst>
          </p:cNvPr>
          <p:cNvSpPr txBox="1"/>
          <p:nvPr/>
        </p:nvSpPr>
        <p:spPr>
          <a:xfrm>
            <a:off x="2388977" y="5697632"/>
            <a:ext cx="632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  <a:rtl val="0"/>
              </a:rPr>
              <a:t>C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0140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hteck: abgerundete Ecken 4">
            <a:extLst>
              <a:ext uri="{FF2B5EF4-FFF2-40B4-BE49-F238E27FC236}">
                <a16:creationId xmlns:a16="http://schemas.microsoft.com/office/drawing/2014/main" id="{258ABCE0-6F42-AFED-6477-39945A1E2F42}"/>
              </a:ext>
            </a:extLst>
          </p:cNvPr>
          <p:cNvSpPr/>
          <p:nvPr/>
        </p:nvSpPr>
        <p:spPr>
          <a:xfrm>
            <a:off x="3369947" y="2548723"/>
            <a:ext cx="6597382" cy="8670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alt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algn="ctr" defTabSz="914377">
              <a:defRPr/>
            </a:pP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Không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dấu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,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không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cách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	</a:t>
            </a:r>
            <a:endParaRPr lang="de-DE" sz="4000" dirty="0">
              <a:solidFill>
                <a:prstClr val="white"/>
              </a:solidFill>
              <a:latin typeface="Calibri" panose="020F0502020204030204"/>
              <a:sym typeface="Arial"/>
              <a:rtl val="0"/>
            </a:endParaRPr>
          </a:p>
        </p:txBody>
      </p:sp>
      <p:sp>
        <p:nvSpPr>
          <p:cNvPr id="4" name="Ellipse 11">
            <a:extLst>
              <a:ext uri="{FF2B5EF4-FFF2-40B4-BE49-F238E27FC236}">
                <a16:creationId xmlns:a16="http://schemas.microsoft.com/office/drawing/2014/main" id="{70DD3B0B-2817-EA7A-B6DE-01AB726655C7}"/>
              </a:ext>
            </a:extLst>
          </p:cNvPr>
          <p:cNvSpPr/>
          <p:nvPr/>
        </p:nvSpPr>
        <p:spPr>
          <a:xfrm>
            <a:off x="2224672" y="2585626"/>
            <a:ext cx="969299" cy="979553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  <a:rtl val="0"/>
            </a:endParaRPr>
          </a:p>
        </p:txBody>
      </p:sp>
      <p:sp>
        <p:nvSpPr>
          <p:cNvPr id="5" name="Textfeld 15">
            <a:extLst>
              <a:ext uri="{FF2B5EF4-FFF2-40B4-BE49-F238E27FC236}">
                <a16:creationId xmlns:a16="http://schemas.microsoft.com/office/drawing/2014/main" id="{67092ACB-ED2B-277C-F4AF-32FC38E4BA72}"/>
              </a:ext>
            </a:extLst>
          </p:cNvPr>
          <p:cNvSpPr txBox="1"/>
          <p:nvPr/>
        </p:nvSpPr>
        <p:spPr>
          <a:xfrm>
            <a:off x="2516857" y="2657853"/>
            <a:ext cx="3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  <a:rtl val="0"/>
              </a:rPr>
              <a:t>A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9785A725-45C4-554C-E04F-708461B570FE}"/>
              </a:ext>
            </a:extLst>
          </p:cNvPr>
          <p:cNvSpPr/>
          <p:nvPr/>
        </p:nvSpPr>
        <p:spPr>
          <a:xfrm>
            <a:off x="3401906" y="4094879"/>
            <a:ext cx="6504961" cy="8309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Có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ít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nhất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một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chữ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cái</a:t>
            </a:r>
            <a:endParaRPr lang="de-DE" sz="440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7" name="Ellipse 16">
            <a:extLst>
              <a:ext uri="{FF2B5EF4-FFF2-40B4-BE49-F238E27FC236}">
                <a16:creationId xmlns:a16="http://schemas.microsoft.com/office/drawing/2014/main" id="{7EB87EBD-1C5A-FEB6-8A2A-5A4749674160}"/>
              </a:ext>
            </a:extLst>
          </p:cNvPr>
          <p:cNvSpPr/>
          <p:nvPr/>
        </p:nvSpPr>
        <p:spPr>
          <a:xfrm>
            <a:off x="2174646" y="4099499"/>
            <a:ext cx="998186" cy="96691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  <a:rtl val="0"/>
            </a:endParaRPr>
          </a:p>
        </p:txBody>
      </p:sp>
      <p:sp>
        <p:nvSpPr>
          <p:cNvPr id="9" name="Textfeld 17">
            <a:extLst>
              <a:ext uri="{FF2B5EF4-FFF2-40B4-BE49-F238E27FC236}">
                <a16:creationId xmlns:a16="http://schemas.microsoft.com/office/drawing/2014/main" id="{DA45C81D-4C15-E0CC-8100-F4B582F0D18C}"/>
              </a:ext>
            </a:extLst>
          </p:cNvPr>
          <p:cNvSpPr txBox="1"/>
          <p:nvPr/>
        </p:nvSpPr>
        <p:spPr>
          <a:xfrm>
            <a:off x="2516857" y="4187486"/>
            <a:ext cx="3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  <a:rtl val="0"/>
              </a:rPr>
              <a:t>B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1" name="Rechteck: abgerundete Ecken 9">
            <a:extLst>
              <a:ext uri="{FF2B5EF4-FFF2-40B4-BE49-F238E27FC236}">
                <a16:creationId xmlns:a16="http://schemas.microsoft.com/office/drawing/2014/main" id="{9948C055-3B3A-D3F2-5C23-458B709C050D}"/>
              </a:ext>
            </a:extLst>
          </p:cNvPr>
          <p:cNvSpPr/>
          <p:nvPr/>
        </p:nvSpPr>
        <p:spPr>
          <a:xfrm>
            <a:off x="3493780" y="5703851"/>
            <a:ext cx="5638800" cy="8309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Cả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A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và</a:t>
            </a: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B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đúng</a:t>
            </a:r>
            <a:endParaRPr lang="en-US" alt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3" name="Ellipse 18">
            <a:extLst>
              <a:ext uri="{FF2B5EF4-FFF2-40B4-BE49-F238E27FC236}">
                <a16:creationId xmlns:a16="http://schemas.microsoft.com/office/drawing/2014/main" id="{5DD2D7DD-5022-BDF4-791D-FC0323168361}"/>
              </a:ext>
            </a:extLst>
          </p:cNvPr>
          <p:cNvSpPr/>
          <p:nvPr/>
        </p:nvSpPr>
        <p:spPr>
          <a:xfrm>
            <a:off x="2200051" y="5703852"/>
            <a:ext cx="1048581" cy="8191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  <a:rtl val="0"/>
            </a:endParaRPr>
          </a:p>
        </p:txBody>
      </p:sp>
      <p:sp>
        <p:nvSpPr>
          <p:cNvPr id="15" name="Textfeld 19">
            <a:extLst>
              <a:ext uri="{FF2B5EF4-FFF2-40B4-BE49-F238E27FC236}">
                <a16:creationId xmlns:a16="http://schemas.microsoft.com/office/drawing/2014/main" id="{057137D6-E3E9-A0AD-788C-89F7C234A621}"/>
              </a:ext>
            </a:extLst>
          </p:cNvPr>
          <p:cNvSpPr txBox="1"/>
          <p:nvPr/>
        </p:nvSpPr>
        <p:spPr>
          <a:xfrm>
            <a:off x="2388977" y="5697632"/>
            <a:ext cx="632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  <a:rtl val="0"/>
              </a:rPr>
              <a:t>C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25" name="#sl-pollquestion()">
            <a:extLst>
              <a:ext uri="{FF2B5EF4-FFF2-40B4-BE49-F238E27FC236}">
                <a16:creationId xmlns:a16="http://schemas.microsoft.com/office/drawing/2014/main" id="{EE3FF422-12D5-2D57-BAD4-F37D33F88488}"/>
              </a:ext>
            </a:extLst>
          </p:cNvPr>
          <p:cNvSpPr txBox="1"/>
          <p:nvPr/>
        </p:nvSpPr>
        <p:spPr>
          <a:xfrm>
            <a:off x="141031" y="165690"/>
            <a:ext cx="12266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vi-VN" sz="54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vi-VN" sz="54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altLang="vi-VN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5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5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altLang="vi-VN" sz="5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vi-VN" sz="5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vi-VN" sz="5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altLang="vi-VN" sz="5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vi-VN" sz="5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vi-VN" sz="5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</a:t>
            </a:r>
            <a:r>
              <a:rPr kumimoji="0" lang="en-US" altLang="vi-VN" sz="5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5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altLang="vi-VN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38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hteck: abgerundete Ecken 4">
            <a:extLst>
              <a:ext uri="{FF2B5EF4-FFF2-40B4-BE49-F238E27FC236}">
                <a16:creationId xmlns:a16="http://schemas.microsoft.com/office/drawing/2014/main" id="{258ABCE0-6F42-AFED-6477-39945A1E2F42}"/>
              </a:ext>
            </a:extLst>
          </p:cNvPr>
          <p:cNvSpPr/>
          <p:nvPr/>
        </p:nvSpPr>
        <p:spPr>
          <a:xfrm>
            <a:off x="3369948" y="2548723"/>
            <a:ext cx="4882572" cy="8670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alt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algn="ctr" defTabSz="914377"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To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và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Tamgiac</a:t>
            </a:r>
            <a:endParaRPr lang="de-DE" sz="4400" dirty="0">
              <a:solidFill>
                <a:prstClr val="white"/>
              </a:solidFill>
              <a:sym typeface="Arial"/>
              <a:rtl val="0"/>
            </a:endParaRPr>
          </a:p>
          <a:p>
            <a:pPr algn="ctr" defTabSz="914377">
              <a:defRPr/>
            </a:pP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	</a:t>
            </a:r>
            <a:endParaRPr lang="de-DE" sz="4000" dirty="0">
              <a:solidFill>
                <a:prstClr val="white"/>
              </a:solidFill>
              <a:latin typeface="Calibri" panose="020F0502020204030204"/>
              <a:sym typeface="Arial"/>
              <a:rtl val="0"/>
            </a:endParaRPr>
          </a:p>
        </p:txBody>
      </p:sp>
      <p:sp>
        <p:nvSpPr>
          <p:cNvPr id="4" name="Ellipse 11">
            <a:extLst>
              <a:ext uri="{FF2B5EF4-FFF2-40B4-BE49-F238E27FC236}">
                <a16:creationId xmlns:a16="http://schemas.microsoft.com/office/drawing/2014/main" id="{70DD3B0B-2817-EA7A-B6DE-01AB726655C7}"/>
              </a:ext>
            </a:extLst>
          </p:cNvPr>
          <p:cNvSpPr/>
          <p:nvPr/>
        </p:nvSpPr>
        <p:spPr>
          <a:xfrm>
            <a:off x="2224672" y="2585626"/>
            <a:ext cx="969299" cy="979553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  <a:rtl val="0"/>
            </a:endParaRPr>
          </a:p>
        </p:txBody>
      </p:sp>
      <p:sp>
        <p:nvSpPr>
          <p:cNvPr id="5" name="Textfeld 15">
            <a:extLst>
              <a:ext uri="{FF2B5EF4-FFF2-40B4-BE49-F238E27FC236}">
                <a16:creationId xmlns:a16="http://schemas.microsoft.com/office/drawing/2014/main" id="{67092ACB-ED2B-277C-F4AF-32FC38E4BA72}"/>
              </a:ext>
            </a:extLst>
          </p:cNvPr>
          <p:cNvSpPr txBox="1"/>
          <p:nvPr/>
        </p:nvSpPr>
        <p:spPr>
          <a:xfrm>
            <a:off x="2516857" y="2657853"/>
            <a:ext cx="3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  <a:rtl val="0"/>
              </a:rPr>
              <a:t>A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9785A725-45C4-554C-E04F-708461B570FE}"/>
              </a:ext>
            </a:extLst>
          </p:cNvPr>
          <p:cNvSpPr/>
          <p:nvPr/>
        </p:nvSpPr>
        <p:spPr>
          <a:xfrm>
            <a:off x="3395698" y="4144289"/>
            <a:ext cx="4855686" cy="9004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To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và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End</a:t>
            </a:r>
            <a:endParaRPr lang="de-DE" sz="440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7" name="Ellipse 16">
            <a:extLst>
              <a:ext uri="{FF2B5EF4-FFF2-40B4-BE49-F238E27FC236}">
                <a16:creationId xmlns:a16="http://schemas.microsoft.com/office/drawing/2014/main" id="{7EB87EBD-1C5A-FEB6-8A2A-5A4749674160}"/>
              </a:ext>
            </a:extLst>
          </p:cNvPr>
          <p:cNvSpPr/>
          <p:nvPr/>
        </p:nvSpPr>
        <p:spPr>
          <a:xfrm>
            <a:off x="2174646" y="4099499"/>
            <a:ext cx="998186" cy="96691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  <a:rtl val="0"/>
            </a:endParaRPr>
          </a:p>
        </p:txBody>
      </p:sp>
      <p:sp>
        <p:nvSpPr>
          <p:cNvPr id="9" name="Textfeld 17">
            <a:extLst>
              <a:ext uri="{FF2B5EF4-FFF2-40B4-BE49-F238E27FC236}">
                <a16:creationId xmlns:a16="http://schemas.microsoft.com/office/drawing/2014/main" id="{DA45C81D-4C15-E0CC-8100-F4B582F0D18C}"/>
              </a:ext>
            </a:extLst>
          </p:cNvPr>
          <p:cNvSpPr txBox="1"/>
          <p:nvPr/>
        </p:nvSpPr>
        <p:spPr>
          <a:xfrm>
            <a:off x="2516857" y="4187486"/>
            <a:ext cx="3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  <a:rtl val="0"/>
              </a:rPr>
              <a:t>B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1" name="Rechteck: abgerundete Ecken 9">
            <a:extLst>
              <a:ext uri="{FF2B5EF4-FFF2-40B4-BE49-F238E27FC236}">
                <a16:creationId xmlns:a16="http://schemas.microsoft.com/office/drawing/2014/main" id="{9948C055-3B3A-D3F2-5C23-458B709C050D}"/>
              </a:ext>
            </a:extLst>
          </p:cNvPr>
          <p:cNvSpPr/>
          <p:nvPr/>
        </p:nvSpPr>
        <p:spPr>
          <a:xfrm>
            <a:off x="3493780" y="5703851"/>
            <a:ext cx="4758739" cy="8309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FD 100</a:t>
            </a:r>
          </a:p>
        </p:txBody>
      </p:sp>
      <p:sp>
        <p:nvSpPr>
          <p:cNvPr id="13" name="Ellipse 18">
            <a:extLst>
              <a:ext uri="{FF2B5EF4-FFF2-40B4-BE49-F238E27FC236}">
                <a16:creationId xmlns:a16="http://schemas.microsoft.com/office/drawing/2014/main" id="{5DD2D7DD-5022-BDF4-791D-FC0323168361}"/>
              </a:ext>
            </a:extLst>
          </p:cNvPr>
          <p:cNvSpPr/>
          <p:nvPr/>
        </p:nvSpPr>
        <p:spPr>
          <a:xfrm>
            <a:off x="2200051" y="5703852"/>
            <a:ext cx="1048581" cy="8191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  <a:rtl val="0"/>
            </a:endParaRPr>
          </a:p>
        </p:txBody>
      </p:sp>
      <p:sp>
        <p:nvSpPr>
          <p:cNvPr id="15" name="Textfeld 19">
            <a:extLst>
              <a:ext uri="{FF2B5EF4-FFF2-40B4-BE49-F238E27FC236}">
                <a16:creationId xmlns:a16="http://schemas.microsoft.com/office/drawing/2014/main" id="{057137D6-E3E9-A0AD-788C-89F7C234A621}"/>
              </a:ext>
            </a:extLst>
          </p:cNvPr>
          <p:cNvSpPr txBox="1"/>
          <p:nvPr/>
        </p:nvSpPr>
        <p:spPr>
          <a:xfrm>
            <a:off x="2388977" y="5697632"/>
            <a:ext cx="632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  <a:rtl val="0"/>
              </a:rPr>
              <a:t>C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25" name="#sl-pollquestion()">
            <a:extLst>
              <a:ext uri="{FF2B5EF4-FFF2-40B4-BE49-F238E27FC236}">
                <a16:creationId xmlns:a16="http://schemas.microsoft.com/office/drawing/2014/main" id="{EE3FF422-12D5-2D57-BAD4-F37D33F88488}"/>
              </a:ext>
            </a:extLst>
          </p:cNvPr>
          <p:cNvSpPr txBox="1"/>
          <p:nvPr/>
        </p:nvSpPr>
        <p:spPr>
          <a:xfrm>
            <a:off x="141031" y="165690"/>
            <a:ext cx="12266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altLang="vi-VN" sz="54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Câu</a:t>
            </a:r>
            <a:r>
              <a:rPr lang="en-US" altLang="vi-VN" sz="5400" b="1" u="sng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3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: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Những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từ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nào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sau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đây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xuất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hiện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trong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mọi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75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hteck: abgerundete Ecken 4">
            <a:extLst>
              <a:ext uri="{FF2B5EF4-FFF2-40B4-BE49-F238E27FC236}">
                <a16:creationId xmlns:a16="http://schemas.microsoft.com/office/drawing/2014/main" id="{258ABCE0-6F42-AFED-6477-39945A1E2F42}"/>
              </a:ext>
            </a:extLst>
          </p:cNvPr>
          <p:cNvSpPr/>
          <p:nvPr/>
        </p:nvSpPr>
        <p:spPr>
          <a:xfrm>
            <a:off x="3369948" y="2548723"/>
            <a:ext cx="4882572" cy="8670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alt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algn="ctr" defTabSz="914377"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1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phần</a:t>
            </a:r>
            <a:endParaRPr lang="de-DE" sz="4400" dirty="0">
              <a:solidFill>
                <a:prstClr val="white"/>
              </a:solidFill>
              <a:sym typeface="Arial"/>
              <a:rtl val="0"/>
            </a:endParaRPr>
          </a:p>
          <a:p>
            <a:pPr algn="ctr" defTabSz="914377">
              <a:defRPr/>
            </a:pP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	</a:t>
            </a:r>
            <a:endParaRPr lang="de-DE" sz="4000" dirty="0">
              <a:solidFill>
                <a:prstClr val="white"/>
              </a:solidFill>
              <a:latin typeface="Calibri" panose="020F0502020204030204"/>
              <a:sym typeface="Arial"/>
              <a:rtl val="0"/>
            </a:endParaRPr>
          </a:p>
        </p:txBody>
      </p:sp>
      <p:sp>
        <p:nvSpPr>
          <p:cNvPr id="4" name="Ellipse 11">
            <a:extLst>
              <a:ext uri="{FF2B5EF4-FFF2-40B4-BE49-F238E27FC236}">
                <a16:creationId xmlns:a16="http://schemas.microsoft.com/office/drawing/2014/main" id="{70DD3B0B-2817-EA7A-B6DE-01AB726655C7}"/>
              </a:ext>
            </a:extLst>
          </p:cNvPr>
          <p:cNvSpPr/>
          <p:nvPr/>
        </p:nvSpPr>
        <p:spPr>
          <a:xfrm>
            <a:off x="2224672" y="2585626"/>
            <a:ext cx="969299" cy="979553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  <a:rtl val="0"/>
            </a:endParaRPr>
          </a:p>
        </p:txBody>
      </p:sp>
      <p:sp>
        <p:nvSpPr>
          <p:cNvPr id="5" name="Textfeld 15">
            <a:extLst>
              <a:ext uri="{FF2B5EF4-FFF2-40B4-BE49-F238E27FC236}">
                <a16:creationId xmlns:a16="http://schemas.microsoft.com/office/drawing/2014/main" id="{67092ACB-ED2B-277C-F4AF-32FC38E4BA72}"/>
              </a:ext>
            </a:extLst>
          </p:cNvPr>
          <p:cNvSpPr txBox="1"/>
          <p:nvPr/>
        </p:nvSpPr>
        <p:spPr>
          <a:xfrm>
            <a:off x="2516857" y="2657853"/>
            <a:ext cx="3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  <a:rtl val="0"/>
              </a:rPr>
              <a:t>A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9785A725-45C4-554C-E04F-708461B570FE}"/>
              </a:ext>
            </a:extLst>
          </p:cNvPr>
          <p:cNvSpPr/>
          <p:nvPr/>
        </p:nvSpPr>
        <p:spPr>
          <a:xfrm>
            <a:off x="3395698" y="4144289"/>
            <a:ext cx="4855686" cy="9004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3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phần</a:t>
            </a:r>
            <a:endParaRPr lang="de-DE" sz="440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7" name="Ellipse 16">
            <a:extLst>
              <a:ext uri="{FF2B5EF4-FFF2-40B4-BE49-F238E27FC236}">
                <a16:creationId xmlns:a16="http://schemas.microsoft.com/office/drawing/2014/main" id="{7EB87EBD-1C5A-FEB6-8A2A-5A4749674160}"/>
              </a:ext>
            </a:extLst>
          </p:cNvPr>
          <p:cNvSpPr/>
          <p:nvPr/>
        </p:nvSpPr>
        <p:spPr>
          <a:xfrm>
            <a:off x="2174646" y="4099499"/>
            <a:ext cx="998186" cy="96691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  <a:rtl val="0"/>
            </a:endParaRPr>
          </a:p>
        </p:txBody>
      </p:sp>
      <p:sp>
        <p:nvSpPr>
          <p:cNvPr id="9" name="Textfeld 17">
            <a:extLst>
              <a:ext uri="{FF2B5EF4-FFF2-40B4-BE49-F238E27FC236}">
                <a16:creationId xmlns:a16="http://schemas.microsoft.com/office/drawing/2014/main" id="{DA45C81D-4C15-E0CC-8100-F4B582F0D18C}"/>
              </a:ext>
            </a:extLst>
          </p:cNvPr>
          <p:cNvSpPr txBox="1"/>
          <p:nvPr/>
        </p:nvSpPr>
        <p:spPr>
          <a:xfrm>
            <a:off x="2516857" y="4187486"/>
            <a:ext cx="35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  <a:rtl val="0"/>
              </a:rPr>
              <a:t>B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1" name="Rechteck: abgerundete Ecken 9">
            <a:extLst>
              <a:ext uri="{FF2B5EF4-FFF2-40B4-BE49-F238E27FC236}">
                <a16:creationId xmlns:a16="http://schemas.microsoft.com/office/drawing/2014/main" id="{9948C055-3B3A-D3F2-5C23-458B709C050D}"/>
              </a:ext>
            </a:extLst>
          </p:cNvPr>
          <p:cNvSpPr/>
          <p:nvPr/>
        </p:nvSpPr>
        <p:spPr>
          <a:xfrm>
            <a:off x="3493780" y="5703851"/>
            <a:ext cx="4758739" cy="8309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vi-VN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4 </a:t>
            </a:r>
            <a:r>
              <a:rPr lang="en-US" altLang="vi-VN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phần</a:t>
            </a:r>
            <a:endParaRPr lang="en-US" alt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3" name="Ellipse 18">
            <a:extLst>
              <a:ext uri="{FF2B5EF4-FFF2-40B4-BE49-F238E27FC236}">
                <a16:creationId xmlns:a16="http://schemas.microsoft.com/office/drawing/2014/main" id="{5DD2D7DD-5022-BDF4-791D-FC0323168361}"/>
              </a:ext>
            </a:extLst>
          </p:cNvPr>
          <p:cNvSpPr/>
          <p:nvPr/>
        </p:nvSpPr>
        <p:spPr>
          <a:xfrm>
            <a:off x="2200051" y="5703852"/>
            <a:ext cx="1048581" cy="819132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  <a:rtl val="0"/>
            </a:endParaRPr>
          </a:p>
        </p:txBody>
      </p:sp>
      <p:sp>
        <p:nvSpPr>
          <p:cNvPr id="15" name="Textfeld 19">
            <a:extLst>
              <a:ext uri="{FF2B5EF4-FFF2-40B4-BE49-F238E27FC236}">
                <a16:creationId xmlns:a16="http://schemas.microsoft.com/office/drawing/2014/main" id="{057137D6-E3E9-A0AD-788C-89F7C234A621}"/>
              </a:ext>
            </a:extLst>
          </p:cNvPr>
          <p:cNvSpPr txBox="1"/>
          <p:nvPr/>
        </p:nvSpPr>
        <p:spPr>
          <a:xfrm>
            <a:off x="2388977" y="5697632"/>
            <a:ext cx="632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AT" sz="4400" b="1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  <a:sym typeface="Arial"/>
                <a:rtl val="0"/>
              </a:rPr>
              <a:t>C</a:t>
            </a:r>
            <a:endParaRPr lang="de-DE" sz="4400" b="1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25" name="#sl-pollquestion()">
            <a:extLst>
              <a:ext uri="{FF2B5EF4-FFF2-40B4-BE49-F238E27FC236}">
                <a16:creationId xmlns:a16="http://schemas.microsoft.com/office/drawing/2014/main" id="{EE3FF422-12D5-2D57-BAD4-F37D33F88488}"/>
              </a:ext>
            </a:extLst>
          </p:cNvPr>
          <p:cNvSpPr txBox="1"/>
          <p:nvPr/>
        </p:nvSpPr>
        <p:spPr>
          <a:xfrm>
            <a:off x="192834" y="190733"/>
            <a:ext cx="11999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altLang="vi-VN" sz="54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Câu</a:t>
            </a:r>
            <a:r>
              <a:rPr lang="en-US" altLang="vi-VN" sz="5400" b="1" u="sng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4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: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Một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trong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Logo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có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mấy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altLang="vi-VN" sz="54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phần</a:t>
            </a:r>
            <a:r>
              <a:rPr lang="en-US" altLang="vi-VN" sz="5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50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28825CE2-E286-6EE6-E161-26367798DB46}"/>
              </a:ext>
            </a:extLst>
          </p:cNvPr>
          <p:cNvGrpSpPr>
            <a:grpSpLocks/>
          </p:cNvGrpSpPr>
          <p:nvPr/>
        </p:nvGrpSpPr>
        <p:grpSpPr bwMode="auto">
          <a:xfrm>
            <a:off x="2785905" y="60290"/>
            <a:ext cx="6297804" cy="1446963"/>
            <a:chOff x="720" y="144"/>
            <a:chExt cx="1872" cy="646"/>
          </a:xfrm>
        </p:grpSpPr>
        <p:pic>
          <p:nvPicPr>
            <p:cNvPr id="3" name="Picture 10" descr="hinh">
              <a:extLst>
                <a:ext uri="{FF2B5EF4-FFF2-40B4-BE49-F238E27FC236}">
                  <a16:creationId xmlns:a16="http://schemas.microsoft.com/office/drawing/2014/main" id="{7D58096F-FFE6-85AD-68DE-6E72687301A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"/>
              <a:ext cx="187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EC5E8685-5D85-0F0C-FE83-34BEA2421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" y="308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28600" anchor="ctr"/>
            <a:lstStyle>
              <a:lvl1pPr marL="495300" indent="-4953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vi-VN" sz="6600" b="1">
                  <a:solidFill>
                    <a:srgbClr val="FF0000"/>
                  </a:solidFill>
                  <a:latin typeface="time new roman"/>
                </a:rPr>
                <a:t>DẶN DÒ</a:t>
              </a:r>
            </a:p>
          </p:txBody>
        </p:sp>
      </p:grpSp>
      <p:sp>
        <p:nvSpPr>
          <p:cNvPr id="5" name="TextBox 18">
            <a:extLst>
              <a:ext uri="{FF2B5EF4-FFF2-40B4-BE49-F238E27FC236}">
                <a16:creationId xmlns:a16="http://schemas.microsoft.com/office/drawing/2014/main" id="{C7BB5105-4352-27A6-F124-9EBED501E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06" y="1874593"/>
            <a:ext cx="1179676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vi-VN" sz="5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 xét tiết học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vi-VN" sz="5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alt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 em xem lại nội dung bài học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vi-VN" sz="5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 </a:t>
            </a:r>
            <a:r>
              <a:rPr lang="en-US" alt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 thực hiện nội dung hoạt động thực hành, hoạt động ứng dụng, mở rộng. </a:t>
            </a:r>
          </a:p>
        </p:txBody>
      </p:sp>
    </p:spTree>
    <p:extLst>
      <p:ext uri="{BB962C8B-B14F-4D97-AF65-F5344CB8AC3E}">
        <p14:creationId xmlns:p14="http://schemas.microsoft.com/office/powerpoint/2010/main" val="989640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t">
            <a:extLst>
              <a:ext uri="{FF2B5EF4-FFF2-40B4-BE49-F238E27FC236}">
                <a16:creationId xmlns:a16="http://schemas.microsoft.com/office/drawing/2014/main" id="{2CFA7F41-3267-F839-BD8C-929F857060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158875"/>
            <a:ext cx="8636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>
            <a:extLst>
              <a:ext uri="{FF2B5EF4-FFF2-40B4-BE49-F238E27FC236}">
                <a16:creationId xmlns:a16="http://schemas.microsoft.com/office/drawing/2014/main" id="{B94FF43A-079F-F38F-0905-84416C8AE9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1" y="2409825"/>
            <a:ext cx="9144000" cy="29464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 defTabSz="1219170"/>
            <a:r>
              <a:rPr lang="en-US" sz="6000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Times New Roman" panose="02020603050405020304" pitchFamily="18" charset="0"/>
                <a:sym typeface="Arial"/>
                <a:rtl val="0"/>
              </a:rPr>
              <a:t>CHÚC QUÝ THẦY CÔ SỨC KHỎE !</a:t>
            </a:r>
          </a:p>
          <a:p>
            <a:pPr algn="ctr" defTabSz="1219170"/>
            <a:r>
              <a:rPr lang="en-US" sz="6000" kern="10" dirty="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Times New Roman" panose="02020603050405020304" pitchFamily="18" charset="0"/>
                <a:sym typeface="Arial"/>
                <a:rtl val="0"/>
              </a:rPr>
              <a:t>CHÚC CÁC EM CHĂM NGOAN - HỌC GIỎI !</a:t>
            </a:r>
          </a:p>
        </p:txBody>
      </p:sp>
    </p:spTree>
    <p:extLst>
      <p:ext uri="{BB962C8B-B14F-4D97-AF65-F5344CB8AC3E}">
        <p14:creationId xmlns:p14="http://schemas.microsoft.com/office/powerpoint/2010/main" val="16289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19CD6818-2ABA-C951-C044-CAEB0382EFF5}"/>
              </a:ext>
            </a:extLst>
          </p:cNvPr>
          <p:cNvSpPr txBox="1">
            <a:spLocks/>
          </p:cNvSpPr>
          <p:nvPr/>
        </p:nvSpPr>
        <p:spPr>
          <a:xfrm>
            <a:off x="125496" y="93946"/>
            <a:ext cx="12192000" cy="1296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Red Answer">
            <a:extLst>
              <a:ext uri="{FF2B5EF4-FFF2-40B4-BE49-F238E27FC236}">
                <a16:creationId xmlns:a16="http://schemas.microsoft.com/office/drawing/2014/main" id="{3FF7BB95-FB4F-2897-216B-F0DAF10F1B88}"/>
              </a:ext>
            </a:extLst>
          </p:cNvPr>
          <p:cNvGrpSpPr/>
          <p:nvPr/>
        </p:nvGrpSpPr>
        <p:grpSpPr>
          <a:xfrm>
            <a:off x="1038764" y="1875230"/>
            <a:ext cx="8785171" cy="969927"/>
            <a:chOff x="1307987" y="3489889"/>
            <a:chExt cx="4220223" cy="969927"/>
          </a:xfrm>
        </p:grpSpPr>
        <p:sp>
          <p:nvSpPr>
            <p:cNvPr id="6" name="red answer box">
              <a:extLst>
                <a:ext uri="{FF2B5EF4-FFF2-40B4-BE49-F238E27FC236}">
                  <a16:creationId xmlns:a16="http://schemas.microsoft.com/office/drawing/2014/main" id="{D06F842F-B73D-FDDC-F032-2FF1818C9A3B}"/>
                </a:ext>
              </a:extLst>
            </p:cNvPr>
            <p:cNvSpPr/>
            <p:nvPr/>
          </p:nvSpPr>
          <p:spPr>
            <a:xfrm>
              <a:off x="1355124" y="3489889"/>
              <a:ext cx="4070397" cy="966118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7" name="#sl-pollanswer(0)">
              <a:extLst>
                <a:ext uri="{FF2B5EF4-FFF2-40B4-BE49-F238E27FC236}">
                  <a16:creationId xmlns:a16="http://schemas.microsoft.com/office/drawing/2014/main" id="{D4FFEFC0-32D2-58FE-C04A-D206B7DA284C}"/>
                </a:ext>
              </a:extLst>
            </p:cNvPr>
            <p:cNvSpPr txBox="1">
              <a:spLocks/>
            </p:cNvSpPr>
            <p:nvPr/>
          </p:nvSpPr>
          <p:spPr>
            <a:xfrm>
              <a:off x="1307987" y="3493698"/>
              <a:ext cx="4220223" cy="9661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  <a:rtl val="0"/>
                </a:rPr>
                <a:t>A. Repeat 3[repeat 90[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  <a:rtl val="0"/>
                </a:rPr>
                <a:t>fd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  <a:rtl val="0"/>
                </a:rPr>
                <a:t> 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  <a:rtl val="0"/>
                </a:rPr>
                <a:t>rt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  <a:rtl val="0"/>
                </a:rPr>
                <a:t> 2]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  <a:rtl val="0"/>
                </a:rPr>
                <a:t>rt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  <a:rtl val="0"/>
                </a:rPr>
                <a:t> 120]</a:t>
              </a:r>
              <a:endPara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  <a:rtl val="0"/>
              </a:endParaRPr>
            </a:p>
          </p:txBody>
        </p:sp>
      </p:grpSp>
      <p:pic>
        <p:nvPicPr>
          <p:cNvPr id="8" name="red guy" descr="Benutzer">
            <a:extLst>
              <a:ext uri="{FF2B5EF4-FFF2-40B4-BE49-F238E27FC236}">
                <a16:creationId xmlns:a16="http://schemas.microsoft.com/office/drawing/2014/main" id="{78CAAFBE-A2FC-1652-26FC-09175C88C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1298" y="1674082"/>
            <a:ext cx="1153849" cy="1150655"/>
          </a:xfrm>
          <a:prstGeom prst="rect">
            <a:avLst/>
          </a:prstGeom>
        </p:spPr>
      </p:pic>
      <p:grpSp>
        <p:nvGrpSpPr>
          <p:cNvPr id="9" name="Blue Answer">
            <a:extLst>
              <a:ext uri="{FF2B5EF4-FFF2-40B4-BE49-F238E27FC236}">
                <a16:creationId xmlns:a16="http://schemas.microsoft.com/office/drawing/2014/main" id="{4B963062-D951-04B1-8B82-EE68DE5AA129}"/>
              </a:ext>
            </a:extLst>
          </p:cNvPr>
          <p:cNvGrpSpPr/>
          <p:nvPr/>
        </p:nvGrpSpPr>
        <p:grpSpPr>
          <a:xfrm>
            <a:off x="-121297" y="2824737"/>
            <a:ext cx="9484863" cy="1113455"/>
            <a:chOff x="6218369" y="3360896"/>
            <a:chExt cx="9161554" cy="1113454"/>
          </a:xfrm>
        </p:grpSpPr>
        <p:grpSp>
          <p:nvGrpSpPr>
            <p:cNvPr id="10" name="blue guy">
              <a:extLst>
                <a:ext uri="{FF2B5EF4-FFF2-40B4-BE49-F238E27FC236}">
                  <a16:creationId xmlns:a16="http://schemas.microsoft.com/office/drawing/2014/main" id="{BEB1B974-5DC3-324E-6880-908B19ECCD9C}"/>
                </a:ext>
              </a:extLst>
            </p:cNvPr>
            <p:cNvGrpSpPr/>
            <p:nvPr/>
          </p:nvGrpSpPr>
          <p:grpSpPr>
            <a:xfrm>
              <a:off x="6218369" y="3360896"/>
              <a:ext cx="1113454" cy="1113454"/>
              <a:chOff x="2122107" y="3899447"/>
              <a:chExt cx="830827" cy="830827"/>
            </a:xfrm>
          </p:grpSpPr>
          <p:sp>
            <p:nvSpPr>
              <p:cNvPr id="13" name="Ellipse 10">
                <a:extLst>
                  <a:ext uri="{FF2B5EF4-FFF2-40B4-BE49-F238E27FC236}">
                    <a16:creationId xmlns:a16="http://schemas.microsoft.com/office/drawing/2014/main" id="{3BA16924-D495-D59B-B0B9-52497AE77B33}"/>
                  </a:ext>
                </a:extLst>
              </p:cNvPr>
              <p:cNvSpPr/>
              <p:nvPr/>
            </p:nvSpPr>
            <p:spPr>
              <a:xfrm>
                <a:off x="2241755" y="4080543"/>
                <a:ext cx="570270" cy="57027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  <a:rtl val="0"/>
                </a:endParaRPr>
              </a:p>
            </p:txBody>
          </p:sp>
          <p:pic>
            <p:nvPicPr>
              <p:cNvPr id="14" name="Grafik 11" descr="Benutzer">
                <a:extLst>
                  <a:ext uri="{FF2B5EF4-FFF2-40B4-BE49-F238E27FC236}">
                    <a16:creationId xmlns:a16="http://schemas.microsoft.com/office/drawing/2014/main" id="{E03DFB3B-09A1-F74D-2636-F01A57997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22107" y="3899447"/>
                <a:ext cx="830827" cy="830827"/>
              </a:xfrm>
              <a:prstGeom prst="rect">
                <a:avLst/>
              </a:prstGeom>
            </p:spPr>
          </p:pic>
        </p:grpSp>
        <p:sp>
          <p:nvSpPr>
            <p:cNvPr id="11" name="blue answer box">
              <a:extLst>
                <a:ext uri="{FF2B5EF4-FFF2-40B4-BE49-F238E27FC236}">
                  <a16:creationId xmlns:a16="http://schemas.microsoft.com/office/drawing/2014/main" id="{239C51E9-9067-E497-4C17-E0B189DD7B9B}"/>
                </a:ext>
              </a:extLst>
            </p:cNvPr>
            <p:cNvSpPr/>
            <p:nvPr/>
          </p:nvSpPr>
          <p:spPr>
            <a:xfrm>
              <a:off x="7484123" y="3502667"/>
              <a:ext cx="7803167" cy="9661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12" name="#sl-pollanswer(2)">
              <a:extLst>
                <a:ext uri="{FF2B5EF4-FFF2-40B4-BE49-F238E27FC236}">
                  <a16:creationId xmlns:a16="http://schemas.microsoft.com/office/drawing/2014/main" id="{938577DE-3E17-2477-1EE4-EF806A6A77CB}"/>
                </a:ext>
              </a:extLst>
            </p:cNvPr>
            <p:cNvSpPr txBox="1">
              <a:spLocks/>
            </p:cNvSpPr>
            <p:nvPr/>
          </p:nvSpPr>
          <p:spPr>
            <a:xfrm>
              <a:off x="7331823" y="3492710"/>
              <a:ext cx="8048100" cy="9661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  <a:rtl val="0"/>
                </a:rPr>
                <a:t>B.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  <a:rtl val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  <a:rtl val="0"/>
                </a:rPr>
                <a:t>Repeat 3[repeat 90[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  <a:rtl val="0"/>
                </a:rPr>
                <a:t>fd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  <a:rtl val="0"/>
                </a:rPr>
                <a:t> 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  <a:rtl val="0"/>
                </a:rPr>
                <a:t>rt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  <a:rtl val="0"/>
                </a:rPr>
                <a:t> 2]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  <a:rtl val="0"/>
                </a:rPr>
                <a:t>rt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  <a:rtl val="0"/>
                </a:rPr>
                <a:t> 60]</a:t>
              </a:r>
              <a:endPara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endParaRPr>
            </a:p>
          </p:txBody>
        </p:sp>
      </p:grpSp>
      <p:grpSp>
        <p:nvGrpSpPr>
          <p:cNvPr id="15" name="Green Answer">
            <a:extLst>
              <a:ext uri="{FF2B5EF4-FFF2-40B4-BE49-F238E27FC236}">
                <a16:creationId xmlns:a16="http://schemas.microsoft.com/office/drawing/2014/main" id="{4DF4C632-A3AC-6EF7-43D5-ECC7D7864510}"/>
              </a:ext>
            </a:extLst>
          </p:cNvPr>
          <p:cNvGrpSpPr/>
          <p:nvPr/>
        </p:nvGrpSpPr>
        <p:grpSpPr>
          <a:xfrm>
            <a:off x="-121298" y="4097268"/>
            <a:ext cx="9623130" cy="1130177"/>
            <a:chOff x="471948" y="4776812"/>
            <a:chExt cx="9036749" cy="1130176"/>
          </a:xfrm>
        </p:grpSpPr>
        <p:grpSp>
          <p:nvGrpSpPr>
            <p:cNvPr id="16" name="green guy">
              <a:extLst>
                <a:ext uri="{FF2B5EF4-FFF2-40B4-BE49-F238E27FC236}">
                  <a16:creationId xmlns:a16="http://schemas.microsoft.com/office/drawing/2014/main" id="{6F389541-719B-FD50-0761-DEFD73D50B6D}"/>
                </a:ext>
              </a:extLst>
            </p:cNvPr>
            <p:cNvGrpSpPr/>
            <p:nvPr/>
          </p:nvGrpSpPr>
          <p:grpSpPr>
            <a:xfrm>
              <a:off x="471948" y="4776812"/>
              <a:ext cx="1113454" cy="1113454"/>
              <a:chOff x="2111476" y="3950264"/>
              <a:chExt cx="830827" cy="830827"/>
            </a:xfrm>
          </p:grpSpPr>
          <p:sp>
            <p:nvSpPr>
              <p:cNvPr id="19" name="Ellipse 13">
                <a:extLst>
                  <a:ext uri="{FF2B5EF4-FFF2-40B4-BE49-F238E27FC236}">
                    <a16:creationId xmlns:a16="http://schemas.microsoft.com/office/drawing/2014/main" id="{AA58B5BF-8B26-2C49-FD2C-EC5EFE4A312C}"/>
                  </a:ext>
                </a:extLst>
              </p:cNvPr>
              <p:cNvSpPr/>
              <p:nvPr/>
            </p:nvSpPr>
            <p:spPr>
              <a:xfrm>
                <a:off x="2241755" y="4080543"/>
                <a:ext cx="570270" cy="5702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de-DE">
                  <a:solidFill>
                    <a:prstClr val="white"/>
                  </a:solidFill>
                  <a:latin typeface="Calibri" panose="020F0502020204030204"/>
                  <a:sym typeface="Arial"/>
                  <a:rtl val="0"/>
                </a:endParaRPr>
              </a:p>
            </p:txBody>
          </p:sp>
          <p:pic>
            <p:nvPicPr>
              <p:cNvPr id="20" name="Grafik 14" descr="Benutzer">
                <a:extLst>
                  <a:ext uri="{FF2B5EF4-FFF2-40B4-BE49-F238E27FC236}">
                    <a16:creationId xmlns:a16="http://schemas.microsoft.com/office/drawing/2014/main" id="{7632EB4C-6D61-58F1-DCC7-0AF4903FB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11476" y="3950264"/>
                <a:ext cx="830827" cy="830827"/>
              </a:xfrm>
              <a:prstGeom prst="rect">
                <a:avLst/>
              </a:prstGeom>
            </p:spPr>
          </p:pic>
        </p:grpSp>
        <p:sp>
          <p:nvSpPr>
            <p:cNvPr id="17" name="green answer box">
              <a:extLst>
                <a:ext uri="{FF2B5EF4-FFF2-40B4-BE49-F238E27FC236}">
                  <a16:creationId xmlns:a16="http://schemas.microsoft.com/office/drawing/2014/main" id="{605B7C2C-B123-D5BD-C0F0-8156B449FF6E}"/>
                </a:ext>
              </a:extLst>
            </p:cNvPr>
            <p:cNvSpPr/>
            <p:nvPr/>
          </p:nvSpPr>
          <p:spPr>
            <a:xfrm>
              <a:off x="1693985" y="4850479"/>
              <a:ext cx="7814712" cy="9661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  <a:rtl val="0"/>
              </a:endParaRPr>
            </a:p>
          </p:txBody>
        </p:sp>
        <p:sp>
          <p:nvSpPr>
            <p:cNvPr id="18" name="#sl-pollanswer(1)">
              <a:extLst>
                <a:ext uri="{FF2B5EF4-FFF2-40B4-BE49-F238E27FC236}">
                  <a16:creationId xmlns:a16="http://schemas.microsoft.com/office/drawing/2014/main" id="{92F67EF9-CE74-4D50-681E-8E58C4E05813}"/>
                </a:ext>
              </a:extLst>
            </p:cNvPr>
            <p:cNvSpPr txBox="1">
              <a:spLocks/>
            </p:cNvSpPr>
            <p:nvPr/>
          </p:nvSpPr>
          <p:spPr>
            <a:xfrm>
              <a:off x="1517554" y="4940869"/>
              <a:ext cx="7814714" cy="9661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914377">
                <a:defRPr/>
              </a:pPr>
              <a:r>
                <a:rPr lang="en-US" sz="4000" b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  <a:rtl val="0"/>
                </a:rPr>
                <a:t>C. Repeat 4[repeat 90[</a:t>
              </a:r>
              <a:r>
                <a:rPr lang="en-US" sz="4000" b="1" dirty="0" err="1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  <a:rtl val="0"/>
                </a:rPr>
                <a:t>fd</a:t>
              </a:r>
              <a:r>
                <a:rPr lang="en-US" sz="4000" b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  <a:rtl val="0"/>
                </a:rPr>
                <a:t> 2 </a:t>
              </a:r>
              <a:r>
                <a:rPr lang="en-US" sz="4000" b="1" dirty="0" err="1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  <a:rtl val="0"/>
                </a:rPr>
                <a:t>rt</a:t>
              </a:r>
              <a:r>
                <a:rPr lang="en-US" sz="4000" b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  <a:rtl val="0"/>
                </a:rPr>
                <a:t> 2] </a:t>
              </a:r>
              <a:r>
                <a:rPr lang="en-US" sz="4000" b="1" dirty="0" err="1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  <a:rtl val="0"/>
                </a:rPr>
                <a:t>rt</a:t>
              </a:r>
              <a:r>
                <a:rPr lang="en-US" sz="4000" b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  <a:rtl val="0"/>
                </a:rPr>
                <a:t> 60]</a:t>
              </a:r>
              <a:endParaRPr lang="de-DE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endParaRPr>
            </a:p>
          </p:txBody>
        </p:sp>
      </p:grpSp>
      <p:grpSp>
        <p:nvGrpSpPr>
          <p:cNvPr id="21" name="Purple Answer">
            <a:extLst>
              <a:ext uri="{FF2B5EF4-FFF2-40B4-BE49-F238E27FC236}">
                <a16:creationId xmlns:a16="http://schemas.microsoft.com/office/drawing/2014/main" id="{C3745D1A-A9EE-1CBB-7699-3EF2B7666568}"/>
              </a:ext>
            </a:extLst>
          </p:cNvPr>
          <p:cNvGrpSpPr/>
          <p:nvPr/>
        </p:nvGrpSpPr>
        <p:grpSpPr>
          <a:xfrm>
            <a:off x="-121298" y="5330001"/>
            <a:ext cx="9458331" cy="1132832"/>
            <a:chOff x="6204121" y="4683767"/>
            <a:chExt cx="9458330" cy="1132832"/>
          </a:xfrm>
        </p:grpSpPr>
        <p:grpSp>
          <p:nvGrpSpPr>
            <p:cNvPr id="22" name="purple guy">
              <a:extLst>
                <a:ext uri="{FF2B5EF4-FFF2-40B4-BE49-F238E27FC236}">
                  <a16:creationId xmlns:a16="http://schemas.microsoft.com/office/drawing/2014/main" id="{2625D31E-9064-0299-8E01-5A505EDD3FA6}"/>
                </a:ext>
              </a:extLst>
            </p:cNvPr>
            <p:cNvGrpSpPr/>
            <p:nvPr/>
          </p:nvGrpSpPr>
          <p:grpSpPr>
            <a:xfrm>
              <a:off x="6204121" y="4683767"/>
              <a:ext cx="1113454" cy="1113454"/>
              <a:chOff x="2111476" y="3950264"/>
              <a:chExt cx="830827" cy="830827"/>
            </a:xfrm>
          </p:grpSpPr>
          <p:sp>
            <p:nvSpPr>
              <p:cNvPr id="25" name="Ellipse 16">
                <a:extLst>
                  <a:ext uri="{FF2B5EF4-FFF2-40B4-BE49-F238E27FC236}">
                    <a16:creationId xmlns:a16="http://schemas.microsoft.com/office/drawing/2014/main" id="{C48FE783-87AE-4B68-9775-347136D078C9}"/>
                  </a:ext>
                </a:extLst>
              </p:cNvPr>
              <p:cNvSpPr/>
              <p:nvPr/>
            </p:nvSpPr>
            <p:spPr>
              <a:xfrm>
                <a:off x="2241755" y="4080543"/>
                <a:ext cx="570270" cy="57027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  <a:rtl val="0"/>
                </a:endParaRPr>
              </a:p>
            </p:txBody>
          </p:sp>
          <p:pic>
            <p:nvPicPr>
              <p:cNvPr id="26" name="Grafik 17" descr="Benutzer">
                <a:extLst>
                  <a:ext uri="{FF2B5EF4-FFF2-40B4-BE49-F238E27FC236}">
                    <a16:creationId xmlns:a16="http://schemas.microsoft.com/office/drawing/2014/main" id="{D606C2DA-B858-91F0-B4B9-C8707A11B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11476" y="3950264"/>
                <a:ext cx="830827" cy="830827"/>
              </a:xfrm>
              <a:prstGeom prst="rect">
                <a:avLst/>
              </a:prstGeom>
            </p:spPr>
          </p:pic>
        </p:grpSp>
        <p:sp>
          <p:nvSpPr>
            <p:cNvPr id="23" name="purple answer box">
              <a:extLst>
                <a:ext uri="{FF2B5EF4-FFF2-40B4-BE49-F238E27FC236}">
                  <a16:creationId xmlns:a16="http://schemas.microsoft.com/office/drawing/2014/main" id="{0562F1AA-62C4-067C-7597-4B6B6A6A4866}"/>
                </a:ext>
              </a:extLst>
            </p:cNvPr>
            <p:cNvSpPr/>
            <p:nvPr/>
          </p:nvSpPr>
          <p:spPr>
            <a:xfrm>
              <a:off x="7327371" y="4850479"/>
              <a:ext cx="7686244" cy="96612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  <a:rtl val="0"/>
                </a:rPr>
                <a:t>r</a:t>
              </a: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9D9C4C99-3CE8-B56F-C4E6-38B9A9A30011}"/>
                </a:ext>
              </a:extLst>
            </p:cNvPr>
            <p:cNvSpPr txBox="1">
              <a:spLocks/>
            </p:cNvSpPr>
            <p:nvPr/>
          </p:nvSpPr>
          <p:spPr>
            <a:xfrm>
              <a:off x="7327371" y="4877742"/>
              <a:ext cx="8335080" cy="9388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  <a:rtl val="0"/>
                </a:rPr>
                <a:t>D. Repeat 4[repeat 90[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  <a:rtl val="0"/>
                </a:rPr>
                <a:t>fd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  <a:rtl val="0"/>
                </a:rPr>
                <a:t> 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  <a:rtl val="0"/>
                </a:rPr>
                <a:t>rt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  <a:rtl val="0"/>
                </a:rPr>
                <a:t> 2]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  <a:rtl val="0"/>
                </a:rPr>
                <a:t>rt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Arial"/>
                  <a:rtl val="0"/>
                </a:rPr>
                <a:t> 90]</a:t>
              </a:r>
              <a:endPara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  <a:rtl val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B1503EE-04D8-54E8-2D60-8A433D299F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0169" y="1091197"/>
            <a:ext cx="2553689" cy="223505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23455D77-3632-1F3F-1DCC-C5929DED7E4E}"/>
              </a:ext>
            </a:extLst>
          </p:cNvPr>
          <p:cNvSpPr/>
          <p:nvPr/>
        </p:nvSpPr>
        <p:spPr>
          <a:xfrm>
            <a:off x="1001952" y="3129032"/>
            <a:ext cx="625462" cy="58729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22252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d guy" descr="Benutzer">
            <a:extLst>
              <a:ext uri="{FF2B5EF4-FFF2-40B4-BE49-F238E27FC236}">
                <a16:creationId xmlns:a16="http://schemas.microsoft.com/office/drawing/2014/main" id="{78CAAFBE-A2FC-1652-26FC-09175C88C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775" y="1789336"/>
            <a:ext cx="1153849" cy="1150655"/>
          </a:xfrm>
          <a:prstGeom prst="rect">
            <a:avLst/>
          </a:prstGeom>
        </p:spPr>
      </p:pic>
      <p:grpSp>
        <p:nvGrpSpPr>
          <p:cNvPr id="9" name="Blue Answer">
            <a:extLst>
              <a:ext uri="{FF2B5EF4-FFF2-40B4-BE49-F238E27FC236}">
                <a16:creationId xmlns:a16="http://schemas.microsoft.com/office/drawing/2014/main" id="{4B963062-D951-04B1-8B82-EE68DE5AA129}"/>
              </a:ext>
            </a:extLst>
          </p:cNvPr>
          <p:cNvGrpSpPr/>
          <p:nvPr/>
        </p:nvGrpSpPr>
        <p:grpSpPr>
          <a:xfrm>
            <a:off x="761775" y="2884278"/>
            <a:ext cx="9388961" cy="1113455"/>
            <a:chOff x="6218369" y="3360896"/>
            <a:chExt cx="9068921" cy="1113454"/>
          </a:xfrm>
        </p:grpSpPr>
        <p:grpSp>
          <p:nvGrpSpPr>
            <p:cNvPr id="10" name="blue guy">
              <a:extLst>
                <a:ext uri="{FF2B5EF4-FFF2-40B4-BE49-F238E27FC236}">
                  <a16:creationId xmlns:a16="http://schemas.microsoft.com/office/drawing/2014/main" id="{BEB1B974-5DC3-324E-6880-908B19ECCD9C}"/>
                </a:ext>
              </a:extLst>
            </p:cNvPr>
            <p:cNvGrpSpPr/>
            <p:nvPr/>
          </p:nvGrpSpPr>
          <p:grpSpPr>
            <a:xfrm>
              <a:off x="6218369" y="3360896"/>
              <a:ext cx="1113454" cy="1113454"/>
              <a:chOff x="2122107" y="3899447"/>
              <a:chExt cx="830827" cy="830827"/>
            </a:xfrm>
          </p:grpSpPr>
          <p:sp>
            <p:nvSpPr>
              <p:cNvPr id="13" name="Ellipse 10">
                <a:extLst>
                  <a:ext uri="{FF2B5EF4-FFF2-40B4-BE49-F238E27FC236}">
                    <a16:creationId xmlns:a16="http://schemas.microsoft.com/office/drawing/2014/main" id="{3BA16924-D495-D59B-B0B9-52497AE77B33}"/>
                  </a:ext>
                </a:extLst>
              </p:cNvPr>
              <p:cNvSpPr/>
              <p:nvPr/>
            </p:nvSpPr>
            <p:spPr>
              <a:xfrm>
                <a:off x="2241755" y="4080543"/>
                <a:ext cx="570270" cy="57027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  <a:rtl val="0"/>
                </a:endParaRPr>
              </a:p>
            </p:txBody>
          </p:sp>
          <p:pic>
            <p:nvPicPr>
              <p:cNvPr id="14" name="Grafik 11" descr="Benutzer">
                <a:extLst>
                  <a:ext uri="{FF2B5EF4-FFF2-40B4-BE49-F238E27FC236}">
                    <a16:creationId xmlns:a16="http://schemas.microsoft.com/office/drawing/2014/main" id="{E03DFB3B-09A1-F74D-2636-F01A57997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22107" y="3899447"/>
                <a:ext cx="830827" cy="830827"/>
              </a:xfrm>
              <a:prstGeom prst="rect">
                <a:avLst/>
              </a:prstGeom>
            </p:spPr>
          </p:pic>
        </p:grpSp>
        <p:sp>
          <p:nvSpPr>
            <p:cNvPr id="11" name="blue answer box">
              <a:extLst>
                <a:ext uri="{FF2B5EF4-FFF2-40B4-BE49-F238E27FC236}">
                  <a16:creationId xmlns:a16="http://schemas.microsoft.com/office/drawing/2014/main" id="{239C51E9-9067-E497-4C17-E0B189DD7B9B}"/>
                </a:ext>
              </a:extLst>
            </p:cNvPr>
            <p:cNvSpPr/>
            <p:nvPr/>
          </p:nvSpPr>
          <p:spPr>
            <a:xfrm>
              <a:off x="7484123" y="3502667"/>
              <a:ext cx="7803167" cy="9661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  <a:rtl val="0"/>
              </a:endParaRPr>
            </a:p>
          </p:txBody>
        </p:sp>
      </p:grpSp>
      <p:grpSp>
        <p:nvGrpSpPr>
          <p:cNvPr id="15" name="Green Answer">
            <a:extLst>
              <a:ext uri="{FF2B5EF4-FFF2-40B4-BE49-F238E27FC236}">
                <a16:creationId xmlns:a16="http://schemas.microsoft.com/office/drawing/2014/main" id="{4DF4C632-A3AC-6EF7-43D5-ECC7D7864510}"/>
              </a:ext>
            </a:extLst>
          </p:cNvPr>
          <p:cNvGrpSpPr/>
          <p:nvPr/>
        </p:nvGrpSpPr>
        <p:grpSpPr>
          <a:xfrm>
            <a:off x="761713" y="4032677"/>
            <a:ext cx="9623130" cy="1113455"/>
            <a:chOff x="471948" y="4776812"/>
            <a:chExt cx="9036749" cy="1113454"/>
          </a:xfrm>
        </p:grpSpPr>
        <p:grpSp>
          <p:nvGrpSpPr>
            <p:cNvPr id="16" name="green guy">
              <a:extLst>
                <a:ext uri="{FF2B5EF4-FFF2-40B4-BE49-F238E27FC236}">
                  <a16:creationId xmlns:a16="http://schemas.microsoft.com/office/drawing/2014/main" id="{6F389541-719B-FD50-0761-DEFD73D50B6D}"/>
                </a:ext>
              </a:extLst>
            </p:cNvPr>
            <p:cNvGrpSpPr/>
            <p:nvPr/>
          </p:nvGrpSpPr>
          <p:grpSpPr>
            <a:xfrm>
              <a:off x="471948" y="4776812"/>
              <a:ext cx="1113454" cy="1113454"/>
              <a:chOff x="2111476" y="3950264"/>
              <a:chExt cx="830827" cy="830827"/>
            </a:xfrm>
          </p:grpSpPr>
          <p:sp>
            <p:nvSpPr>
              <p:cNvPr id="19" name="Ellipse 13">
                <a:extLst>
                  <a:ext uri="{FF2B5EF4-FFF2-40B4-BE49-F238E27FC236}">
                    <a16:creationId xmlns:a16="http://schemas.microsoft.com/office/drawing/2014/main" id="{AA58B5BF-8B26-2C49-FD2C-EC5EFE4A312C}"/>
                  </a:ext>
                </a:extLst>
              </p:cNvPr>
              <p:cNvSpPr/>
              <p:nvPr/>
            </p:nvSpPr>
            <p:spPr>
              <a:xfrm>
                <a:off x="2241755" y="4080543"/>
                <a:ext cx="570270" cy="5702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de-DE">
                  <a:solidFill>
                    <a:prstClr val="white"/>
                  </a:solidFill>
                  <a:latin typeface="Calibri" panose="020F0502020204030204"/>
                  <a:sym typeface="Arial"/>
                  <a:rtl val="0"/>
                </a:endParaRPr>
              </a:p>
            </p:txBody>
          </p:sp>
          <p:pic>
            <p:nvPicPr>
              <p:cNvPr id="20" name="Grafik 14" descr="Benutzer">
                <a:extLst>
                  <a:ext uri="{FF2B5EF4-FFF2-40B4-BE49-F238E27FC236}">
                    <a16:creationId xmlns:a16="http://schemas.microsoft.com/office/drawing/2014/main" id="{7632EB4C-6D61-58F1-DCC7-0AF4903FB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11476" y="3950264"/>
                <a:ext cx="830827" cy="830827"/>
              </a:xfrm>
              <a:prstGeom prst="rect">
                <a:avLst/>
              </a:prstGeom>
            </p:spPr>
          </p:pic>
        </p:grpSp>
        <p:sp>
          <p:nvSpPr>
            <p:cNvPr id="17" name="green answer box">
              <a:extLst>
                <a:ext uri="{FF2B5EF4-FFF2-40B4-BE49-F238E27FC236}">
                  <a16:creationId xmlns:a16="http://schemas.microsoft.com/office/drawing/2014/main" id="{605B7C2C-B123-D5BD-C0F0-8156B449FF6E}"/>
                </a:ext>
              </a:extLst>
            </p:cNvPr>
            <p:cNvSpPr/>
            <p:nvPr/>
          </p:nvSpPr>
          <p:spPr>
            <a:xfrm>
              <a:off x="1693985" y="4850479"/>
              <a:ext cx="7814712" cy="9661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  <a:rtl val="0"/>
              </a:endParaRPr>
            </a:p>
          </p:txBody>
        </p:sp>
      </p:grpSp>
      <p:grpSp>
        <p:nvGrpSpPr>
          <p:cNvPr id="21" name="Purple Answer">
            <a:extLst>
              <a:ext uri="{FF2B5EF4-FFF2-40B4-BE49-F238E27FC236}">
                <a16:creationId xmlns:a16="http://schemas.microsoft.com/office/drawing/2014/main" id="{C3745D1A-A9EE-1CBB-7699-3EF2B7666568}"/>
              </a:ext>
            </a:extLst>
          </p:cNvPr>
          <p:cNvGrpSpPr/>
          <p:nvPr/>
        </p:nvGrpSpPr>
        <p:grpSpPr>
          <a:xfrm>
            <a:off x="761713" y="5348360"/>
            <a:ext cx="8809495" cy="1132832"/>
            <a:chOff x="6204121" y="4683767"/>
            <a:chExt cx="8809494" cy="1132832"/>
          </a:xfrm>
        </p:grpSpPr>
        <p:grpSp>
          <p:nvGrpSpPr>
            <p:cNvPr id="22" name="purple guy">
              <a:extLst>
                <a:ext uri="{FF2B5EF4-FFF2-40B4-BE49-F238E27FC236}">
                  <a16:creationId xmlns:a16="http://schemas.microsoft.com/office/drawing/2014/main" id="{2625D31E-9064-0299-8E01-5A505EDD3FA6}"/>
                </a:ext>
              </a:extLst>
            </p:cNvPr>
            <p:cNvGrpSpPr/>
            <p:nvPr/>
          </p:nvGrpSpPr>
          <p:grpSpPr>
            <a:xfrm>
              <a:off x="6204121" y="4683767"/>
              <a:ext cx="1113454" cy="1113454"/>
              <a:chOff x="2111476" y="3950264"/>
              <a:chExt cx="830827" cy="830827"/>
            </a:xfrm>
          </p:grpSpPr>
          <p:sp>
            <p:nvSpPr>
              <p:cNvPr id="25" name="Ellipse 16">
                <a:extLst>
                  <a:ext uri="{FF2B5EF4-FFF2-40B4-BE49-F238E27FC236}">
                    <a16:creationId xmlns:a16="http://schemas.microsoft.com/office/drawing/2014/main" id="{C48FE783-87AE-4B68-9775-347136D078C9}"/>
                  </a:ext>
                </a:extLst>
              </p:cNvPr>
              <p:cNvSpPr/>
              <p:nvPr/>
            </p:nvSpPr>
            <p:spPr>
              <a:xfrm>
                <a:off x="2241755" y="4080543"/>
                <a:ext cx="570270" cy="57027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  <a:rtl val="0"/>
                </a:endParaRPr>
              </a:p>
            </p:txBody>
          </p:sp>
          <p:pic>
            <p:nvPicPr>
              <p:cNvPr id="26" name="Grafik 17" descr="Benutzer">
                <a:extLst>
                  <a:ext uri="{FF2B5EF4-FFF2-40B4-BE49-F238E27FC236}">
                    <a16:creationId xmlns:a16="http://schemas.microsoft.com/office/drawing/2014/main" id="{D606C2DA-B858-91F0-B4B9-C8707A11B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11476" y="3950264"/>
                <a:ext cx="830827" cy="830827"/>
              </a:xfrm>
              <a:prstGeom prst="rect">
                <a:avLst/>
              </a:prstGeom>
            </p:spPr>
          </p:pic>
        </p:grpSp>
        <p:sp>
          <p:nvSpPr>
            <p:cNvPr id="23" name="purple answer box">
              <a:extLst>
                <a:ext uri="{FF2B5EF4-FFF2-40B4-BE49-F238E27FC236}">
                  <a16:creationId xmlns:a16="http://schemas.microsoft.com/office/drawing/2014/main" id="{0562F1AA-62C4-067C-7597-4B6B6A6A4866}"/>
                </a:ext>
              </a:extLst>
            </p:cNvPr>
            <p:cNvSpPr/>
            <p:nvPr/>
          </p:nvSpPr>
          <p:spPr>
            <a:xfrm>
              <a:off x="7327371" y="4850479"/>
              <a:ext cx="7686244" cy="96612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  <a:rtl val="0"/>
                </a:rPr>
                <a:t>r</a:t>
              </a: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23455D77-3632-1F3F-1DCC-C5929DED7E4E}"/>
              </a:ext>
            </a:extLst>
          </p:cNvPr>
          <p:cNvSpPr/>
          <p:nvPr/>
        </p:nvSpPr>
        <p:spPr>
          <a:xfrm>
            <a:off x="2118058" y="4431550"/>
            <a:ext cx="758357" cy="6642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9" name="#sl-pollquestion()">
            <a:extLst>
              <a:ext uri="{FF2B5EF4-FFF2-40B4-BE49-F238E27FC236}">
                <a16:creationId xmlns:a16="http://schemas.microsoft.com/office/drawing/2014/main" id="{82638DDE-3278-41A2-41D8-C5D2ACDDA0CC}"/>
              </a:ext>
            </a:extLst>
          </p:cNvPr>
          <p:cNvSpPr txBox="1">
            <a:spLocks/>
          </p:cNvSpPr>
          <p:nvPr/>
        </p:nvSpPr>
        <p:spPr>
          <a:xfrm>
            <a:off x="-409135" y="-87635"/>
            <a:ext cx="13010269" cy="1776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12[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repeat 6</a:t>
            </a:r>
            <a:b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60]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30] </a:t>
            </a: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#sl-pollanswer(0)">
            <a:extLst>
              <a:ext uri="{FF2B5EF4-FFF2-40B4-BE49-F238E27FC236}">
                <a16:creationId xmlns:a16="http://schemas.microsoft.com/office/drawing/2014/main" id="{3C2D7F3F-E938-BC60-9D18-04A8DA390B89}"/>
              </a:ext>
            </a:extLst>
          </p:cNvPr>
          <p:cNvSpPr txBox="1">
            <a:spLocks/>
          </p:cNvSpPr>
          <p:nvPr/>
        </p:nvSpPr>
        <p:spPr>
          <a:xfrm>
            <a:off x="2072198" y="2118865"/>
            <a:ext cx="4801161" cy="7245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  <a:rtl val="0"/>
              </a:rPr>
              <a:t>A.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  <a:rtl val="0"/>
              </a:rPr>
              <a:t>Đa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  <a:rtl val="0"/>
              </a:rPr>
              <a:t>giác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  <a:rtl val="0"/>
              </a:rPr>
              <a:t> 12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  <a:rtl val="0"/>
              </a:rPr>
              <a:t>cạnh</a:t>
            </a:r>
            <a:endParaRPr kumimoji="0" lang="de-DE" sz="4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7428" y="3091337"/>
            <a:ext cx="541366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de-DE" sz="4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18058" y="4431550"/>
            <a:ext cx="5742278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C. </a:t>
            </a:r>
            <a:r>
              <a:rPr lang="en-US" sz="4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Bông</a:t>
            </a:r>
            <a:r>
              <a:rPr lang="en-US" sz="4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tuyết</a:t>
            </a:r>
            <a:r>
              <a:rPr lang="en-US" sz="4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12 </a:t>
            </a:r>
            <a:r>
              <a:rPr lang="en-US" sz="4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cánh</a:t>
            </a:r>
            <a:endParaRPr lang="de-DE" sz="46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72135" y="5617836"/>
            <a:ext cx="470834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en-US" sz="4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D.12 </a:t>
            </a:r>
            <a:r>
              <a:rPr lang="en-US" sz="4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de-DE" sz="4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78DDA1C-D476-0C47-C991-75CA2969EA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8820" y="3149030"/>
            <a:ext cx="4291780" cy="28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5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A42C36-5126-4FFF-AAFD-20C7CCC8F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311" y="739980"/>
            <a:ext cx="4207263" cy="4614221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255CA9D-12CB-DB22-52E2-C61C34008591}"/>
              </a:ext>
            </a:extLst>
          </p:cNvPr>
          <p:cNvSpPr txBox="1">
            <a:spLocks/>
          </p:cNvSpPr>
          <p:nvPr/>
        </p:nvSpPr>
        <p:spPr>
          <a:xfrm>
            <a:off x="572272" y="1462998"/>
            <a:ext cx="7953374" cy="1124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nos"/>
              <a:buChar char="◉"/>
              <a:defRPr sz="12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nos"/>
              <a:buChar char="◎"/>
              <a:defRPr sz="12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nos"/>
              <a:buChar char="○"/>
              <a:defRPr sz="12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nos"/>
              <a:buNone/>
              <a:defRPr sz="12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nos"/>
              <a:buNone/>
              <a:defRPr sz="12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nos"/>
              <a:buNone/>
              <a:defRPr sz="12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nos"/>
              <a:buNone/>
              <a:defRPr sz="12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nos"/>
              <a:buNone/>
              <a:defRPr sz="12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nos"/>
              <a:buNone/>
              <a:defRPr sz="1200" b="0" i="0" u="none" strike="noStrike" cap="none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Tinos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rPr>
              <a:t>Repeat 3[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rPr>
              <a:t>fd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rPr>
              <a:t> 150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rPr>
              <a:t>rt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nos"/>
                <a:cs typeface="Times New Roman" panose="02020603050405020304" pitchFamily="18" charset="0"/>
                <a:sym typeface="Tinos"/>
                <a:rtl val="0"/>
              </a:rPr>
              <a:t> 120]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8D5993-1998-B421-E15F-ECA8CC7C0234}"/>
              </a:ext>
            </a:extLst>
          </p:cNvPr>
          <p:cNvCxnSpPr/>
          <p:nvPr/>
        </p:nvCxnSpPr>
        <p:spPr>
          <a:xfrm>
            <a:off x="1885950" y="4044091"/>
            <a:ext cx="1021848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8DE20D0-A849-DA14-9464-F25C619B5144}"/>
              </a:ext>
            </a:extLst>
          </p:cNvPr>
          <p:cNvSpPr txBox="1"/>
          <p:nvPr/>
        </p:nvSpPr>
        <p:spPr>
          <a:xfrm>
            <a:off x="2834067" y="3454086"/>
            <a:ext cx="3751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Tam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giác</a:t>
            </a:r>
            <a:endParaRPr lang="en-US" sz="6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5032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3506538-665C-9645-756F-AF8A55E44ED5}"/>
              </a:ext>
            </a:extLst>
          </p:cNvPr>
          <p:cNvSpPr txBox="1">
            <a:spLocks/>
          </p:cNvSpPr>
          <p:nvPr/>
        </p:nvSpPr>
        <p:spPr>
          <a:xfrm>
            <a:off x="358943" y="-74034"/>
            <a:ext cx="10888824" cy="897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36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tabLst/>
              <a:defRPr/>
            </a:pPr>
            <a:r>
              <a:rPr lang="en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21 tháng 02 năm 2023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tabLst/>
              <a:defRPr/>
            </a:pPr>
            <a:r>
              <a:rPr kumimoji="0" lang="en" sz="5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  <a:rtl val="0"/>
              </a:rPr>
              <a:t>Tin học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layfair Display"/>
              <a:rtl val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50FBBE-DF9A-7941-19DD-B482225C3F41}"/>
              </a:ext>
            </a:extLst>
          </p:cNvPr>
          <p:cNvSpPr txBox="1">
            <a:spLocks/>
          </p:cNvSpPr>
          <p:nvPr/>
        </p:nvSpPr>
        <p:spPr>
          <a:xfrm>
            <a:off x="359312" y="2340761"/>
            <a:ext cx="11473376" cy="12193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36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defRPr>
            </a:lvl1pPr>
            <a:lvl2pPr lvl="1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36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tabLst/>
              <a:defRPr/>
            </a:pPr>
            <a:r>
              <a:rPr kumimoji="0" lang="e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  <a:rtl val="0"/>
              </a:rPr>
              <a:t>BÀI 3. THỦ TỤC TRONG LOGO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tabLst/>
              <a:defRPr/>
            </a:pPr>
            <a:endParaRPr kumimoji="0" lang="en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Playfair Display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tabLst/>
              <a:defRPr/>
            </a:pPr>
            <a:r>
              <a:rPr kumimoji="0" lang="en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  <a:rtl val="0"/>
              </a:rPr>
              <a:t>(PPCT: tiết</a:t>
            </a:r>
            <a:r>
              <a:rPr kumimoji="0" lang="en" sz="6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  <a:rtl val="0"/>
              </a:rPr>
              <a:t> </a:t>
            </a:r>
            <a:r>
              <a:rPr kumimoji="0" lang="en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  <a:rtl val="0"/>
              </a:rPr>
              <a:t>45) - (SGK - Tr 90)</a:t>
            </a:r>
          </a:p>
        </p:txBody>
      </p:sp>
    </p:spTree>
    <p:extLst>
      <p:ext uri="{BB962C8B-B14F-4D97-AF65-F5344CB8AC3E}">
        <p14:creationId xmlns:p14="http://schemas.microsoft.com/office/powerpoint/2010/main" val="250365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Google Shape;154;p17">
            <a:extLst>
              <a:ext uri="{FF2B5EF4-FFF2-40B4-BE49-F238E27FC236}">
                <a16:creationId xmlns:a16="http://schemas.microsoft.com/office/drawing/2014/main" id="{D6630AAE-54A0-664F-A20F-AAD0113FECE0}"/>
              </a:ext>
            </a:extLst>
          </p:cNvPr>
          <p:cNvSpPr/>
          <p:nvPr/>
        </p:nvSpPr>
        <p:spPr>
          <a:xfrm rot="16200000">
            <a:off x="5663960" y="-2772376"/>
            <a:ext cx="950261" cy="699886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7B2047-9162-710E-4DEE-F09FFC8242C3}"/>
              </a:ext>
            </a:extLst>
          </p:cNvPr>
          <p:cNvSpPr txBox="1"/>
          <p:nvPr/>
        </p:nvSpPr>
        <p:spPr>
          <a:xfrm>
            <a:off x="2553309" y="278860"/>
            <a:ext cx="735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MỤC TIÊU BÀI HỌC</a:t>
            </a:r>
          </a:p>
        </p:txBody>
      </p:sp>
      <p:grpSp>
        <p:nvGrpSpPr>
          <p:cNvPr id="4" name="Google Shape;133;p16">
            <a:extLst>
              <a:ext uri="{FF2B5EF4-FFF2-40B4-BE49-F238E27FC236}">
                <a16:creationId xmlns:a16="http://schemas.microsoft.com/office/drawing/2014/main" id="{EF0BA4DC-520B-9715-7089-05A828FA2675}"/>
              </a:ext>
            </a:extLst>
          </p:cNvPr>
          <p:cNvGrpSpPr/>
          <p:nvPr/>
        </p:nvGrpSpPr>
        <p:grpSpPr>
          <a:xfrm>
            <a:off x="74645" y="2069979"/>
            <a:ext cx="2354531" cy="1863334"/>
            <a:chOff x="1936773" y="2150100"/>
            <a:chExt cx="1548210" cy="1206769"/>
          </a:xfrm>
        </p:grpSpPr>
        <p:sp>
          <p:nvSpPr>
            <p:cNvPr id="5" name="Google Shape;134;p16">
              <a:extLst>
                <a:ext uri="{FF2B5EF4-FFF2-40B4-BE49-F238E27FC236}">
                  <a16:creationId xmlns:a16="http://schemas.microsoft.com/office/drawing/2014/main" id="{5EA0BDAA-7E60-4C32-CF17-6BE34960EC7B}"/>
                </a:ext>
              </a:extLst>
            </p:cNvPr>
            <p:cNvSpPr/>
            <p:nvPr/>
          </p:nvSpPr>
          <p:spPr>
            <a:xfrm>
              <a:off x="1936773" y="2150100"/>
              <a:ext cx="1548210" cy="1206769"/>
            </a:xfrm>
            <a:custGeom>
              <a:avLst/>
              <a:gdLst/>
              <a:ahLst/>
              <a:cxnLst/>
              <a:rect l="l" t="t" r="r" b="b"/>
              <a:pathLst>
                <a:path w="56711" h="44204" extrusionOk="0">
                  <a:moveTo>
                    <a:pt x="29934" y="1"/>
                  </a:moveTo>
                  <a:cubicBezTo>
                    <a:pt x="28768" y="1"/>
                    <a:pt x="27613" y="515"/>
                    <a:pt x="26838" y="1496"/>
                  </a:cubicBezTo>
                  <a:lnTo>
                    <a:pt x="26349" y="2104"/>
                  </a:lnTo>
                  <a:cubicBezTo>
                    <a:pt x="25004" y="3806"/>
                    <a:pt x="25278" y="6283"/>
                    <a:pt x="26992" y="7640"/>
                  </a:cubicBezTo>
                  <a:lnTo>
                    <a:pt x="29290" y="9462"/>
                  </a:lnTo>
                  <a:lnTo>
                    <a:pt x="3882" y="9462"/>
                  </a:lnTo>
                  <a:cubicBezTo>
                    <a:pt x="1739" y="9462"/>
                    <a:pt x="1" y="11200"/>
                    <a:pt x="1" y="13343"/>
                  </a:cubicBezTo>
                  <a:lnTo>
                    <a:pt x="1" y="30929"/>
                  </a:lnTo>
                  <a:cubicBezTo>
                    <a:pt x="1" y="33072"/>
                    <a:pt x="1739" y="34810"/>
                    <a:pt x="3882" y="34810"/>
                  </a:cubicBezTo>
                  <a:lnTo>
                    <a:pt x="29183" y="34810"/>
                  </a:lnTo>
                  <a:lnTo>
                    <a:pt x="26957" y="36572"/>
                  </a:lnTo>
                  <a:cubicBezTo>
                    <a:pt x="25254" y="37918"/>
                    <a:pt x="24968" y="40394"/>
                    <a:pt x="26314" y="42109"/>
                  </a:cubicBezTo>
                  <a:lnTo>
                    <a:pt x="26790" y="42704"/>
                  </a:lnTo>
                  <a:cubicBezTo>
                    <a:pt x="27571" y="43690"/>
                    <a:pt x="28722" y="44204"/>
                    <a:pt x="29885" y="44204"/>
                  </a:cubicBezTo>
                  <a:cubicBezTo>
                    <a:pt x="30744" y="44204"/>
                    <a:pt x="31610" y="43923"/>
                    <a:pt x="32338" y="43347"/>
                  </a:cubicBezTo>
                  <a:lnTo>
                    <a:pt x="54091" y="26107"/>
                  </a:lnTo>
                  <a:cubicBezTo>
                    <a:pt x="54520" y="25880"/>
                    <a:pt x="54924" y="25571"/>
                    <a:pt x="55258" y="25178"/>
                  </a:cubicBezTo>
                  <a:cubicBezTo>
                    <a:pt x="56222" y="24392"/>
                    <a:pt x="56710" y="23237"/>
                    <a:pt x="56698" y="22070"/>
                  </a:cubicBezTo>
                  <a:cubicBezTo>
                    <a:pt x="56710" y="20915"/>
                    <a:pt x="56222" y="19761"/>
                    <a:pt x="55270" y="18975"/>
                  </a:cubicBezTo>
                  <a:cubicBezTo>
                    <a:pt x="54924" y="18582"/>
                    <a:pt x="54531" y="18272"/>
                    <a:pt x="54103" y="18046"/>
                  </a:cubicBezTo>
                  <a:lnTo>
                    <a:pt x="32374" y="854"/>
                  </a:lnTo>
                  <a:cubicBezTo>
                    <a:pt x="31653" y="279"/>
                    <a:pt x="30790" y="1"/>
                    <a:pt x="2993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grpSp>
          <p:nvGrpSpPr>
            <p:cNvPr id="6" name="Google Shape;135;p16">
              <a:extLst>
                <a:ext uri="{FF2B5EF4-FFF2-40B4-BE49-F238E27FC236}">
                  <a16:creationId xmlns:a16="http://schemas.microsoft.com/office/drawing/2014/main" id="{4EEE696F-CAAA-7BCA-F86E-5B773ABB5A2B}"/>
                </a:ext>
              </a:extLst>
            </p:cNvPr>
            <p:cNvGrpSpPr/>
            <p:nvPr/>
          </p:nvGrpSpPr>
          <p:grpSpPr>
            <a:xfrm>
              <a:off x="2535663" y="2583541"/>
              <a:ext cx="350431" cy="339887"/>
              <a:chOff x="3270675" y="841800"/>
              <a:chExt cx="497700" cy="482725"/>
            </a:xfrm>
          </p:grpSpPr>
          <p:sp>
            <p:nvSpPr>
              <p:cNvPr id="7" name="Google Shape;136;p16">
                <a:extLst>
                  <a:ext uri="{FF2B5EF4-FFF2-40B4-BE49-F238E27FC236}">
                    <a16:creationId xmlns:a16="http://schemas.microsoft.com/office/drawing/2014/main" id="{7B7473E2-D721-FAE4-3A5A-9C0BAFF5F796}"/>
                  </a:ext>
                </a:extLst>
              </p:cNvPr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16901" extrusionOk="0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" name="Google Shape;137;p16">
                <a:extLst>
                  <a:ext uri="{FF2B5EF4-FFF2-40B4-BE49-F238E27FC236}">
                    <a16:creationId xmlns:a16="http://schemas.microsoft.com/office/drawing/2014/main" id="{10D02A79-AE73-9342-4E22-D43F765E43E5}"/>
                  </a:ext>
                </a:extLst>
              </p:cNvPr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8837" extrusionOk="0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1" name="Google Shape;138;p16">
                <a:extLst>
                  <a:ext uri="{FF2B5EF4-FFF2-40B4-BE49-F238E27FC236}">
                    <a16:creationId xmlns:a16="http://schemas.microsoft.com/office/drawing/2014/main" id="{29E7395F-5D7B-439F-6089-05272539FC07}"/>
                  </a:ext>
                </a:extLst>
              </p:cNvPr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10008" extrusionOk="0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DFDA926-8B4C-68A3-18F8-4653B1A9034C}"/>
              </a:ext>
            </a:extLst>
          </p:cNvPr>
          <p:cNvSpPr txBox="1"/>
          <p:nvPr/>
        </p:nvSpPr>
        <p:spPr>
          <a:xfrm>
            <a:off x="2324021" y="2164348"/>
            <a:ext cx="9793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Hiểu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được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khái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niệm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,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cách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viết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và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cách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lưu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lại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trong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Logo</a:t>
            </a:r>
          </a:p>
        </p:txBody>
      </p:sp>
      <p:grpSp>
        <p:nvGrpSpPr>
          <p:cNvPr id="15" name="Google Shape;92;p16">
            <a:extLst>
              <a:ext uri="{FF2B5EF4-FFF2-40B4-BE49-F238E27FC236}">
                <a16:creationId xmlns:a16="http://schemas.microsoft.com/office/drawing/2014/main" id="{4849B311-FE57-41FF-E77C-F81EA13A2555}"/>
              </a:ext>
            </a:extLst>
          </p:cNvPr>
          <p:cNvGrpSpPr/>
          <p:nvPr/>
        </p:nvGrpSpPr>
        <p:grpSpPr>
          <a:xfrm>
            <a:off x="167383" y="4068470"/>
            <a:ext cx="2237821" cy="1730787"/>
            <a:chOff x="5671358" y="2150100"/>
            <a:chExt cx="1548183" cy="1206769"/>
          </a:xfrm>
        </p:grpSpPr>
        <p:sp>
          <p:nvSpPr>
            <p:cNvPr id="17" name="Google Shape;93;p16">
              <a:extLst>
                <a:ext uri="{FF2B5EF4-FFF2-40B4-BE49-F238E27FC236}">
                  <a16:creationId xmlns:a16="http://schemas.microsoft.com/office/drawing/2014/main" id="{5DEFD8C8-2DC1-DBEC-696E-9D3C9FE7B103}"/>
                </a:ext>
              </a:extLst>
            </p:cNvPr>
            <p:cNvSpPr/>
            <p:nvPr/>
          </p:nvSpPr>
          <p:spPr>
            <a:xfrm>
              <a:off x="5671358" y="2150100"/>
              <a:ext cx="1548183" cy="1206769"/>
            </a:xfrm>
            <a:custGeom>
              <a:avLst/>
              <a:gdLst/>
              <a:ahLst/>
              <a:cxnLst/>
              <a:rect l="l" t="t" r="r" b="b"/>
              <a:pathLst>
                <a:path w="56710" h="44204" extrusionOk="0">
                  <a:moveTo>
                    <a:pt x="29925" y="1"/>
                  </a:moveTo>
                  <a:cubicBezTo>
                    <a:pt x="28761" y="1"/>
                    <a:pt x="27607" y="515"/>
                    <a:pt x="26825" y="1496"/>
                  </a:cubicBezTo>
                  <a:lnTo>
                    <a:pt x="26349" y="2104"/>
                  </a:lnTo>
                  <a:cubicBezTo>
                    <a:pt x="24991" y="3806"/>
                    <a:pt x="25277" y="6283"/>
                    <a:pt x="26980" y="7640"/>
                  </a:cubicBezTo>
                  <a:lnTo>
                    <a:pt x="29289" y="9462"/>
                  </a:lnTo>
                  <a:lnTo>
                    <a:pt x="3881" y="9462"/>
                  </a:lnTo>
                  <a:cubicBezTo>
                    <a:pt x="1738" y="9462"/>
                    <a:pt x="0" y="11200"/>
                    <a:pt x="0" y="13343"/>
                  </a:cubicBezTo>
                  <a:lnTo>
                    <a:pt x="0" y="30929"/>
                  </a:lnTo>
                  <a:cubicBezTo>
                    <a:pt x="0" y="33072"/>
                    <a:pt x="1738" y="34810"/>
                    <a:pt x="3881" y="34810"/>
                  </a:cubicBezTo>
                  <a:lnTo>
                    <a:pt x="29170" y="34810"/>
                  </a:lnTo>
                  <a:lnTo>
                    <a:pt x="26956" y="36572"/>
                  </a:lnTo>
                  <a:cubicBezTo>
                    <a:pt x="25241" y="37918"/>
                    <a:pt x="24956" y="40394"/>
                    <a:pt x="26301" y="42109"/>
                  </a:cubicBezTo>
                  <a:lnTo>
                    <a:pt x="26789" y="42704"/>
                  </a:lnTo>
                  <a:cubicBezTo>
                    <a:pt x="27563" y="43690"/>
                    <a:pt x="28711" y="44204"/>
                    <a:pt x="29873" y="44204"/>
                  </a:cubicBezTo>
                  <a:cubicBezTo>
                    <a:pt x="30731" y="44204"/>
                    <a:pt x="31597" y="43923"/>
                    <a:pt x="32325" y="43347"/>
                  </a:cubicBezTo>
                  <a:lnTo>
                    <a:pt x="54078" y="26107"/>
                  </a:lnTo>
                  <a:cubicBezTo>
                    <a:pt x="54519" y="25880"/>
                    <a:pt x="54912" y="25571"/>
                    <a:pt x="55245" y="25178"/>
                  </a:cubicBezTo>
                  <a:cubicBezTo>
                    <a:pt x="56209" y="24392"/>
                    <a:pt x="56698" y="23237"/>
                    <a:pt x="56686" y="22070"/>
                  </a:cubicBezTo>
                  <a:cubicBezTo>
                    <a:pt x="56709" y="20915"/>
                    <a:pt x="56209" y="19761"/>
                    <a:pt x="55257" y="18975"/>
                  </a:cubicBezTo>
                  <a:cubicBezTo>
                    <a:pt x="54924" y="18582"/>
                    <a:pt x="54531" y="18272"/>
                    <a:pt x="54090" y="18046"/>
                  </a:cubicBezTo>
                  <a:lnTo>
                    <a:pt x="32361" y="854"/>
                  </a:lnTo>
                  <a:cubicBezTo>
                    <a:pt x="31640" y="279"/>
                    <a:pt x="30780" y="1"/>
                    <a:pt x="2992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grpSp>
          <p:nvGrpSpPr>
            <p:cNvPr id="19" name="Google Shape;94;p16">
              <a:extLst>
                <a:ext uri="{FF2B5EF4-FFF2-40B4-BE49-F238E27FC236}">
                  <a16:creationId xmlns:a16="http://schemas.microsoft.com/office/drawing/2014/main" id="{D11009AA-326F-4348-47E4-9541D4D63FAA}"/>
                </a:ext>
              </a:extLst>
            </p:cNvPr>
            <p:cNvGrpSpPr/>
            <p:nvPr/>
          </p:nvGrpSpPr>
          <p:grpSpPr>
            <a:xfrm>
              <a:off x="6279010" y="2587044"/>
              <a:ext cx="332881" cy="332881"/>
              <a:chOff x="6239925" y="2032450"/>
              <a:chExt cx="472775" cy="472775"/>
            </a:xfrm>
          </p:grpSpPr>
          <p:sp>
            <p:nvSpPr>
              <p:cNvPr id="21" name="Google Shape;95;p16">
                <a:extLst>
                  <a:ext uri="{FF2B5EF4-FFF2-40B4-BE49-F238E27FC236}">
                    <a16:creationId xmlns:a16="http://schemas.microsoft.com/office/drawing/2014/main" id="{4C9E2F23-8943-D791-9C57-2BD7BD81D302}"/>
                  </a:ext>
                </a:extLst>
              </p:cNvPr>
              <p:cNvSpPr/>
              <p:nvPr/>
            </p:nvSpPr>
            <p:spPr>
              <a:xfrm>
                <a:off x="6239925" y="2032450"/>
                <a:ext cx="472775" cy="472775"/>
              </a:xfrm>
              <a:custGeom>
                <a:avLst/>
                <a:gdLst/>
                <a:ahLst/>
                <a:cxnLst/>
                <a:rect l="l" t="t" r="r" b="b"/>
                <a:pathLst>
                  <a:path w="18911" h="18911" extrusionOk="0">
                    <a:moveTo>
                      <a:pt x="9455" y="2466"/>
                    </a:moveTo>
                    <a:cubicBezTo>
                      <a:pt x="13307" y="2466"/>
                      <a:pt x="16442" y="5601"/>
                      <a:pt x="16442" y="9456"/>
                    </a:cubicBezTo>
                    <a:cubicBezTo>
                      <a:pt x="16442" y="13310"/>
                      <a:pt x="13307" y="16445"/>
                      <a:pt x="9455" y="16445"/>
                    </a:cubicBezTo>
                    <a:cubicBezTo>
                      <a:pt x="5601" y="16445"/>
                      <a:pt x="2466" y="13310"/>
                      <a:pt x="2466" y="9456"/>
                    </a:cubicBezTo>
                    <a:cubicBezTo>
                      <a:pt x="2466" y="5601"/>
                      <a:pt x="5601" y="2466"/>
                      <a:pt x="9455" y="2466"/>
                    </a:cubicBezTo>
                    <a:close/>
                    <a:moveTo>
                      <a:pt x="9455" y="0"/>
                    </a:moveTo>
                    <a:cubicBezTo>
                      <a:pt x="4228" y="0"/>
                      <a:pt x="0" y="4228"/>
                      <a:pt x="0" y="9456"/>
                    </a:cubicBezTo>
                    <a:cubicBezTo>
                      <a:pt x="0" y="14683"/>
                      <a:pt x="4228" y="18911"/>
                      <a:pt x="9455" y="18911"/>
                    </a:cubicBezTo>
                    <a:cubicBezTo>
                      <a:pt x="14680" y="18911"/>
                      <a:pt x="18911" y="14683"/>
                      <a:pt x="18911" y="9456"/>
                    </a:cubicBezTo>
                    <a:cubicBezTo>
                      <a:pt x="18911" y="4231"/>
                      <a:pt x="14680" y="0"/>
                      <a:pt x="9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23" name="Google Shape;96;p16">
                <a:extLst>
                  <a:ext uri="{FF2B5EF4-FFF2-40B4-BE49-F238E27FC236}">
                    <a16:creationId xmlns:a16="http://schemas.microsoft.com/office/drawing/2014/main" id="{6284F42D-FE4E-4DC4-64FA-CC169EC8D384}"/>
                  </a:ext>
                </a:extLst>
              </p:cNvPr>
              <p:cNvSpPr/>
              <p:nvPr/>
            </p:nvSpPr>
            <p:spPr>
              <a:xfrm>
                <a:off x="6329800" y="2122325"/>
                <a:ext cx="292950" cy="2930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11721" extrusionOk="0">
                    <a:moveTo>
                      <a:pt x="5860" y="1043"/>
                    </a:moveTo>
                    <a:cubicBezTo>
                      <a:pt x="6171" y="1043"/>
                      <a:pt x="6424" y="1295"/>
                      <a:pt x="6424" y="1609"/>
                    </a:cubicBezTo>
                    <a:lnTo>
                      <a:pt x="6424" y="2542"/>
                    </a:lnTo>
                    <a:cubicBezTo>
                      <a:pt x="7264" y="2792"/>
                      <a:pt x="7839" y="3566"/>
                      <a:pt x="7842" y="4442"/>
                    </a:cubicBezTo>
                    <a:cubicBezTo>
                      <a:pt x="7842" y="4755"/>
                      <a:pt x="7589" y="5008"/>
                      <a:pt x="7276" y="5008"/>
                    </a:cubicBezTo>
                    <a:cubicBezTo>
                      <a:pt x="6966" y="5008"/>
                      <a:pt x="6713" y="4755"/>
                      <a:pt x="6713" y="4442"/>
                    </a:cubicBezTo>
                    <a:cubicBezTo>
                      <a:pt x="6713" y="3929"/>
                      <a:pt x="6292" y="3588"/>
                      <a:pt x="5853" y="3588"/>
                    </a:cubicBezTo>
                    <a:cubicBezTo>
                      <a:pt x="5644" y="3588"/>
                      <a:pt x="5429" y="3666"/>
                      <a:pt x="5255" y="3840"/>
                    </a:cubicBezTo>
                    <a:cubicBezTo>
                      <a:pt x="4719" y="4376"/>
                      <a:pt x="5099" y="5297"/>
                      <a:pt x="5860" y="5297"/>
                    </a:cubicBezTo>
                    <a:cubicBezTo>
                      <a:pt x="5862" y="5297"/>
                      <a:pt x="5865" y="5297"/>
                      <a:pt x="5867" y="5297"/>
                    </a:cubicBezTo>
                    <a:cubicBezTo>
                      <a:pt x="6849" y="5297"/>
                      <a:pt x="7680" y="6019"/>
                      <a:pt x="7821" y="6993"/>
                    </a:cubicBezTo>
                    <a:cubicBezTo>
                      <a:pt x="7962" y="7968"/>
                      <a:pt x="7369" y="8899"/>
                      <a:pt x="6424" y="9179"/>
                    </a:cubicBezTo>
                    <a:lnTo>
                      <a:pt x="6424" y="10115"/>
                    </a:lnTo>
                    <a:cubicBezTo>
                      <a:pt x="6424" y="10426"/>
                      <a:pt x="6171" y="10679"/>
                      <a:pt x="5860" y="10679"/>
                    </a:cubicBezTo>
                    <a:cubicBezTo>
                      <a:pt x="5547" y="10679"/>
                      <a:pt x="5294" y="10426"/>
                      <a:pt x="5294" y="10115"/>
                    </a:cubicBezTo>
                    <a:lnTo>
                      <a:pt x="5294" y="9179"/>
                    </a:lnTo>
                    <a:cubicBezTo>
                      <a:pt x="4454" y="8929"/>
                      <a:pt x="3879" y="8155"/>
                      <a:pt x="3876" y="7279"/>
                    </a:cubicBezTo>
                    <a:cubicBezTo>
                      <a:pt x="3876" y="6966"/>
                      <a:pt x="4129" y="6713"/>
                      <a:pt x="4442" y="6713"/>
                    </a:cubicBezTo>
                    <a:cubicBezTo>
                      <a:pt x="4752" y="6713"/>
                      <a:pt x="5005" y="6966"/>
                      <a:pt x="5005" y="7279"/>
                    </a:cubicBezTo>
                    <a:cubicBezTo>
                      <a:pt x="5005" y="7792"/>
                      <a:pt x="5426" y="8133"/>
                      <a:pt x="5865" y="8133"/>
                    </a:cubicBezTo>
                    <a:cubicBezTo>
                      <a:pt x="6074" y="8133"/>
                      <a:pt x="6288" y="8055"/>
                      <a:pt x="6463" y="7881"/>
                    </a:cubicBezTo>
                    <a:cubicBezTo>
                      <a:pt x="6999" y="7345"/>
                      <a:pt x="6619" y="6427"/>
                      <a:pt x="5860" y="6427"/>
                    </a:cubicBezTo>
                    <a:cubicBezTo>
                      <a:pt x="4873" y="6427"/>
                      <a:pt x="4039" y="5704"/>
                      <a:pt x="3897" y="4728"/>
                    </a:cubicBezTo>
                    <a:cubicBezTo>
                      <a:pt x="3756" y="3753"/>
                      <a:pt x="4349" y="2822"/>
                      <a:pt x="5294" y="2542"/>
                    </a:cubicBezTo>
                    <a:lnTo>
                      <a:pt x="5294" y="1609"/>
                    </a:lnTo>
                    <a:cubicBezTo>
                      <a:pt x="5294" y="1295"/>
                      <a:pt x="5547" y="1043"/>
                      <a:pt x="5860" y="1043"/>
                    </a:cubicBezTo>
                    <a:close/>
                    <a:moveTo>
                      <a:pt x="5860" y="1"/>
                    </a:moveTo>
                    <a:cubicBezTo>
                      <a:pt x="2629" y="1"/>
                      <a:pt x="1" y="2629"/>
                      <a:pt x="1" y="5861"/>
                    </a:cubicBezTo>
                    <a:cubicBezTo>
                      <a:pt x="1" y="9092"/>
                      <a:pt x="2629" y="11720"/>
                      <a:pt x="5860" y="11720"/>
                    </a:cubicBezTo>
                    <a:cubicBezTo>
                      <a:pt x="9088" y="11720"/>
                      <a:pt x="11717" y="9092"/>
                      <a:pt x="11717" y="5861"/>
                    </a:cubicBezTo>
                    <a:cubicBezTo>
                      <a:pt x="11717" y="2629"/>
                      <a:pt x="9088" y="1"/>
                      <a:pt x="58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5EEF93C-CDDD-D33D-6261-7C7A4A5B3AFF}"/>
              </a:ext>
            </a:extLst>
          </p:cNvPr>
          <p:cNvSpPr txBox="1"/>
          <p:nvPr/>
        </p:nvSpPr>
        <p:spPr>
          <a:xfrm>
            <a:off x="2424610" y="4226978"/>
            <a:ext cx="9692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Viết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,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lưu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lại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và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sử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dụng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được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một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đã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lưu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trong</a:t>
            </a: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9340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762D5E-8909-E8E4-17BD-3B74F34EDB67}"/>
              </a:ext>
            </a:extLst>
          </p:cNvPr>
          <p:cNvSpPr txBox="1"/>
          <p:nvPr/>
        </p:nvSpPr>
        <p:spPr>
          <a:xfrm>
            <a:off x="175583" y="121961"/>
            <a:ext cx="46722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1.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sz="5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r>
              <a:rPr lang="en-US" sz="5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là</a:t>
            </a:r>
            <a:r>
              <a:rPr lang="en-US" sz="5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gì</a:t>
            </a:r>
            <a:r>
              <a:rPr lang="en-US" sz="5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9FAAB-F34B-DD7F-FCF8-9176E9A98167}"/>
              </a:ext>
            </a:extLst>
          </p:cNvPr>
          <p:cNvSpPr txBox="1"/>
          <p:nvPr/>
        </p:nvSpPr>
        <p:spPr>
          <a:xfrm>
            <a:off x="1269611" y="908464"/>
            <a:ext cx="10480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*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Các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thao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tác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trong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buổi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lễ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chào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cờ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C7D51D-6B4E-E03B-8450-620B7770C05A}"/>
              </a:ext>
            </a:extLst>
          </p:cNvPr>
          <p:cNvSpPr txBox="1"/>
          <p:nvPr/>
        </p:nvSpPr>
        <p:spPr>
          <a:xfrm>
            <a:off x="1819622" y="1864960"/>
            <a:ext cx="437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-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Nghỉ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,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nghiêm</a:t>
            </a:r>
            <a:endParaRPr lang="en-US" sz="4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704BC-EB84-E44B-C081-23401736BB7A}"/>
              </a:ext>
            </a:extLst>
          </p:cNvPr>
          <p:cNvSpPr txBox="1"/>
          <p:nvPr/>
        </p:nvSpPr>
        <p:spPr>
          <a:xfrm>
            <a:off x="1819623" y="2673435"/>
            <a:ext cx="4445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-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Chào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cờ</a:t>
            </a:r>
            <a:endParaRPr lang="en-US" sz="4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D80545-66A9-72EA-C3EF-6FA84EC3F0FE}"/>
              </a:ext>
            </a:extLst>
          </p:cNvPr>
          <p:cNvSpPr txBox="1"/>
          <p:nvPr/>
        </p:nvSpPr>
        <p:spPr>
          <a:xfrm>
            <a:off x="1819622" y="3451980"/>
            <a:ext cx="366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-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Hát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quốc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ca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163E430-1832-2B26-4AA2-AFE73D22BDF6}"/>
              </a:ext>
            </a:extLst>
          </p:cNvPr>
          <p:cNvSpPr/>
          <p:nvPr/>
        </p:nvSpPr>
        <p:spPr>
          <a:xfrm>
            <a:off x="5552393" y="2150926"/>
            <a:ext cx="311448" cy="2044095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709898-EA0A-9861-0E90-7A6195DE7100}"/>
              </a:ext>
            </a:extLst>
          </p:cNvPr>
          <p:cNvSpPr txBox="1"/>
          <p:nvPr/>
        </p:nvSpPr>
        <p:spPr>
          <a:xfrm>
            <a:off x="5947181" y="2690675"/>
            <a:ext cx="2244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46707E-C565-7C6D-8429-BB2C99BAF14A}"/>
              </a:ext>
            </a:extLst>
          </p:cNvPr>
          <p:cNvSpPr txBox="1"/>
          <p:nvPr/>
        </p:nvSpPr>
        <p:spPr>
          <a:xfrm>
            <a:off x="1" y="4408476"/>
            <a:ext cx="1222386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-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là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một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dãy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các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thao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tác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được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thực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hiện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theo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thứ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tự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để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hoàn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thành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một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công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việc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nào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9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đó</a:t>
            </a:r>
            <a:r>
              <a:rPr lang="en-US" sz="49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0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5" grpId="0" animBg="1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762D5E-8909-E8E4-17BD-3B74F34EDB67}"/>
              </a:ext>
            </a:extLst>
          </p:cNvPr>
          <p:cNvSpPr txBox="1"/>
          <p:nvPr/>
        </p:nvSpPr>
        <p:spPr>
          <a:xfrm>
            <a:off x="120580" y="126915"/>
            <a:ext cx="72506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2.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sz="5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r>
              <a:rPr lang="en-US" sz="5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5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trong</a:t>
            </a:r>
            <a:r>
              <a:rPr lang="en-US" sz="5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Logo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46707E-C565-7C6D-8429-BB2C99BAF14A}"/>
              </a:ext>
            </a:extLst>
          </p:cNvPr>
          <p:cNvSpPr txBox="1"/>
          <p:nvPr/>
        </p:nvSpPr>
        <p:spPr>
          <a:xfrm>
            <a:off x="0" y="106704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– 92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Cloud Callout 5">
            <a:extLst>
              <a:ext uri="{FF2B5EF4-FFF2-40B4-BE49-F238E27FC236}">
                <a16:creationId xmlns:a16="http://schemas.microsoft.com/office/drawing/2014/main" id="{777544A4-B984-8A83-503B-D8C1EC65CA81}"/>
              </a:ext>
            </a:extLst>
          </p:cNvPr>
          <p:cNvSpPr/>
          <p:nvPr/>
        </p:nvSpPr>
        <p:spPr>
          <a:xfrm>
            <a:off x="740414" y="2553499"/>
            <a:ext cx="7380424" cy="3259472"/>
          </a:xfrm>
          <a:prstGeom prst="cloudCallout">
            <a:avLst>
              <a:gd name="adj1" fmla="val 45107"/>
              <a:gd name="adj2" fmla="val 37589"/>
            </a:avLst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1219170"/>
            <a:r>
              <a:rPr lang="en-US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Có</a:t>
            </a:r>
            <a:r>
              <a:rPr lang="en-US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mấy</a:t>
            </a:r>
            <a:r>
              <a:rPr lang="en-US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bước</a:t>
            </a:r>
            <a:r>
              <a:rPr lang="en-US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để</a:t>
            </a:r>
            <a:r>
              <a:rPr lang="en-US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viết</a:t>
            </a:r>
            <a:r>
              <a:rPr lang="en-US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thủ</a:t>
            </a:r>
            <a:r>
              <a:rPr lang="en-US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tục</a:t>
            </a:r>
            <a:r>
              <a:rPr lang="en-US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en-US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lang="en-US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tam </a:t>
            </a:r>
            <a:r>
              <a:rPr lang="en-US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giác</a:t>
            </a:r>
            <a:r>
              <a:rPr lang="en-US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C1774-1943-88A8-5C2C-12AC6C62F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45" y="4035535"/>
            <a:ext cx="3924237" cy="281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1145</Words>
  <Application>Microsoft Office PowerPoint</Application>
  <PresentationFormat>Widescreen</PresentationFormat>
  <Paragraphs>143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.VnArial</vt:lpstr>
      <vt:lpstr>Arial</vt:lpstr>
      <vt:lpstr>Calibri</vt:lpstr>
      <vt:lpstr>Calibri Light</vt:lpstr>
      <vt:lpstr>Century Gothic</vt:lpstr>
      <vt:lpstr>Playfair Display</vt:lpstr>
      <vt:lpstr>time new roman</vt:lpstr>
      <vt:lpstr>Times New Roman</vt:lpstr>
      <vt:lpstr>Tinos</vt:lpstr>
      <vt:lpstr>Wingdings</vt:lpstr>
      <vt:lpstr>Office Theme</vt:lpstr>
      <vt:lpstr>1_Office Theme</vt:lpstr>
      <vt:lpstr>Constance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BÁO CÁO GIẢI PHÁP NÂNG CAO CHẤT LƯỢNG GIẢNG DẠY MÔN KỸ NĂNG SỐNG DÀNH CHO HỌC SINH TRƯỜNG TIỂU HỌC CÁI ĐÔI VÀM 2</dc:title>
  <dc:creator>Hue</dc:creator>
  <cp:lastModifiedBy>Hue</cp:lastModifiedBy>
  <cp:revision>108</cp:revision>
  <dcterms:created xsi:type="dcterms:W3CDTF">2020-10-27T10:05:23Z</dcterms:created>
  <dcterms:modified xsi:type="dcterms:W3CDTF">2023-02-20T23:32:19Z</dcterms:modified>
</cp:coreProperties>
</file>