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816" r:id="rId3"/>
    <p:sldMasterId id="2147483828" r:id="rId4"/>
    <p:sldMasterId id="2147483840" r:id="rId5"/>
  </p:sldMasterIdLst>
  <p:notesMasterIdLst>
    <p:notesMasterId r:id="rId27"/>
  </p:notesMasterIdLst>
  <p:sldIdLst>
    <p:sldId id="298" r:id="rId6"/>
    <p:sldId id="351" r:id="rId7"/>
    <p:sldId id="320" r:id="rId8"/>
    <p:sldId id="352" r:id="rId9"/>
    <p:sldId id="341" r:id="rId10"/>
    <p:sldId id="340" r:id="rId11"/>
    <p:sldId id="339" r:id="rId12"/>
    <p:sldId id="329" r:id="rId13"/>
    <p:sldId id="342" r:id="rId14"/>
    <p:sldId id="343" r:id="rId15"/>
    <p:sldId id="344" r:id="rId16"/>
    <p:sldId id="345" r:id="rId17"/>
    <p:sldId id="346" r:id="rId18"/>
    <p:sldId id="347" r:id="rId19"/>
    <p:sldId id="350" r:id="rId20"/>
    <p:sldId id="309" r:id="rId21"/>
    <p:sldId id="348" r:id="rId22"/>
    <p:sldId id="310" r:id="rId23"/>
    <p:sldId id="311" r:id="rId24"/>
    <p:sldId id="317" r:id="rId25"/>
    <p:sldId id="31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2E6"/>
    <a:srgbClr val="FE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44" autoAdjust="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02621-23B7-4D0D-91D8-3469CBD588A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22246-09CD-4B67-B34D-F7BCBA5D6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4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7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5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0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3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96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1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57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4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50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58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1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45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98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70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08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01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33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8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67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10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95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8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6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27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03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7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74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01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33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8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67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10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9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01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868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27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034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7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74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27F6A9-3ACC-425D-9C46-18FAC9BFDA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8875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09DF04-5801-48F4-80AE-7D6543F459AC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0209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A04DC7-61FE-40D3-84ED-66D5813B26AC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5712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79F437-CC8C-46F2-9E21-00E8356B9334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7722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2FAE23-398D-49BE-B2C3-BF5B966E465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6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692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761A50-066D-4B01-9994-3B8A5AA48A28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2160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2263CF-71C4-4F17-B426-6F964431C425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3673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15451-7057-40E6-8AF3-43E3C4D170C2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799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0606B1-C31C-456D-BF01-2056E367DBE2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9499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9D1D29-2E73-4A9D-826A-C44DD4F92538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85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EB2A5F-05BD-421F-B76B-E9D036781CF0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6703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B5E2A2-F5B1-4231-B0D1-0CA30096C162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57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7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3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4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4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6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3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6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6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26FB74-374D-4F15-A0BD-A462BB54B433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85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5.wm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27.jpe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.wmf"/><Relationship Id="rId5" Type="http://schemas.openxmlformats.org/officeDocument/2006/relationships/image" Target="../media/image27.jpeg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wmf"/><Relationship Id="rId5" Type="http://schemas.openxmlformats.org/officeDocument/2006/relationships/image" Target="../media/image27.jpeg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4.wmf"/><Relationship Id="rId4" Type="http://schemas.openxmlformats.org/officeDocument/2006/relationships/image" Target="../media/image7.pn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w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hyperlink" Target="file:///C:\Program%20Files%20(x86)\Softronics\Microsoft%20Windows%20Logo\Logo32.exe" TargetMode="Externa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4.wm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6" t="64546"/>
          <a:stretch>
            <a:fillRect/>
          </a:stretch>
        </p:blipFill>
        <p:spPr bwMode="auto">
          <a:xfrm>
            <a:off x="6629400" y="4953000"/>
            <a:ext cx="25146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54" r="41975"/>
          <a:stretch>
            <a:fillRect/>
          </a:stretch>
        </p:blipFill>
        <p:spPr bwMode="auto">
          <a:xfrm>
            <a:off x="0" y="5105400"/>
            <a:ext cx="2514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9" b="75308"/>
          <a:stretch>
            <a:fillRect/>
          </a:stretch>
        </p:blipFill>
        <p:spPr bwMode="auto">
          <a:xfrm>
            <a:off x="0" y="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12"/>
          <p:cNvSpPr txBox="1">
            <a:spLocks noChangeArrowheads="1"/>
          </p:cNvSpPr>
          <p:nvPr/>
        </p:nvSpPr>
        <p:spPr bwMode="auto">
          <a:xfrm>
            <a:off x="2655627" y="3933349"/>
            <a:ext cx="4495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CC3300"/>
                </a:solidFill>
                <a:latin typeface="Times New Roman" pitchFamily="18" charset="0"/>
              </a:rPr>
              <a:t>Môn</a:t>
            </a:r>
            <a:r>
              <a:rPr lang="vi-VN" sz="3600" b="1" dirty="0">
                <a:solidFill>
                  <a:srgbClr val="CC3300"/>
                </a:solidFill>
                <a:latin typeface="Times New Roman" pitchFamily="18" charset="0"/>
              </a:rPr>
              <a:t>:</a:t>
            </a:r>
            <a:r>
              <a:rPr lang="en-US" sz="3600" b="1" dirty="0">
                <a:solidFill>
                  <a:srgbClr val="CC3300"/>
                </a:solidFill>
                <a:latin typeface="Times New Roman" pitchFamily="18" charset="0"/>
              </a:rPr>
              <a:t> Tin </a:t>
            </a:r>
            <a:r>
              <a:rPr lang="en-US" sz="3600" b="1" dirty="0" err="1">
                <a:solidFill>
                  <a:srgbClr val="CC3300"/>
                </a:solidFill>
                <a:latin typeface="Times New Roman" pitchFamily="18" charset="0"/>
              </a:rPr>
              <a:t>học</a:t>
            </a:r>
            <a:r>
              <a:rPr lang="vi-VN" sz="36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endParaRPr lang="vi-VN" sz="36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CC3300"/>
                </a:solidFill>
                <a:latin typeface="Times New Roman" pitchFamily="18" charset="0"/>
              </a:rPr>
              <a:t>Lớp</a:t>
            </a:r>
            <a:r>
              <a:rPr lang="en-US" sz="3600" b="1" dirty="0">
                <a:solidFill>
                  <a:srgbClr val="CC3300"/>
                </a:solidFill>
                <a:latin typeface="Times New Roman" pitchFamily="18" charset="0"/>
              </a:rPr>
              <a:t> 4B</a:t>
            </a:r>
            <a:endParaRPr lang="en-US" sz="3600" b="1" baseline="30000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1143000" y="5486400"/>
            <a:ext cx="708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Giáo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viên</a:t>
            </a:r>
            <a:r>
              <a:rPr lang="en-US" sz="2800" b="1" dirty="0">
                <a:latin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</a:rPr>
              <a:t>Nguyễn</a:t>
            </a:r>
            <a:r>
              <a:rPr lang="en-US" sz="2800" b="1" dirty="0">
                <a:latin typeface="Times New Roman" pitchFamily="18" charset="0"/>
              </a:rPr>
              <a:t> Lê </a:t>
            </a:r>
            <a:r>
              <a:rPr lang="en-US" sz="2800" b="1" dirty="0" err="1">
                <a:latin typeface="Times New Roman" pitchFamily="18" charset="0"/>
              </a:rPr>
              <a:t>Mạnh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3079" name="WordArt 11"/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7772400" cy="6096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 Chào mừng các thầy cô đến dự giờ </a:t>
            </a:r>
            <a:endParaRPr lang="en-US" sz="3600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9175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963" y="215447"/>
            <a:ext cx="1119637" cy="873530"/>
          </a:xfrm>
          <a:prstGeom prst="rect">
            <a:avLst/>
          </a:prstGeom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9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7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9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52400" y="1"/>
            <a:ext cx="8839200" cy="1412775"/>
          </a:xfrm>
          <a:prstGeom prst="rect">
            <a:avLst/>
          </a:prstGeom>
        </p:spPr>
        <p:txBody>
          <a:bodyPr vert="horz" lIns="0" tIns="45720" rIns="0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03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 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BƯỚC ĐẦU LÀM QUEN VỚI LOGO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1556792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9694" y="2206794"/>
            <a:ext cx="888594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lệnh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Rùa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61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9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7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9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11163" y="23160"/>
            <a:ext cx="888594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lệnh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Rùa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988597"/>
              </p:ext>
            </p:extLst>
          </p:nvPr>
        </p:nvGraphicFramePr>
        <p:xfrm>
          <a:off x="822326" y="489472"/>
          <a:ext cx="7769225" cy="4145330"/>
        </p:xfrm>
        <a:graphic>
          <a:graphicData uri="http://schemas.openxmlformats.org/drawingml/2006/table">
            <a:tbl>
              <a:tblPr firstRow="1" bandRow="1"/>
              <a:tblGrid>
                <a:gridCol w="864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5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6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TT</a:t>
                      </a:r>
                    </a:p>
                  </a:txBody>
                  <a:tcPr marL="91436" marR="91436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LỆNH</a:t>
                      </a:r>
                    </a:p>
                  </a:txBody>
                  <a:tcPr marL="91436" marR="91436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HÀNH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 ĐỘNG CỦA RÙA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/>
                      <a:endParaRPr lang="en-US" sz="1400" b="1" dirty="0"/>
                    </a:p>
                    <a:p>
                      <a:pPr algn="ctr"/>
                      <a:r>
                        <a:rPr lang="en-US" sz="1400" b="1" dirty="0"/>
                        <a:t>1</a:t>
                      </a:r>
                    </a:p>
                  </a:txBody>
                  <a:tcPr marL="91436" marR="91436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endParaRPr lang="en-US" sz="1400" dirty="0"/>
                    </a:p>
                    <a:p>
                      <a:r>
                        <a:rPr lang="en-US" sz="1400" dirty="0"/>
                        <a:t>FD 100</a:t>
                      </a:r>
                    </a:p>
                  </a:txBody>
                  <a:tcPr marL="91436" marR="91436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endParaRPr lang="en-US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phía</a:t>
                      </a:r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1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Lùi</a:t>
                      </a:r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1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Quay </a:t>
                      </a:r>
                      <a:r>
                        <a:rPr lang="en-US" sz="1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1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3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/>
                      <a:endParaRPr lang="en-US" sz="1400" b="1" dirty="0"/>
                    </a:p>
                    <a:p>
                      <a:pPr algn="ctr"/>
                      <a:r>
                        <a:rPr lang="en-US" sz="1400" b="1" dirty="0"/>
                        <a:t>2</a:t>
                      </a:r>
                    </a:p>
                  </a:txBody>
                  <a:tcPr marL="91436" marR="91436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endParaRPr lang="en-US" sz="1400" dirty="0"/>
                    </a:p>
                    <a:p>
                      <a:r>
                        <a:rPr lang="en-US" sz="1400" dirty="0"/>
                        <a:t>RT 90</a:t>
                      </a:r>
                    </a:p>
                  </a:txBody>
                  <a:tcPr marL="91436" marR="91436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im</a:t>
                      </a:r>
                    </a:p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về phía trước 90 bước</a:t>
                      </a:r>
                    </a:p>
                    <a:p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Quay trái 90 độ</a:t>
                      </a:r>
                    </a:p>
                    <a:p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Quay phải 90 độ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3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/>
                      <a:endParaRPr lang="en-US" sz="1400" b="1" dirty="0"/>
                    </a:p>
                    <a:p>
                      <a:pPr algn="ctr"/>
                      <a:r>
                        <a:rPr lang="en-US" sz="1400" b="1" dirty="0"/>
                        <a:t>3</a:t>
                      </a:r>
                    </a:p>
                  </a:txBody>
                  <a:tcPr marL="91436" marR="91436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endParaRPr lang="en-US" sz="1400" dirty="0"/>
                    </a:p>
                    <a:p>
                      <a:r>
                        <a:rPr lang="en-US" sz="1400" dirty="0"/>
                        <a:t>FD 50</a:t>
                      </a:r>
                    </a:p>
                  </a:txBody>
                  <a:tcPr marL="91436" marR="91436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im</a:t>
                      </a:r>
                    </a:p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về phía trước 50 bước</a:t>
                      </a:r>
                    </a:p>
                    <a:p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Lùi lại sau 50 bước</a:t>
                      </a:r>
                    </a:p>
                    <a:p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Quay phải 50 độ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7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/>
                      <a:endParaRPr lang="en-US" sz="1400" b="1" dirty="0"/>
                    </a:p>
                    <a:p>
                      <a:pPr algn="ctr"/>
                      <a:r>
                        <a:rPr lang="en-US" sz="1400" b="1" dirty="0"/>
                        <a:t>4</a:t>
                      </a:r>
                    </a:p>
                  </a:txBody>
                  <a:tcPr marL="91436" marR="91436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endParaRPr lang="en-US" sz="1400" dirty="0"/>
                    </a:p>
                    <a:p>
                      <a:r>
                        <a:rPr lang="en-US" sz="1400" dirty="0" err="1"/>
                        <a:t>fd</a:t>
                      </a:r>
                      <a:r>
                        <a:rPr lang="en-US" sz="1400" dirty="0"/>
                        <a:t> 100</a:t>
                      </a:r>
                    </a:p>
                  </a:txBody>
                  <a:tcPr marL="91436" marR="91436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im</a:t>
                      </a:r>
                    </a:p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về phía trước 100 bước</a:t>
                      </a:r>
                    </a:p>
                    <a:p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Quay trái 100 độ</a:t>
                      </a:r>
                    </a:p>
                    <a:p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Quay phải 100 </a:t>
                      </a:r>
                      <a:r>
                        <a:rPr lang="en-US" sz="1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593581"/>
              </p:ext>
            </p:extLst>
          </p:nvPr>
        </p:nvGraphicFramePr>
        <p:xfrm>
          <a:off x="832219" y="4634802"/>
          <a:ext cx="7769225" cy="1889760"/>
        </p:xfrm>
        <a:graphic>
          <a:graphicData uri="http://schemas.openxmlformats.org/drawingml/2006/table">
            <a:tbl>
              <a:tblPr firstRow="1" bandRow="1"/>
              <a:tblGrid>
                <a:gridCol w="864060">
                  <a:extLst>
                    <a:ext uri="{9D8B030D-6E8A-4147-A177-3AD203B41FA5}">
                      <a16:colId xmlns:a16="http://schemas.microsoft.com/office/drawing/2014/main" val="1441605207"/>
                    </a:ext>
                  </a:extLst>
                </a:gridCol>
                <a:gridCol w="1080075">
                  <a:extLst>
                    <a:ext uri="{9D8B030D-6E8A-4147-A177-3AD203B41FA5}">
                      <a16:colId xmlns:a16="http://schemas.microsoft.com/office/drawing/2014/main" val="869699564"/>
                    </a:ext>
                  </a:extLst>
                </a:gridCol>
                <a:gridCol w="5825090">
                  <a:extLst>
                    <a:ext uri="{9D8B030D-6E8A-4147-A177-3AD203B41FA5}">
                      <a16:colId xmlns:a16="http://schemas.microsoft.com/office/drawing/2014/main" val="12876810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36" marR="9143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Home</a:t>
                      </a:r>
                    </a:p>
                  </a:txBody>
                  <a:tcPr marL="91436" marR="91436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Về vị trí xuất phát</a:t>
                      </a:r>
                    </a:p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về phía trước</a:t>
                      </a:r>
                    </a:p>
                    <a:p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Quay trái</a:t>
                      </a:r>
                    </a:p>
                    <a:p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Quay phải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242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36" marR="914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</a:t>
                      </a:r>
                    </a:p>
                  </a:txBody>
                  <a:tcPr marL="91436" marR="914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Về vị trí xuất phát, xóa toàn bộ sân chơi</a:t>
                      </a:r>
                    </a:p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về phía trước</a:t>
                      </a:r>
                    </a:p>
                    <a:p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Quay trái</a:t>
                      </a:r>
                    </a:p>
                    <a:p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Quay phải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340348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2843808" y="1340768"/>
            <a:ext cx="216024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843808" y="2708920"/>
            <a:ext cx="129614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843808" y="3212976"/>
            <a:ext cx="201622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843808" y="4149080"/>
            <a:ext cx="201622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843808" y="4869160"/>
            <a:ext cx="136815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15816" y="5805264"/>
            <a:ext cx="280831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4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963" y="215447"/>
            <a:ext cx="1119637" cy="873530"/>
          </a:xfrm>
          <a:prstGeom prst="rect">
            <a:avLst/>
          </a:prstGeom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9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7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9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52400" y="1"/>
            <a:ext cx="8839200" cy="1412775"/>
          </a:xfrm>
          <a:prstGeom prst="rect">
            <a:avLst/>
          </a:prstGeom>
        </p:spPr>
        <p:txBody>
          <a:bodyPr vert="horz" lIns="0" tIns="45720" rIns="0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03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 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BƯỚC ĐẦU LÀM QUEN VỚI LOGO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1556792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9694" y="2206794"/>
            <a:ext cx="888594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lệnh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Rùa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09577" y="3321375"/>
            <a:ext cx="8382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STT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9577" y="3692820"/>
            <a:ext cx="8382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09577" y="4083375"/>
            <a:ext cx="8382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09577" y="4472747"/>
            <a:ext cx="8382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09577" y="4864485"/>
            <a:ext cx="8382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09577" y="5245485"/>
            <a:ext cx="8382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03226" y="5652783"/>
            <a:ext cx="8382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247777" y="3321375"/>
            <a:ext cx="15240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241062" y="3692344"/>
            <a:ext cx="152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FD 100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54492" y="4473518"/>
            <a:ext cx="152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FD 50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247777" y="4883201"/>
            <a:ext cx="15240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100 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247777" y="5245485"/>
            <a:ext cx="152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Home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247777" y="5645201"/>
            <a:ext cx="15240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771777" y="3321375"/>
            <a:ext cx="56388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771777" y="3692820"/>
            <a:ext cx="5638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771777" y="4083375"/>
            <a:ext cx="56388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90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771777" y="4483485"/>
            <a:ext cx="5638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771777" y="4871870"/>
            <a:ext cx="56388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771777" y="5237903"/>
            <a:ext cx="5638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771777" y="5652783"/>
            <a:ext cx="56388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247777" y="4083375"/>
            <a:ext cx="15240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RT 90</a:t>
            </a:r>
          </a:p>
        </p:txBody>
      </p:sp>
    </p:spTree>
    <p:extLst>
      <p:ext uri="{BB962C8B-B14F-4D97-AF65-F5344CB8AC3E}">
        <p14:creationId xmlns:p14="http://schemas.microsoft.com/office/powerpoint/2010/main" val="380981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9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7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9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11163" y="23160"/>
            <a:ext cx="888594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lệnh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Rùa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834365"/>
              </p:ext>
            </p:extLst>
          </p:nvPr>
        </p:nvGraphicFramePr>
        <p:xfrm>
          <a:off x="449264" y="788333"/>
          <a:ext cx="8343900" cy="2773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Lệnh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Hành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động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của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rùa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FD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RT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90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Quay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 90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FD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50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fd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Home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xóa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sân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77115" y="3795868"/>
            <a:ext cx="8478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Một số lệnh chỉ có phần chữ ( Home, CS)</a:t>
            </a:r>
          </a:p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Một số lệnh có cả phần chữ và phần số. Phần chữ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số cách nhau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FD 100, RT 90)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chữ trong lệnh không phân biệt chữ hoa hay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ví dụ: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cách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sau là như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FD 100,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fd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100)</a:t>
            </a:r>
          </a:p>
          <a:p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259632" y="3140968"/>
            <a:ext cx="172819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59632" y="3562013"/>
            <a:ext cx="172819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AutoShape 20"/>
          <p:cNvSpPr>
            <a:spLocks noChangeArrowheads="1"/>
          </p:cNvSpPr>
          <p:nvPr/>
        </p:nvSpPr>
        <p:spPr bwMode="auto">
          <a:xfrm>
            <a:off x="1259632" y="1196752"/>
            <a:ext cx="1728192" cy="1584176"/>
          </a:xfrm>
          <a:prstGeom prst="flowChartProcess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15644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963" y="215447"/>
            <a:ext cx="1119637" cy="873530"/>
          </a:xfrm>
          <a:prstGeom prst="rect">
            <a:avLst/>
          </a:prstGeom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9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7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9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52400" y="1"/>
            <a:ext cx="8839200" cy="1412775"/>
          </a:xfrm>
          <a:prstGeom prst="rect">
            <a:avLst/>
          </a:prstGeom>
        </p:spPr>
        <p:txBody>
          <a:bodyPr vert="horz" lIns="0" tIns="45720" rIns="0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03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 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BƯỚC ĐẦU LÀM QUEN VỚI LOGO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1556792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9694" y="2206794"/>
            <a:ext cx="888594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Chọn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96606"/>
            <a:ext cx="5633758" cy="4061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1" y="3857057"/>
            <a:ext cx="4386093" cy="252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54697" y="2608456"/>
            <a:ext cx="328930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u="sng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vi-VN" sz="2600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 Color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28179" y="2939607"/>
            <a:ext cx="5374349" cy="15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95536" y="3087286"/>
            <a:ext cx="0" cy="4137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268770" y="2807369"/>
            <a:ext cx="219542" cy="279917"/>
          </a:xfrm>
          <a:prstGeom prst="flowChartProcess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>
            <a:off x="268770" y="3480566"/>
            <a:ext cx="857152" cy="134534"/>
          </a:xfrm>
          <a:prstGeom prst="flowChartProcess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917913" y="3707993"/>
            <a:ext cx="301063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600" u="sng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vi-VN" sz="2600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Pen Color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6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alt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</a:t>
            </a:r>
            <a:endParaRPr lang="vi-VN" altLang="vi-VN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Elbow Connector 22"/>
          <p:cNvCxnSpPr/>
          <p:nvPr/>
        </p:nvCxnSpPr>
        <p:spPr>
          <a:xfrm rot="10800000" flipV="1">
            <a:off x="3783101" y="4054288"/>
            <a:ext cx="2134812" cy="470213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AutoShape 20"/>
          <p:cNvSpPr>
            <a:spLocks noChangeArrowheads="1"/>
          </p:cNvSpPr>
          <p:nvPr/>
        </p:nvSpPr>
        <p:spPr bwMode="auto">
          <a:xfrm>
            <a:off x="697346" y="4260149"/>
            <a:ext cx="3085754" cy="655321"/>
          </a:xfrm>
          <a:prstGeom prst="flowChartProcess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>
            <a:off x="3923927" y="5440365"/>
            <a:ext cx="864097" cy="364899"/>
          </a:xfrm>
          <a:prstGeom prst="flowChartProcess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6" name="Elbow Connector 25"/>
          <p:cNvCxnSpPr/>
          <p:nvPr/>
        </p:nvCxnSpPr>
        <p:spPr>
          <a:xfrm rot="10800000" flipV="1">
            <a:off x="4874405" y="4954714"/>
            <a:ext cx="1988983" cy="682881"/>
          </a:xfrm>
          <a:prstGeom prst="bentConnector3">
            <a:avLst>
              <a:gd name="adj1" fmla="val -70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94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963" y="215447"/>
            <a:ext cx="1119637" cy="873530"/>
          </a:xfrm>
          <a:prstGeom prst="rect">
            <a:avLst/>
          </a:prstGeom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9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7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9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52400" y="1"/>
            <a:ext cx="8839200" cy="1412775"/>
          </a:xfrm>
          <a:prstGeom prst="rect">
            <a:avLst/>
          </a:prstGeom>
        </p:spPr>
        <p:txBody>
          <a:bodyPr vert="horz" lIns="0" tIns="45720" rIns="0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03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 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BƯỚC ĐẦU LÀM QUEN VỚI LOGO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2296" y="1556792"/>
            <a:ext cx="39173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kumimoji="0" lang="en-US" sz="28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76324" y="2199013"/>
            <a:ext cx="928161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Viết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khiển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Rùa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trí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xuất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xoá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toàn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bộ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sân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chơi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chữ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rộng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50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100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09740" y="4100601"/>
            <a:ext cx="3124200" cy="1600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4581140" y="5319801"/>
            <a:ext cx="457200" cy="381000"/>
          </a:xfrm>
          <a:prstGeom prst="triangl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 rot="5400000">
            <a:off x="4771640" y="3910101"/>
            <a:ext cx="457200" cy="381000"/>
          </a:xfrm>
          <a:prstGeom prst="triangle">
            <a:avLst/>
          </a:prstGeom>
          <a:noFill/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 rot="10800000">
            <a:off x="7705340" y="4100601"/>
            <a:ext cx="457200" cy="457200"/>
          </a:xfrm>
          <a:prstGeom prst="triangle">
            <a:avLst/>
          </a:prstGeom>
          <a:noFill/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7476740" y="5472201"/>
            <a:ext cx="457200" cy="457200"/>
          </a:xfrm>
          <a:prstGeom prst="triangle">
            <a:avLst/>
          </a:prstGeom>
          <a:noFill/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313940" y="3567201"/>
            <a:ext cx="3810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* </a:t>
            </a:r>
            <a:r>
              <a:rPr kumimoji="0" lang="en-US" sz="26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2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thẳng</a:t>
            </a: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50 </a:t>
            </a:r>
            <a:r>
              <a:rPr kumimoji="0" lang="en-US" sz="2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bước</a:t>
            </a:r>
            <a:endParaRPr kumimoji="0" lang="en-US" sz="2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600" baseline="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600" baseline="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6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2778 L -1.66667E-6 -0.171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30001 3.33333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1.66667E-6 0.166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34167 0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WordArt 2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5600700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Bí</a:t>
            </a:r>
            <a:r>
              <a:rPr lang="en-US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6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mật</a:t>
            </a:r>
            <a:r>
              <a:rPr lang="en-US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6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những</a:t>
            </a:r>
            <a:r>
              <a:rPr lang="en-US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ô </a:t>
            </a:r>
            <a:r>
              <a:rPr lang="en-US" sz="6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số</a:t>
            </a:r>
            <a:endParaRPr lang="en-US" sz="6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7205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123728" y="1945421"/>
            <a:ext cx="22098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800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72054" name="Rectangle 2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333528" y="1945421"/>
            <a:ext cx="2209800" cy="1676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8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72055" name="Rectangle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123728" y="3630613"/>
            <a:ext cx="2209800" cy="1676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8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72056" name="Rectangle 2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333528" y="3639405"/>
            <a:ext cx="2209800" cy="1676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800" dirty="0"/>
              <a:t>4</a:t>
            </a:r>
          </a:p>
        </p:txBody>
      </p:sp>
      <p:sp>
        <p:nvSpPr>
          <p:cNvPr id="172062" name="DownRibbonSharp"/>
          <p:cNvSpPr>
            <a:spLocks noEditPoints="1" noChangeArrowheads="1"/>
          </p:cNvSpPr>
          <p:nvPr/>
        </p:nvSpPr>
        <p:spPr bwMode="auto">
          <a:xfrm>
            <a:off x="0" y="990600"/>
            <a:ext cx="1219200" cy="6096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lang="en-US" sz="2800" b="1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172063" name="DownRibbonSharp"/>
          <p:cNvSpPr>
            <a:spLocks noEditPoints="1" noChangeArrowheads="1"/>
          </p:cNvSpPr>
          <p:nvPr/>
        </p:nvSpPr>
        <p:spPr bwMode="auto">
          <a:xfrm>
            <a:off x="7924800" y="990600"/>
            <a:ext cx="1219200" cy="6096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lang="en-US" sz="2800" b="1">
                <a:solidFill>
                  <a:srgbClr val="FF0066"/>
                </a:solidFill>
              </a:rPr>
              <a:t>B</a:t>
            </a:r>
          </a:p>
        </p:txBody>
      </p:sp>
      <p:graphicFrame>
        <p:nvGraphicFramePr>
          <p:cNvPr id="172064" name="Group 32"/>
          <p:cNvGraphicFramePr>
            <a:graphicFrameLocks noGrp="1"/>
          </p:cNvGraphicFramePr>
          <p:nvPr/>
        </p:nvGraphicFramePr>
        <p:xfrm>
          <a:off x="152400" y="1676400"/>
          <a:ext cx="914400" cy="7366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2070" name="Group 38"/>
          <p:cNvGraphicFramePr>
            <a:graphicFrameLocks noGrp="1"/>
          </p:cNvGraphicFramePr>
          <p:nvPr/>
        </p:nvGraphicFramePr>
        <p:xfrm>
          <a:off x="8077200" y="1676400"/>
          <a:ext cx="914400" cy="7366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2076" name="Text Box 44"/>
          <p:cNvSpPr txBox="1">
            <a:spLocks noChangeArrowheads="1"/>
          </p:cNvSpPr>
          <p:nvPr/>
        </p:nvSpPr>
        <p:spPr bwMode="auto">
          <a:xfrm>
            <a:off x="457200" y="17954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/>
              <a:t>1</a:t>
            </a:r>
          </a:p>
        </p:txBody>
      </p:sp>
      <p:sp>
        <p:nvSpPr>
          <p:cNvPr id="172077" name="Text Box 45"/>
          <p:cNvSpPr txBox="1">
            <a:spLocks noChangeArrowheads="1"/>
          </p:cNvSpPr>
          <p:nvPr/>
        </p:nvSpPr>
        <p:spPr bwMode="auto">
          <a:xfrm>
            <a:off x="457200" y="1828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/>
              <a:t>2</a:t>
            </a:r>
          </a:p>
        </p:txBody>
      </p:sp>
      <p:sp>
        <p:nvSpPr>
          <p:cNvPr id="172078" name="Text Box 46"/>
          <p:cNvSpPr txBox="1">
            <a:spLocks noChangeArrowheads="1"/>
          </p:cNvSpPr>
          <p:nvPr/>
        </p:nvSpPr>
        <p:spPr bwMode="auto">
          <a:xfrm>
            <a:off x="457200" y="1828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/>
              <a:t>3</a:t>
            </a:r>
          </a:p>
        </p:txBody>
      </p:sp>
      <p:sp>
        <p:nvSpPr>
          <p:cNvPr id="172079" name="Text Box 47"/>
          <p:cNvSpPr txBox="1">
            <a:spLocks noChangeArrowheads="1"/>
          </p:cNvSpPr>
          <p:nvPr/>
        </p:nvSpPr>
        <p:spPr bwMode="auto">
          <a:xfrm>
            <a:off x="457200" y="1828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/>
              <a:t>4</a:t>
            </a:r>
          </a:p>
        </p:txBody>
      </p:sp>
      <p:sp>
        <p:nvSpPr>
          <p:cNvPr id="172080" name="Text Box 48"/>
          <p:cNvSpPr txBox="1">
            <a:spLocks noChangeArrowheads="1"/>
          </p:cNvSpPr>
          <p:nvPr/>
        </p:nvSpPr>
        <p:spPr bwMode="auto">
          <a:xfrm>
            <a:off x="457200" y="1828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/>
              <a:t>5</a:t>
            </a:r>
          </a:p>
        </p:txBody>
      </p:sp>
      <p:pic>
        <p:nvPicPr>
          <p:cNvPr id="172081" name="Picture 49" descr="f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82" name="Text Box 50"/>
          <p:cNvSpPr txBox="1">
            <a:spLocks noChangeArrowheads="1"/>
          </p:cNvSpPr>
          <p:nvPr/>
        </p:nvSpPr>
        <p:spPr bwMode="auto">
          <a:xfrm>
            <a:off x="8382000" y="1828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/>
              <a:t>1</a:t>
            </a:r>
          </a:p>
        </p:txBody>
      </p:sp>
      <p:sp>
        <p:nvSpPr>
          <p:cNvPr id="172083" name="Text Box 51"/>
          <p:cNvSpPr txBox="1">
            <a:spLocks noChangeArrowheads="1"/>
          </p:cNvSpPr>
          <p:nvPr/>
        </p:nvSpPr>
        <p:spPr bwMode="auto">
          <a:xfrm>
            <a:off x="8382000" y="1828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/>
              <a:t>2</a:t>
            </a:r>
          </a:p>
        </p:txBody>
      </p:sp>
      <p:sp>
        <p:nvSpPr>
          <p:cNvPr id="172084" name="Text Box 52"/>
          <p:cNvSpPr txBox="1">
            <a:spLocks noChangeArrowheads="1"/>
          </p:cNvSpPr>
          <p:nvPr/>
        </p:nvSpPr>
        <p:spPr bwMode="auto">
          <a:xfrm>
            <a:off x="8382000" y="1828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/>
              <a:t>3</a:t>
            </a:r>
          </a:p>
        </p:txBody>
      </p:sp>
      <p:sp>
        <p:nvSpPr>
          <p:cNvPr id="172085" name="Text Box 53"/>
          <p:cNvSpPr txBox="1">
            <a:spLocks noChangeArrowheads="1"/>
          </p:cNvSpPr>
          <p:nvPr/>
        </p:nvSpPr>
        <p:spPr bwMode="auto">
          <a:xfrm>
            <a:off x="8382000" y="1828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/>
              <a:t>4</a:t>
            </a:r>
          </a:p>
        </p:txBody>
      </p:sp>
      <p:sp>
        <p:nvSpPr>
          <p:cNvPr id="172086" name="Text Box 54"/>
          <p:cNvSpPr txBox="1">
            <a:spLocks noChangeArrowheads="1"/>
          </p:cNvSpPr>
          <p:nvPr/>
        </p:nvSpPr>
        <p:spPr bwMode="auto">
          <a:xfrm>
            <a:off x="8382000" y="1828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/>
              <a:t>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2182" y="147047"/>
            <a:ext cx="1119637" cy="87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9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17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72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7" dur="1"/>
                                        <p:tgtEl>
                                          <p:spTgt spid="172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72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6" dur="1"/>
                                        <p:tgtEl>
                                          <p:spTgt spid="172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172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5" dur="1"/>
                                        <p:tgtEl>
                                          <p:spTgt spid="172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1720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4" dur="1"/>
                                        <p:tgtEl>
                                          <p:spTgt spid="1720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172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3" dur="1"/>
                                        <p:tgtEl>
                                          <p:spTgt spid="172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6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7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172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4" dur="1"/>
                                        <p:tgtEl>
                                          <p:spTgt spid="172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9" dur="1" fill="hold"/>
                                        <p:tgtEl>
                                          <p:spTgt spid="172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3" dur="1"/>
                                        <p:tgtEl>
                                          <p:spTgt spid="172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8" dur="1" fill="hold"/>
                                        <p:tgtEl>
                                          <p:spTgt spid="1720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2" dur="1"/>
                                        <p:tgtEl>
                                          <p:spTgt spid="1720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7" dur="1" fill="hold"/>
                                        <p:tgtEl>
                                          <p:spTgt spid="1720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1" dur="1"/>
                                        <p:tgtEl>
                                          <p:spTgt spid="1720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6" dur="1" fill="hold"/>
                                        <p:tgtEl>
                                          <p:spTgt spid="1720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0" dur="1"/>
                                        <p:tgtEl>
                                          <p:spTgt spid="1720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63"/>
                  </p:tgtEl>
                </p:cond>
              </p:nextCondLst>
            </p:seq>
          </p:childTnLst>
        </p:cTn>
      </p:par>
    </p:tnLst>
    <p:bldLst>
      <p:bldP spid="172034" grpId="0" animBg="1"/>
      <p:bldP spid="172053" grpId="0" animBg="1"/>
      <p:bldP spid="172054" grpId="0" animBg="1"/>
      <p:bldP spid="172055" grpId="0" animBg="1"/>
      <p:bldP spid="172056" grpId="0" animBg="1"/>
      <p:bldP spid="172076" grpId="0"/>
      <p:bldP spid="172076" grpId="1"/>
      <p:bldP spid="172077" grpId="0"/>
      <p:bldP spid="172077" grpId="1"/>
      <p:bldP spid="172078" grpId="0"/>
      <p:bldP spid="172078" grpId="1"/>
      <p:bldP spid="172079" grpId="0"/>
      <p:bldP spid="172079" grpId="1"/>
      <p:bldP spid="172080" grpId="0"/>
      <p:bldP spid="172080" grpId="1"/>
      <p:bldP spid="172082" grpId="0"/>
      <p:bldP spid="172082" grpId="1"/>
      <p:bldP spid="172083" grpId="0"/>
      <p:bldP spid="172083" grpId="1"/>
      <p:bldP spid="172084" grpId="0"/>
      <p:bldP spid="172084" grpId="1"/>
      <p:bldP spid="172085" grpId="0"/>
      <p:bldP spid="172085" grpId="1"/>
      <p:bldP spid="172086" grpId="0"/>
      <p:bldP spid="17208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4" descr="Svalentin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 descr="barfleur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36669"/>
            <a:ext cx="5638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WordArt 3"/>
          <p:cNvSpPr>
            <a:spLocks noChangeArrowheads="1" noChangeShapeType="1" noTextEdit="1"/>
          </p:cNvSpPr>
          <p:nvPr/>
        </p:nvSpPr>
        <p:spPr bwMode="auto">
          <a:xfrm>
            <a:off x="1104900" y="1752600"/>
            <a:ext cx="6858000" cy="22098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SỨC KHỎE 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EM CHĂM NGOAN - HỌC GIỎI !</a:t>
            </a:r>
          </a:p>
        </p:txBody>
      </p:sp>
      <p:pic>
        <p:nvPicPr>
          <p:cNvPr id="31750" name="Picture 6" descr="1061544ukscav2st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38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1061544ukscav2st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2743200"/>
            <a:ext cx="91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638800"/>
            <a:ext cx="5410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0" descr="FLOWERS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482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1" descr="FLOWERS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2" descr="FLOWERS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76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3" descr="FLOWERS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054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6" descr="kt"/>
          <p:cNvPicPr>
            <a:picLocks noChangeAspect="1" noChangeArrowheads="1" noCrop="1"/>
          </p:cNvPicPr>
          <p:nvPr/>
        </p:nvPicPr>
        <p:blipFill>
          <a:blip r:embed="rId7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403257"/>
            <a:ext cx="6477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4363" y="0"/>
            <a:ext cx="1119637" cy="87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0718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981200" y="1052736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67000" y="3581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786506" y="3240855"/>
            <a:ext cx="476250" cy="45720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11" name="Oval 10">
            <a:hlinkClick r:id="rId3" action="ppaction://hlinksldjump"/>
          </p:cNvPr>
          <p:cNvSpPr/>
          <p:nvPr/>
        </p:nvSpPr>
        <p:spPr>
          <a:xfrm>
            <a:off x="7943850" y="5949280"/>
            <a:ext cx="1028700" cy="66494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667000" y="3581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3654" y="0"/>
            <a:ext cx="1119637" cy="8735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1040" y="216393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FD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6506" y="320685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5840" y="391653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 Quay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6506" y="464669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 Quay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2192" y="5356374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51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  <p:bldP spid="19" grpId="0"/>
      <p:bldP spid="20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913" y="171511"/>
            <a:ext cx="1119637" cy="873530"/>
          </a:xfrm>
          <a:prstGeom prst="rect">
            <a:avLst/>
          </a:prstGeom>
        </p:spPr>
      </p:pic>
      <p:sp>
        <p:nvSpPr>
          <p:cNvPr id="12" name="Oval 11">
            <a:hlinkClick r:id="rId4" action="ppaction://hlinksldjump"/>
          </p:cNvPr>
          <p:cNvSpPr/>
          <p:nvPr/>
        </p:nvSpPr>
        <p:spPr>
          <a:xfrm>
            <a:off x="7943850" y="5949280"/>
            <a:ext cx="1028700" cy="664945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981200" y="1052736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667000" y="3581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623873" y="3953633"/>
            <a:ext cx="476250" cy="45720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667000" y="3581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pic>
        <p:nvPicPr>
          <p:cNvPr id="23" name="Picture 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4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7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9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95273" y="2203544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3873" y="3194144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  LT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3873" y="3879944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  RT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3873" y="4565744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   FD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3873" y="5251544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D. HOME</a:t>
            </a:r>
          </a:p>
        </p:txBody>
      </p:sp>
    </p:spTree>
    <p:extLst>
      <p:ext uri="{BB962C8B-B14F-4D97-AF65-F5344CB8AC3E}">
        <p14:creationId xmlns:p14="http://schemas.microsoft.com/office/powerpoint/2010/main" val="144251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947528" y="620688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Nhắc</a:t>
            </a:r>
            <a:r>
              <a:rPr kumimoji="0" lang="en-US" sz="36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36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all" spc="0" normalizeH="0" baseline="0" noProof="0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cũ</a:t>
            </a:r>
            <a:endParaRPr kumimoji="0" lang="en-US" sz="36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86506" y="3286205"/>
            <a:ext cx="504055" cy="44300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4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7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9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25142" y="1555959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tắt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đậm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mềm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chiếu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nhấn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phím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6506" y="320685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Ctrl +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5840" y="391653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Ctrl + 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0278" y="4626219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Ctrl + 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2192" y="5356374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D.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Ctrl + </a:t>
            </a:r>
            <a:r>
              <a:rPr lang="en-US" altLang="en-US" sz="3200" dirty="0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M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3366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91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913" y="171511"/>
            <a:ext cx="1119637" cy="873530"/>
          </a:xfrm>
          <a:prstGeom prst="rect">
            <a:avLst/>
          </a:prstGeom>
        </p:spPr>
      </p:pic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981200" y="1052736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762001" y="3634355"/>
            <a:ext cx="476250" cy="45720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12" name="Oval 11">
            <a:hlinkClick r:id="rId4" action="ppaction://hlinksldjump"/>
          </p:cNvPr>
          <p:cNvSpPr/>
          <p:nvPr/>
        </p:nvSpPr>
        <p:spPr>
          <a:xfrm>
            <a:off x="7943850" y="5949280"/>
            <a:ext cx="1028700" cy="664945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11" name="Picture 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4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7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9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39552" y="1983232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Home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8152" y="2821432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1" y="3542522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8152" y="4345432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8152" y="510743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 Quay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12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913" y="171511"/>
            <a:ext cx="1119637" cy="873530"/>
          </a:xfrm>
          <a:prstGeom prst="rect">
            <a:avLst/>
          </a:prstGeom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99792" y="3573016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>
            <a:hlinkClick r:id="rId4" action="ppaction://hlinksldjump"/>
          </p:cNvPr>
          <p:cNvSpPr/>
          <p:nvPr/>
        </p:nvSpPr>
        <p:spPr>
          <a:xfrm>
            <a:off x="7943850" y="5949280"/>
            <a:ext cx="1028700" cy="664945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981200" y="1052736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pic>
        <p:nvPicPr>
          <p:cNvPr id="13" name="Picture 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4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7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9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9552" y="197185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8152" y="326725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  LT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8152" y="395305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  RT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6737" y="4618379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  FD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6737" y="5324650"/>
            <a:ext cx="2576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   CS</a:t>
            </a:r>
          </a:p>
        </p:txBody>
      </p:sp>
      <p:sp>
        <p:nvSpPr>
          <p:cNvPr id="34" name="Oval 12"/>
          <p:cNvSpPr>
            <a:spLocks noChangeArrowheads="1"/>
          </p:cNvSpPr>
          <p:nvPr/>
        </p:nvSpPr>
        <p:spPr bwMode="auto">
          <a:xfrm>
            <a:off x="706737" y="5380530"/>
            <a:ext cx="476250" cy="45720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2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  <p:bldP spid="27" grpId="0"/>
      <p:bldP spid="28" grpId="0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947528" y="620688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/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23143" y="4663556"/>
            <a:ext cx="504055" cy="44300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4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7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9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25142" y="1555959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Để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Lưu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bài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trình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chiếu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em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nhấn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tổ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hợp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phím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gì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sau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đây</a:t>
            </a:r>
            <a:r>
              <a:rPr lang="en-US" altLang="vi-VN" sz="3200" b="1" dirty="0">
                <a:latin typeface="Times New Roman" panose="02020603050405020304" pitchFamily="18" charset="0"/>
              </a:rPr>
              <a:t>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0278" y="3223717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200" dirty="0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5840" y="391653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altLang="en-US" sz="3200" dirty="0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Ctrl + 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0278" y="4626219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altLang="en-US" sz="3200" dirty="0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Ctrl + 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2192" y="5356374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altLang="en-US" sz="3200" dirty="0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Ctrl + N</a:t>
            </a:r>
          </a:p>
        </p:txBody>
      </p:sp>
    </p:spTree>
    <p:extLst>
      <p:ext uri="{BB962C8B-B14F-4D97-AF65-F5344CB8AC3E}">
        <p14:creationId xmlns:p14="http://schemas.microsoft.com/office/powerpoint/2010/main" val="170928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385564"/>
            <a:ext cx="1119637" cy="873530"/>
          </a:xfrm>
          <a:prstGeom prst="rect">
            <a:avLst/>
          </a:prstGeom>
        </p:spPr>
      </p:pic>
      <p:pic>
        <p:nvPicPr>
          <p:cNvPr id="22" name="Picture 10" descr="bar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6" y="5943612"/>
            <a:ext cx="3725863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67958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7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9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983" y="18609"/>
            <a:ext cx="2676017" cy="2277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509120"/>
            <a:ext cx="2699792" cy="2357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95" y="2295796"/>
            <a:ext cx="2699792" cy="206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893"/>
            <a:ext cx="6443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66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385564"/>
            <a:ext cx="1119637" cy="87353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04801" y="3124200"/>
            <a:ext cx="8513618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1:</a:t>
            </a:r>
            <a:br>
              <a:rPr lang="en-US" sz="4800" b="1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BƯỚC ĐẦU LÀM QUEN VỚI LOGO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88818" y="-152400"/>
            <a:ext cx="8229600" cy="886691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03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  <p:pic>
        <p:nvPicPr>
          <p:cNvPr id="22" name="Picture 10" descr="bar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6" y="5943612"/>
            <a:ext cx="3725863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WordArt 21"/>
          <p:cNvSpPr>
            <a:spLocks noChangeArrowheads="1" noChangeShapeType="1" noTextEdit="1"/>
          </p:cNvSpPr>
          <p:nvPr/>
        </p:nvSpPr>
        <p:spPr bwMode="auto">
          <a:xfrm>
            <a:off x="304800" y="1371600"/>
            <a:ext cx="21336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cs typeface="Tahoma"/>
              </a:rPr>
              <a:t>Chủ đề V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chemeClr val="accent3">
                  <a:lumMod val="50000"/>
                </a:schemeClr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27" name="WordArt 26"/>
          <p:cNvSpPr>
            <a:spLocks noChangeArrowheads="1" noChangeShapeType="1" noTextEdit="1"/>
          </p:cNvSpPr>
          <p:nvPr/>
        </p:nvSpPr>
        <p:spPr bwMode="auto">
          <a:xfrm>
            <a:off x="2209800" y="2286000"/>
            <a:ext cx="480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3600" b="1" kern="10" dirty="0">
                <a:ln w="12700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THẾ GIỚI LOGO</a:t>
            </a:r>
          </a:p>
        </p:txBody>
      </p:sp>
      <p:pic>
        <p:nvPicPr>
          <p:cNvPr id="28" name="Picture 27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67958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7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9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36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182" y="147047"/>
            <a:ext cx="1119637" cy="873530"/>
          </a:xfrm>
          <a:prstGeom prst="rect">
            <a:avLst/>
          </a:prstGeom>
        </p:spPr>
      </p:pic>
      <p:pic>
        <p:nvPicPr>
          <p:cNvPr id="20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4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7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73"/>
          <p:cNvGrpSpPr>
            <a:grpSpLocks/>
          </p:cNvGrpSpPr>
          <p:nvPr/>
        </p:nvGrpSpPr>
        <p:grpSpPr bwMode="auto">
          <a:xfrm>
            <a:off x="2190775" y="2839188"/>
            <a:ext cx="3962400" cy="681037"/>
            <a:chOff x="33" y="106"/>
            <a:chExt cx="4752" cy="505"/>
          </a:xfrm>
        </p:grpSpPr>
        <p:sp>
          <p:nvSpPr>
            <p:cNvPr id="27" name="AutoShape 23" descr="White marble"/>
            <p:cNvSpPr>
              <a:spLocks noChangeArrowheads="1"/>
            </p:cNvSpPr>
            <p:nvPr/>
          </p:nvSpPr>
          <p:spPr bwMode="gray">
            <a:xfrm>
              <a:off x="33" y="106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Text Box 26" descr="White marble"/>
            <p:cNvSpPr txBox="1">
              <a:spLocks noChangeArrowheads="1"/>
            </p:cNvSpPr>
            <p:nvPr/>
          </p:nvSpPr>
          <p:spPr bwMode="gray">
            <a:xfrm>
              <a:off x="265" y="176"/>
              <a:ext cx="4371" cy="365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2600" b="1" u="sng" dirty="0">
                  <a:solidFill>
                    <a:srgbClr val="0033CC"/>
                  </a:solidFill>
                </a:rPr>
                <a:t>MỤC TIÊU BÀI HỌC</a:t>
              </a:r>
            </a:p>
          </p:txBody>
        </p:sp>
      </p:grpSp>
      <p:pic>
        <p:nvPicPr>
          <p:cNvPr id="29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9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-1" y="3731696"/>
            <a:ext cx="8901547" cy="514074"/>
            <a:chOff x="182548" y="576062"/>
            <a:chExt cx="8841926" cy="514074"/>
          </a:xfrm>
        </p:grpSpPr>
        <p:sp>
          <p:nvSpPr>
            <p:cNvPr id="31" name="Rectangle 30"/>
            <p:cNvSpPr/>
            <p:nvPr/>
          </p:nvSpPr>
          <p:spPr>
            <a:xfrm>
              <a:off x="434016" y="576062"/>
              <a:ext cx="8590457" cy="51407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182548" y="576062"/>
              <a:ext cx="8841926" cy="5140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5685" tIns="50800" rIns="50800" bIns="508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rgbClr val="000000"/>
                  </a:solidFill>
                  <a:latin typeface="Times New Roman" pitchFamily="18" charset="0"/>
                </a:rPr>
                <a:t>- </a:t>
              </a:r>
              <a:r>
                <a:rPr lang="en-US" sz="20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Làm</a:t>
              </a:r>
              <a:r>
                <a:rPr lang="en-US" sz="2000" b="1" kern="1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quen</a:t>
              </a:r>
              <a:r>
                <a:rPr lang="en-US" sz="2000" b="1" kern="1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với</a:t>
              </a:r>
              <a:r>
                <a:rPr lang="en-US" sz="2000" b="1" kern="1200" dirty="0">
                  <a:solidFill>
                    <a:srgbClr val="000000"/>
                  </a:solidFill>
                  <a:latin typeface="Times New Roman" pitchFamily="18" charset="0"/>
                </a:rPr>
                <a:t> Logo;</a:t>
              </a:r>
              <a:endParaRPr lang="en-US" sz="20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058" y="4945900"/>
            <a:ext cx="8863489" cy="690296"/>
            <a:chOff x="338190" y="1324431"/>
            <a:chExt cx="8537647" cy="639506"/>
          </a:xfrm>
        </p:grpSpPr>
        <p:sp>
          <p:nvSpPr>
            <p:cNvPr id="34" name="Rectangle 33"/>
            <p:cNvSpPr/>
            <p:nvPr/>
          </p:nvSpPr>
          <p:spPr>
            <a:xfrm>
              <a:off x="551528" y="1387147"/>
              <a:ext cx="8324309" cy="51407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35" name="Rectangle 34"/>
            <p:cNvSpPr/>
            <p:nvPr/>
          </p:nvSpPr>
          <p:spPr>
            <a:xfrm>
              <a:off x="338190" y="1324431"/>
              <a:ext cx="8522010" cy="6395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5685" tIns="50800" rIns="50800" bIns="508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0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0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0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0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0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0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0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lệnh</a:t>
              </a:r>
              <a:r>
                <a:rPr lang="en-US" sz="20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0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20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kiển</a:t>
              </a:r>
              <a:r>
                <a:rPr lang="en-US" sz="20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Rùa</a:t>
              </a:r>
              <a:r>
                <a:rPr lang="en-US" sz="20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0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0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đờn</a:t>
              </a:r>
              <a:r>
                <a:rPr lang="en-US" sz="20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giản</a:t>
              </a:r>
              <a:r>
                <a:rPr lang="en-US" sz="20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</p:txBody>
        </p:sp>
      </p:grp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6455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1:</a:t>
            </a:r>
            <a:br>
              <a:rPr lang="en-US" sz="4800" b="1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BƯỚC ĐẦU LÀM QUEN VỚI LOGO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8058" y="5709506"/>
            <a:ext cx="8863489" cy="514074"/>
            <a:chOff x="434016" y="576062"/>
            <a:chExt cx="8590457" cy="514074"/>
          </a:xfrm>
        </p:grpSpPr>
        <p:sp>
          <p:nvSpPr>
            <p:cNvPr id="39" name="Rectangle 38"/>
            <p:cNvSpPr/>
            <p:nvPr/>
          </p:nvSpPr>
          <p:spPr>
            <a:xfrm>
              <a:off x="653623" y="576062"/>
              <a:ext cx="8370850" cy="51407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40" name="Rectangle 39"/>
            <p:cNvSpPr/>
            <p:nvPr/>
          </p:nvSpPr>
          <p:spPr>
            <a:xfrm>
              <a:off x="434016" y="576062"/>
              <a:ext cx="8590457" cy="5140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5685" tIns="50800" rIns="50800" bIns="508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rgbClr val="000000"/>
                  </a:solidFill>
                  <a:latin typeface="Times New Roman" pitchFamily="18" charset="0"/>
                </a:rPr>
                <a:t>- </a:t>
              </a:r>
              <a:r>
                <a:rPr lang="en-US" sz="20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Biết</a:t>
              </a:r>
              <a:r>
                <a:rPr lang="en-US" sz="2000" b="1" kern="1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cách</a:t>
              </a:r>
              <a:r>
                <a:rPr lang="en-US" sz="2000" b="1" kern="1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thay</a:t>
              </a:r>
              <a:r>
                <a:rPr lang="en-US" sz="2000" b="1" kern="1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đổi</a:t>
              </a:r>
              <a:r>
                <a:rPr lang="en-US" sz="2000" b="1" kern="1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màu</a:t>
              </a:r>
              <a:r>
                <a:rPr lang="en-US" sz="2000" b="1" kern="1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sắc</a:t>
              </a:r>
              <a:r>
                <a:rPr lang="en-US" sz="2000" b="1" kern="1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của</a:t>
              </a:r>
              <a:r>
                <a:rPr lang="en-US" sz="2000" b="1" kern="1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bút</a:t>
              </a:r>
              <a:r>
                <a:rPr lang="en-US" sz="2000" b="1" kern="1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vẽ</a:t>
              </a:r>
              <a:r>
                <a:rPr lang="en-US" sz="2000" b="1" kern="1200" dirty="0">
                  <a:solidFill>
                    <a:srgbClr val="000000"/>
                  </a:solidFill>
                  <a:latin typeface="Times New Roman" pitchFamily="18" charset="0"/>
                </a:rPr>
                <a:t>;</a:t>
              </a:r>
              <a:endParaRPr lang="en-US" sz="20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0" y="4375764"/>
            <a:ext cx="8876508" cy="551566"/>
            <a:chOff x="207262" y="490071"/>
            <a:chExt cx="8840917" cy="551566"/>
          </a:xfrm>
        </p:grpSpPr>
        <p:sp>
          <p:nvSpPr>
            <p:cNvPr id="42" name="Rectangle 41"/>
            <p:cNvSpPr/>
            <p:nvPr/>
          </p:nvSpPr>
          <p:spPr>
            <a:xfrm>
              <a:off x="457722" y="490071"/>
              <a:ext cx="8590457" cy="51407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207262" y="574607"/>
              <a:ext cx="8817211" cy="4670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5685" tIns="50800" rIns="50800" bIns="508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rgbClr val="000000"/>
                  </a:solidFill>
                  <a:latin typeface="Times New Roman" pitchFamily="18" charset="0"/>
                </a:rPr>
                <a:t>- </a:t>
              </a:r>
              <a:r>
                <a:rPr lang="en-US" sz="20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Biết</a:t>
              </a:r>
              <a:r>
                <a:rPr lang="en-US" sz="2000" b="1" kern="1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dùng</a:t>
              </a:r>
              <a:r>
                <a:rPr lang="en-US" sz="2000" b="1" kern="1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câu</a:t>
              </a:r>
              <a:r>
                <a:rPr lang="en-US" sz="2000" b="1" kern="1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lệnh</a:t>
              </a:r>
              <a:r>
                <a:rPr lang="en-US" sz="2000" b="1" kern="1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trong</a:t>
              </a:r>
              <a:r>
                <a:rPr lang="en-US" sz="2000" b="1" kern="1200" dirty="0">
                  <a:solidFill>
                    <a:srgbClr val="000000"/>
                  </a:solidFill>
                  <a:latin typeface="Times New Roman" pitchFamily="18" charset="0"/>
                </a:rPr>
                <a:t> Logo </a:t>
              </a:r>
              <a:r>
                <a:rPr lang="en-US" sz="20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để</a:t>
              </a:r>
              <a:r>
                <a:rPr lang="en-US" sz="2000" b="1" kern="1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điều</a:t>
              </a:r>
              <a:r>
                <a:rPr lang="en-US" sz="2000" b="1" kern="1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kiển</a:t>
              </a:r>
              <a:r>
                <a:rPr lang="en-US" sz="2000" b="1" kern="1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Rùa</a:t>
              </a:r>
              <a:r>
                <a:rPr lang="en-US" sz="2000" b="1" kern="1200" dirty="0">
                  <a:solidFill>
                    <a:srgbClr val="000000"/>
                  </a:solidFill>
                  <a:latin typeface="Times New Roman" pitchFamily="18" charset="0"/>
                </a:rPr>
                <a:t> di </a:t>
              </a:r>
              <a:r>
                <a:rPr lang="en-US" sz="20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chuyển</a:t>
              </a:r>
              <a:r>
                <a:rPr lang="en-US" sz="2000" b="1" kern="1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trên</a:t>
              </a:r>
              <a:r>
                <a:rPr lang="en-US" sz="2000" b="1" kern="1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màn</a:t>
              </a:r>
              <a:r>
                <a:rPr lang="en-US" sz="2000" b="1" kern="12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b="1" kern="1200" dirty="0" err="1">
                  <a:solidFill>
                    <a:srgbClr val="000000"/>
                  </a:solidFill>
                  <a:latin typeface="Times New Roman" pitchFamily="18" charset="0"/>
                </a:rPr>
                <a:t>hình</a:t>
              </a:r>
              <a:r>
                <a:rPr lang="en-US" sz="2000" b="1" kern="1200" dirty="0">
                  <a:solidFill>
                    <a:srgbClr val="000000"/>
                  </a:solidFill>
                  <a:latin typeface="Times New Roman" pitchFamily="18" charset="0"/>
                </a:rPr>
                <a:t> ;</a:t>
              </a:r>
              <a:endParaRPr lang="en-US" sz="20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154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963" y="140773"/>
            <a:ext cx="1119637" cy="873530"/>
          </a:xfrm>
          <a:prstGeom prst="rect">
            <a:avLst/>
          </a:prstGeom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9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7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9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52400" y="1"/>
            <a:ext cx="8839200" cy="1412775"/>
          </a:xfrm>
          <a:prstGeom prst="rect">
            <a:avLst/>
          </a:prstGeom>
        </p:spPr>
        <p:txBody>
          <a:bodyPr vert="horz" lIns="0" tIns="45720" rIns="0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03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 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BƯỚC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ĐẦU LÀM QUEN VỚI LOGO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" y="1556792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9694" y="2206794"/>
            <a:ext cx="888594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Giới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thiệu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Logo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772" y="4499820"/>
            <a:ext cx="888594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6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6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6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6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Logo          </a:t>
            </a:r>
            <a:r>
              <a:rPr lang="en-US" sz="2600" b="1" dirty="0" err="1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6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16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410" y="2902690"/>
            <a:ext cx="1806142" cy="133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76318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47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963" y="215447"/>
            <a:ext cx="1119637" cy="873530"/>
          </a:xfrm>
          <a:prstGeom prst="rect">
            <a:avLst/>
          </a:prstGeom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9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7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9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59694" y="2699224"/>
            <a:ext cx="888594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2400" y="1"/>
            <a:ext cx="8839200" cy="1412775"/>
          </a:xfrm>
          <a:prstGeom prst="rect">
            <a:avLst/>
          </a:prstGeom>
        </p:spPr>
        <p:txBody>
          <a:bodyPr vert="horz" lIns="0" tIns="45720" rIns="0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03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 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BƯỚC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ĐẦU LÀM QUEN VỚI LOGO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1556792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9694" y="2206794"/>
            <a:ext cx="888594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Giới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thiệu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Logo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671"/>
            <a:ext cx="9144000" cy="356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931381" y="4097349"/>
            <a:ext cx="1076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b="1" dirty="0" err="1">
                <a:solidFill>
                  <a:srgbClr val="00B050"/>
                </a:solidFill>
              </a:rPr>
              <a:t>Chú</a:t>
            </a:r>
            <a:r>
              <a:rPr lang="en-US" altLang="vi-VN" b="1" dirty="0">
                <a:solidFill>
                  <a:srgbClr val="00B050"/>
                </a:solidFill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</a:rPr>
              <a:t>Rùa</a:t>
            </a:r>
            <a:endParaRPr lang="en-US" altLang="vi-VN" b="1" dirty="0">
              <a:solidFill>
                <a:srgbClr val="00B050"/>
              </a:solidFill>
            </a:endParaRPr>
          </a:p>
        </p:txBody>
      </p:sp>
      <p:cxnSp>
        <p:nvCxnSpPr>
          <p:cNvPr id="27" name="Elbow Connector 26"/>
          <p:cNvCxnSpPr>
            <a:stCxn id="23" idx="3"/>
          </p:cNvCxnSpPr>
          <p:nvPr/>
        </p:nvCxnSpPr>
        <p:spPr>
          <a:xfrm flipV="1">
            <a:off x="5007706" y="4004617"/>
            <a:ext cx="1148470" cy="276882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AutoShape 20"/>
          <p:cNvSpPr>
            <a:spLocks noChangeArrowheads="1"/>
          </p:cNvSpPr>
          <p:nvPr/>
        </p:nvSpPr>
        <p:spPr bwMode="auto">
          <a:xfrm>
            <a:off x="6140605" y="3895529"/>
            <a:ext cx="722025" cy="195686"/>
          </a:xfrm>
          <a:prstGeom prst="flowChartProcess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67103" y="4649615"/>
            <a:ext cx="38877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1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vi-VN" altLang="vi-VN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Elbow Connector 29"/>
          <p:cNvCxnSpPr/>
          <p:nvPr/>
        </p:nvCxnSpPr>
        <p:spPr>
          <a:xfrm>
            <a:off x="2310972" y="4855587"/>
            <a:ext cx="1990280" cy="212374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142173" y="4367282"/>
            <a:ext cx="20880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vi-VN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endParaRPr lang="vi-VN" altLang="vi-VN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20"/>
          <p:cNvSpPr>
            <a:spLocks noChangeArrowheads="1"/>
          </p:cNvSpPr>
          <p:nvPr/>
        </p:nvSpPr>
        <p:spPr bwMode="auto">
          <a:xfrm>
            <a:off x="0" y="5825593"/>
            <a:ext cx="9144000" cy="1013236"/>
          </a:xfrm>
          <a:prstGeom prst="flowChartProcess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6" name="Elbow Connector 35"/>
          <p:cNvCxnSpPr/>
          <p:nvPr/>
        </p:nvCxnSpPr>
        <p:spPr>
          <a:xfrm rot="5400000">
            <a:off x="6835909" y="4762485"/>
            <a:ext cx="1062777" cy="1009333"/>
          </a:xfrm>
          <a:prstGeom prst="bentConnector3">
            <a:avLst>
              <a:gd name="adj1" fmla="val 50000"/>
            </a:avLst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301252" y="2753214"/>
            <a:ext cx="2088095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altLang="vi-VN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vi-VN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vi-VN" altLang="vi-VN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AutoShape 20"/>
          <p:cNvSpPr>
            <a:spLocks noChangeArrowheads="1"/>
          </p:cNvSpPr>
          <p:nvPr/>
        </p:nvSpPr>
        <p:spPr bwMode="auto">
          <a:xfrm>
            <a:off x="0" y="3147153"/>
            <a:ext cx="9144000" cy="2629225"/>
          </a:xfrm>
          <a:prstGeom prst="flowChartProcess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57082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8" grpId="0" animBg="1"/>
      <p:bldP spid="29" grpId="0"/>
      <p:bldP spid="32" grpId="0"/>
      <p:bldP spid="34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30" y="3224006"/>
            <a:ext cx="7293229" cy="172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963" y="215447"/>
            <a:ext cx="1119637" cy="873530"/>
          </a:xfrm>
          <a:prstGeom prst="rect">
            <a:avLst/>
          </a:prstGeom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9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7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9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59694" y="2699224"/>
            <a:ext cx="888594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Cửa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sổ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lệnh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2400" y="1"/>
            <a:ext cx="8839200" cy="1412775"/>
          </a:xfrm>
          <a:prstGeom prst="rect">
            <a:avLst/>
          </a:prstGeom>
        </p:spPr>
        <p:txBody>
          <a:bodyPr vert="horz" lIns="0" tIns="45720" rIns="0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03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 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BƯỚC ĐẦU LÀM QUEN VỚI LOGO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1556792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9694" y="2206794"/>
            <a:ext cx="888594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Giới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thiệu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Logo.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115616" y="5769241"/>
            <a:ext cx="1479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Ngăn</a:t>
            </a:r>
            <a:r>
              <a:rPr kumimoji="0" lang="en-US" altLang="vi-VN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gõ</a:t>
            </a:r>
            <a:r>
              <a:rPr kumimoji="0" lang="en-US" altLang="vi-VN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lệnh</a:t>
            </a:r>
            <a:endParaRPr kumimoji="0" lang="en-US" altLang="vi-V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27" name="Elbow Connector 26"/>
          <p:cNvCxnSpPr/>
          <p:nvPr/>
        </p:nvCxnSpPr>
        <p:spPr>
          <a:xfrm rot="5400000" flipH="1" flipV="1">
            <a:off x="1761465" y="5006827"/>
            <a:ext cx="896575" cy="70838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AutoShape 20"/>
          <p:cNvSpPr>
            <a:spLocks noChangeArrowheads="1"/>
          </p:cNvSpPr>
          <p:nvPr/>
        </p:nvSpPr>
        <p:spPr bwMode="auto">
          <a:xfrm>
            <a:off x="755576" y="4653137"/>
            <a:ext cx="4752528" cy="219526"/>
          </a:xfrm>
          <a:prstGeom prst="flowChartProcess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4096603" y="5041623"/>
            <a:ext cx="3505200" cy="17526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Enter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987" y="5114132"/>
            <a:ext cx="127720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60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1061</Words>
  <Application>Microsoft Office PowerPoint</Application>
  <PresentationFormat>On-screen Show (4:3)</PresentationFormat>
  <Paragraphs>234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Arial Black</vt:lpstr>
      <vt:lpstr>Calibri</vt:lpstr>
      <vt:lpstr>Century Schoolbook</vt:lpstr>
      <vt:lpstr>Tahoma</vt:lpstr>
      <vt:lpstr>Times New Roman</vt:lpstr>
      <vt:lpstr>UNI Chu truyen thong</vt:lpstr>
      <vt:lpstr>Office Theme</vt:lpstr>
      <vt:lpstr>2_Office Theme</vt:lpstr>
      <vt:lpstr>1_Office Theme</vt:lpstr>
      <vt:lpstr>6_Office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BÀI 1: BƯỚC ĐẦU LÀM QUEN VỚI LOGO</vt:lpstr>
      <vt:lpstr>BÀI 1: BƯỚC ĐẦU LÀM QUEN VỚI 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VÀ CÁC EM</dc:title>
  <dc:creator>Admin</dc:creator>
  <cp:lastModifiedBy>WINDOWS</cp:lastModifiedBy>
  <cp:revision>103</cp:revision>
  <dcterms:created xsi:type="dcterms:W3CDTF">2018-12-15T05:02:33Z</dcterms:created>
  <dcterms:modified xsi:type="dcterms:W3CDTF">2023-04-09T14:42:53Z</dcterms:modified>
</cp:coreProperties>
</file>