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notesMasterIdLst>
    <p:notesMasterId r:id="rId20"/>
  </p:notesMasterIdLst>
  <p:sldIdLst>
    <p:sldId id="327" r:id="rId2"/>
    <p:sldId id="351" r:id="rId3"/>
    <p:sldId id="328" r:id="rId4"/>
    <p:sldId id="353" r:id="rId5"/>
    <p:sldId id="376" r:id="rId6"/>
    <p:sldId id="380" r:id="rId7"/>
    <p:sldId id="381" r:id="rId8"/>
    <p:sldId id="362" r:id="rId9"/>
    <p:sldId id="352" r:id="rId10"/>
    <p:sldId id="377" r:id="rId11"/>
    <p:sldId id="369" r:id="rId12"/>
    <p:sldId id="371" r:id="rId13"/>
    <p:sldId id="329" r:id="rId14"/>
    <p:sldId id="361" r:id="rId15"/>
    <p:sldId id="343" r:id="rId16"/>
    <p:sldId id="382" r:id="rId17"/>
    <p:sldId id="340" r:id="rId18"/>
    <p:sldId id="310"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00CC00"/>
    <a:srgbClr val="00FF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849" autoAdjust="0"/>
  </p:normalViewPr>
  <p:slideViewPr>
    <p:cSldViewPr>
      <p:cViewPr varScale="1">
        <p:scale>
          <a:sx n="97" d="100"/>
          <a:sy n="97" d="100"/>
        </p:scale>
        <p:origin x="504" y="90"/>
      </p:cViewPr>
      <p:guideLst>
        <p:guide orient="horz" pos="2160"/>
        <p:guide pos="2880"/>
        <p:guide orient="horz" pos="162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100" d="100"/>
          <a:sy n="100" d="100"/>
        </p:scale>
        <p:origin x="-2592" y="7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DB4D9-CB78-4D56-B892-028D3778355C}" type="datetimeFigureOut">
              <a:rPr lang="en-US" smtClean="0"/>
              <a:t>2/28/2023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4A2CC9-6214-4A4F-A7F2-C474977A49D9}" type="slidenum">
              <a:rPr lang="en-US" smtClean="0"/>
              <a:t>‹#›</a:t>
            </a:fld>
            <a:endParaRPr lang="en-US" dirty="0"/>
          </a:p>
        </p:txBody>
      </p:sp>
    </p:spTree>
    <p:extLst>
      <p:ext uri="{BB962C8B-B14F-4D97-AF65-F5344CB8AC3E}">
        <p14:creationId xmlns:p14="http://schemas.microsoft.com/office/powerpoint/2010/main" val="32899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89918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925629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690373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457201"/>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71548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69997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8752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116806"/>
            <a:ext cx="3867150"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1645444"/>
            <a:ext cx="3867150"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116806"/>
            <a:ext cx="3868738"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1645444"/>
            <a:ext cx="3868738"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59109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99276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740569"/>
            <a:ext cx="4629150" cy="365521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9" y="1576388"/>
            <a:ext cx="2949575" cy="28194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22334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457201"/>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17691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92329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046558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5718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116806"/>
            <a:ext cx="3867150"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1645444"/>
            <a:ext cx="3867150"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116806"/>
            <a:ext cx="3868738"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1645444"/>
            <a:ext cx="3868738"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0634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814334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740569"/>
            <a:ext cx="4629150" cy="365521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9" y="1576388"/>
            <a:ext cx="2949575" cy="28194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1614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460CF7-1785-465E-A750-9D04373FCD58}"/>
              </a:ext>
            </a:extLst>
          </p:cNvPr>
          <p:cNvSpPr>
            <a:spLocks noGrp="1"/>
          </p:cNvSpPr>
          <p:nvPr>
            <p:ph type="dt" sz="half" idx="10"/>
          </p:nvPr>
        </p:nvSpPr>
        <p:spPr/>
        <p:txBody>
          <a:bodyPr/>
          <a:lstStyle/>
          <a:p>
            <a:fld id="{F7C12FCE-2274-483B-A722-0D11E37C17E7}" type="datetimeFigureOut">
              <a:rPr lang="vi-VN" smtClean="0"/>
              <a:t>28/02/2023</a:t>
            </a:fld>
            <a:endParaRPr lang="vi-VN"/>
          </a:p>
        </p:txBody>
      </p:sp>
      <p:sp>
        <p:nvSpPr>
          <p:cNvPr id="5" name="Footer Placeholder 4">
            <a:extLst>
              <a:ext uri="{FF2B5EF4-FFF2-40B4-BE49-F238E27FC236}">
                <a16:creationId xmlns:a16="http://schemas.microsoft.com/office/drawing/2014/main" id="{775BCE35-DB65-4384-A22F-8F9D0B3827B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BCCEDC5-AAC2-4449-822C-5E34F52EFCFD}"/>
              </a:ext>
            </a:extLst>
          </p:cNvPr>
          <p:cNvSpPr>
            <a:spLocks noGrp="1"/>
          </p:cNvSpPr>
          <p:nvPr>
            <p:ph type="sldNum" sz="quarter" idx="12"/>
          </p:nvPr>
        </p:nvSpPr>
        <p:spPr/>
        <p:txBody>
          <a:bodyPr/>
          <a:lstStyle/>
          <a:p>
            <a:fld id="{F4FDBE3C-7FF7-44CE-8611-1B757FD57DAF}" type="slidenum">
              <a:rPr lang="vi-VN" smtClean="0"/>
              <a:t>‹#›</a:t>
            </a:fld>
            <a:endParaRPr lang="vi-VN"/>
          </a:p>
        </p:txBody>
      </p:sp>
      <p:pic>
        <p:nvPicPr>
          <p:cNvPr id="11" name="Picture 10">
            <a:extLst>
              <a:ext uri="{FF2B5EF4-FFF2-40B4-BE49-F238E27FC236}">
                <a16:creationId xmlns:a16="http://schemas.microsoft.com/office/drawing/2014/main" id="{553ED81B-5C81-41B5-A703-04D07BE218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7706773" cy="5143500"/>
          </a:xfrm>
          <a:prstGeom prst="rect">
            <a:avLst/>
          </a:prstGeom>
        </p:spPr>
      </p:pic>
      <p:sp>
        <p:nvSpPr>
          <p:cNvPr id="12" name="Rectangle 11">
            <a:extLst>
              <a:ext uri="{FF2B5EF4-FFF2-40B4-BE49-F238E27FC236}">
                <a16:creationId xmlns:a16="http://schemas.microsoft.com/office/drawing/2014/main" id="{AE3F4050-F618-4D2A-8919-9C50C32D8DA8}"/>
              </a:ext>
            </a:extLst>
          </p:cNvPr>
          <p:cNvSpPr/>
          <p:nvPr userDrawn="1"/>
        </p:nvSpPr>
        <p:spPr>
          <a:xfrm>
            <a:off x="2" y="-1"/>
            <a:ext cx="8265695" cy="51435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47562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29967A-7568-4B43-ADFF-F109EFF199E4}" type="datetimeFigureOut">
              <a:rPr lang="en-US" smtClean="0"/>
              <a:t>2/28/2023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33043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29967A-7568-4B43-ADFF-F109EFF199E4}" type="datetimeFigureOut">
              <a:rPr lang="en-US" smtClean="0"/>
              <a:t>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98646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29967A-7568-4B43-ADFF-F109EFF199E4}" type="datetimeFigureOut">
              <a:rPr lang="en-US" smtClean="0"/>
              <a:t>2/28/2023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40319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29967A-7568-4B43-ADFF-F109EFF199E4}" type="datetimeFigureOut">
              <a:rPr lang="en-US" smtClean="0"/>
              <a:t>2/28/2023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741130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9967A-7568-4B43-ADFF-F109EFF199E4}" type="datetimeFigureOut">
              <a:rPr lang="en-US" smtClean="0"/>
              <a:t>2/28/2023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118588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57202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2/28/2023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69987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E29967A-7568-4B43-ADFF-F109EFF199E4}" type="datetimeFigureOut">
              <a:rPr lang="en-US" smtClean="0"/>
              <a:t>2/28/2023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DE6FE75-3C93-430E-A11F-0729BD227234}" type="slidenum">
              <a:rPr lang="en-US" smtClean="0"/>
              <a:t>‹#›</a:t>
            </a:fld>
            <a:endParaRPr lang="en-US" dirty="0"/>
          </a:p>
        </p:txBody>
      </p:sp>
    </p:spTree>
    <p:extLst>
      <p:ext uri="{BB962C8B-B14F-4D97-AF65-F5344CB8AC3E}">
        <p14:creationId xmlns:p14="http://schemas.microsoft.com/office/powerpoint/2010/main" val="25240126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93" r:id="rId2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4" name="WordArt 14"/>
          <p:cNvSpPr>
            <a:spLocks noChangeArrowheads="1" noChangeShapeType="1" noTextEdit="1"/>
          </p:cNvSpPr>
          <p:nvPr/>
        </p:nvSpPr>
        <p:spPr bwMode="auto">
          <a:xfrm>
            <a:off x="2895602" y="518181"/>
            <a:ext cx="3200398" cy="742950"/>
          </a:xfrm>
          <a:prstGeom prst="rect">
            <a:avLst/>
          </a:prstGeom>
        </p:spPr>
        <p:txBody>
          <a:bodyPr wrap="none" fromWordArt="1">
            <a:prstTxWarp prst="textDeflate">
              <a:avLst>
                <a:gd name="adj" fmla="val 26227"/>
              </a:avLst>
            </a:prstTxWarp>
          </a:bodyPr>
          <a:lstStyle/>
          <a:p>
            <a:pPr algn="ctr"/>
            <a:r>
              <a:rPr lang="en-US" sz="2400" b="1" kern="10">
                <a:ln w="9525">
                  <a:solidFill>
                    <a:srgbClr val="FF0000"/>
                  </a:solidFill>
                  <a:round/>
                  <a:headEnd/>
                  <a:tailEnd/>
                </a:ln>
                <a:solidFill>
                  <a:srgbClr val="FF0000"/>
                </a:solidFill>
                <a:latin typeface="Cambria"/>
                <a:ea typeface="Cambria"/>
              </a:rPr>
              <a:t>Môn: Tin học</a:t>
            </a:r>
          </a:p>
        </p:txBody>
      </p:sp>
      <p:sp>
        <p:nvSpPr>
          <p:cNvPr id="5135" name="WordArt 15"/>
          <p:cNvSpPr>
            <a:spLocks noChangeArrowheads="1" noChangeShapeType="1" noTextEdit="1"/>
          </p:cNvSpPr>
          <p:nvPr/>
        </p:nvSpPr>
        <p:spPr bwMode="auto">
          <a:xfrm>
            <a:off x="3616778" y="1261131"/>
            <a:ext cx="1564822" cy="440532"/>
          </a:xfrm>
          <a:prstGeom prst="rect">
            <a:avLst/>
          </a:prstGeom>
        </p:spPr>
        <p:txBody>
          <a:bodyPr wrap="none" fromWordArt="1">
            <a:prstTxWarp prst="textPlain">
              <a:avLst>
                <a:gd name="adj" fmla="val 50000"/>
              </a:avLst>
            </a:prstTxWarp>
          </a:bodyPr>
          <a:lstStyle/>
          <a:p>
            <a:pPr algn="ctr"/>
            <a:r>
              <a:rPr lang="en-US" sz="1400" b="1" kern="10">
                <a:ln w="9525">
                  <a:solidFill>
                    <a:srgbClr val="FF0000"/>
                  </a:solidFill>
                  <a:round/>
                  <a:headEnd/>
                  <a:tailEnd/>
                </a:ln>
                <a:solidFill>
                  <a:srgbClr val="FF0000"/>
                </a:solidFill>
                <a:latin typeface="Cambria"/>
                <a:ea typeface="Cambria"/>
              </a:rPr>
              <a:t>Lớp: 3</a:t>
            </a:r>
          </a:p>
        </p:txBody>
      </p:sp>
      <p:sp>
        <p:nvSpPr>
          <p:cNvPr id="2" name="TextBox 1"/>
          <p:cNvSpPr txBox="1"/>
          <p:nvPr/>
        </p:nvSpPr>
        <p:spPr>
          <a:xfrm>
            <a:off x="644976" y="1718330"/>
            <a:ext cx="7660824" cy="1692771"/>
          </a:xfrm>
          <a:prstGeom prst="rect">
            <a:avLst/>
          </a:prstGeom>
          <a:noFill/>
        </p:spPr>
        <p:txBody>
          <a:bodyPr wrap="square" rtlCol="0">
            <a:spAutoFit/>
          </a:bodyPr>
          <a:lstStyle/>
          <a:p>
            <a:pPr algn="ctr"/>
            <a:r>
              <a:rPr lang="en-US" altLang="en-US" sz="2400" b="1" dirty="0" smtClean="0">
                <a:solidFill>
                  <a:srgbClr val="FF0000"/>
                </a:solidFill>
                <a:latin typeface="Times New Roman" pitchFamily="18" charset="0"/>
                <a:cs typeface="Times New Roman" pitchFamily="18" charset="0"/>
              </a:rPr>
              <a:t>CHỦ ĐỀ C2: </a:t>
            </a:r>
          </a:p>
          <a:p>
            <a:pPr algn="ctr"/>
            <a:r>
              <a:rPr lang="en-US" sz="2800" b="1" dirty="0" smtClean="0">
                <a:ln w="22225">
                  <a:noFill/>
                  <a:prstDash val="solid"/>
                </a:ln>
                <a:solidFill>
                  <a:srgbClr val="FF0000"/>
                </a:solidFill>
                <a:latin typeface="Cambria" panose="02040503050406030204" pitchFamily="18" charset="0"/>
                <a:ea typeface="Cambria" panose="02040503050406030204" pitchFamily="18" charset="0"/>
              </a:rPr>
              <a:t>LÀM </a:t>
            </a:r>
            <a:r>
              <a:rPr lang="en-US" sz="2800" b="1" dirty="0">
                <a:ln w="22225">
                  <a:noFill/>
                  <a:prstDash val="solid"/>
                </a:ln>
                <a:solidFill>
                  <a:srgbClr val="FF0000"/>
                </a:solidFill>
                <a:latin typeface="Cambria" panose="02040503050406030204" pitchFamily="18" charset="0"/>
                <a:ea typeface="Cambria" panose="02040503050406030204" pitchFamily="18" charset="0"/>
              </a:rPr>
              <a:t>QUEN VỚI THƯ MỤC LƯU TRỮ THÔNG TIN TRONG MÁY TÍNH</a:t>
            </a:r>
          </a:p>
          <a:p>
            <a:pPr algn="ctr"/>
            <a:endParaRPr lang="en-US" sz="2400" b="1" dirty="0">
              <a:ln w="22225">
                <a:noFill/>
                <a:prstDash val="solid"/>
              </a:ln>
              <a:solidFill>
                <a:srgbClr val="FF0000"/>
              </a:solidFill>
              <a:latin typeface="Times New Roman" pitchFamily="18" charset="0"/>
              <a:ea typeface="Cambria" panose="02040503050406030204" pitchFamily="18" charset="0"/>
              <a:cs typeface="Times New Roman" pitchFamily="18" charset="0"/>
            </a:endParaRPr>
          </a:p>
        </p:txBody>
      </p:sp>
      <p:sp>
        <p:nvSpPr>
          <p:cNvPr id="6" name="TextBox 5"/>
          <p:cNvSpPr txBox="1"/>
          <p:nvPr/>
        </p:nvSpPr>
        <p:spPr>
          <a:xfrm>
            <a:off x="85724" y="3176885"/>
            <a:ext cx="8905876" cy="461665"/>
          </a:xfrm>
          <a:prstGeom prst="rect">
            <a:avLst/>
          </a:prstGeom>
          <a:noFill/>
        </p:spPr>
        <p:txBody>
          <a:bodyPr wrap="square" rtlCol="0">
            <a:spAutoFit/>
          </a:bodyPr>
          <a:lstStyle/>
          <a:p>
            <a:pPr algn="ctr"/>
            <a:r>
              <a:rPr lang="vi-VN" altLang="en-US" sz="2000" b="1" u="sng" dirty="0" smtClean="0">
                <a:solidFill>
                  <a:srgbClr val="000099"/>
                </a:solidFill>
                <a:latin typeface="HP-001"/>
              </a:rPr>
              <a:t>BÀI </a:t>
            </a:r>
            <a:r>
              <a:rPr lang="en-US" altLang="en-US" sz="2000" b="1" u="sng" dirty="0" smtClean="0">
                <a:solidFill>
                  <a:srgbClr val="000099"/>
                </a:solidFill>
                <a:latin typeface="HP-001"/>
              </a:rPr>
              <a:t>3</a:t>
            </a:r>
            <a:r>
              <a:rPr lang="vi-VN" altLang="en-US" sz="2000" b="1" dirty="0" smtClean="0">
                <a:solidFill>
                  <a:srgbClr val="000099"/>
                </a:solidFill>
                <a:latin typeface="HP-001"/>
              </a:rPr>
              <a:t>: </a:t>
            </a:r>
            <a:r>
              <a:rPr lang="en-US" altLang="en-US" sz="2400" b="1" dirty="0">
                <a:solidFill>
                  <a:srgbClr val="000099"/>
                </a:solidFill>
                <a:latin typeface="Times New Roman" pitchFamily="18" charset="0"/>
                <a:cs typeface="Times New Roman" pitchFamily="18" charset="0"/>
              </a:rPr>
              <a:t>EM </a:t>
            </a:r>
            <a:r>
              <a:rPr lang="en-US" altLang="en-US" sz="2400" b="1" dirty="0" smtClean="0">
                <a:solidFill>
                  <a:srgbClr val="000099"/>
                </a:solidFill>
                <a:latin typeface="Times New Roman" pitchFamily="18" charset="0"/>
                <a:cs typeface="Times New Roman" pitchFamily="18" charset="0"/>
              </a:rPr>
              <a:t>TẬP </a:t>
            </a:r>
            <a:r>
              <a:rPr lang="en-US" altLang="en-US" sz="2400" b="1" dirty="0">
                <a:solidFill>
                  <a:srgbClr val="000099"/>
                </a:solidFill>
                <a:latin typeface="Times New Roman" pitchFamily="18" charset="0"/>
                <a:cs typeface="Times New Roman" pitchFamily="18" charset="0"/>
              </a:rPr>
              <a:t>THAO </a:t>
            </a:r>
            <a:r>
              <a:rPr lang="en-US" altLang="en-US" sz="2400" b="1" dirty="0" smtClean="0">
                <a:solidFill>
                  <a:srgbClr val="000099"/>
                </a:solidFill>
                <a:latin typeface="Times New Roman" pitchFamily="18" charset="0"/>
                <a:cs typeface="Times New Roman" pitchFamily="18" charset="0"/>
              </a:rPr>
              <a:t>TÁC VỚI THƯ MỤC</a:t>
            </a:r>
            <a:endParaRPr lang="en-US" sz="2000" b="1" dirty="0">
              <a:ln w="22225">
                <a:noFill/>
                <a:prstDash val="solid"/>
              </a:ln>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1566862" y="-8870"/>
            <a:ext cx="5943600" cy="523220"/>
          </a:xfrm>
          <a:prstGeom prst="rect">
            <a:avLst/>
          </a:prstGeom>
          <a:noFill/>
        </p:spPr>
        <p:txBody>
          <a:bodyPr wrap="square" rtlCol="0">
            <a:spAutoFit/>
          </a:bodyPr>
          <a:lstStyle/>
          <a:p>
            <a:pPr algn="ctr"/>
            <a:r>
              <a:rPr lang="vi-VN" sz="2800" b="1" i="1" dirty="0" smtClean="0">
                <a:solidFill>
                  <a:srgbClr val="000099"/>
                </a:solidFill>
                <a:latin typeface="Times New Roman" panose="02020603050405020304" pitchFamily="18" charset="0"/>
                <a:cs typeface="Times New Roman" panose="02020603050405020304" pitchFamily="18" charset="0"/>
              </a:rPr>
              <a:t>Thứ năm, ngày </a:t>
            </a:r>
            <a:r>
              <a:rPr lang="en-US" sz="2800" b="1" i="1" dirty="0">
                <a:solidFill>
                  <a:srgbClr val="000099"/>
                </a:solidFill>
                <a:latin typeface="Times New Roman" panose="02020603050405020304" pitchFamily="18" charset="0"/>
                <a:cs typeface="Times New Roman" panose="02020603050405020304" pitchFamily="18" charset="0"/>
              </a:rPr>
              <a:t> </a:t>
            </a:r>
            <a:r>
              <a:rPr lang="en-US" sz="2800" b="1" i="1" dirty="0" smtClean="0">
                <a:solidFill>
                  <a:srgbClr val="000099"/>
                </a:solidFill>
                <a:latin typeface="Times New Roman" panose="02020603050405020304" pitchFamily="18" charset="0"/>
                <a:cs typeface="Times New Roman" panose="02020603050405020304" pitchFamily="18" charset="0"/>
              </a:rPr>
              <a:t> </a:t>
            </a:r>
            <a:r>
              <a:rPr lang="vi-VN" sz="2800" b="1" i="1" dirty="0" smtClean="0">
                <a:solidFill>
                  <a:srgbClr val="000099"/>
                </a:solidFill>
                <a:latin typeface="Times New Roman" panose="02020603050405020304" pitchFamily="18" charset="0"/>
                <a:cs typeface="Times New Roman" panose="02020603050405020304" pitchFamily="18" charset="0"/>
              </a:rPr>
              <a:t>tháng </a:t>
            </a:r>
            <a:r>
              <a:rPr lang="vi-VN" sz="2800" b="1" i="1" dirty="0" smtClean="0">
                <a:solidFill>
                  <a:srgbClr val="000099"/>
                </a:solidFill>
                <a:latin typeface="Times New Roman" panose="02020603050405020304" pitchFamily="18" charset="0"/>
                <a:cs typeface="Times New Roman" panose="02020603050405020304" pitchFamily="18" charset="0"/>
              </a:rPr>
              <a:t>0</a:t>
            </a:r>
            <a:r>
              <a:rPr lang="en-US" sz="2800" b="1" i="1" dirty="0" smtClean="0">
                <a:solidFill>
                  <a:srgbClr val="000099"/>
                </a:solidFill>
                <a:latin typeface="Times New Roman" panose="02020603050405020304" pitchFamily="18" charset="0"/>
                <a:cs typeface="Times New Roman" panose="02020603050405020304" pitchFamily="18" charset="0"/>
              </a:rPr>
              <a:t>2</a:t>
            </a:r>
            <a:r>
              <a:rPr lang="vi-VN" sz="2800" b="1" i="1" dirty="0" smtClean="0">
                <a:solidFill>
                  <a:srgbClr val="000099"/>
                </a:solidFill>
                <a:latin typeface="Times New Roman" panose="02020603050405020304" pitchFamily="18" charset="0"/>
                <a:cs typeface="Times New Roman" panose="02020603050405020304" pitchFamily="18" charset="0"/>
              </a:rPr>
              <a:t> năm 2023</a:t>
            </a:r>
            <a:endParaRPr lang="en-US" sz="2800" b="1" i="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647231"/>
      </p:ext>
    </p:extLst>
  </p:cSld>
  <p:clrMapOvr>
    <a:masterClrMapping/>
  </p:clrMapOvr>
  <p:transition spd="slow">
    <p:push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4" y="133350"/>
            <a:ext cx="10270316" cy="5010150"/>
          </a:xfrm>
          <a:prstGeom prst="rect">
            <a:avLst/>
          </a:prstGeom>
        </p:spPr>
      </p:pic>
    </p:spTree>
    <p:extLst>
      <p:ext uri="{BB962C8B-B14F-4D97-AF65-F5344CB8AC3E}">
        <p14:creationId xmlns:p14="http://schemas.microsoft.com/office/powerpoint/2010/main" val="855317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42"/>
            <a:ext cx="12961257" cy="729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5325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57150"/>
            <a:ext cx="2895600" cy="523220"/>
          </a:xfrm>
          <a:prstGeom prst="rect">
            <a:avLst/>
          </a:prstGeom>
          <a:solidFill>
            <a:schemeClr val="accent6">
              <a:lumMod val="60000"/>
              <a:lumOff val="40000"/>
            </a:schemeClr>
          </a:solidFill>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KẾT LUẬN</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228600" y="895350"/>
            <a:ext cx="8763000" cy="3785652"/>
          </a:xfrm>
          <a:prstGeom prst="rect">
            <a:avLst/>
          </a:prstGeom>
          <a:solidFill>
            <a:srgbClr val="92D050"/>
          </a:solidFill>
        </p:spPr>
        <p:txBody>
          <a:bodyPr wrap="square" rtlCol="0">
            <a:spAutoFit/>
          </a:bodyPr>
          <a:lstStyle/>
          <a:p>
            <a:pPr algn="just"/>
            <a:r>
              <a:rPr lang="vi-VN" sz="4800" dirty="0">
                <a:latin typeface="+mj-lt"/>
              </a:rPr>
              <a:t>Nháy đúp chuột để mở thư mục cho trước, ta có thể xem thư mục đó chứa các tệp và thư mục bên trong. Từ đó, tìm được </a:t>
            </a:r>
            <a:r>
              <a:rPr lang="vi-VN" sz="4800" dirty="0" smtClean="0">
                <a:latin typeface="+mj-lt"/>
              </a:rPr>
              <a:t>t</a:t>
            </a:r>
            <a:r>
              <a:rPr lang="en-US" sz="4800" dirty="0" smtClean="0">
                <a:latin typeface="+mj-lt"/>
                <a:cs typeface="Times New Roman" pitchFamily="18" charset="0"/>
              </a:rPr>
              <a:t>ệ</a:t>
            </a:r>
            <a:r>
              <a:rPr lang="vi-VN" sz="4800" dirty="0" smtClean="0">
                <a:latin typeface="+mj-lt"/>
              </a:rPr>
              <a:t>p </a:t>
            </a:r>
            <a:r>
              <a:rPr lang="vi-VN" sz="4800" dirty="0">
                <a:latin typeface="+mj-lt"/>
              </a:rPr>
              <a:t>theo yêu cầu.</a:t>
            </a:r>
            <a:endParaRPr lang="en-US" sz="4800" dirty="0">
              <a:latin typeface="+mj-lt"/>
              <a:cs typeface="Times New Roman" pitchFamily="18" charset="0"/>
            </a:endParaRPr>
          </a:p>
        </p:txBody>
      </p:sp>
    </p:spTree>
    <p:extLst>
      <p:ext uri="{BB962C8B-B14F-4D97-AF65-F5344CB8AC3E}">
        <p14:creationId xmlns:p14="http://schemas.microsoft.com/office/powerpoint/2010/main" val="4188616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209550"/>
            <a:ext cx="2895600" cy="523220"/>
          </a:xfrm>
          <a:prstGeom prst="rect">
            <a:avLst/>
          </a:prstGeom>
          <a:solidFill>
            <a:schemeClr val="accent6">
              <a:lumMod val="60000"/>
              <a:lumOff val="40000"/>
            </a:schemeClr>
          </a:solidFill>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GHI NHỚ</a:t>
            </a:r>
            <a:endParaRPr lang="en-US" sz="2800" b="1" dirty="0">
              <a:solidFill>
                <a:srgbClr val="FF0000"/>
              </a:solidFill>
              <a:latin typeface="Times New Roman" pitchFamily="18" charset="0"/>
              <a:cs typeface="Times New Roman" pitchFamily="18" charset="0"/>
            </a:endParaRPr>
          </a:p>
        </p:txBody>
      </p:sp>
      <p:sp>
        <p:nvSpPr>
          <p:cNvPr id="4" name="TextBox 3"/>
          <p:cNvSpPr txBox="1"/>
          <p:nvPr/>
        </p:nvSpPr>
        <p:spPr>
          <a:xfrm>
            <a:off x="152400" y="819150"/>
            <a:ext cx="8763000" cy="4154984"/>
          </a:xfrm>
          <a:prstGeom prst="rect">
            <a:avLst/>
          </a:prstGeom>
          <a:solidFill>
            <a:srgbClr val="92D050"/>
          </a:solidFill>
        </p:spPr>
        <p:txBody>
          <a:bodyPr wrap="square" rtlCol="0">
            <a:spAutoFit/>
          </a:bodyPr>
          <a:lstStyle/>
          <a:p>
            <a:pPr algn="just"/>
            <a:r>
              <a:rPr lang="en-US" sz="4400" dirty="0" smtClean="0">
                <a:latin typeface="+mj-lt"/>
              </a:rPr>
              <a:t>	</a:t>
            </a:r>
            <a:r>
              <a:rPr lang="vi-VN" sz="4400" dirty="0"/>
              <a:t>Để xem các </a:t>
            </a:r>
            <a:r>
              <a:rPr lang="vi-VN" sz="4400" dirty="0" smtClean="0"/>
              <a:t>t</a:t>
            </a:r>
            <a:r>
              <a:rPr lang="en-US" sz="4400" dirty="0" smtClean="0"/>
              <a:t>ệ</a:t>
            </a:r>
            <a:r>
              <a:rPr lang="vi-VN" sz="4400" dirty="0" smtClean="0"/>
              <a:t>p </a:t>
            </a:r>
            <a:r>
              <a:rPr lang="vi-VN" sz="4400" dirty="0"/>
              <a:t>và thư mục trong máy tính, ta sử dụng phần mềm quản lí tệp</a:t>
            </a:r>
            <a:r>
              <a:rPr lang="vi-VN" sz="4400" dirty="0" smtClean="0"/>
              <a:t>.</a:t>
            </a:r>
            <a:endParaRPr lang="en-US" sz="4400" dirty="0" smtClean="0"/>
          </a:p>
          <a:p>
            <a:pPr algn="just"/>
            <a:r>
              <a:rPr lang="en-US" sz="4400" dirty="0" smtClean="0"/>
              <a:t>	</a:t>
            </a:r>
            <a:r>
              <a:rPr lang="vi-VN" sz="4400" dirty="0" smtClean="0"/>
              <a:t>Tạo </a:t>
            </a:r>
            <a:r>
              <a:rPr lang="vi-VN" sz="4400" dirty="0"/>
              <a:t>thư mục, đổi tên và xoá thư mục bằng các lệnh tương ứng là: </a:t>
            </a:r>
            <a:r>
              <a:rPr lang="vi-VN" sz="4400" dirty="0">
                <a:solidFill>
                  <a:srgbClr val="FF0000"/>
                </a:solidFill>
              </a:rPr>
              <a:t>New folder</a:t>
            </a:r>
            <a:r>
              <a:rPr lang="vi-VN" sz="4400" dirty="0"/>
              <a:t>, </a:t>
            </a:r>
            <a:r>
              <a:rPr lang="vi-VN" sz="4400" dirty="0">
                <a:solidFill>
                  <a:srgbClr val="FF0000"/>
                </a:solidFill>
              </a:rPr>
              <a:t>Rename và Delete</a:t>
            </a:r>
            <a:r>
              <a:rPr lang="vi-VN" sz="4400" dirty="0"/>
              <a:t>.</a:t>
            </a:r>
            <a:endParaRPr lang="en-US" sz="4000" dirty="0">
              <a:solidFill>
                <a:srgbClr val="FF0000"/>
              </a:solidFill>
              <a:latin typeface="+mj-lt"/>
              <a:cs typeface="Times New Roman" pitchFamily="18" charset="0"/>
            </a:endParaRPr>
          </a:p>
        </p:txBody>
      </p:sp>
    </p:spTree>
    <p:extLst>
      <p:ext uri="{BB962C8B-B14F-4D97-AF65-F5344CB8AC3E}">
        <p14:creationId xmlns:p14="http://schemas.microsoft.com/office/powerpoint/2010/main" val="2327775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9050"/>
            <a:ext cx="3124200" cy="646331"/>
          </a:xfrm>
          <a:prstGeom prst="rect">
            <a:avLst/>
          </a:prstGeom>
          <a:solidFill>
            <a:srgbClr val="FFFF00"/>
          </a:solidFill>
        </p:spPr>
        <p:txBody>
          <a:bodyPr wrap="square" rtlCol="0">
            <a:spAutoFit/>
          </a:bodyPr>
          <a:lstStyle/>
          <a:p>
            <a:pPr algn="ctr"/>
            <a:r>
              <a:rPr lang="en-US" sz="3600" b="1" dirty="0" smtClean="0">
                <a:solidFill>
                  <a:srgbClr val="FF0000"/>
                </a:solidFill>
                <a:latin typeface="Times New Roman" pitchFamily="18" charset="0"/>
                <a:cs typeface="Times New Roman" pitchFamily="18" charset="0"/>
              </a:rPr>
              <a:t>1. Luyện tập</a:t>
            </a:r>
            <a:endParaRPr lang="en-US" sz="3600" b="1" dirty="0">
              <a:solidFill>
                <a:srgbClr val="FF0000"/>
              </a:solidFill>
              <a:latin typeface="Times New Roman" pitchFamily="18" charset="0"/>
              <a:cs typeface="Times New Roman" pitchFamily="18" charset="0"/>
            </a:endParaRPr>
          </a:p>
        </p:txBody>
      </p:sp>
      <p:sp>
        <p:nvSpPr>
          <p:cNvPr id="5" name="TextBox 4"/>
          <p:cNvSpPr txBox="1"/>
          <p:nvPr/>
        </p:nvSpPr>
        <p:spPr>
          <a:xfrm>
            <a:off x="152400" y="742950"/>
            <a:ext cx="8915400" cy="1754326"/>
          </a:xfrm>
          <a:prstGeom prst="rect">
            <a:avLst/>
          </a:prstGeom>
          <a:solidFill>
            <a:srgbClr val="92D050"/>
          </a:solidFill>
        </p:spPr>
        <p:txBody>
          <a:bodyPr wrap="square" rtlCol="0">
            <a:spAutoFit/>
          </a:bodyPr>
          <a:lstStyle/>
          <a:p>
            <a:pPr algn="just"/>
            <a:r>
              <a:rPr lang="en-US" sz="3600" dirty="0" smtClean="0">
                <a:solidFill>
                  <a:srgbClr val="FF0000"/>
                </a:solidFill>
                <a:latin typeface="Times New Roman" pitchFamily="18" charset="0"/>
                <a:cs typeface="Times New Roman" pitchFamily="18" charset="0"/>
              </a:rPr>
              <a:t>	</a:t>
            </a:r>
            <a:r>
              <a:rPr lang="vi-VN" sz="3600" dirty="0"/>
              <a:t>Em hãy </a:t>
            </a:r>
            <a:r>
              <a:rPr lang="en-US" sz="3600" dirty="0" smtClean="0"/>
              <a:t>tạo các thư mục trong đia D: LOP 3 -&gt; HO TEN MINH trong HO VA TEN MIN có: GIAI TRI, TUYEN, ANH </a:t>
            </a:r>
            <a:endParaRPr lang="en-US" sz="2800" b="1" dirty="0">
              <a:cs typeface="Times New Roman" pitchFamily="18" charset="0"/>
            </a:endParaRPr>
          </a:p>
        </p:txBody>
      </p:sp>
    </p:spTree>
    <p:extLst>
      <p:ext uri="{BB962C8B-B14F-4D97-AF65-F5344CB8AC3E}">
        <p14:creationId xmlns:p14="http://schemas.microsoft.com/office/powerpoint/2010/main" val="37784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244" y="304145"/>
            <a:ext cx="8721156" cy="3785652"/>
          </a:xfrm>
          <a:prstGeom prst="rect">
            <a:avLst/>
          </a:prstGeom>
          <a:solidFill>
            <a:srgbClr val="FFFF00"/>
          </a:solidFill>
        </p:spPr>
        <p:txBody>
          <a:bodyPr wrap="square" rtlCol="0">
            <a:spAutoFit/>
          </a:bodyPr>
          <a:lstStyle/>
          <a:p>
            <a:pPr algn="just"/>
            <a:r>
              <a:rPr lang="en-US" sz="3600" b="1" dirty="0" smtClean="0">
                <a:solidFill>
                  <a:srgbClr val="FF0000"/>
                </a:solidFill>
                <a:latin typeface="Times New Roman" pitchFamily="18" charset="0"/>
                <a:cs typeface="Times New Roman" pitchFamily="18" charset="0"/>
              </a:rPr>
              <a:t>2. Vận dụng: </a:t>
            </a:r>
            <a:r>
              <a:rPr lang="vi-VN" sz="4000" dirty="0"/>
              <a:t>Trong cây thư mục vừa tạo ở bài luyện tập, em hãy chọn và đổi tên một thư mục. Tiếp theo, hãy nói cho bạn biết em muốn xoá thư mục nào. Cuối cùng, hãy thực hiện xoá thư mục đó. </a:t>
            </a:r>
            <a:endParaRPr lang="en-US" sz="3200" dirty="0">
              <a:solidFill>
                <a:srgbClr val="FF0000"/>
              </a:solidFill>
              <a:latin typeface="+mj-lt"/>
              <a:cs typeface="Times New Roman" pitchFamily="18" charset="0"/>
            </a:endParaRPr>
          </a:p>
        </p:txBody>
      </p:sp>
    </p:spTree>
    <p:extLst>
      <p:ext uri="{BB962C8B-B14F-4D97-AF65-F5344CB8AC3E}">
        <p14:creationId xmlns:p14="http://schemas.microsoft.com/office/powerpoint/2010/main" val="621705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209550"/>
            <a:ext cx="2895600" cy="523220"/>
          </a:xfrm>
          <a:prstGeom prst="rect">
            <a:avLst/>
          </a:prstGeom>
          <a:solidFill>
            <a:schemeClr val="accent6">
              <a:lumMod val="60000"/>
              <a:lumOff val="40000"/>
            </a:schemeClr>
          </a:solidFill>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GHI NHỚ</a:t>
            </a:r>
            <a:endParaRPr lang="en-US" sz="2800" b="1" dirty="0">
              <a:solidFill>
                <a:srgbClr val="FF0000"/>
              </a:solidFill>
              <a:latin typeface="Times New Roman" pitchFamily="18" charset="0"/>
              <a:cs typeface="Times New Roman" pitchFamily="18" charset="0"/>
            </a:endParaRPr>
          </a:p>
        </p:txBody>
      </p:sp>
      <p:sp>
        <p:nvSpPr>
          <p:cNvPr id="4" name="TextBox 3"/>
          <p:cNvSpPr txBox="1"/>
          <p:nvPr/>
        </p:nvSpPr>
        <p:spPr>
          <a:xfrm>
            <a:off x="152400" y="819150"/>
            <a:ext cx="8763000" cy="4154984"/>
          </a:xfrm>
          <a:prstGeom prst="rect">
            <a:avLst/>
          </a:prstGeom>
          <a:solidFill>
            <a:srgbClr val="92D050"/>
          </a:solidFill>
        </p:spPr>
        <p:txBody>
          <a:bodyPr wrap="square" rtlCol="0">
            <a:spAutoFit/>
          </a:bodyPr>
          <a:lstStyle/>
          <a:p>
            <a:pPr algn="just"/>
            <a:r>
              <a:rPr lang="en-US" sz="4400" dirty="0" smtClean="0">
                <a:latin typeface="+mj-lt"/>
              </a:rPr>
              <a:t>	</a:t>
            </a:r>
            <a:r>
              <a:rPr lang="vi-VN" sz="4400" dirty="0"/>
              <a:t>Để xem các </a:t>
            </a:r>
            <a:r>
              <a:rPr lang="vi-VN" sz="4400" dirty="0" smtClean="0"/>
              <a:t>t</a:t>
            </a:r>
            <a:r>
              <a:rPr lang="en-US" sz="4400" dirty="0" smtClean="0"/>
              <a:t>ệ</a:t>
            </a:r>
            <a:r>
              <a:rPr lang="vi-VN" sz="4400" dirty="0" smtClean="0"/>
              <a:t>p </a:t>
            </a:r>
            <a:r>
              <a:rPr lang="vi-VN" sz="4400" dirty="0"/>
              <a:t>và thư mục trong máy tính, ta sử dụng phần mềm quản lí tệp</a:t>
            </a:r>
            <a:r>
              <a:rPr lang="vi-VN" sz="4400" dirty="0" smtClean="0"/>
              <a:t>.</a:t>
            </a:r>
            <a:endParaRPr lang="en-US" sz="4400" dirty="0" smtClean="0"/>
          </a:p>
          <a:p>
            <a:pPr algn="just"/>
            <a:r>
              <a:rPr lang="en-US" sz="4400" dirty="0" smtClean="0"/>
              <a:t>	</a:t>
            </a:r>
            <a:r>
              <a:rPr lang="vi-VN" sz="4400" dirty="0" smtClean="0"/>
              <a:t>Tạo </a:t>
            </a:r>
            <a:r>
              <a:rPr lang="vi-VN" sz="4400" dirty="0"/>
              <a:t>thư mục, đổi tên và xoá thư mục bằng các lệnh tương ứng là: </a:t>
            </a:r>
            <a:r>
              <a:rPr lang="vi-VN" sz="4400" dirty="0">
                <a:solidFill>
                  <a:srgbClr val="FF0000"/>
                </a:solidFill>
              </a:rPr>
              <a:t>New folder</a:t>
            </a:r>
            <a:r>
              <a:rPr lang="vi-VN" sz="4400" dirty="0"/>
              <a:t>, </a:t>
            </a:r>
            <a:r>
              <a:rPr lang="vi-VN" sz="4400" dirty="0">
                <a:solidFill>
                  <a:srgbClr val="FF0000"/>
                </a:solidFill>
              </a:rPr>
              <a:t>Rename và Delete</a:t>
            </a:r>
            <a:r>
              <a:rPr lang="vi-VN" sz="4400" dirty="0"/>
              <a:t>.</a:t>
            </a:r>
            <a:endParaRPr lang="en-US" sz="4000" dirty="0">
              <a:solidFill>
                <a:srgbClr val="FF0000"/>
              </a:solidFill>
              <a:latin typeface="+mj-lt"/>
              <a:cs typeface="Times New Roman" pitchFamily="18" charset="0"/>
            </a:endParaRPr>
          </a:p>
        </p:txBody>
      </p:sp>
    </p:spTree>
    <p:extLst>
      <p:ext uri="{BB962C8B-B14F-4D97-AF65-F5344CB8AC3E}">
        <p14:creationId xmlns:p14="http://schemas.microsoft.com/office/powerpoint/2010/main" val="3420236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438150"/>
            <a:ext cx="2743200" cy="858438"/>
          </a:xfrm>
          <a:solidFill>
            <a:schemeClr val="accent6">
              <a:lumMod val="60000"/>
              <a:lumOff val="40000"/>
            </a:schemeClr>
          </a:solidFill>
        </p:spPr>
        <p:txBody>
          <a:bodyPr/>
          <a:lstStyle/>
          <a:p>
            <a:pPr algn="ctr"/>
            <a:r>
              <a:rPr lang="en-US" b="1" smtClean="0">
                <a:solidFill>
                  <a:srgbClr val="FF0000"/>
                </a:solidFill>
                <a:latin typeface="Times New Roman" pitchFamily="18" charset="0"/>
                <a:cs typeface="Times New Roman" pitchFamily="18" charset="0"/>
              </a:rPr>
              <a:t>DẶN DÒ</a:t>
            </a:r>
            <a:endParaRPr lang="en-US" b="1">
              <a:solidFill>
                <a:srgbClr val="FF0000"/>
              </a:solidFill>
              <a:latin typeface="Times New Roman" pitchFamily="18" charset="0"/>
              <a:cs typeface="Times New Roman" pitchFamily="18" charset="0"/>
            </a:endParaRPr>
          </a:p>
        </p:txBody>
      </p:sp>
      <p:sp>
        <p:nvSpPr>
          <p:cNvPr id="3" name="Title 1"/>
          <p:cNvSpPr txBox="1">
            <a:spLocks/>
          </p:cNvSpPr>
          <p:nvPr/>
        </p:nvSpPr>
        <p:spPr>
          <a:xfrm>
            <a:off x="533400" y="1504950"/>
            <a:ext cx="8077200" cy="1600200"/>
          </a:xfrm>
          <a:prstGeom prst="rect">
            <a:avLst/>
          </a:prstGeom>
          <a:solidFill>
            <a:schemeClr val="bg2"/>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smtClean="0">
                <a:solidFill>
                  <a:srgbClr val="FF0000"/>
                </a:solidFill>
                <a:latin typeface="Times New Roman" pitchFamily="18" charset="0"/>
                <a:cs typeface="Times New Roman" pitchFamily="18" charset="0"/>
              </a:rPr>
              <a:t>Về nhà các em sắp xếp tạo các thư mục, xoá và đổi tên cho thành thạo.</a:t>
            </a:r>
          </a:p>
        </p:txBody>
      </p:sp>
      <p:sp>
        <p:nvSpPr>
          <p:cNvPr id="4" name="Title 1"/>
          <p:cNvSpPr txBox="1">
            <a:spLocks/>
          </p:cNvSpPr>
          <p:nvPr/>
        </p:nvSpPr>
        <p:spPr>
          <a:xfrm>
            <a:off x="990600" y="3257550"/>
            <a:ext cx="7315200" cy="914400"/>
          </a:xfrm>
          <a:prstGeom prst="rect">
            <a:avLst/>
          </a:prstGeom>
          <a:solidFill>
            <a:schemeClr val="bg2"/>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smtClean="0">
                <a:solidFill>
                  <a:srgbClr val="FF0000"/>
                </a:solidFill>
                <a:latin typeface="Times New Roman" pitchFamily="18" charset="0"/>
                <a:cs typeface="Times New Roman" pitchFamily="18" charset="0"/>
              </a:rPr>
              <a:t>Nhận xét tiết học</a:t>
            </a:r>
          </a:p>
        </p:txBody>
      </p:sp>
    </p:spTree>
    <p:extLst>
      <p:ext uri="{BB962C8B-B14F-4D97-AF65-F5344CB8AC3E}">
        <p14:creationId xmlns:p14="http://schemas.microsoft.com/office/powerpoint/2010/main" val="165753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smtClean="0"/>
          </a:p>
        </p:txBody>
      </p:sp>
      <p:pic>
        <p:nvPicPr>
          <p:cNvPr id="81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638" y="-15478"/>
            <a:ext cx="9086850" cy="5128022"/>
          </a:xfrm>
        </p:spPr>
      </p:pic>
      <p:sp>
        <p:nvSpPr>
          <p:cNvPr id="5" name="Heart 4"/>
          <p:cNvSpPr/>
          <p:nvPr/>
        </p:nvSpPr>
        <p:spPr>
          <a:xfrm rot="1015216">
            <a:off x="2004370" y="260421"/>
            <a:ext cx="5131910" cy="3283784"/>
          </a:xfrm>
          <a:prstGeom prst="hear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i="1" dirty="0" err="1" smtClean="0">
                <a:solidFill>
                  <a:srgbClr val="FF0000"/>
                </a:solidFill>
              </a:rPr>
              <a:t>Chúc</a:t>
            </a:r>
            <a:r>
              <a:rPr lang="en-US" sz="4000" b="1" i="1" dirty="0" smtClean="0">
                <a:solidFill>
                  <a:srgbClr val="FF0000"/>
                </a:solidFill>
              </a:rPr>
              <a:t> </a:t>
            </a:r>
            <a:r>
              <a:rPr lang="en-US" sz="4000" b="1" i="1" dirty="0" err="1" smtClean="0">
                <a:solidFill>
                  <a:srgbClr val="FF0000"/>
                </a:solidFill>
              </a:rPr>
              <a:t>các</a:t>
            </a:r>
            <a:r>
              <a:rPr lang="en-US" sz="4000" b="1" i="1" dirty="0" smtClean="0">
                <a:solidFill>
                  <a:srgbClr val="FF0000"/>
                </a:solidFill>
              </a:rPr>
              <a:t> </a:t>
            </a:r>
            <a:r>
              <a:rPr lang="en-US" sz="4000" b="1" i="1" dirty="0" err="1" smtClean="0">
                <a:solidFill>
                  <a:srgbClr val="FF0000"/>
                </a:solidFill>
              </a:rPr>
              <a:t>em</a:t>
            </a:r>
            <a:r>
              <a:rPr lang="en-US" sz="4000" b="1" i="1" dirty="0" smtClean="0">
                <a:solidFill>
                  <a:srgbClr val="FF0000"/>
                </a:solidFill>
              </a:rPr>
              <a:t> </a:t>
            </a:r>
            <a:r>
              <a:rPr lang="en-US" sz="4000" b="1" i="1" dirty="0" err="1" smtClean="0">
                <a:solidFill>
                  <a:srgbClr val="FF0000"/>
                </a:solidFill>
              </a:rPr>
              <a:t>chăm</a:t>
            </a:r>
            <a:r>
              <a:rPr lang="en-US" sz="4000" b="1" i="1" dirty="0" smtClean="0">
                <a:solidFill>
                  <a:srgbClr val="FF0000"/>
                </a:solidFill>
              </a:rPr>
              <a:t> </a:t>
            </a:r>
            <a:r>
              <a:rPr lang="en-US" sz="4000" b="1" i="1" dirty="0" err="1" smtClean="0">
                <a:solidFill>
                  <a:srgbClr val="FF0000"/>
                </a:solidFill>
              </a:rPr>
              <a:t>ngoan</a:t>
            </a:r>
            <a:r>
              <a:rPr lang="en-US" sz="4000" b="1" i="1" dirty="0" smtClean="0">
                <a:solidFill>
                  <a:srgbClr val="FF0000"/>
                </a:solidFill>
              </a:rPr>
              <a:t> </a:t>
            </a:r>
            <a:r>
              <a:rPr lang="en-US" sz="4000" b="1" i="1" dirty="0" err="1" smtClean="0">
                <a:solidFill>
                  <a:srgbClr val="FF0000"/>
                </a:solidFill>
              </a:rPr>
              <a:t>học</a:t>
            </a:r>
            <a:r>
              <a:rPr lang="en-US" sz="4000" b="1" i="1" dirty="0" smtClean="0">
                <a:solidFill>
                  <a:srgbClr val="FF0000"/>
                </a:solidFill>
              </a:rPr>
              <a:t> </a:t>
            </a:r>
            <a:r>
              <a:rPr lang="en-US" sz="4000" b="1" i="1" dirty="0" err="1" smtClean="0">
                <a:solidFill>
                  <a:srgbClr val="FF0000"/>
                </a:solidFill>
              </a:rPr>
              <a:t>giỏi</a:t>
            </a:r>
            <a:endParaRPr lang="en-US" sz="4000" b="1" i="1" dirty="0">
              <a:solidFill>
                <a:srgbClr val="FF0000"/>
              </a:solidFill>
            </a:endParaRPr>
          </a:p>
        </p:txBody>
      </p:sp>
      <p:sp>
        <p:nvSpPr>
          <p:cNvPr id="2" name="Freeform 1"/>
          <p:cNvSpPr/>
          <p:nvPr/>
        </p:nvSpPr>
        <p:spPr>
          <a:xfrm>
            <a:off x="2662774" y="2917209"/>
            <a:ext cx="1472498" cy="931460"/>
          </a:xfrm>
          <a:custGeom>
            <a:avLst/>
            <a:gdLst>
              <a:gd name="connsiteX0" fmla="*/ 1472498 w 1472498"/>
              <a:gd name="connsiteY0" fmla="*/ 0 h 1241947"/>
              <a:gd name="connsiteX1" fmla="*/ 1049417 w 1472498"/>
              <a:gd name="connsiteY1" fmla="*/ 109183 h 1241947"/>
              <a:gd name="connsiteX2" fmla="*/ 994826 w 1472498"/>
              <a:gd name="connsiteY2" fmla="*/ 136478 h 1241947"/>
              <a:gd name="connsiteX3" fmla="*/ 953883 w 1472498"/>
              <a:gd name="connsiteY3" fmla="*/ 150126 h 1241947"/>
              <a:gd name="connsiteX4" fmla="*/ 912939 w 1472498"/>
              <a:gd name="connsiteY4" fmla="*/ 177421 h 1241947"/>
              <a:gd name="connsiteX5" fmla="*/ 831053 w 1472498"/>
              <a:gd name="connsiteY5" fmla="*/ 204717 h 1241947"/>
              <a:gd name="connsiteX6" fmla="*/ 790110 w 1472498"/>
              <a:gd name="connsiteY6" fmla="*/ 218365 h 1241947"/>
              <a:gd name="connsiteX7" fmla="*/ 653632 w 1472498"/>
              <a:gd name="connsiteY7" fmla="*/ 232012 h 1241947"/>
              <a:gd name="connsiteX8" fmla="*/ 558098 w 1472498"/>
              <a:gd name="connsiteY8" fmla="*/ 259308 h 1241947"/>
              <a:gd name="connsiteX9" fmla="*/ 517154 w 1472498"/>
              <a:gd name="connsiteY9" fmla="*/ 272956 h 1241947"/>
              <a:gd name="connsiteX10" fmla="*/ 435268 w 1472498"/>
              <a:gd name="connsiteY10" fmla="*/ 286603 h 1241947"/>
              <a:gd name="connsiteX11" fmla="*/ 394325 w 1472498"/>
              <a:gd name="connsiteY11" fmla="*/ 313899 h 1241947"/>
              <a:gd name="connsiteX12" fmla="*/ 353381 w 1472498"/>
              <a:gd name="connsiteY12" fmla="*/ 327547 h 1241947"/>
              <a:gd name="connsiteX13" fmla="*/ 326086 w 1472498"/>
              <a:gd name="connsiteY13" fmla="*/ 368490 h 1241947"/>
              <a:gd name="connsiteX14" fmla="*/ 285142 w 1472498"/>
              <a:gd name="connsiteY14" fmla="*/ 423081 h 1241947"/>
              <a:gd name="connsiteX15" fmla="*/ 230551 w 1472498"/>
              <a:gd name="connsiteY15" fmla="*/ 464024 h 1241947"/>
              <a:gd name="connsiteX16" fmla="*/ 175960 w 1472498"/>
              <a:gd name="connsiteY16" fmla="*/ 559559 h 1241947"/>
              <a:gd name="connsiteX17" fmla="*/ 135017 w 1472498"/>
              <a:gd name="connsiteY17" fmla="*/ 586854 h 1241947"/>
              <a:gd name="connsiteX18" fmla="*/ 39483 w 1472498"/>
              <a:gd name="connsiteY18" fmla="*/ 627797 h 1241947"/>
              <a:gd name="connsiteX19" fmla="*/ 25835 w 1472498"/>
              <a:gd name="connsiteY19" fmla="*/ 818866 h 1241947"/>
              <a:gd name="connsiteX20" fmla="*/ 80426 w 1472498"/>
              <a:gd name="connsiteY20" fmla="*/ 900753 h 1241947"/>
              <a:gd name="connsiteX21" fmla="*/ 107722 w 1472498"/>
              <a:gd name="connsiteY21" fmla="*/ 1078174 h 1241947"/>
              <a:gd name="connsiteX22" fmla="*/ 175960 w 1472498"/>
              <a:gd name="connsiteY22" fmla="*/ 1160060 h 1241947"/>
              <a:gd name="connsiteX23" fmla="*/ 175960 w 1472498"/>
              <a:gd name="connsiteY23" fmla="*/ 1241947 h 12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72498" h="1241947">
                <a:moveTo>
                  <a:pt x="1472498" y="0"/>
                </a:moveTo>
                <a:cubicBezTo>
                  <a:pt x="1324616" y="24647"/>
                  <a:pt x="1189036" y="39375"/>
                  <a:pt x="1049417" y="109183"/>
                </a:cubicBezTo>
                <a:cubicBezTo>
                  <a:pt x="1031220" y="118281"/>
                  <a:pt x="1013526" y="128464"/>
                  <a:pt x="994826" y="136478"/>
                </a:cubicBezTo>
                <a:cubicBezTo>
                  <a:pt x="981603" y="142145"/>
                  <a:pt x="966750" y="143692"/>
                  <a:pt x="953883" y="150126"/>
                </a:cubicBezTo>
                <a:cubicBezTo>
                  <a:pt x="939212" y="157461"/>
                  <a:pt x="927928" y="170759"/>
                  <a:pt x="912939" y="177421"/>
                </a:cubicBezTo>
                <a:cubicBezTo>
                  <a:pt x="886647" y="189106"/>
                  <a:pt x="858348" y="195618"/>
                  <a:pt x="831053" y="204717"/>
                </a:cubicBezTo>
                <a:cubicBezTo>
                  <a:pt x="817405" y="209266"/>
                  <a:pt x="804425" y="216934"/>
                  <a:pt x="790110" y="218365"/>
                </a:cubicBezTo>
                <a:lnTo>
                  <a:pt x="653632" y="232012"/>
                </a:lnTo>
                <a:lnTo>
                  <a:pt x="558098" y="259308"/>
                </a:lnTo>
                <a:cubicBezTo>
                  <a:pt x="544318" y="263442"/>
                  <a:pt x="531198" y="269835"/>
                  <a:pt x="517154" y="272956"/>
                </a:cubicBezTo>
                <a:cubicBezTo>
                  <a:pt x="490141" y="278959"/>
                  <a:pt x="462563" y="282054"/>
                  <a:pt x="435268" y="286603"/>
                </a:cubicBezTo>
                <a:cubicBezTo>
                  <a:pt x="421620" y="295702"/>
                  <a:pt x="408996" y="306563"/>
                  <a:pt x="394325" y="313899"/>
                </a:cubicBezTo>
                <a:cubicBezTo>
                  <a:pt x="381458" y="320333"/>
                  <a:pt x="364615" y="318560"/>
                  <a:pt x="353381" y="327547"/>
                </a:cubicBezTo>
                <a:cubicBezTo>
                  <a:pt x="340573" y="337793"/>
                  <a:pt x="335620" y="355143"/>
                  <a:pt x="326086" y="368490"/>
                </a:cubicBezTo>
                <a:cubicBezTo>
                  <a:pt x="312865" y="386999"/>
                  <a:pt x="301226" y="406997"/>
                  <a:pt x="285142" y="423081"/>
                </a:cubicBezTo>
                <a:cubicBezTo>
                  <a:pt x="269058" y="439165"/>
                  <a:pt x="248748" y="450376"/>
                  <a:pt x="230551" y="464024"/>
                </a:cubicBezTo>
                <a:cubicBezTo>
                  <a:pt x="219846" y="485434"/>
                  <a:pt x="195251" y="540268"/>
                  <a:pt x="175960" y="559559"/>
                </a:cubicBezTo>
                <a:cubicBezTo>
                  <a:pt x="164362" y="571157"/>
                  <a:pt x="149258" y="578716"/>
                  <a:pt x="135017" y="586854"/>
                </a:cubicBezTo>
                <a:cubicBezTo>
                  <a:pt x="87793" y="613839"/>
                  <a:pt x="85420" y="612485"/>
                  <a:pt x="39483" y="627797"/>
                </a:cubicBezTo>
                <a:cubicBezTo>
                  <a:pt x="-8024" y="699057"/>
                  <a:pt x="-12769" y="687612"/>
                  <a:pt x="25835" y="818866"/>
                </a:cubicBezTo>
                <a:cubicBezTo>
                  <a:pt x="35092" y="850338"/>
                  <a:pt x="80426" y="900753"/>
                  <a:pt x="80426" y="900753"/>
                </a:cubicBezTo>
                <a:cubicBezTo>
                  <a:pt x="80475" y="901145"/>
                  <a:pt x="97301" y="1057333"/>
                  <a:pt x="107722" y="1078174"/>
                </a:cubicBezTo>
                <a:cubicBezTo>
                  <a:pt x="127621" y="1117971"/>
                  <a:pt x="165700" y="1113888"/>
                  <a:pt x="175960" y="1160060"/>
                </a:cubicBezTo>
                <a:cubicBezTo>
                  <a:pt x="181881" y="1186706"/>
                  <a:pt x="175960" y="1214651"/>
                  <a:pt x="175960" y="1241947"/>
                </a:cubicBezTo>
              </a:path>
            </a:pathLst>
          </a:custGeom>
          <a:noFill/>
          <a:ln>
            <a:solidFill>
              <a:srgbClr val="00009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952463"/>
      </p:ext>
    </p:extLst>
  </p:cSld>
  <p:clrMapOvr>
    <a:masterClrMapping/>
  </p:clrMapOvr>
  <p:transition spd="slow" advClick="0" advTm="6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1123950"/>
            <a:ext cx="8534400" cy="3352800"/>
          </a:xfrm>
          <a:prstGeom prst="rect">
            <a:avLst/>
          </a:prstGeom>
          <a:solidFill>
            <a:srgbClr val="00FFFF"/>
          </a:solidFill>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vi-VN" sz="5400" dirty="0"/>
              <a:t>Thực hiện thao tác nào với thư mục có thể giúp em thay đổi được cây thư mục ở </a:t>
            </a:r>
            <a:r>
              <a:rPr lang="vi-VN" sz="5400" dirty="0">
                <a:solidFill>
                  <a:srgbClr val="FF0000"/>
                </a:solidFill>
              </a:rPr>
              <a:t>Hình 1 thành cây thư mục như ở Hình </a:t>
            </a:r>
            <a:r>
              <a:rPr lang="vi-VN" sz="5400" dirty="0" smtClean="0">
                <a:solidFill>
                  <a:srgbClr val="FF0000"/>
                </a:solidFill>
              </a:rPr>
              <a:t>2</a:t>
            </a:r>
            <a:r>
              <a:rPr lang="en-US" sz="5400" dirty="0" smtClean="0">
                <a:solidFill>
                  <a:srgbClr val="FF0000"/>
                </a:solidFill>
              </a:rPr>
              <a:t> (sách giáo khoa trang 45)</a:t>
            </a:r>
            <a:endParaRPr lang="en-US" sz="5400" dirty="0">
              <a:solidFill>
                <a:srgbClr val="FF0000"/>
              </a:solidFill>
              <a:latin typeface="Times New Roman" pitchFamily="18" charset="0"/>
              <a:cs typeface="Times New Roman" pitchFamily="18" charset="0"/>
            </a:endParaRPr>
          </a:p>
        </p:txBody>
      </p:sp>
      <p:sp>
        <p:nvSpPr>
          <p:cNvPr id="5" name="Title 1"/>
          <p:cNvSpPr txBox="1">
            <a:spLocks/>
          </p:cNvSpPr>
          <p:nvPr/>
        </p:nvSpPr>
        <p:spPr>
          <a:xfrm>
            <a:off x="2286000" y="190500"/>
            <a:ext cx="4572000" cy="62865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600" b="1" dirty="0" smtClean="0">
                <a:solidFill>
                  <a:srgbClr val="000099"/>
                </a:solidFill>
                <a:latin typeface="Times New Roman" pitchFamily="18" charset="0"/>
                <a:cs typeface="Times New Roman" pitchFamily="18" charset="0"/>
              </a:rPr>
              <a:t>Khởi động</a:t>
            </a:r>
            <a:endParaRPr lang="en-US" sz="3600" b="1"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3391572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B8445D9-16A8-4E49-88ED-489A25B311E8}"/>
              </a:ext>
            </a:extLst>
          </p:cNvPr>
          <p:cNvSpPr/>
          <p:nvPr/>
        </p:nvSpPr>
        <p:spPr>
          <a:xfrm>
            <a:off x="6781800" y="-24063"/>
            <a:ext cx="2542728" cy="5185610"/>
          </a:xfrm>
          <a:custGeom>
            <a:avLst/>
            <a:gdLst>
              <a:gd name="connsiteX0" fmla="*/ 2085474 w 5325979"/>
              <a:gd name="connsiteY0" fmla="*/ 0 h 6914147"/>
              <a:gd name="connsiteX1" fmla="*/ 5325979 w 5325979"/>
              <a:gd name="connsiteY1" fmla="*/ 0 h 6914147"/>
              <a:gd name="connsiteX2" fmla="*/ 5325979 w 5325979"/>
              <a:gd name="connsiteY2" fmla="*/ 6914147 h 6914147"/>
              <a:gd name="connsiteX3" fmla="*/ 2149642 w 5325979"/>
              <a:gd name="connsiteY3" fmla="*/ 6914147 h 6914147"/>
              <a:gd name="connsiteX4" fmla="*/ 0 w 5325979"/>
              <a:gd name="connsiteY4" fmla="*/ 3224463 h 6914147"/>
              <a:gd name="connsiteX5" fmla="*/ 2085474 w 5325979"/>
              <a:gd name="connsiteY5" fmla="*/ 0 h 691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5979" h="6914147">
                <a:moveTo>
                  <a:pt x="2085474" y="0"/>
                </a:moveTo>
                <a:lnTo>
                  <a:pt x="5325979" y="0"/>
                </a:lnTo>
                <a:lnTo>
                  <a:pt x="5325979" y="6914147"/>
                </a:lnTo>
                <a:lnTo>
                  <a:pt x="2149642" y="6914147"/>
                </a:lnTo>
                <a:lnTo>
                  <a:pt x="0" y="3224463"/>
                </a:lnTo>
                <a:lnTo>
                  <a:pt x="2085474" y="0"/>
                </a:lnTo>
                <a:close/>
              </a:path>
            </a:pathLst>
          </a:custGeom>
          <a:solidFill>
            <a:srgbClr val="13A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Freeform: Shape 6">
            <a:extLst>
              <a:ext uri="{FF2B5EF4-FFF2-40B4-BE49-F238E27FC236}">
                <a16:creationId xmlns:a16="http://schemas.microsoft.com/office/drawing/2014/main" id="{72F1235B-A8B9-4405-9956-006F6DD40CF6}"/>
              </a:ext>
            </a:extLst>
          </p:cNvPr>
          <p:cNvSpPr/>
          <p:nvPr/>
        </p:nvSpPr>
        <p:spPr>
          <a:xfrm>
            <a:off x="6934200" y="-20538"/>
            <a:ext cx="914400" cy="5157000"/>
          </a:xfrm>
          <a:custGeom>
            <a:avLst/>
            <a:gdLst>
              <a:gd name="connsiteX0" fmla="*/ 2353456 w 2413417"/>
              <a:gd name="connsiteY0" fmla="*/ 29980 h 6865495"/>
              <a:gd name="connsiteX1" fmla="*/ 299804 w 2413417"/>
              <a:gd name="connsiteY1" fmla="*/ 3207895 h 6865495"/>
              <a:gd name="connsiteX2" fmla="*/ 2413417 w 2413417"/>
              <a:gd name="connsiteY2" fmla="*/ 6865495 h 6865495"/>
              <a:gd name="connsiteX3" fmla="*/ 2098623 w 2413417"/>
              <a:gd name="connsiteY3" fmla="*/ 6865495 h 6865495"/>
              <a:gd name="connsiteX4" fmla="*/ 0 w 2413417"/>
              <a:gd name="connsiteY4" fmla="*/ 3207895 h 6865495"/>
              <a:gd name="connsiteX5" fmla="*/ 2098623 w 2413417"/>
              <a:gd name="connsiteY5" fmla="*/ 0 h 6865495"/>
              <a:gd name="connsiteX6" fmla="*/ 2353456 w 2413417"/>
              <a:gd name="connsiteY6" fmla="*/ 29980 h 6865495"/>
              <a:gd name="connsiteX0" fmla="*/ 2383339 w 2413417"/>
              <a:gd name="connsiteY0" fmla="*/ 6074 h 6865495"/>
              <a:gd name="connsiteX1" fmla="*/ 299804 w 2413417"/>
              <a:gd name="connsiteY1" fmla="*/ 3207895 h 6865495"/>
              <a:gd name="connsiteX2" fmla="*/ 2413417 w 2413417"/>
              <a:gd name="connsiteY2" fmla="*/ 6865495 h 6865495"/>
              <a:gd name="connsiteX3" fmla="*/ 2098623 w 2413417"/>
              <a:gd name="connsiteY3" fmla="*/ 6865495 h 6865495"/>
              <a:gd name="connsiteX4" fmla="*/ 0 w 2413417"/>
              <a:gd name="connsiteY4" fmla="*/ 3207895 h 6865495"/>
              <a:gd name="connsiteX5" fmla="*/ 2098623 w 2413417"/>
              <a:gd name="connsiteY5" fmla="*/ 0 h 6865495"/>
              <a:gd name="connsiteX6" fmla="*/ 2383339 w 2413417"/>
              <a:gd name="connsiteY6" fmla="*/ 6074 h 686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417" h="6865495">
                <a:moveTo>
                  <a:pt x="2383339" y="6074"/>
                </a:moveTo>
                <a:lnTo>
                  <a:pt x="299804" y="3207895"/>
                </a:lnTo>
                <a:lnTo>
                  <a:pt x="2413417" y="6865495"/>
                </a:lnTo>
                <a:lnTo>
                  <a:pt x="2098623" y="6865495"/>
                </a:lnTo>
                <a:lnTo>
                  <a:pt x="0" y="3207895"/>
                </a:lnTo>
                <a:lnTo>
                  <a:pt x="2098623" y="0"/>
                </a:lnTo>
                <a:lnTo>
                  <a:pt x="2383339" y="6074"/>
                </a:lnTo>
                <a:close/>
              </a:path>
            </a:pathLst>
          </a:cu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aseline="-25000"/>
              <a:t>        </a:t>
            </a:r>
            <a:endParaRPr lang="vi-VN" baseline="-25000"/>
          </a:p>
        </p:txBody>
      </p:sp>
      <p:sp>
        <p:nvSpPr>
          <p:cNvPr id="9" name="Freeform: Shape 8">
            <a:extLst>
              <a:ext uri="{FF2B5EF4-FFF2-40B4-BE49-F238E27FC236}">
                <a16:creationId xmlns:a16="http://schemas.microsoft.com/office/drawing/2014/main" id="{038AAE9D-C036-4EB2-9C17-5CB9FBC2D2CD}"/>
              </a:ext>
            </a:extLst>
          </p:cNvPr>
          <p:cNvSpPr/>
          <p:nvPr/>
        </p:nvSpPr>
        <p:spPr>
          <a:xfrm>
            <a:off x="6781800" y="-20538"/>
            <a:ext cx="990600" cy="5157000"/>
          </a:xfrm>
          <a:custGeom>
            <a:avLst/>
            <a:gdLst>
              <a:gd name="connsiteX0" fmla="*/ 2353456 w 2413417"/>
              <a:gd name="connsiteY0" fmla="*/ 29980 h 6865495"/>
              <a:gd name="connsiteX1" fmla="*/ 299804 w 2413417"/>
              <a:gd name="connsiteY1" fmla="*/ 3207895 h 6865495"/>
              <a:gd name="connsiteX2" fmla="*/ 2413417 w 2413417"/>
              <a:gd name="connsiteY2" fmla="*/ 6865495 h 6865495"/>
              <a:gd name="connsiteX3" fmla="*/ 2098623 w 2413417"/>
              <a:gd name="connsiteY3" fmla="*/ 6865495 h 6865495"/>
              <a:gd name="connsiteX4" fmla="*/ 0 w 2413417"/>
              <a:gd name="connsiteY4" fmla="*/ 3207895 h 6865495"/>
              <a:gd name="connsiteX5" fmla="*/ 2098623 w 2413417"/>
              <a:gd name="connsiteY5" fmla="*/ 0 h 6865495"/>
              <a:gd name="connsiteX6" fmla="*/ 2353456 w 2413417"/>
              <a:gd name="connsiteY6" fmla="*/ 29980 h 6865495"/>
              <a:gd name="connsiteX0" fmla="*/ 2383339 w 2413417"/>
              <a:gd name="connsiteY0" fmla="*/ 6074 h 6865495"/>
              <a:gd name="connsiteX1" fmla="*/ 299804 w 2413417"/>
              <a:gd name="connsiteY1" fmla="*/ 3207895 h 6865495"/>
              <a:gd name="connsiteX2" fmla="*/ 2413417 w 2413417"/>
              <a:gd name="connsiteY2" fmla="*/ 6865495 h 6865495"/>
              <a:gd name="connsiteX3" fmla="*/ 2098623 w 2413417"/>
              <a:gd name="connsiteY3" fmla="*/ 6865495 h 6865495"/>
              <a:gd name="connsiteX4" fmla="*/ 0 w 2413417"/>
              <a:gd name="connsiteY4" fmla="*/ 3207895 h 6865495"/>
              <a:gd name="connsiteX5" fmla="*/ 2098623 w 2413417"/>
              <a:gd name="connsiteY5" fmla="*/ 0 h 6865495"/>
              <a:gd name="connsiteX6" fmla="*/ 2383339 w 2413417"/>
              <a:gd name="connsiteY6" fmla="*/ 6074 h 686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417" h="6865495">
                <a:moveTo>
                  <a:pt x="2383339" y="6074"/>
                </a:moveTo>
                <a:lnTo>
                  <a:pt x="299804" y="3207895"/>
                </a:lnTo>
                <a:lnTo>
                  <a:pt x="2413417" y="6865495"/>
                </a:lnTo>
                <a:lnTo>
                  <a:pt x="2098623" y="6865495"/>
                </a:lnTo>
                <a:lnTo>
                  <a:pt x="0" y="3207895"/>
                </a:lnTo>
                <a:lnTo>
                  <a:pt x="2098623" y="0"/>
                </a:lnTo>
                <a:lnTo>
                  <a:pt x="2383339" y="6074"/>
                </a:lnTo>
                <a:close/>
              </a:path>
            </a:pathLst>
          </a:custGeom>
          <a:solidFill>
            <a:srgbClr val="339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aseline="-25000"/>
              <a:t>        </a:t>
            </a:r>
            <a:endParaRPr lang="vi-VN" baseline="-25000"/>
          </a:p>
        </p:txBody>
      </p:sp>
      <p:sp>
        <p:nvSpPr>
          <p:cNvPr id="11" name="Title 1">
            <a:extLst>
              <a:ext uri="{FF2B5EF4-FFF2-40B4-BE49-F238E27FC236}">
                <a16:creationId xmlns:a16="http://schemas.microsoft.com/office/drawing/2014/main" id="{F1C62D11-13FB-4E2F-8A0D-851AAE498365}"/>
              </a:ext>
            </a:extLst>
          </p:cNvPr>
          <p:cNvSpPr txBox="1">
            <a:spLocks/>
          </p:cNvSpPr>
          <p:nvPr/>
        </p:nvSpPr>
        <p:spPr>
          <a:xfrm>
            <a:off x="30494" y="666750"/>
            <a:ext cx="7152250" cy="241134"/>
          </a:xfrm>
          <a:prstGeom prst="roundRect">
            <a:avLst/>
          </a:prstGeom>
          <a:solidFill>
            <a:schemeClr val="bg1">
              <a:lumMod val="85000"/>
              <a:alpha val="7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smtClean="0">
                <a:solidFill>
                  <a:srgbClr val="FF0000"/>
                </a:solidFill>
                <a:latin typeface="Times New Roman" pitchFamily="18" charset="0"/>
                <a:cs typeface="Times New Roman" pitchFamily="18" charset="0"/>
              </a:rPr>
              <a:t>CHỦ ĐỀ </a:t>
            </a:r>
            <a:r>
              <a:rPr lang="en-US" altLang="en-US" sz="2000" b="1" dirty="0">
                <a:solidFill>
                  <a:srgbClr val="FF0000"/>
                </a:solidFill>
                <a:latin typeface="Times New Roman" pitchFamily="18" charset="0"/>
                <a:cs typeface="Times New Roman" pitchFamily="18" charset="0"/>
              </a:rPr>
              <a:t>C</a:t>
            </a:r>
            <a:r>
              <a:rPr lang="en-US" altLang="en-US" sz="2000" b="1" dirty="0" smtClean="0">
                <a:solidFill>
                  <a:srgbClr val="FF0000"/>
                </a:solidFill>
                <a:latin typeface="Times New Roman" pitchFamily="18" charset="0"/>
                <a:cs typeface="Times New Roman" pitchFamily="18" charset="0"/>
              </a:rPr>
              <a:t>.</a:t>
            </a:r>
            <a:r>
              <a:rPr lang="en-US" altLang="en-US" sz="2000" b="1" dirty="0" smtClean="0">
                <a:solidFill>
                  <a:srgbClr val="000099"/>
                </a:solidFill>
                <a:latin typeface="Times New Roman" pitchFamily="18" charset="0"/>
                <a:cs typeface="Times New Roman" pitchFamily="18" charset="0"/>
              </a:rPr>
              <a:t> </a:t>
            </a:r>
            <a:r>
              <a:rPr lang="vi-VN" altLang="en-US" sz="2000" b="1" dirty="0" smtClean="0">
                <a:solidFill>
                  <a:srgbClr val="000099"/>
                </a:solidFill>
                <a:latin typeface="Times New Roman" pitchFamily="18" charset="0"/>
                <a:cs typeface="Times New Roman" pitchFamily="18" charset="0"/>
              </a:rPr>
              <a:t>BÀI </a:t>
            </a:r>
            <a:r>
              <a:rPr lang="en-US" altLang="en-US" sz="2000" b="1" dirty="0" smtClean="0">
                <a:solidFill>
                  <a:srgbClr val="000099"/>
                </a:solidFill>
                <a:latin typeface="Times New Roman" pitchFamily="18" charset="0"/>
                <a:cs typeface="Times New Roman" pitchFamily="18" charset="0"/>
              </a:rPr>
              <a:t>3</a:t>
            </a:r>
            <a:r>
              <a:rPr lang="vi-VN" altLang="en-US" sz="2000" b="1" dirty="0" smtClean="0">
                <a:solidFill>
                  <a:srgbClr val="000099"/>
                </a:solidFill>
                <a:latin typeface="Times New Roman" pitchFamily="18" charset="0"/>
                <a:cs typeface="Times New Roman" pitchFamily="18" charset="0"/>
              </a:rPr>
              <a:t>:</a:t>
            </a:r>
            <a:r>
              <a:rPr lang="en-US" altLang="en-US" sz="2000" b="1" dirty="0">
                <a:solidFill>
                  <a:srgbClr val="000099"/>
                </a:solidFill>
                <a:latin typeface="Times New Roman" pitchFamily="18" charset="0"/>
                <a:cs typeface="Times New Roman" pitchFamily="18" charset="0"/>
              </a:rPr>
              <a:t> EM TẬP THAO TÁC VỚI THƯ MỤC</a:t>
            </a:r>
            <a:endParaRPr lang="en-US" sz="1800" b="1" dirty="0">
              <a:ln w="22225">
                <a:noFill/>
                <a:prstDash val="solid"/>
              </a:ln>
              <a:solidFill>
                <a:srgbClr val="FF000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0753DC0D-9605-4FEF-B6F7-32D5AA4DF806}"/>
              </a:ext>
            </a:extLst>
          </p:cNvPr>
          <p:cNvGrpSpPr/>
          <p:nvPr/>
        </p:nvGrpSpPr>
        <p:grpSpPr>
          <a:xfrm>
            <a:off x="94907" y="895351"/>
            <a:ext cx="3199106" cy="527839"/>
            <a:chOff x="6281260" y="2889781"/>
            <a:chExt cx="2800229" cy="1041920"/>
          </a:xfrm>
        </p:grpSpPr>
        <p:pic>
          <p:nvPicPr>
            <p:cNvPr id="15" name="Picture 14">
              <a:extLst>
                <a:ext uri="{FF2B5EF4-FFF2-40B4-BE49-F238E27FC236}">
                  <a16:creationId xmlns:a16="http://schemas.microsoft.com/office/drawing/2014/main" id="{DE70D53D-A0A8-4208-AD34-3C6D809C3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1260" y="2889781"/>
              <a:ext cx="383820" cy="933738"/>
            </a:xfrm>
            <a:prstGeom prst="rect">
              <a:avLst/>
            </a:prstGeom>
          </p:spPr>
        </p:pic>
        <p:sp>
          <p:nvSpPr>
            <p:cNvPr id="16" name="TextBox 15">
              <a:extLst>
                <a:ext uri="{FF2B5EF4-FFF2-40B4-BE49-F238E27FC236}">
                  <a16:creationId xmlns:a16="http://schemas.microsoft.com/office/drawing/2014/main" id="{4D4824FE-1CFA-4AA7-A14C-C344D4683995}"/>
                </a:ext>
              </a:extLst>
            </p:cNvPr>
            <p:cNvSpPr txBox="1"/>
            <p:nvPr/>
          </p:nvSpPr>
          <p:spPr>
            <a:xfrm>
              <a:off x="7242418" y="3020404"/>
              <a:ext cx="1839071" cy="911297"/>
            </a:xfrm>
            <a:prstGeom prst="rect">
              <a:avLst/>
            </a:prstGeom>
            <a:noFill/>
          </p:spPr>
          <p:txBody>
            <a:bodyPr wrap="square" rtlCol="0" anchor="ctr">
              <a:spAutoFit/>
            </a:bodyPr>
            <a:lstStyle/>
            <a:p>
              <a:pPr algn="ctr"/>
              <a:r>
                <a:rPr lang="en-US" sz="2400" b="1" dirty="0" smtClean="0">
                  <a:latin typeface="Cambria" panose="02040503050406030204" pitchFamily="18" charset="0"/>
                  <a:ea typeface="Cambria" panose="02040503050406030204" pitchFamily="18" charset="0"/>
                  <a:cs typeface="Arial" panose="020B0604020202020204" pitchFamily="34" charset="0"/>
                </a:rPr>
                <a:t>MỤC TIÊU</a:t>
              </a:r>
              <a:endParaRPr lang="en-US" sz="2400" b="1" dirty="0">
                <a:latin typeface="Cambria" panose="02040503050406030204" pitchFamily="18" charset="0"/>
                <a:ea typeface="Cambria" panose="02040503050406030204" pitchFamily="18" charset="0"/>
                <a:cs typeface="Arial" panose="020B0604020202020204" pitchFamily="34" charset="0"/>
              </a:endParaRPr>
            </a:p>
          </p:txBody>
        </p:sp>
      </p:grpSp>
      <p:sp>
        <p:nvSpPr>
          <p:cNvPr id="18" name="Rectangle 17">
            <a:extLst>
              <a:ext uri="{FF2B5EF4-FFF2-40B4-BE49-F238E27FC236}">
                <a16:creationId xmlns:a16="http://schemas.microsoft.com/office/drawing/2014/main" id="{E5F9E044-053E-40B9-8B2B-F8E8CF98B6F2}"/>
              </a:ext>
            </a:extLst>
          </p:cNvPr>
          <p:cNvSpPr/>
          <p:nvPr/>
        </p:nvSpPr>
        <p:spPr>
          <a:xfrm>
            <a:off x="7182744" y="742950"/>
            <a:ext cx="2189856" cy="1938992"/>
          </a:xfrm>
          <a:prstGeom prst="rect">
            <a:avLst/>
          </a:prstGeom>
          <a:noFill/>
        </p:spPr>
        <p:txBody>
          <a:bodyPr wrap="square" lIns="91440" tIns="45720" rIns="91440" bIns="45720">
            <a:spAutoFit/>
          </a:bodyPr>
          <a:lstStyle/>
          <a:p>
            <a:pPr algn="ctr"/>
            <a:r>
              <a:rPr lang="en-US" sz="2000" b="1" dirty="0">
                <a:ln w="22225">
                  <a:noFill/>
                  <a:prstDash val="solid"/>
                </a:ln>
                <a:solidFill>
                  <a:schemeClr val="bg1"/>
                </a:solidFill>
                <a:effectLst/>
                <a:latin typeface="Cambria" panose="02040503050406030204" pitchFamily="18" charset="0"/>
                <a:ea typeface="Cambria" panose="02040503050406030204" pitchFamily="18" charset="0"/>
              </a:rPr>
              <a:t>CHỦ ĐỀ </a:t>
            </a:r>
            <a:r>
              <a:rPr lang="en-US" sz="2000" b="1" dirty="0" smtClean="0">
                <a:ln w="22225">
                  <a:noFill/>
                  <a:prstDash val="solid"/>
                </a:ln>
                <a:solidFill>
                  <a:schemeClr val="bg1"/>
                </a:solidFill>
                <a:latin typeface="Cambria" panose="02040503050406030204" pitchFamily="18" charset="0"/>
                <a:ea typeface="Cambria" panose="02040503050406030204" pitchFamily="18" charset="0"/>
              </a:rPr>
              <a:t>C2</a:t>
            </a:r>
            <a:r>
              <a:rPr lang="en-US" sz="2000" b="1" dirty="0" smtClean="0">
                <a:ln w="22225">
                  <a:noFill/>
                  <a:prstDash val="solid"/>
                </a:ln>
                <a:solidFill>
                  <a:schemeClr val="bg1"/>
                </a:solidFill>
                <a:effectLst/>
                <a:latin typeface="Cambria" panose="02040503050406030204" pitchFamily="18" charset="0"/>
                <a:ea typeface="Cambria" panose="02040503050406030204" pitchFamily="18" charset="0"/>
              </a:rPr>
              <a:t>:</a:t>
            </a:r>
            <a:endParaRPr lang="en-US" sz="2000" b="1" dirty="0">
              <a:ln w="22225">
                <a:noFill/>
                <a:prstDash val="solid"/>
              </a:ln>
              <a:solidFill>
                <a:schemeClr val="bg1"/>
              </a:solidFill>
              <a:effectLst/>
              <a:latin typeface="Cambria" panose="02040503050406030204" pitchFamily="18" charset="0"/>
              <a:ea typeface="Cambria" panose="02040503050406030204" pitchFamily="18" charset="0"/>
            </a:endParaRPr>
          </a:p>
          <a:p>
            <a:pPr algn="ctr"/>
            <a:r>
              <a:rPr lang="en-US" sz="2000" b="1" dirty="0" smtClean="0">
                <a:ln w="22225">
                  <a:noFill/>
                  <a:prstDash val="solid"/>
                </a:ln>
                <a:solidFill>
                  <a:schemeClr val="bg1"/>
                </a:solidFill>
                <a:latin typeface="Cambria" panose="02040503050406030204" pitchFamily="18" charset="0"/>
                <a:ea typeface="Cambria" panose="02040503050406030204" pitchFamily="18" charset="0"/>
              </a:rPr>
              <a:t>LÀM QUEN VỚI THƯ MỤC LƯU TRỮ THÔNG TIN TRONG MÁY TÍNH</a:t>
            </a:r>
            <a:endParaRPr lang="en-US" sz="2000" b="1" dirty="0">
              <a:ln w="22225">
                <a:noFill/>
                <a:prstDash val="solid"/>
              </a:ln>
              <a:solidFill>
                <a:schemeClr val="bg1"/>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0EF9B328-B912-4A8F-BEBE-C0064204C2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75662" y="2584275"/>
            <a:ext cx="1568338" cy="1470367"/>
          </a:xfrm>
          <a:prstGeom prst="rect">
            <a:avLst/>
          </a:prstGeom>
        </p:spPr>
      </p:pic>
      <p:sp>
        <p:nvSpPr>
          <p:cNvPr id="2" name="TextBox 1"/>
          <p:cNvSpPr txBox="1"/>
          <p:nvPr/>
        </p:nvSpPr>
        <p:spPr>
          <a:xfrm>
            <a:off x="1094318" y="-19050"/>
            <a:ext cx="4696882" cy="400110"/>
          </a:xfrm>
          <a:prstGeom prst="rect">
            <a:avLst/>
          </a:prstGeom>
          <a:noFill/>
        </p:spPr>
        <p:txBody>
          <a:bodyPr wrap="square" rtlCol="0">
            <a:spAutoFit/>
          </a:bodyPr>
          <a:lstStyle/>
          <a:p>
            <a:pPr algn="ctr"/>
            <a:r>
              <a:rPr lang="vi-VN" sz="2000" b="1" dirty="0" smtClean="0">
                <a:latin typeface="Times New Roman" pitchFamily="18" charset="0"/>
                <a:cs typeface="Times New Roman" pitchFamily="18" charset="0"/>
              </a:rPr>
              <a:t>Thứ năm, ngày </a:t>
            </a:r>
            <a:r>
              <a:rPr lang="en-US" sz="2000" b="1" dirty="0" smtClean="0">
                <a:latin typeface="Times New Roman" pitchFamily="18" charset="0"/>
                <a:cs typeface="Times New Roman" pitchFamily="18" charset="0"/>
              </a:rPr>
              <a:t>  </a:t>
            </a:r>
            <a:r>
              <a:rPr lang="vi-VN" sz="2000" b="1" dirty="0" smtClean="0">
                <a:latin typeface="Times New Roman" pitchFamily="18" charset="0"/>
                <a:cs typeface="Times New Roman" pitchFamily="18" charset="0"/>
              </a:rPr>
              <a:t>tháng </a:t>
            </a:r>
            <a:r>
              <a:rPr lang="vi-VN" sz="2000" b="1" dirty="0" smtClean="0">
                <a:latin typeface="Times New Roman" pitchFamily="18" charset="0"/>
                <a:cs typeface="Times New Roman" pitchFamily="18" charset="0"/>
              </a:rPr>
              <a:t>0</a:t>
            </a:r>
            <a:r>
              <a:rPr lang="en-US" sz="2000" b="1" dirty="0" smtClean="0">
                <a:latin typeface="Times New Roman" pitchFamily="18" charset="0"/>
                <a:cs typeface="Times New Roman" pitchFamily="18" charset="0"/>
              </a:rPr>
              <a:t>2</a:t>
            </a:r>
            <a:r>
              <a:rPr lang="vi-VN" sz="2000" b="1" dirty="0" smtClean="0">
                <a:latin typeface="Times New Roman" pitchFamily="18" charset="0"/>
                <a:cs typeface="Times New Roman" pitchFamily="18" charset="0"/>
              </a:rPr>
              <a:t> năm 2023</a:t>
            </a:r>
            <a:endParaRPr lang="en-US" sz="2000" b="1" dirty="0">
              <a:latin typeface="Times New Roman" pitchFamily="18" charset="0"/>
              <a:cs typeface="Times New Roman" pitchFamily="18" charset="0"/>
            </a:endParaRPr>
          </a:p>
        </p:txBody>
      </p:sp>
      <p:sp>
        <p:nvSpPr>
          <p:cNvPr id="17" name="TextBox 16"/>
          <p:cNvSpPr txBox="1"/>
          <p:nvPr/>
        </p:nvSpPr>
        <p:spPr>
          <a:xfrm>
            <a:off x="1963155" y="297418"/>
            <a:ext cx="3054927" cy="369332"/>
          </a:xfrm>
          <a:prstGeom prst="rect">
            <a:avLst/>
          </a:prstGeom>
          <a:noFill/>
        </p:spPr>
        <p:txBody>
          <a:bodyPr wrap="square" rtlCol="0">
            <a:spAutoFit/>
          </a:bodyPr>
          <a:lstStyle/>
          <a:p>
            <a:pPr algn="ctr"/>
            <a:r>
              <a:rPr lang="en-US" b="1" smtClean="0"/>
              <a:t>Môn: Tin học</a:t>
            </a:r>
            <a:endParaRPr lang="en-US" b="1"/>
          </a:p>
        </p:txBody>
      </p:sp>
      <p:sp>
        <p:nvSpPr>
          <p:cNvPr id="3" name="TextBox 2"/>
          <p:cNvSpPr txBox="1"/>
          <p:nvPr/>
        </p:nvSpPr>
        <p:spPr>
          <a:xfrm>
            <a:off x="38100" y="4132243"/>
            <a:ext cx="6667500" cy="954107"/>
          </a:xfrm>
          <a:prstGeom prst="rect">
            <a:avLst/>
          </a:prstGeom>
          <a:solidFill>
            <a:schemeClr val="accent2">
              <a:lumMod val="60000"/>
              <a:lumOff val="40000"/>
            </a:schemeClr>
          </a:solidFill>
        </p:spPr>
        <p:txBody>
          <a:bodyPr wrap="square" rtlCol="0">
            <a:spAutoFit/>
          </a:bodyPr>
          <a:lstStyle/>
          <a:p>
            <a:r>
              <a:rPr lang="en-US" sz="2800" b="1" dirty="0">
                <a:solidFill>
                  <a:srgbClr val="FF0000"/>
                </a:solidFill>
                <a:latin typeface="Times New Roman" pitchFamily="18" charset="0"/>
                <a:cs typeface="Times New Roman" panose="02020603050405020304" pitchFamily="18" charset="0"/>
              </a:rPr>
              <a:t>3. Thái </a:t>
            </a:r>
            <a:r>
              <a:rPr lang="en-US" sz="2800" b="1" dirty="0" smtClean="0">
                <a:solidFill>
                  <a:srgbClr val="FF0000"/>
                </a:solidFill>
                <a:latin typeface="Times New Roman" panose="02020603050405020304" pitchFamily="18" charset="0"/>
                <a:cs typeface="Times New Roman" panose="02020603050405020304" pitchFamily="18" charset="0"/>
              </a:rPr>
              <a:t>độ: </a:t>
            </a:r>
            <a:r>
              <a:rPr lang="en-US" sz="2800" dirty="0" smtClean="0">
                <a:latin typeface="Times New Roman" pitchFamily="18" charset="0"/>
                <a:cs typeface="Times New Roman" pitchFamily="18" charset="0"/>
              </a:rPr>
              <a:t>Yêu </a:t>
            </a:r>
            <a:r>
              <a:rPr lang="en-US" sz="2800" dirty="0">
                <a:latin typeface="Times New Roman" pitchFamily="18" charset="0"/>
                <a:cs typeface="Times New Roman" pitchFamily="18" charset="0"/>
              </a:rPr>
              <a:t>thích môn tin học, chủ động xây dựng bài </a:t>
            </a:r>
            <a:r>
              <a:rPr lang="en-US" sz="2800" dirty="0"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sp>
        <p:nvSpPr>
          <p:cNvPr id="4" name="TextBox 3"/>
          <p:cNvSpPr txBox="1"/>
          <p:nvPr/>
        </p:nvSpPr>
        <p:spPr>
          <a:xfrm>
            <a:off x="0" y="3527107"/>
            <a:ext cx="6781800" cy="461665"/>
          </a:xfrm>
          <a:prstGeom prst="rect">
            <a:avLst/>
          </a:prstGeom>
          <a:solidFill>
            <a:schemeClr val="accent6">
              <a:lumMod val="60000"/>
              <a:lumOff val="40000"/>
            </a:schemeClr>
          </a:solidFill>
        </p:spPr>
        <p:txBody>
          <a:bodyPr wrap="square" rtlCol="0">
            <a:spAutoFit/>
          </a:bodyPr>
          <a:lstStyle/>
          <a:p>
            <a:pPr marL="0" lvl="6"/>
            <a:r>
              <a:rPr lang="en-US" sz="2400" b="1" dirty="0">
                <a:solidFill>
                  <a:srgbClr val="FF0000"/>
                </a:solidFill>
                <a:latin typeface="Times New Roman" panose="02020603050405020304" pitchFamily="18" charset="0"/>
                <a:cs typeface="Times New Roman" panose="02020603050405020304" pitchFamily="18" charset="0"/>
              </a:rPr>
              <a:t>2. Kỹ năng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a:t>
            </a:r>
            <a:r>
              <a:rPr lang="en-US" sz="2400" b="1" dirty="0" smtClean="0">
                <a:latin typeface="Times New Roman" panose="02020603050405020304" pitchFamily="18" charset="0"/>
                <a:cs typeface="Times New Roman" panose="02020603050405020304" pitchFamily="18" charset="0"/>
              </a:rPr>
              <a:t>ạo thư mục đổi và xoá được thư mục</a:t>
            </a:r>
            <a:endParaRPr lang="en-US" sz="2600" dirty="0">
              <a:latin typeface="Times New Roman" pitchFamily="18" charset="0"/>
              <a:cs typeface="Times New Roman" pitchFamily="18" charset="0"/>
            </a:endParaRPr>
          </a:p>
        </p:txBody>
      </p:sp>
      <p:sp>
        <p:nvSpPr>
          <p:cNvPr id="10" name="TextBox 9"/>
          <p:cNvSpPr txBox="1"/>
          <p:nvPr/>
        </p:nvSpPr>
        <p:spPr>
          <a:xfrm>
            <a:off x="0" y="1352550"/>
            <a:ext cx="6781800" cy="2062103"/>
          </a:xfrm>
          <a:prstGeom prst="rect">
            <a:avLst/>
          </a:prstGeom>
          <a:solidFill>
            <a:srgbClr val="92D050"/>
          </a:solidFill>
        </p:spPr>
        <p:txBody>
          <a:bodyPr wrap="square" rtlCol="0">
            <a:spAutoFit/>
          </a:bodyPr>
          <a:lstStyle/>
          <a:p>
            <a:pPr marL="0" lvl="6" algn="just"/>
            <a:r>
              <a:rPr lang="en-US" sz="2800" b="1" dirty="0">
                <a:solidFill>
                  <a:srgbClr val="FF0000"/>
                </a:solidFill>
                <a:latin typeface="Times New Roman" pitchFamily="18" charset="0"/>
                <a:cs typeface="Times New Roman" panose="02020603050405020304" pitchFamily="18" charset="0"/>
              </a:rPr>
              <a:t>Kiến </a:t>
            </a:r>
            <a:r>
              <a:rPr lang="en-US" sz="2800" b="1" dirty="0" smtClean="0">
                <a:solidFill>
                  <a:srgbClr val="FF0000"/>
                </a:solidFill>
                <a:latin typeface="Times New Roman" pitchFamily="18" charset="0"/>
                <a:cs typeface="Times New Roman" panose="02020603050405020304" pitchFamily="18" charset="0"/>
              </a:rPr>
              <a:t>thức: -</a:t>
            </a:r>
            <a:r>
              <a:rPr lang="vi-VN" sz="3200" dirty="0" smtClean="0"/>
              <a:t>Thực </a:t>
            </a:r>
            <a:r>
              <a:rPr lang="vi-VN" sz="3200" dirty="0"/>
              <a:t>hiện được việc </a:t>
            </a:r>
            <a:r>
              <a:rPr lang="vi-VN" sz="3200" b="1" dirty="0">
                <a:solidFill>
                  <a:srgbClr val="0000FF"/>
                </a:solidFill>
              </a:rPr>
              <a:t>tạo</a:t>
            </a:r>
            <a:r>
              <a:rPr lang="vi-VN" sz="3200" dirty="0">
                <a:solidFill>
                  <a:srgbClr val="0000FF"/>
                </a:solidFill>
              </a:rPr>
              <a:t>, </a:t>
            </a:r>
            <a:r>
              <a:rPr lang="vi-VN" sz="3200" b="1" dirty="0">
                <a:solidFill>
                  <a:srgbClr val="0000FF"/>
                </a:solidFill>
              </a:rPr>
              <a:t>xoá và đổi tên</a:t>
            </a:r>
            <a:r>
              <a:rPr lang="vi-VN" sz="3200" b="1" dirty="0">
                <a:solidFill>
                  <a:srgbClr val="FF0000"/>
                </a:solidFill>
              </a:rPr>
              <a:t> </a:t>
            </a:r>
            <a:r>
              <a:rPr lang="vi-VN" sz="3200" dirty="0"/>
              <a:t>thư mục. </a:t>
            </a:r>
            <a:endParaRPr lang="en-US" sz="3200" dirty="0" smtClean="0"/>
          </a:p>
          <a:p>
            <a:pPr marL="0" lvl="6" algn="just"/>
            <a:r>
              <a:rPr lang="en-US" sz="3200" dirty="0" smtClean="0"/>
              <a:t>- </a:t>
            </a:r>
            <a:r>
              <a:rPr lang="vi-VN" sz="3200" dirty="0" smtClean="0"/>
              <a:t>Tìm </a:t>
            </a:r>
            <a:r>
              <a:rPr lang="vi-VN" sz="3200" dirty="0"/>
              <a:t>được tệp ở thư mục cho trước.</a:t>
            </a: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58828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250"/>
                                  </p:stCondLst>
                                  <p:childTnLst>
                                    <p:set>
                                      <p:cBhvr>
                                        <p:cTn id="25" dur="1" fill="hold">
                                          <p:stCondLst>
                                            <p:cond delay="0"/>
                                          </p:stCondLst>
                                        </p:cTn>
                                        <p:tgtEl>
                                          <p:spTgt spid="11"/>
                                        </p:tgtEl>
                                        <p:attrNameLst>
                                          <p:attrName>style.visibility</p:attrName>
                                        </p:attrNameLst>
                                      </p:cBhvr>
                                      <p:to>
                                        <p:strVal val="visible"/>
                                      </p:to>
                                    </p:set>
                                    <p:animEffect transition="in" filter="barn(out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25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1+#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randombar(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randombar(horizont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1" grpId="0" animBg="1"/>
      <p:bldP spid="18" grpId="0"/>
      <p:bldP spid="3" grpId="0" animBg="1"/>
      <p:bldP spid="4"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974" y="281285"/>
            <a:ext cx="8658226" cy="461665"/>
          </a:xfrm>
          <a:prstGeom prst="rect">
            <a:avLst/>
          </a:prstGeom>
          <a:solidFill>
            <a:schemeClr val="accent4">
              <a:lumMod val="60000"/>
              <a:lumOff val="40000"/>
            </a:schemeClr>
          </a:solidFill>
        </p:spPr>
        <p:txBody>
          <a:bodyPr wrap="square" rtlCol="0">
            <a:spAutoFit/>
          </a:bodyPr>
          <a:lstStyle/>
          <a:p>
            <a:r>
              <a:rPr lang="en-US" sz="2400" b="1" dirty="0" smtClean="0">
                <a:latin typeface="Times New Roman" pitchFamily="18" charset="0"/>
                <a:cs typeface="Times New Roman" pitchFamily="18" charset="0"/>
              </a:rPr>
              <a:t>1. TẠO, XOÁ VÀ ĐỔI TÊN THƯ MỤC</a:t>
            </a:r>
            <a:endParaRPr lang="en-US" sz="2400" b="1" dirty="0">
              <a:latin typeface="Times New Roman" pitchFamily="18" charset="0"/>
              <a:cs typeface="Times New Roman" pitchFamily="18" charset="0"/>
            </a:endParaRPr>
          </a:p>
        </p:txBody>
      </p:sp>
      <p:pic>
        <p:nvPicPr>
          <p:cNvPr id="17" name="Đạo diễn của loạt phim huyền thoại Tom and Jerry qua đờ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2528888"/>
            <a:ext cx="152400" cy="85725"/>
          </a:xfrm>
          <a:prstGeom prst="rect">
            <a:avLst/>
          </a:prstGeom>
        </p:spPr>
      </p:pic>
      <p:sp>
        <p:nvSpPr>
          <p:cNvPr id="19" name="TextBox 18"/>
          <p:cNvSpPr txBox="1"/>
          <p:nvPr/>
        </p:nvSpPr>
        <p:spPr>
          <a:xfrm>
            <a:off x="180974" y="1752183"/>
            <a:ext cx="8658226" cy="2800767"/>
          </a:xfrm>
          <a:prstGeom prst="rect">
            <a:avLst/>
          </a:prstGeom>
          <a:solidFill>
            <a:schemeClr val="accent6">
              <a:lumMod val="60000"/>
              <a:lumOff val="40000"/>
            </a:schemeClr>
          </a:solidFill>
        </p:spPr>
        <p:txBody>
          <a:bodyPr wrap="square" rtlCol="0">
            <a:spAutoFit/>
          </a:bodyPr>
          <a:lstStyle/>
          <a:p>
            <a:pPr algn="just"/>
            <a:r>
              <a:rPr lang="en-US" sz="4400" dirty="0" smtClean="0">
                <a:latin typeface="+mj-lt"/>
              </a:rPr>
              <a:t>E</a:t>
            </a:r>
            <a:r>
              <a:rPr lang="vi-VN" sz="4400" dirty="0" smtClean="0">
                <a:latin typeface="+mj-lt"/>
              </a:rPr>
              <a:t>m </a:t>
            </a:r>
            <a:r>
              <a:rPr lang="vi-VN" sz="4400" dirty="0">
                <a:latin typeface="+mj-lt"/>
              </a:rPr>
              <a:t>hãy thực hiện các bước tạo thư mục theo ví dụ cho trong </a:t>
            </a:r>
            <a:r>
              <a:rPr lang="en-US" sz="4400" dirty="0" smtClean="0">
                <a:latin typeface="+mj-lt"/>
              </a:rPr>
              <a:t>(</a:t>
            </a:r>
            <a:r>
              <a:rPr lang="vi-VN" sz="4400" dirty="0" smtClean="0">
                <a:latin typeface="+mj-lt"/>
              </a:rPr>
              <a:t>Hình </a:t>
            </a:r>
            <a:r>
              <a:rPr lang="en-US" sz="4400" dirty="0" smtClean="0">
                <a:latin typeface="+mj-lt"/>
              </a:rPr>
              <a:t>3, SGK Trang 45). </a:t>
            </a:r>
            <a:r>
              <a:rPr lang="vi-VN" sz="4400" dirty="0" smtClean="0">
                <a:latin typeface="+mj-lt"/>
              </a:rPr>
              <a:t>Từ </a:t>
            </a:r>
            <a:r>
              <a:rPr lang="vi-VN" sz="4400" dirty="0">
                <a:latin typeface="+mj-lt"/>
              </a:rPr>
              <a:t>đó, hãy nêu cách tạo một thư mục mới</a:t>
            </a:r>
            <a:endParaRPr lang="en-US" sz="5400" dirty="0" smtClean="0">
              <a:latin typeface="+mj-lt"/>
            </a:endParaRPr>
          </a:p>
        </p:txBody>
      </p:sp>
      <p:sp>
        <p:nvSpPr>
          <p:cNvPr id="2" name="TextBox 1"/>
          <p:cNvSpPr txBox="1"/>
          <p:nvPr/>
        </p:nvSpPr>
        <p:spPr>
          <a:xfrm>
            <a:off x="180974" y="895350"/>
            <a:ext cx="2790826" cy="707886"/>
          </a:xfrm>
          <a:prstGeom prst="rect">
            <a:avLst/>
          </a:prstGeom>
          <a:solidFill>
            <a:schemeClr val="accent2">
              <a:lumMod val="40000"/>
              <a:lumOff val="60000"/>
            </a:schemeClr>
          </a:solidFill>
        </p:spPr>
        <p:txBody>
          <a:bodyPr wrap="square" rtlCol="0">
            <a:spAutoFit/>
          </a:bodyPr>
          <a:lstStyle/>
          <a:p>
            <a:r>
              <a:rPr lang="en-US" sz="4000" dirty="0" smtClean="0"/>
              <a:t>Tạo thư mục</a:t>
            </a:r>
            <a:endParaRPr lang="en-US" sz="4000" dirty="0"/>
          </a:p>
        </p:txBody>
      </p:sp>
    </p:spTree>
    <p:extLst>
      <p:ext uri="{BB962C8B-B14F-4D97-AF65-F5344CB8AC3E}">
        <p14:creationId xmlns:p14="http://schemas.microsoft.com/office/powerpoint/2010/main" val="35938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7"/>
                </p:tgtEl>
              </p:cMediaNode>
            </p:video>
          </p:childTnLst>
        </p:cTn>
      </p:par>
    </p:tnLst>
    <p:bldLst>
      <p:bldP spid="19"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61950"/>
            <a:ext cx="8610600" cy="1323439"/>
          </a:xfrm>
          <a:prstGeom prst="rect">
            <a:avLst/>
          </a:prstGeom>
          <a:solidFill>
            <a:schemeClr val="accent1">
              <a:lumMod val="40000"/>
              <a:lumOff val="60000"/>
            </a:schemeClr>
          </a:solidFill>
        </p:spPr>
        <p:txBody>
          <a:bodyPr wrap="square" rtlCol="0">
            <a:spAutoFit/>
          </a:bodyPr>
          <a:lstStyle/>
          <a:p>
            <a:pPr algn="just"/>
            <a:r>
              <a:rPr lang="en-US" sz="4000" dirty="0" smtClean="0">
                <a:latin typeface="Times New Roman" pitchFamily="18" charset="0"/>
                <a:cs typeface="Times New Roman" pitchFamily="18" charset="0"/>
              </a:rPr>
              <a:t>Em hãy chia xẻ: Khi thực hiện tạo thư mục cầng có mấy bước? </a:t>
            </a:r>
            <a:endParaRPr lang="en-US" sz="4000" dirty="0">
              <a:latin typeface="Times New Roman" pitchFamily="18" charset="0"/>
              <a:cs typeface="Times New Roman" pitchFamily="18" charset="0"/>
            </a:endParaRPr>
          </a:p>
        </p:txBody>
      </p:sp>
      <p:sp>
        <p:nvSpPr>
          <p:cNvPr id="3" name="TextBox 2"/>
          <p:cNvSpPr txBox="1"/>
          <p:nvPr/>
        </p:nvSpPr>
        <p:spPr>
          <a:xfrm>
            <a:off x="304800" y="1915886"/>
            <a:ext cx="2133600" cy="3170099"/>
          </a:xfrm>
          <a:prstGeom prst="rect">
            <a:avLst/>
          </a:prstGeom>
          <a:solidFill>
            <a:schemeClr val="accent6">
              <a:lumMod val="60000"/>
              <a:lumOff val="40000"/>
            </a:schemeClr>
          </a:solidFill>
        </p:spPr>
        <p:txBody>
          <a:bodyPr wrap="square" rtlCol="0">
            <a:spAutoFit/>
          </a:bodyPr>
          <a:lstStyle/>
          <a:p>
            <a:pPr algn="ctr"/>
            <a:r>
              <a:rPr lang="en-US" sz="4000" dirty="0" smtClean="0"/>
              <a:t>B. 1: Chọn vùng cần tạo thư mục</a:t>
            </a:r>
          </a:p>
        </p:txBody>
      </p:sp>
      <p:sp>
        <p:nvSpPr>
          <p:cNvPr id="10" name="TextBox 9"/>
          <p:cNvSpPr txBox="1"/>
          <p:nvPr/>
        </p:nvSpPr>
        <p:spPr>
          <a:xfrm>
            <a:off x="2933700" y="1885950"/>
            <a:ext cx="1600200" cy="3170099"/>
          </a:xfrm>
          <a:prstGeom prst="rect">
            <a:avLst/>
          </a:prstGeom>
          <a:solidFill>
            <a:schemeClr val="accent6">
              <a:lumMod val="60000"/>
              <a:lumOff val="40000"/>
            </a:schemeClr>
          </a:solidFill>
        </p:spPr>
        <p:txBody>
          <a:bodyPr wrap="square" rtlCol="0">
            <a:spAutoFit/>
          </a:bodyPr>
          <a:lstStyle/>
          <a:p>
            <a:pPr algn="ctr"/>
            <a:r>
              <a:rPr lang="en-US" sz="4000" dirty="0" smtClean="0"/>
              <a:t>B. 2: New folder</a:t>
            </a:r>
          </a:p>
          <a:p>
            <a:pPr algn="ctr"/>
            <a:endParaRPr lang="en-US" sz="4000" dirty="0"/>
          </a:p>
          <a:p>
            <a:pPr algn="ctr"/>
            <a:endParaRPr lang="en-US" sz="4000" dirty="0"/>
          </a:p>
        </p:txBody>
      </p:sp>
      <p:sp>
        <p:nvSpPr>
          <p:cNvPr id="11" name="TextBox 10"/>
          <p:cNvSpPr txBox="1"/>
          <p:nvPr/>
        </p:nvSpPr>
        <p:spPr>
          <a:xfrm>
            <a:off x="5181600" y="1918607"/>
            <a:ext cx="3505200" cy="3170099"/>
          </a:xfrm>
          <a:prstGeom prst="rect">
            <a:avLst/>
          </a:prstGeom>
          <a:solidFill>
            <a:schemeClr val="accent6">
              <a:lumMod val="60000"/>
              <a:lumOff val="40000"/>
            </a:schemeClr>
          </a:solidFill>
        </p:spPr>
        <p:txBody>
          <a:bodyPr wrap="square" rtlCol="0">
            <a:spAutoFit/>
          </a:bodyPr>
          <a:lstStyle/>
          <a:p>
            <a:pPr algn="ctr"/>
            <a:r>
              <a:rPr lang="en-US" sz="4000" dirty="0" smtClean="0"/>
              <a:t>B. 3: </a:t>
            </a:r>
          </a:p>
          <a:p>
            <a:pPr algn="ctr"/>
            <a:r>
              <a:rPr lang="en-US" sz="4000" dirty="0" smtClean="0"/>
              <a:t>Gõ tên thư mục mong muốn rồi gõ Enter</a:t>
            </a:r>
          </a:p>
          <a:p>
            <a:pPr algn="ctr"/>
            <a:endParaRPr lang="en-US" sz="4000" dirty="0"/>
          </a:p>
        </p:txBody>
      </p:sp>
    </p:spTree>
    <p:extLst>
      <p:ext uri="{BB962C8B-B14F-4D97-AF65-F5344CB8AC3E}">
        <p14:creationId xmlns:p14="http://schemas.microsoft.com/office/powerpoint/2010/main" val="169832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60446"/>
            <a:ext cx="8839200" cy="5016758"/>
          </a:xfrm>
          <a:prstGeom prst="rect">
            <a:avLst/>
          </a:prstGeom>
          <a:noFill/>
        </p:spPr>
        <p:txBody>
          <a:bodyPr wrap="square" rtlCol="0">
            <a:spAutoFit/>
          </a:bodyPr>
          <a:lstStyle/>
          <a:p>
            <a:pPr algn="just"/>
            <a:r>
              <a:rPr lang="vi-VN" sz="4000" dirty="0">
                <a:latin typeface="+mj-lt"/>
              </a:rPr>
              <a:t>Trong cây thư mục </a:t>
            </a:r>
            <a:r>
              <a:rPr lang="en-US" sz="4000" dirty="0" smtClean="0">
                <a:latin typeface="Times New Roman" pitchFamily="18" charset="0"/>
                <a:cs typeface="Times New Roman" pitchFamily="18" charset="0"/>
              </a:rPr>
              <a:t>vừa tạo</a:t>
            </a:r>
            <a:r>
              <a:rPr lang="vi-VN" sz="4000" dirty="0" smtClean="0">
                <a:latin typeface="+mj-lt"/>
              </a:rPr>
              <a:t>, </a:t>
            </a:r>
            <a:r>
              <a:rPr lang="vi-VN" sz="4000" dirty="0">
                <a:latin typeface="+mj-lt"/>
              </a:rPr>
              <a:t>em hãy đổi tên thư mục </a:t>
            </a:r>
            <a:r>
              <a:rPr lang="vi-VN" sz="4000" dirty="0" smtClean="0">
                <a:latin typeface="+mj-lt"/>
              </a:rPr>
              <a:t>thành </a:t>
            </a:r>
            <a:r>
              <a:rPr lang="vi-VN" sz="4000" dirty="0">
                <a:latin typeface="+mj-lt"/>
              </a:rPr>
              <a:t>thư mục </a:t>
            </a:r>
            <a:r>
              <a:rPr lang="vi-VN" sz="4000" dirty="0" smtClean="0">
                <a:solidFill>
                  <a:srgbClr val="FF0000"/>
                </a:solidFill>
                <a:latin typeface="+mj-lt"/>
              </a:rPr>
              <a:t>GIA DINH</a:t>
            </a:r>
            <a:r>
              <a:rPr lang="vi-VN" sz="4000" dirty="0" smtClean="0">
                <a:latin typeface="+mj-lt"/>
              </a:rPr>
              <a:t> </a:t>
            </a:r>
            <a:r>
              <a:rPr lang="vi-VN" sz="4000" dirty="0">
                <a:latin typeface="+mj-lt"/>
              </a:rPr>
              <a:t>theo các bước sau: </a:t>
            </a:r>
            <a:endParaRPr lang="en-US" sz="4000" dirty="0" smtClean="0">
              <a:latin typeface="+mj-lt"/>
            </a:endParaRPr>
          </a:p>
          <a:p>
            <a:pPr algn="just"/>
            <a:r>
              <a:rPr lang="en-US" sz="4000" dirty="0" smtClean="0">
                <a:latin typeface="+mj-lt"/>
              </a:rPr>
              <a:t>1. </a:t>
            </a:r>
            <a:r>
              <a:rPr lang="vi-VN" sz="4000" dirty="0" smtClean="0">
                <a:latin typeface="+mj-lt"/>
              </a:rPr>
              <a:t>Chọn </a:t>
            </a:r>
            <a:r>
              <a:rPr lang="vi-VN" sz="4000" dirty="0">
                <a:latin typeface="+mj-lt"/>
              </a:rPr>
              <a:t>thư mục cần đổi tên, ở đây là thư mục Mai Anh. </a:t>
            </a:r>
            <a:endParaRPr lang="en-US" sz="4000" dirty="0" smtClean="0">
              <a:latin typeface="+mj-lt"/>
            </a:endParaRPr>
          </a:p>
          <a:p>
            <a:pPr algn="just"/>
            <a:r>
              <a:rPr lang="en-US" sz="4000" dirty="0" smtClean="0">
                <a:latin typeface="+mj-lt"/>
              </a:rPr>
              <a:t>2. </a:t>
            </a:r>
            <a:r>
              <a:rPr lang="vi-VN" sz="4000" dirty="0" smtClean="0">
                <a:latin typeface="+mj-lt"/>
              </a:rPr>
              <a:t>Nháy </a:t>
            </a:r>
            <a:r>
              <a:rPr lang="vi-VN" sz="4000" dirty="0">
                <a:latin typeface="+mj-lt"/>
              </a:rPr>
              <a:t>chuột vào lệnh Rename (</a:t>
            </a:r>
            <a:r>
              <a:rPr lang="vi-VN" sz="4000" dirty="0" smtClean="0">
                <a:latin typeface="+mj-lt"/>
              </a:rPr>
              <a:t>Rename. </a:t>
            </a:r>
            <a:endParaRPr lang="en-US" sz="4000" dirty="0" smtClean="0">
              <a:latin typeface="+mj-lt"/>
            </a:endParaRPr>
          </a:p>
          <a:p>
            <a:pPr algn="just"/>
            <a:r>
              <a:rPr lang="en-US" sz="4000" dirty="0" smtClean="0">
                <a:latin typeface="+mj-lt"/>
              </a:rPr>
              <a:t>3. </a:t>
            </a:r>
            <a:r>
              <a:rPr lang="vi-VN" sz="4000" dirty="0" smtClean="0">
                <a:latin typeface="+mj-lt"/>
              </a:rPr>
              <a:t>Gõ </a:t>
            </a:r>
            <a:r>
              <a:rPr lang="vi-VN" sz="4000" dirty="0">
                <a:latin typeface="+mj-lt"/>
              </a:rPr>
              <a:t>tên thư mục mới, ở đây là </a:t>
            </a:r>
            <a:r>
              <a:rPr lang="vi-VN" sz="4000" dirty="0" smtClean="0">
                <a:solidFill>
                  <a:srgbClr val="FF0000"/>
                </a:solidFill>
                <a:latin typeface="+mj-lt"/>
              </a:rPr>
              <a:t>GIA DINH</a:t>
            </a:r>
            <a:r>
              <a:rPr lang="vi-VN" sz="4000" dirty="0" smtClean="0">
                <a:latin typeface="+mj-lt"/>
              </a:rPr>
              <a:t>, </a:t>
            </a:r>
            <a:r>
              <a:rPr lang="vi-VN" sz="4000" dirty="0">
                <a:latin typeface="+mj-lt"/>
              </a:rPr>
              <a:t>gõ Enter.</a:t>
            </a:r>
            <a:endParaRPr lang="en-US" sz="4000" dirty="0">
              <a:latin typeface="+mj-lt"/>
            </a:endParaRPr>
          </a:p>
        </p:txBody>
      </p:sp>
      <p:sp>
        <p:nvSpPr>
          <p:cNvPr id="5" name="TextBox 4"/>
          <p:cNvSpPr txBox="1"/>
          <p:nvPr/>
        </p:nvSpPr>
        <p:spPr>
          <a:xfrm>
            <a:off x="609600" y="57150"/>
            <a:ext cx="1981200" cy="584775"/>
          </a:xfrm>
          <a:prstGeom prst="rect">
            <a:avLst/>
          </a:prstGeom>
          <a:solidFill>
            <a:schemeClr val="accent6">
              <a:lumMod val="60000"/>
              <a:lumOff val="40000"/>
            </a:schemeClr>
          </a:solidFill>
        </p:spPr>
        <p:txBody>
          <a:bodyPr wrap="square" rtlCol="0">
            <a:spAutoFit/>
          </a:bodyPr>
          <a:lstStyle/>
          <a:p>
            <a:r>
              <a:rPr lang="en-US" sz="3200" b="1" dirty="0" smtClean="0">
                <a:solidFill>
                  <a:srgbClr val="FF0000"/>
                </a:solidFill>
              </a:rPr>
              <a:t>ĐỔI TÊN</a:t>
            </a:r>
            <a:endParaRPr lang="en-US" sz="3200" b="1" dirty="0">
              <a:solidFill>
                <a:srgbClr val="FF0000"/>
              </a:solidFill>
            </a:endParaRPr>
          </a:p>
        </p:txBody>
      </p:sp>
    </p:spTree>
    <p:extLst>
      <p:ext uri="{BB962C8B-B14F-4D97-AF65-F5344CB8AC3E}">
        <p14:creationId xmlns:p14="http://schemas.microsoft.com/office/powerpoint/2010/main" val="240422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33350"/>
            <a:ext cx="3962400" cy="707886"/>
          </a:xfrm>
          <a:prstGeom prst="rect">
            <a:avLst/>
          </a:prstGeom>
          <a:solidFill>
            <a:schemeClr val="accent6">
              <a:lumMod val="60000"/>
              <a:lumOff val="40000"/>
            </a:schemeClr>
          </a:solidFill>
        </p:spPr>
        <p:txBody>
          <a:bodyPr wrap="square" rtlCol="0">
            <a:spAutoFit/>
          </a:bodyPr>
          <a:lstStyle/>
          <a:p>
            <a:pPr algn="ctr"/>
            <a:r>
              <a:rPr lang="en-US" sz="4000" b="1" dirty="0" smtClean="0">
                <a:solidFill>
                  <a:srgbClr val="FF0000"/>
                </a:solidFill>
              </a:rPr>
              <a:t>XOÁ THƯ MỤC</a:t>
            </a:r>
            <a:endParaRPr lang="en-US" sz="4000" b="1" dirty="0">
              <a:solidFill>
                <a:srgbClr val="FF0000"/>
              </a:solidFill>
            </a:endParaRPr>
          </a:p>
        </p:txBody>
      </p:sp>
      <p:sp>
        <p:nvSpPr>
          <p:cNvPr id="5" name="TextBox 4"/>
          <p:cNvSpPr txBox="1"/>
          <p:nvPr/>
        </p:nvSpPr>
        <p:spPr>
          <a:xfrm>
            <a:off x="152400" y="1136630"/>
            <a:ext cx="8686800" cy="3416320"/>
          </a:xfrm>
          <a:prstGeom prst="rect">
            <a:avLst/>
          </a:prstGeom>
          <a:solidFill>
            <a:schemeClr val="accent2">
              <a:lumMod val="40000"/>
              <a:lumOff val="60000"/>
            </a:schemeClr>
          </a:solidFill>
        </p:spPr>
        <p:txBody>
          <a:bodyPr wrap="square" rtlCol="0">
            <a:spAutoFit/>
          </a:bodyPr>
          <a:lstStyle/>
          <a:p>
            <a:pPr algn="just"/>
            <a:r>
              <a:rPr lang="vi-VN" sz="3600" dirty="0"/>
              <a:t>Trong cây thư mục </a:t>
            </a:r>
            <a:r>
              <a:rPr lang="en-US" sz="3600" dirty="0" smtClean="0"/>
              <a:t>vừa tạo</a:t>
            </a:r>
            <a:r>
              <a:rPr lang="vi-VN" sz="3600" dirty="0" smtClean="0"/>
              <a:t>, </a:t>
            </a:r>
            <a:r>
              <a:rPr lang="vi-VN" sz="3600" dirty="0"/>
              <a:t>em hãy xoá thư mục mục Giải trí theo các bước sau: 1) Chọn thư mục cần xoá, ở đây là thư mục </a:t>
            </a:r>
            <a:r>
              <a:rPr lang="vi-VN" sz="3600" dirty="0">
                <a:solidFill>
                  <a:srgbClr val="FF0000"/>
                </a:solidFill>
              </a:rPr>
              <a:t>Giải trí. </a:t>
            </a:r>
            <a:endParaRPr lang="en-US" sz="3600" dirty="0" smtClean="0">
              <a:solidFill>
                <a:srgbClr val="FF0000"/>
              </a:solidFill>
            </a:endParaRPr>
          </a:p>
          <a:p>
            <a:pPr algn="just"/>
            <a:r>
              <a:rPr lang="vi-VN" sz="3600" dirty="0" smtClean="0"/>
              <a:t>2</a:t>
            </a:r>
            <a:r>
              <a:rPr lang="vi-VN" sz="3600" dirty="0"/>
              <a:t>) Nháy chuột vào lệnh </a:t>
            </a:r>
            <a:r>
              <a:rPr lang="vi-VN" sz="3600" dirty="0">
                <a:solidFill>
                  <a:srgbClr val="FF0000"/>
                </a:solidFill>
              </a:rPr>
              <a:t>Delete (</a:t>
            </a:r>
            <a:r>
              <a:rPr lang="vi-VN" sz="3600" dirty="0" smtClean="0">
                <a:solidFill>
                  <a:srgbClr val="FF0000"/>
                </a:solidFill>
              </a:rPr>
              <a:t>plete) </a:t>
            </a:r>
            <a:r>
              <a:rPr lang="vi-VN" sz="3600" dirty="0"/>
              <a:t>(hoặc gõ phím </a:t>
            </a:r>
            <a:r>
              <a:rPr lang="vi-VN" sz="3600" dirty="0">
                <a:solidFill>
                  <a:srgbClr val="FF0000"/>
                </a:solidFill>
              </a:rPr>
              <a:t>Delete</a:t>
            </a:r>
            <a:r>
              <a:rPr lang="vi-VN" sz="3600" dirty="0"/>
              <a:t>). </a:t>
            </a:r>
            <a:endParaRPr lang="en-US" sz="3600" dirty="0" smtClean="0"/>
          </a:p>
        </p:txBody>
      </p:sp>
    </p:spTree>
    <p:extLst>
      <p:ext uri="{BB962C8B-B14F-4D97-AF65-F5344CB8AC3E}">
        <p14:creationId xmlns:p14="http://schemas.microsoft.com/office/powerpoint/2010/main" val="575448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66750"/>
            <a:ext cx="8686800" cy="4401205"/>
          </a:xfrm>
          <a:prstGeom prst="rect">
            <a:avLst/>
          </a:prstGeom>
          <a:solidFill>
            <a:srgbClr val="FFFF00"/>
          </a:solidFill>
        </p:spPr>
        <p:txBody>
          <a:bodyPr wrap="square" rtlCol="0">
            <a:spAutoFit/>
          </a:bodyPr>
          <a:lstStyle/>
          <a:p>
            <a:pPr algn="just"/>
            <a:r>
              <a:rPr lang="en-US" sz="4000" dirty="0" smtClean="0">
                <a:latin typeface="Times New Roman (Headings)"/>
                <a:cs typeface="Times New Roman" pitchFamily="18" charset="0"/>
              </a:rPr>
              <a:t>	</a:t>
            </a:r>
            <a:r>
              <a:rPr lang="vi-VN" sz="4000" dirty="0" smtClean="0"/>
              <a:t>Trong </a:t>
            </a:r>
            <a:r>
              <a:rPr lang="vi-VN" sz="4000" dirty="0"/>
              <a:t>phần mềm quản lí tệp, tạo thư mục bằng lệnh New folder ở dải lệnh </a:t>
            </a:r>
            <a:r>
              <a:rPr lang="vi-VN" sz="4000" dirty="0" smtClean="0"/>
              <a:t>Home</a:t>
            </a:r>
            <a:r>
              <a:rPr lang="en-US" sz="4000" dirty="0" smtClean="0"/>
              <a:t> (File)</a:t>
            </a:r>
            <a:r>
              <a:rPr lang="vi-VN" sz="4000" dirty="0" smtClean="0"/>
              <a:t>.</a:t>
            </a:r>
            <a:endParaRPr lang="en-US" sz="4000" dirty="0" smtClean="0"/>
          </a:p>
          <a:p>
            <a:pPr algn="just"/>
            <a:r>
              <a:rPr lang="en-US" sz="4000" dirty="0" smtClean="0"/>
              <a:t>	</a:t>
            </a:r>
            <a:r>
              <a:rPr lang="vi-VN" sz="4000" dirty="0" smtClean="0"/>
              <a:t>Trong </a:t>
            </a:r>
            <a:r>
              <a:rPr lang="vi-VN" sz="4000" dirty="0"/>
              <a:t>phần mềm quản lí tập, ở dải lệnh Home, đổi tên thư mục bằng lệnh Rename, xoá thư mục bằng lệnh Delete.</a:t>
            </a:r>
            <a:endParaRPr lang="en-US" sz="4000" dirty="0" smtClean="0">
              <a:solidFill>
                <a:srgbClr val="FF0000"/>
              </a:solidFill>
              <a:latin typeface="Times New Roman (Headings)"/>
              <a:cs typeface="Times New Roman" pitchFamily="18" charset="0"/>
            </a:endParaRPr>
          </a:p>
        </p:txBody>
      </p:sp>
      <p:sp>
        <p:nvSpPr>
          <p:cNvPr id="6" name="TextBox 5"/>
          <p:cNvSpPr txBox="1"/>
          <p:nvPr/>
        </p:nvSpPr>
        <p:spPr>
          <a:xfrm>
            <a:off x="685800" y="-19050"/>
            <a:ext cx="2438400" cy="584775"/>
          </a:xfrm>
          <a:prstGeom prst="rect">
            <a:avLst/>
          </a:prstGeom>
          <a:solidFill>
            <a:srgbClr val="FFFF00"/>
          </a:solidFill>
        </p:spPr>
        <p:txBody>
          <a:bodyPr wrap="square" rtlCol="0">
            <a:spAutoFit/>
          </a:bodyPr>
          <a:lstStyle/>
          <a:p>
            <a:pPr algn="ctr"/>
            <a:r>
              <a:rPr lang="en-US" sz="3200" b="1" dirty="0" smtClean="0">
                <a:solidFill>
                  <a:srgbClr val="FF0000"/>
                </a:solidFill>
                <a:latin typeface="Times New Roman" pitchFamily="18" charset="0"/>
                <a:cs typeface="Times New Roman" pitchFamily="18" charset="0"/>
              </a:rPr>
              <a:t>KẾT LUẬN</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3861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9075" y="133350"/>
            <a:ext cx="8610600" cy="584775"/>
          </a:xfrm>
          <a:prstGeom prst="rect">
            <a:avLst/>
          </a:prstGeom>
          <a:solidFill>
            <a:schemeClr val="accent6">
              <a:lumMod val="60000"/>
              <a:lumOff val="40000"/>
            </a:schemeClr>
          </a:solidFill>
        </p:spPr>
        <p:txBody>
          <a:bodyPr wrap="square" rtlCol="0">
            <a:spAutoFit/>
          </a:bodyPr>
          <a:lstStyle/>
          <a:p>
            <a:pPr algn="just"/>
            <a:r>
              <a:rPr lang="en-US" sz="3200" b="1" dirty="0" smtClean="0">
                <a:latin typeface="Times New Roman (Headings)"/>
                <a:cs typeface="Times New Roman" pitchFamily="18" charset="0"/>
              </a:rPr>
              <a:t>2</a:t>
            </a:r>
            <a:r>
              <a:rPr lang="en-US" sz="3200" b="1" dirty="0">
                <a:latin typeface="Times New Roman (Headings)"/>
                <a:cs typeface="Times New Roman" pitchFamily="18" charset="0"/>
              </a:rPr>
              <a:t>. </a:t>
            </a:r>
            <a:r>
              <a:rPr lang="en-US" sz="3200" b="1" dirty="0" smtClean="0">
                <a:latin typeface="Times New Roman (Headings)"/>
              </a:rPr>
              <a:t>TIM TỆP TRONG THƯ MỤC </a:t>
            </a:r>
            <a:endParaRPr lang="en-US" sz="2400" b="1" dirty="0">
              <a:latin typeface="Times New Roman (Headings)"/>
              <a:cs typeface="Times New Roman" pitchFamily="18" charset="0"/>
            </a:endParaRPr>
          </a:p>
        </p:txBody>
      </p:sp>
      <p:sp>
        <p:nvSpPr>
          <p:cNvPr id="6" name="TextBox 5"/>
          <p:cNvSpPr txBox="1"/>
          <p:nvPr/>
        </p:nvSpPr>
        <p:spPr>
          <a:xfrm>
            <a:off x="114300" y="981492"/>
            <a:ext cx="8877300" cy="3477875"/>
          </a:xfrm>
          <a:prstGeom prst="rect">
            <a:avLst/>
          </a:prstGeom>
          <a:solidFill>
            <a:schemeClr val="accent5">
              <a:lumMod val="40000"/>
              <a:lumOff val="60000"/>
            </a:schemeClr>
          </a:solidFill>
        </p:spPr>
        <p:txBody>
          <a:bodyPr wrap="square" rtlCol="0">
            <a:spAutoFit/>
          </a:bodyPr>
          <a:lstStyle/>
          <a:p>
            <a:pPr algn="just"/>
            <a:r>
              <a:rPr lang="vi-VN" sz="4400" dirty="0"/>
              <a:t>Nháy đúp chuột để mở thư mục cho trước, ta có thể xem thư mục đó chứa các tệp và thư mục bên trong. Từ đó, tìm được tập theo yêu cầu.</a:t>
            </a:r>
            <a:endParaRPr lang="en-US" sz="4400" dirty="0">
              <a:latin typeface="Times New Roman (Headings)"/>
              <a:cs typeface="Times New Roman" pitchFamily="18" charset="0"/>
            </a:endParaRPr>
          </a:p>
        </p:txBody>
      </p:sp>
    </p:spTree>
    <p:extLst>
      <p:ext uri="{BB962C8B-B14F-4D97-AF65-F5344CB8AC3E}">
        <p14:creationId xmlns:p14="http://schemas.microsoft.com/office/powerpoint/2010/main" val="288356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xit" presetSubtype="0" fill="hold" grpId="1" nodeType="clickEffect">
                                  <p:stCondLst>
                                    <p:cond delay="0"/>
                                  </p:stCondLst>
                                  <p:childTnLst>
                                    <p:animEffect transition="out" filter="fade">
                                      <p:cBhvr>
                                        <p:cTn id="11" dur="2000"/>
                                        <p:tgtEl>
                                          <p:spTgt spid="6"/>
                                        </p:tgtEl>
                                      </p:cBhvr>
                                    </p:animEffect>
                                    <p:anim calcmode="lin" valueType="num">
                                      <p:cBhvr>
                                        <p:cTn id="12"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6"/>
                                        </p:tgtEl>
                                        <p:attrNameLst>
                                          <p:attrName>ppt_h</p:attrName>
                                        </p:attrNameLst>
                                      </p:cBhvr>
                                      <p:tavLst>
                                        <p:tav tm="0">
                                          <p:val>
                                            <p:strVal val="ppt_h"/>
                                          </p:val>
                                        </p:tav>
                                        <p:tav tm="100000">
                                          <p:val>
                                            <p:strVal val="ppt_h"/>
                                          </p:val>
                                        </p:tav>
                                      </p:tavLst>
                                    </p:anim>
                                    <p:set>
                                      <p:cBhvr>
                                        <p:cTn id="14"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3344</TotalTime>
  <Words>578</Words>
  <Application>Microsoft Office PowerPoint</Application>
  <PresentationFormat>On-screen Show (16:9)</PresentationFormat>
  <Paragraphs>56</Paragraphs>
  <Slides>18</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Cambria</vt:lpstr>
      <vt:lpstr>HP-001</vt:lpstr>
      <vt:lpstr>Times New Roman</vt:lpstr>
      <vt:lpstr>Times New Roman (Headings)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67</cp:lastModifiedBy>
  <cp:revision>229</cp:revision>
  <dcterms:created xsi:type="dcterms:W3CDTF">2017-10-03T01:20:28Z</dcterms:created>
  <dcterms:modified xsi:type="dcterms:W3CDTF">2023-02-28T08:04:52Z</dcterms:modified>
</cp:coreProperties>
</file>