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wma" ContentType="audio/x-ms-wma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media/audio5.wav" ContentType="audio/x-wav"/>
  <Override PartName="/ppt/media/audio6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</p:sldMasterIdLst>
  <p:notesMasterIdLst>
    <p:notesMasterId r:id="rId25"/>
  </p:notesMasterIdLst>
  <p:sldIdLst>
    <p:sldId id="351" r:id="rId2"/>
    <p:sldId id="345" r:id="rId3"/>
    <p:sldId id="346" r:id="rId4"/>
    <p:sldId id="347" r:id="rId5"/>
    <p:sldId id="348" r:id="rId6"/>
    <p:sldId id="349" r:id="rId7"/>
    <p:sldId id="327" r:id="rId8"/>
    <p:sldId id="350" r:id="rId9"/>
    <p:sldId id="318" r:id="rId10"/>
    <p:sldId id="294" r:id="rId11"/>
    <p:sldId id="352" r:id="rId12"/>
    <p:sldId id="360" r:id="rId13"/>
    <p:sldId id="361" r:id="rId14"/>
    <p:sldId id="353" r:id="rId15"/>
    <p:sldId id="354" r:id="rId16"/>
    <p:sldId id="355" r:id="rId17"/>
    <p:sldId id="356" r:id="rId18"/>
    <p:sldId id="357" r:id="rId19"/>
    <p:sldId id="358" r:id="rId20"/>
    <p:sldId id="359" r:id="rId21"/>
    <p:sldId id="343" r:id="rId22"/>
    <p:sldId id="332" r:id="rId23"/>
    <p:sldId id="310" r:id="rId2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FF"/>
    <a:srgbClr val="00CC00"/>
    <a:srgbClr val="00FF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849" autoAdjust="0"/>
  </p:normalViewPr>
  <p:slideViewPr>
    <p:cSldViewPr>
      <p:cViewPr>
        <p:scale>
          <a:sx n="100" d="100"/>
          <a:sy n="100" d="100"/>
        </p:scale>
        <p:origin x="-414" y="-6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00" d="100"/>
          <a:sy n="100" d="100"/>
        </p:scale>
        <p:origin x="-2592" y="78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DB4D9-CB78-4D56-B892-028D3778355C}" type="datetimeFigureOut">
              <a:rPr lang="en-US" smtClean="0"/>
              <a:t>04/12/2022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A2CC9-6214-4A4F-A7F2-C474977A49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9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04/12/2022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18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04/12/2022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62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04/12/2022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373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457201"/>
            <a:ext cx="533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4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97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485900"/>
            <a:ext cx="2819400" cy="30861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485900"/>
            <a:ext cx="2819400" cy="30861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52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116806"/>
            <a:ext cx="3867150" cy="4810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1645444"/>
            <a:ext cx="3867150" cy="298370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116806"/>
            <a:ext cx="3868738" cy="4810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1645444"/>
            <a:ext cx="3868738" cy="298370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10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76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76388"/>
            <a:ext cx="2949575" cy="281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33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457201"/>
            <a:ext cx="533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69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32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04/12/2022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58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485900"/>
            <a:ext cx="2819400" cy="30861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485900"/>
            <a:ext cx="2819400" cy="30861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18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116806"/>
            <a:ext cx="3867150" cy="4810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1645444"/>
            <a:ext cx="3867150" cy="298370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116806"/>
            <a:ext cx="3868738" cy="4810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1645444"/>
            <a:ext cx="3868738" cy="298370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34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33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76388"/>
            <a:ext cx="2949575" cy="281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14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F460CF7-1785-465E-A750-9D04373FC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12FCE-2274-483B-A722-0D11E37C17E7}" type="datetimeFigureOut">
              <a:rPr lang="vi-VN" smtClean="0"/>
              <a:t>04/12/2022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75BCE35-DB65-4384-A22F-8F9D0B382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BCCEDC5-AAC2-4449-822C-5E34F52EF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BE3C-7FF7-44CE-8611-1B757FD57DAF}" type="slidenum">
              <a:rPr lang="vi-VN" smtClean="0"/>
              <a:t>‹#›</a:t>
            </a:fld>
            <a:endParaRPr lang="vi-VN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553ED81B-5C81-41B5-A703-04D07BE218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7706773" cy="51435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E3F4050-F618-4D2A-8919-9C50C32D8DA8}"/>
              </a:ext>
            </a:extLst>
          </p:cNvPr>
          <p:cNvSpPr/>
          <p:nvPr userDrawn="1"/>
        </p:nvSpPr>
        <p:spPr>
          <a:xfrm>
            <a:off x="2" y="-1"/>
            <a:ext cx="8265695" cy="514350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475628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57624-3B35-4379-A50F-98BDBCD0A8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400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04/12/2022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436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04/12/2022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469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04/12/2022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9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04/12/2022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130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04/12/2022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88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04/12/2022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022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04/12/2022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875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9967A-7568-4B43-ADFF-F109EFF199E4}" type="datetimeFigureOut">
              <a:rPr lang="en-US" smtClean="0"/>
              <a:t>04/12/2022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0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  <p:sldLayoutId id="2147483876" r:id="rId19"/>
    <p:sldLayoutId id="2147483877" r:id="rId20"/>
    <p:sldLayoutId id="2147483878" r:id="rId21"/>
    <p:sldLayoutId id="2147483879" r:id="rId22"/>
    <p:sldLayoutId id="2147483880" r:id="rId23"/>
    <p:sldLayoutId id="2147483893" r:id="rId24"/>
    <p:sldLayoutId id="2147483894" r:id="rId2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search?q=ch%C6%B0%C6%A1ng+tr%C3%ACnh+k%E1%BB%83+chuy%E1%BB%87n+l%E1%BB%9Bp+3&amp;rlz=1C1CHZN_viVN978VN978&amp;sxsrf=ALiCzsZjtUeN1u7TNywkPvZ-Nea-LJx9Tw:1669083769439&amp;ei=eTJ8Y4q4GoCR1e8P9cGY8As&amp;ved=0ahUKEwjK2LXJ3cD7AhWASPUHHfUgBr4Q4dUDCA8&amp;uact=5&amp;oq=ch%C6%B0%C6%A1ng+tr%C3%ACnh+k%E1%BB%83+chuy%E1%BB%87n+l%E1%BB%9Bp+3&amp;gs_lcp=Cgxnd3Mtd2l6LXNlcnAQAzIFCCEQoAEyBQghEKABOgoIABBHENYEELADOgcIIxCwAhAnOgYIABAHEB46CAgAEAgQBxAeOgQIABBDOgUIABCABDoFCAAQogQ6BwgAEB4QogQ6CAghEMMEEKABOgoIIRDDBBAKEKABOgQIIRAKSgQIQRgASgQIRhgAUJYGWLMpYJpBaAZwAXgBgAF5iAH8EJIBBDE2LjeYAQCgAQHIAQjAAQE&amp;sclient=gws-wiz-serp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search?q=ch%C6%B0%C6%A1ng+tr%C3%ACnh+k%E1%BB%83+chuy%E1%BB%87n+l%E1%BB%9Bp+3&amp;rlz=1C1CHZN_viVN978VN978&amp;sxsrf=ALiCzsZjtUeN1u7TNywkPvZ-Nea-LJx9Tw:1669083769439&amp;ei=eTJ8Y4q4GoCR1e8P9cGY8As&amp;ved=0ahUKEwjK2LXJ3cD7AhWASPUHHfUgBr4Q4dUDCA8&amp;uact=5&amp;oq=ch%C6%B0%C6%A1ng+tr%C3%ACnh+k%E1%BB%83+chuy%E1%BB%87n+l%E1%BB%9Bp+3&amp;gs_lcp=Cgxnd3Mtd2l6LXNlcnAQAzIFCCEQoAEyBQghEKABOgoIABBHENYEELADOgcIIxCwAhAnOgYIABAHEB46CAgAEAgQBxAeOgQIABBDOgUIABCABDoFCAAQogQ6BwgAEB4QogQ6CAghEMMEEKABOgoIIRDDBBAKEKABOgQIIRAKSgQIQRgASgQIRhgAUJYGWLMpYJpBaAZwAXgBgAF5iAH8EJIBBDE2LjeYAQCgAQHIAQjAAQE&amp;sclient=gws-wiz-serp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gif"/><Relationship Id="rId18" Type="http://schemas.openxmlformats.org/officeDocument/2006/relationships/slide" Target="slide14.xml"/><Relationship Id="rId26" Type="http://schemas.openxmlformats.org/officeDocument/2006/relationships/image" Target="../media/image33.png"/><Relationship Id="rId3" Type="http://schemas.openxmlformats.org/officeDocument/2006/relationships/slideLayout" Target="../slideLayouts/slideLayout2.xml"/><Relationship Id="rId21" Type="http://schemas.openxmlformats.org/officeDocument/2006/relationships/slide" Target="slide15.xml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gif"/><Relationship Id="rId25" Type="http://schemas.openxmlformats.org/officeDocument/2006/relationships/slide" Target="slide17.xml"/><Relationship Id="rId2" Type="http://schemas.openxmlformats.org/officeDocument/2006/relationships/audio" Target="../media/media1.wma"/><Relationship Id="rId16" Type="http://schemas.openxmlformats.org/officeDocument/2006/relationships/image" Target="../media/image27.png"/><Relationship Id="rId20" Type="http://schemas.openxmlformats.org/officeDocument/2006/relationships/image" Target="../media/image30.png"/><Relationship Id="rId29" Type="http://schemas.openxmlformats.org/officeDocument/2006/relationships/slide" Target="slide19.xml"/><Relationship Id="rId1" Type="http://schemas.microsoft.com/office/2007/relationships/media" Target="../media/media1.wma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32.png"/><Relationship Id="rId32" Type="http://schemas.openxmlformats.org/officeDocument/2006/relationships/image" Target="../media/image36.png"/><Relationship Id="rId5" Type="http://schemas.openxmlformats.org/officeDocument/2006/relationships/audio" Target="../media/audio6.wav"/><Relationship Id="rId15" Type="http://schemas.openxmlformats.org/officeDocument/2006/relationships/image" Target="../media/image26.gif"/><Relationship Id="rId23" Type="http://schemas.openxmlformats.org/officeDocument/2006/relationships/slide" Target="slide16.xml"/><Relationship Id="rId28" Type="http://schemas.openxmlformats.org/officeDocument/2006/relationships/image" Target="../media/image34.png"/><Relationship Id="rId10" Type="http://schemas.openxmlformats.org/officeDocument/2006/relationships/image" Target="../media/image21.png"/><Relationship Id="rId19" Type="http://schemas.openxmlformats.org/officeDocument/2006/relationships/image" Target="../media/image29.png"/><Relationship Id="rId31" Type="http://schemas.openxmlformats.org/officeDocument/2006/relationships/slide" Target="slide20.xml"/><Relationship Id="rId4" Type="http://schemas.openxmlformats.org/officeDocument/2006/relationships/audio" Target="../media/audio5.wav"/><Relationship Id="rId9" Type="http://schemas.openxmlformats.org/officeDocument/2006/relationships/image" Target="../media/image20.png"/><Relationship Id="rId14" Type="http://schemas.openxmlformats.org/officeDocument/2006/relationships/image" Target="../media/image25.gif"/><Relationship Id="rId22" Type="http://schemas.openxmlformats.org/officeDocument/2006/relationships/image" Target="../media/image31.png"/><Relationship Id="rId27" Type="http://schemas.openxmlformats.org/officeDocument/2006/relationships/slide" Target="slide18.xml"/><Relationship Id="rId30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slide" Target="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slide" Target="slid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slide" Target="slid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slide" Target="slide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5.jpeg"/><Relationship Id="rId7" Type="http://schemas.openxmlformats.org/officeDocument/2006/relationships/slide" Target="slide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10" Type="http://schemas.openxmlformats.org/officeDocument/2006/relationships/slide" Target="slide7.xml"/><Relationship Id="rId4" Type="http://schemas.openxmlformats.org/officeDocument/2006/relationships/slide" Target="slide6.xml"/><Relationship Id="rId9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slide" Target="slide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search?q=D%E1%BB%B0+B%C3%81O+TH%E1%BB%9CI+TI%E1%BA%BET&amp;rlz=1C1CHZN_viVN978VN978&amp;oq=D%E1%BB%B0+B%C3%81O+TH%E1%BB%9CI+TI%E1%BA%BET&amp;aqs=chrome..69i57j0i131i433i512l5j0i433i512j0i512j0i433i512j0i512.11993j1j15&amp;sourceid=chrome&amp;ie=UTF-8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tags" Target="../tags/tag3.xml"/><Relationship Id="rId7" Type="http://schemas.openxmlformats.org/officeDocument/2006/relationships/audio" Target="../media/audio3.wav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1.wav"/><Relationship Id="rId11" Type="http://schemas.openxmlformats.org/officeDocument/2006/relationships/image" Target="../media/image9.png"/><Relationship Id="rId5" Type="http://schemas.openxmlformats.org/officeDocument/2006/relationships/audio" Target="../media/audio2.wav"/><Relationship Id="rId10" Type="http://schemas.openxmlformats.org/officeDocument/2006/relationships/image" Target="../media/image8.gif"/><Relationship Id="rId4" Type="http://schemas.openxmlformats.org/officeDocument/2006/relationships/slideLayout" Target="../slideLayouts/slideLayout7.xml"/><Relationship Id="rId9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tags" Target="../tags/tag6.xml"/><Relationship Id="rId7" Type="http://schemas.openxmlformats.org/officeDocument/2006/relationships/audio" Target="../media/audio3.wav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audio" Target="../media/audio1.wav"/><Relationship Id="rId11" Type="http://schemas.openxmlformats.org/officeDocument/2006/relationships/image" Target="../media/image9.png"/><Relationship Id="rId5" Type="http://schemas.openxmlformats.org/officeDocument/2006/relationships/audio" Target="../media/audio2.wav"/><Relationship Id="rId10" Type="http://schemas.openxmlformats.org/officeDocument/2006/relationships/slide" Target="slide2.xml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tags" Target="../tags/tag9.xml"/><Relationship Id="rId7" Type="http://schemas.openxmlformats.org/officeDocument/2006/relationships/audio" Target="../media/audio3.wav"/><Relationship Id="rId12" Type="http://schemas.openxmlformats.org/officeDocument/2006/relationships/image" Target="../media/image9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audio" Target="../media/audio1.wav"/><Relationship Id="rId11" Type="http://schemas.openxmlformats.org/officeDocument/2006/relationships/slide" Target="slide2.xml"/><Relationship Id="rId5" Type="http://schemas.openxmlformats.org/officeDocument/2006/relationships/audio" Target="../media/audio2.wav"/><Relationship Id="rId10" Type="http://schemas.openxmlformats.org/officeDocument/2006/relationships/image" Target="../media/image8.gif"/><Relationship Id="rId4" Type="http://schemas.openxmlformats.org/officeDocument/2006/relationships/slideLayout" Target="../slideLayouts/slideLayout25.xml"/><Relationship Id="rId9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tags" Target="../tags/tag12.xml"/><Relationship Id="rId7" Type="http://schemas.openxmlformats.org/officeDocument/2006/relationships/audio" Target="../media/audio3.wav"/><Relationship Id="rId12" Type="http://schemas.openxmlformats.org/officeDocument/2006/relationships/image" Target="../media/image9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audio" Target="../media/audio1.wav"/><Relationship Id="rId11" Type="http://schemas.openxmlformats.org/officeDocument/2006/relationships/slide" Target="slide3.xml"/><Relationship Id="rId5" Type="http://schemas.openxmlformats.org/officeDocument/2006/relationships/audio" Target="../media/audio2.wav"/><Relationship Id="rId10" Type="http://schemas.openxmlformats.org/officeDocument/2006/relationships/slide" Target="slide2.xml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981200" cy="1479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7"/>
          <p:cNvSpPr>
            <a:spLocks noChangeArrowheads="1"/>
          </p:cNvSpPr>
          <p:nvPr/>
        </p:nvSpPr>
        <p:spPr bwMode="auto">
          <a:xfrm>
            <a:off x="0" y="4171950"/>
            <a:ext cx="9144000" cy="971550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009900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uk-UA">
              <a:latin typeface=".VnTime" pitchFamily="34" charset="0"/>
              <a:cs typeface="Arial" charset="0"/>
            </a:endParaRPr>
          </a:p>
        </p:txBody>
      </p:sp>
      <p:pic>
        <p:nvPicPr>
          <p:cNvPr id="2054" name="Picture 12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448709" y="-241895"/>
            <a:ext cx="1485900" cy="197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4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7162800" y="3663553"/>
            <a:ext cx="1981200" cy="1479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4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246857" y="3417491"/>
            <a:ext cx="1485900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WordArt 5"/>
          <p:cNvSpPr>
            <a:spLocks noChangeArrowheads="1" noChangeShapeType="1" noTextEdit="1"/>
          </p:cNvSpPr>
          <p:nvPr/>
        </p:nvSpPr>
        <p:spPr bwMode="auto">
          <a:xfrm>
            <a:off x="2743200" y="1188244"/>
            <a:ext cx="3297238" cy="39290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</a:t>
            </a:r>
            <a:r>
              <a:rPr lang="en-US" sz="3600" kern="10" dirty="0" smtClean="0"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Tin </a:t>
            </a:r>
            <a:r>
              <a:rPr lang="en-US" sz="3600" kern="10" dirty="0" err="1" smtClean="0"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sz="3600" kern="10" dirty="0" smtClean="0"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– </a:t>
            </a:r>
            <a:r>
              <a:rPr lang="en-US" sz="3600" kern="10" dirty="0" err="1" smtClean="0"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</a:t>
            </a:r>
            <a:r>
              <a:rPr lang="en-US" sz="3600" kern="10" dirty="0" smtClean="0"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3</a:t>
            </a:r>
            <a:endParaRPr lang="en-US" sz="3600" kern="10" dirty="0"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885950"/>
            <a:ext cx="1901211" cy="2667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00" y="1682948"/>
            <a:ext cx="4381500" cy="294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9048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119485"/>
            <a:ext cx="655320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vi-VN" sz="2000" dirty="0" smtClean="0"/>
              <a:t>1</a:t>
            </a:r>
            <a:r>
              <a:rPr lang="en-US" sz="2000" dirty="0" smtClean="0"/>
              <a:t>.</a:t>
            </a:r>
            <a:r>
              <a:rPr lang="vi-VN" sz="2000" dirty="0" smtClean="0"/>
              <a:t> </a:t>
            </a:r>
            <a:r>
              <a:rPr lang="en-US" sz="2000" dirty="0" err="1" smtClean="0"/>
              <a:t>XEM</a:t>
            </a:r>
            <a:r>
              <a:rPr lang="en-US" sz="2000" dirty="0" smtClean="0"/>
              <a:t> TIN </a:t>
            </a:r>
            <a:r>
              <a:rPr lang="en-US" sz="2000" dirty="0" err="1" smtClean="0"/>
              <a:t>TỨC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CHƯƠNG</a:t>
            </a:r>
            <a:r>
              <a:rPr lang="en-US" sz="2000" dirty="0" smtClean="0"/>
              <a:t> </a:t>
            </a:r>
            <a:r>
              <a:rPr lang="en-US" sz="2000" dirty="0" err="1" smtClean="0"/>
              <a:t>TRÌNH</a:t>
            </a:r>
            <a:r>
              <a:rPr lang="en-US" sz="2000" dirty="0" smtClean="0"/>
              <a:t> </a:t>
            </a:r>
            <a:r>
              <a:rPr lang="en-US" sz="2000" dirty="0" err="1" smtClean="0"/>
              <a:t>GIẢI</a:t>
            </a:r>
            <a:r>
              <a:rPr lang="en-US" sz="2000" dirty="0" smtClean="0"/>
              <a:t> </a:t>
            </a:r>
            <a:r>
              <a:rPr lang="en-US" sz="2000" dirty="0" err="1" smtClean="0"/>
              <a:t>TRÍ</a:t>
            </a:r>
            <a:r>
              <a:rPr lang="en-US" sz="2000" dirty="0" smtClean="0"/>
              <a:t> </a:t>
            </a:r>
            <a:r>
              <a:rPr lang="en-US" sz="2000" dirty="0" err="1" smtClean="0"/>
              <a:t>TRÊN</a:t>
            </a:r>
            <a:r>
              <a:rPr lang="en-US" sz="2000" dirty="0" smtClean="0"/>
              <a:t> INTERNET</a:t>
            </a:r>
            <a:endParaRPr lang="vi-VN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805285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1: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028" y="1809750"/>
            <a:ext cx="6326372" cy="320040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3028" y="200025"/>
            <a:ext cx="6935972" cy="62865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000099"/>
                </a:solidFill>
              </a:rPr>
              <a:t>II/ </a:t>
            </a:r>
            <a:r>
              <a:rPr lang="en-US" b="1" dirty="0" err="1" smtClean="0">
                <a:solidFill>
                  <a:srgbClr val="000099"/>
                </a:solidFill>
              </a:rPr>
              <a:t>HOẠT</a:t>
            </a:r>
            <a:r>
              <a:rPr lang="en-US" b="1" dirty="0" smtClean="0">
                <a:solidFill>
                  <a:srgbClr val="000099"/>
                </a:solidFill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</a:rPr>
              <a:t>ĐỘNG</a:t>
            </a:r>
            <a:r>
              <a:rPr lang="en-US" b="1" dirty="0" smtClean="0">
                <a:solidFill>
                  <a:srgbClr val="000099"/>
                </a:solidFill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</a:rPr>
              <a:t>HÌNH</a:t>
            </a:r>
            <a:r>
              <a:rPr lang="en-US" b="1" dirty="0" smtClean="0">
                <a:solidFill>
                  <a:srgbClr val="000099"/>
                </a:solidFill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</a:rPr>
              <a:t>THÀNH</a:t>
            </a:r>
            <a:r>
              <a:rPr lang="en-US" b="1" dirty="0" smtClean="0">
                <a:solidFill>
                  <a:srgbClr val="000099"/>
                </a:solidFill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</a:rPr>
              <a:t>KIẾN</a:t>
            </a:r>
            <a:r>
              <a:rPr lang="en-US" b="1" dirty="0" smtClean="0">
                <a:solidFill>
                  <a:srgbClr val="000099"/>
                </a:solidFill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</a:rPr>
              <a:t>THỨC</a:t>
            </a:r>
            <a:r>
              <a:rPr lang="en-US" b="1" dirty="0" smtClean="0">
                <a:solidFill>
                  <a:srgbClr val="000099"/>
                </a:solidFill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</a:rPr>
              <a:t>MỚI</a:t>
            </a:r>
            <a:endParaRPr lang="en-US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5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6600" y="3181350"/>
            <a:ext cx="56654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Hình 3</a:t>
            </a:r>
            <a:r>
              <a:rPr lang="en-US" sz="2400" dirty="0">
                <a:solidFill>
                  <a:srgbClr val="FF0000"/>
                </a:solidFill>
              </a:rPr>
              <a:t>:</a:t>
            </a:r>
            <a:r>
              <a:rPr lang="vi-VN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C</a:t>
            </a:r>
            <a:r>
              <a:rPr lang="vi-VN" sz="2400" dirty="0"/>
              <a:t>ho biết đây là chương trình kể chuyện lớp 3.</a:t>
            </a:r>
            <a:r>
              <a:rPr lang="vi-VN" dirty="0"/>
              <a:t> 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58" b="50327"/>
          <a:stretch/>
        </p:blipFill>
        <p:spPr bwMode="auto">
          <a:xfrm>
            <a:off x="152400" y="57149"/>
            <a:ext cx="2762250" cy="15524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34" r="51562"/>
          <a:stretch/>
        </p:blipFill>
        <p:spPr bwMode="auto">
          <a:xfrm>
            <a:off x="152400" y="1504950"/>
            <a:ext cx="2790825" cy="152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31" t="51961"/>
          <a:stretch/>
        </p:blipFill>
        <p:spPr bwMode="auto">
          <a:xfrm>
            <a:off x="180975" y="3009900"/>
            <a:ext cx="2790825" cy="15430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124200" y="369153"/>
            <a:ext cx="581787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Hình 1</a:t>
            </a:r>
            <a:r>
              <a:rPr lang="en-US" sz="2400" dirty="0"/>
              <a:t>:</a:t>
            </a:r>
            <a:r>
              <a:rPr lang="vi-VN" sz="2400" dirty="0"/>
              <a:t> </a:t>
            </a:r>
            <a:r>
              <a:rPr lang="en-US" sz="2400" dirty="0"/>
              <a:t>C</a:t>
            </a:r>
            <a:r>
              <a:rPr lang="vi-VN" sz="2400" dirty="0"/>
              <a:t>ho biết đây là chương trình cung cấp các thông tin dự báo thời tiết</a:t>
            </a:r>
            <a:r>
              <a:rPr lang="vi-VN" sz="2400" dirty="0" smtClean="0"/>
              <a:t>.</a:t>
            </a:r>
            <a:endParaRPr lang="vi-VN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124200" y="1740753"/>
            <a:ext cx="581787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Hình 2</a:t>
            </a:r>
            <a:r>
              <a:rPr lang="en-US" sz="2400" dirty="0">
                <a:solidFill>
                  <a:srgbClr val="FF0000"/>
                </a:solidFill>
              </a:rPr>
              <a:t>:</a:t>
            </a:r>
            <a:r>
              <a:rPr lang="vi-VN" sz="2400" dirty="0">
                <a:solidFill>
                  <a:srgbClr val="FF0000"/>
                </a:solidFill>
              </a:rPr>
              <a:t> 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/>
              <a:t> </a:t>
            </a:r>
            <a:r>
              <a:rPr lang="en-US" sz="2400" dirty="0" smtClean="0"/>
              <a:t>      C</a:t>
            </a:r>
            <a:r>
              <a:rPr lang="vi-VN" sz="2400" dirty="0"/>
              <a:t>ho biết đây là video phim hoạt hình</a:t>
            </a:r>
            <a:r>
              <a:rPr lang="vi-VN" sz="2400" dirty="0" smtClean="0"/>
              <a:t>.</a:t>
            </a:r>
            <a:endParaRPr lang="vi-VN" sz="2400" dirty="0"/>
          </a:p>
        </p:txBody>
      </p:sp>
      <p:sp>
        <p:nvSpPr>
          <p:cNvPr id="11" name="Rectangle 10"/>
          <p:cNvSpPr/>
          <p:nvPr/>
        </p:nvSpPr>
        <p:spPr>
          <a:xfrm>
            <a:off x="125730" y="4594652"/>
            <a:ext cx="894207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b="1" dirty="0" smtClean="0"/>
              <a:t>E </a:t>
            </a:r>
            <a:r>
              <a:rPr lang="en-US" sz="2100" b="1" dirty="0" err="1" smtClean="0"/>
              <a:t>có</a:t>
            </a:r>
            <a:r>
              <a:rPr lang="en-US" sz="2100" b="1" dirty="0" smtClean="0"/>
              <a:t> </a:t>
            </a:r>
            <a:r>
              <a:rPr lang="en-US" sz="2100" b="1" dirty="0" err="1" smtClean="0"/>
              <a:t>thể</a:t>
            </a:r>
            <a:r>
              <a:rPr lang="en-US" sz="2100" b="1" dirty="0" smtClean="0"/>
              <a:t> </a:t>
            </a:r>
            <a:r>
              <a:rPr lang="en-US" sz="2100" b="1" dirty="0" err="1" smtClean="0"/>
              <a:t>xem</a:t>
            </a:r>
            <a:r>
              <a:rPr lang="en-US" sz="2100" b="1" dirty="0" smtClean="0"/>
              <a:t> tin </a:t>
            </a:r>
            <a:r>
              <a:rPr lang="en-US" sz="2100" b="1" dirty="0" err="1" smtClean="0"/>
              <a:t>tức</a:t>
            </a:r>
            <a:r>
              <a:rPr lang="en-US" sz="2100" b="1" dirty="0" smtClean="0"/>
              <a:t> </a:t>
            </a:r>
            <a:r>
              <a:rPr lang="en-US" sz="2100" b="1" dirty="0" err="1" smtClean="0"/>
              <a:t>hoặc</a:t>
            </a:r>
            <a:r>
              <a:rPr lang="en-US" sz="2100" b="1" dirty="0" smtClean="0"/>
              <a:t> </a:t>
            </a:r>
            <a:r>
              <a:rPr lang="vi-VN" sz="2100" b="1" dirty="0" smtClean="0"/>
              <a:t>chương </a:t>
            </a:r>
            <a:r>
              <a:rPr lang="vi-VN" sz="2100" b="1" dirty="0"/>
              <a:t>trình </a:t>
            </a:r>
            <a:r>
              <a:rPr lang="en-US" sz="2100" b="1" dirty="0" err="1" smtClean="0"/>
              <a:t>giải</a:t>
            </a:r>
            <a:r>
              <a:rPr lang="en-US" sz="2100" b="1" dirty="0" smtClean="0"/>
              <a:t> </a:t>
            </a:r>
            <a:r>
              <a:rPr lang="en-US" sz="2100" b="1" dirty="0" err="1" smtClean="0"/>
              <a:t>trí</a:t>
            </a:r>
            <a:r>
              <a:rPr lang="en-US" sz="2100" b="1" dirty="0" smtClean="0"/>
              <a:t> </a:t>
            </a:r>
            <a:r>
              <a:rPr lang="en-US" sz="2100" b="1" dirty="0" err="1" smtClean="0"/>
              <a:t>bổ</a:t>
            </a:r>
            <a:r>
              <a:rPr lang="en-US" sz="2100" b="1" dirty="0" smtClean="0"/>
              <a:t> </a:t>
            </a:r>
            <a:r>
              <a:rPr lang="en-US" sz="2100" b="1" dirty="0" err="1" smtClean="0"/>
              <a:t>ích</a:t>
            </a:r>
            <a:r>
              <a:rPr lang="en-US" sz="2100" b="1" dirty="0" smtClean="0"/>
              <a:t> </a:t>
            </a:r>
            <a:r>
              <a:rPr lang="en-US" sz="2100" b="1" dirty="0" err="1" smtClean="0"/>
              <a:t>và</a:t>
            </a:r>
            <a:r>
              <a:rPr lang="en-US" sz="2100" b="1" dirty="0" smtClean="0"/>
              <a:t> </a:t>
            </a:r>
            <a:r>
              <a:rPr lang="en-US" sz="2100" b="1" dirty="0" err="1" smtClean="0"/>
              <a:t>thú</a:t>
            </a:r>
            <a:r>
              <a:rPr lang="en-US" sz="2100" b="1" dirty="0" smtClean="0"/>
              <a:t> </a:t>
            </a:r>
            <a:r>
              <a:rPr lang="en-US" sz="2100" b="1" dirty="0" err="1" smtClean="0"/>
              <a:t>vị</a:t>
            </a:r>
            <a:r>
              <a:rPr lang="en-US" sz="2100" b="1" dirty="0" smtClean="0"/>
              <a:t> </a:t>
            </a:r>
            <a:r>
              <a:rPr lang="en-US" sz="2100" b="1" dirty="0" err="1" smtClean="0"/>
              <a:t>trên</a:t>
            </a:r>
            <a:r>
              <a:rPr lang="en-US" sz="2100" b="1" dirty="0" smtClean="0"/>
              <a:t> Internet</a:t>
            </a:r>
            <a:r>
              <a:rPr lang="vi-VN" sz="2100" b="1" dirty="0" smtClean="0"/>
              <a:t>.</a:t>
            </a:r>
            <a:r>
              <a:rPr lang="vi-VN" sz="2100" b="1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607730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724150"/>
            <a:ext cx="853440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2.</a:t>
            </a:r>
            <a:r>
              <a:rPr lang="vi-VN" sz="2000" dirty="0" smtClean="0"/>
              <a:t> </a:t>
            </a:r>
            <a:r>
              <a:rPr lang="en-US" sz="2000" dirty="0" err="1" smtClean="0"/>
              <a:t>TÌM</a:t>
            </a:r>
            <a:r>
              <a:rPr lang="en-US" sz="2000" dirty="0" smtClean="0"/>
              <a:t> </a:t>
            </a:r>
            <a:r>
              <a:rPr lang="en-US" sz="2000" dirty="0" err="1" smtClean="0"/>
              <a:t>TRÊN</a:t>
            </a:r>
            <a:r>
              <a:rPr lang="en-US" sz="2000" dirty="0" smtClean="0"/>
              <a:t> </a:t>
            </a:r>
            <a:r>
              <a:rPr lang="vi-VN" sz="2000" dirty="0" smtClean="0"/>
              <a:t>I</a:t>
            </a:r>
            <a:r>
              <a:rPr lang="en-US" sz="2000" dirty="0" err="1" smtClean="0"/>
              <a:t>NTERNET</a:t>
            </a:r>
            <a:r>
              <a:rPr lang="en-US" sz="2000" dirty="0" smtClean="0"/>
              <a:t> </a:t>
            </a:r>
            <a:r>
              <a:rPr lang="en-US" sz="2000" dirty="0" err="1" smtClean="0"/>
              <a:t>NHỮNG</a:t>
            </a:r>
            <a:r>
              <a:rPr lang="en-US" sz="2000" dirty="0" smtClean="0"/>
              <a:t> </a:t>
            </a:r>
            <a:r>
              <a:rPr lang="en-US" sz="2000" dirty="0" err="1" smtClean="0"/>
              <a:t>THÔNG</a:t>
            </a:r>
            <a:r>
              <a:rPr lang="en-US" sz="2000" dirty="0" smtClean="0"/>
              <a:t> TIN </a:t>
            </a:r>
            <a:r>
              <a:rPr lang="en-US" sz="2000" dirty="0" err="1" smtClean="0"/>
              <a:t>KHÔNG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SẴN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MÁY</a:t>
            </a:r>
            <a:r>
              <a:rPr lang="en-US" sz="2000" dirty="0" smtClean="0"/>
              <a:t> </a:t>
            </a:r>
            <a:r>
              <a:rPr lang="en-US" sz="2000" dirty="0" err="1" smtClean="0"/>
              <a:t>TÍNH</a:t>
            </a:r>
            <a:endParaRPr lang="vi-VN" sz="2000" dirty="0"/>
          </a:p>
        </p:txBody>
      </p:sp>
      <p:sp>
        <p:nvSpPr>
          <p:cNvPr id="5" name="Rectangle 4"/>
          <p:cNvSpPr/>
          <p:nvPr/>
        </p:nvSpPr>
        <p:spPr>
          <a:xfrm>
            <a:off x="508714" y="1733550"/>
            <a:ext cx="1507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dirty="0"/>
              <a:t>Hoạt động </a:t>
            </a:r>
            <a:r>
              <a:rPr lang="en-US" b="1" dirty="0" smtClean="0"/>
              <a:t>1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9600" y="3562350"/>
            <a:ext cx="807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/>
              <a:t>Nếu trong máy tính em đang sử dụng không có video kể chuyện lớp 3, em có thể tìm trên Internet không?</a:t>
            </a:r>
            <a:endParaRPr lang="en-US" dirty="0"/>
          </a:p>
        </p:txBody>
      </p:sp>
      <p:sp>
        <p:nvSpPr>
          <p:cNvPr id="7" name="Rectangle 6">
            <a:hlinkClick r:id="rId2"/>
          </p:cNvPr>
          <p:cNvSpPr/>
          <p:nvPr/>
        </p:nvSpPr>
        <p:spPr>
          <a:xfrm>
            <a:off x="609600" y="4248150"/>
            <a:ext cx="7848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video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Internet.</a:t>
            </a: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F1C62D11-13FB-4E2F-8A0D-851AAE498365}"/>
              </a:ext>
            </a:extLst>
          </p:cNvPr>
          <p:cNvSpPr txBox="1">
            <a:spLocks/>
          </p:cNvSpPr>
          <p:nvPr/>
        </p:nvSpPr>
        <p:spPr>
          <a:xfrm>
            <a:off x="1011152" y="730416"/>
            <a:ext cx="7152190" cy="241134"/>
          </a:xfrm>
          <a:prstGeom prst="roundRect">
            <a:avLst/>
          </a:prstGeom>
          <a:solidFill>
            <a:schemeClr val="bg1">
              <a:lumMod val="85000"/>
              <a:alpha val="70000"/>
            </a:schemeClr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400" b="1" dirty="0" err="1" smtClean="0">
                <a:solidFill>
                  <a:srgbClr val="FF0000"/>
                </a:solidFill>
                <a:latin typeface="HP-001"/>
              </a:rPr>
              <a:t>Chủ</a:t>
            </a:r>
            <a:r>
              <a:rPr lang="en-US" altLang="en-US" sz="2400" b="1" dirty="0" smtClean="0">
                <a:solidFill>
                  <a:srgbClr val="FF0000"/>
                </a:solidFill>
                <a:latin typeface="HP-001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HP-001"/>
              </a:rPr>
              <a:t>đề</a:t>
            </a:r>
            <a:r>
              <a:rPr lang="en-US" altLang="en-US" sz="2400" b="1" dirty="0" smtClean="0">
                <a:solidFill>
                  <a:srgbClr val="FF0000"/>
                </a:solidFill>
                <a:latin typeface="HP-001"/>
              </a:rPr>
              <a:t> B</a:t>
            </a:r>
            <a:r>
              <a:rPr lang="en-US" altLang="en-US" sz="2000" b="1" dirty="0" smtClean="0">
                <a:solidFill>
                  <a:srgbClr val="000099"/>
                </a:solidFill>
                <a:latin typeface="HP-001"/>
              </a:rPr>
              <a:t>: </a:t>
            </a:r>
            <a:r>
              <a:rPr lang="en-US" alt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alt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INTERNET</a:t>
            </a:r>
            <a:endParaRPr lang="en-US" sz="2400" b="1" dirty="0">
              <a:ln w="22225">
                <a:noFill/>
                <a:prstDash val="solid"/>
              </a:ln>
              <a:solidFill>
                <a:srgbClr val="000099"/>
              </a:solidFill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29955" y="297418"/>
            <a:ext cx="3054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 Tin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7800" y="971550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INTERNET</a:t>
            </a:r>
            <a:endParaRPr lang="en-US" sz="2000" b="1" dirty="0">
              <a:ln w="22225">
                <a:noFill/>
                <a:prstDash val="solid"/>
              </a:ln>
              <a:solidFill>
                <a:srgbClr val="FF0000"/>
              </a:solidFill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1352550"/>
            <a:ext cx="655320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vi-VN" sz="2000" dirty="0" smtClean="0"/>
              <a:t>1</a:t>
            </a:r>
            <a:r>
              <a:rPr lang="en-US" sz="2000" dirty="0" smtClean="0"/>
              <a:t>.</a:t>
            </a:r>
            <a:r>
              <a:rPr lang="vi-VN" sz="2000" dirty="0" smtClean="0"/>
              <a:t> </a:t>
            </a:r>
            <a:r>
              <a:rPr lang="en-US" sz="2000" dirty="0" err="1" smtClean="0"/>
              <a:t>XEM</a:t>
            </a:r>
            <a:r>
              <a:rPr lang="en-US" sz="2000" dirty="0" smtClean="0"/>
              <a:t> TIN </a:t>
            </a:r>
            <a:r>
              <a:rPr lang="en-US" sz="2000" dirty="0" err="1" smtClean="0"/>
              <a:t>TỨC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CHƯƠNG</a:t>
            </a:r>
            <a:r>
              <a:rPr lang="en-US" sz="2000" dirty="0" smtClean="0"/>
              <a:t> </a:t>
            </a:r>
            <a:r>
              <a:rPr lang="en-US" sz="2000" dirty="0" err="1" smtClean="0"/>
              <a:t>TRÌNH</a:t>
            </a:r>
            <a:r>
              <a:rPr lang="en-US" sz="2000" dirty="0" smtClean="0"/>
              <a:t> </a:t>
            </a:r>
            <a:r>
              <a:rPr lang="en-US" sz="2000" dirty="0" err="1" smtClean="0"/>
              <a:t>GIẢI</a:t>
            </a:r>
            <a:r>
              <a:rPr lang="en-US" sz="2000" dirty="0" smtClean="0"/>
              <a:t> </a:t>
            </a:r>
            <a:r>
              <a:rPr lang="en-US" sz="2000" dirty="0" err="1" smtClean="0"/>
              <a:t>TRÍ</a:t>
            </a:r>
            <a:r>
              <a:rPr lang="en-US" sz="2000" dirty="0" smtClean="0"/>
              <a:t> </a:t>
            </a:r>
            <a:r>
              <a:rPr lang="en-US" sz="2000" dirty="0" err="1" smtClean="0"/>
              <a:t>TRÊN</a:t>
            </a:r>
            <a:r>
              <a:rPr lang="en-US" sz="2000" dirty="0" smtClean="0"/>
              <a:t> INTERNET</a:t>
            </a:r>
            <a:endParaRPr lang="vi-VN" sz="2000" dirty="0"/>
          </a:p>
        </p:txBody>
      </p:sp>
      <p:sp>
        <p:nvSpPr>
          <p:cNvPr id="13" name="Rectangle 12"/>
          <p:cNvSpPr/>
          <p:nvPr/>
        </p:nvSpPr>
        <p:spPr>
          <a:xfrm>
            <a:off x="533400" y="3181350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dirty="0"/>
              <a:t>Hoạt động 2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29669" y="2016264"/>
            <a:ext cx="83857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chương </a:t>
            </a:r>
            <a:r>
              <a:rPr 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Internet</a:t>
            </a:r>
            <a:r>
              <a:rPr lang="vi-VN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1674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3116818"/>
            <a:ext cx="85344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2.</a:t>
            </a:r>
            <a:r>
              <a:rPr lang="vi-VN" dirty="0" smtClean="0"/>
              <a:t> </a:t>
            </a:r>
            <a:r>
              <a:rPr lang="en-US" dirty="0" err="1" smtClean="0"/>
              <a:t>TÌM</a:t>
            </a:r>
            <a:r>
              <a:rPr lang="en-US" dirty="0" smtClean="0"/>
              <a:t> </a:t>
            </a:r>
            <a:r>
              <a:rPr lang="en-US" dirty="0" err="1" smtClean="0"/>
              <a:t>TRÊN</a:t>
            </a:r>
            <a:r>
              <a:rPr lang="en-US" dirty="0" smtClean="0"/>
              <a:t> </a:t>
            </a:r>
            <a:r>
              <a:rPr lang="vi-VN" dirty="0" smtClean="0"/>
              <a:t>I</a:t>
            </a:r>
            <a:r>
              <a:rPr lang="en-US" dirty="0" err="1" smtClean="0"/>
              <a:t>NTERNET</a:t>
            </a:r>
            <a:r>
              <a:rPr lang="en-US" dirty="0" smtClean="0"/>
              <a:t> </a:t>
            </a:r>
            <a:r>
              <a:rPr lang="en-US" dirty="0" err="1" smtClean="0"/>
              <a:t>NHỮNG</a:t>
            </a:r>
            <a:r>
              <a:rPr lang="en-US" dirty="0" smtClean="0"/>
              <a:t> </a:t>
            </a:r>
            <a:r>
              <a:rPr lang="en-US" dirty="0" err="1" smtClean="0"/>
              <a:t>THÔNG</a:t>
            </a:r>
            <a:r>
              <a:rPr lang="en-US" dirty="0" smtClean="0"/>
              <a:t> TIN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SẴN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MÁY</a:t>
            </a:r>
            <a:r>
              <a:rPr lang="en-US" dirty="0" smtClean="0"/>
              <a:t> </a:t>
            </a:r>
            <a:r>
              <a:rPr lang="en-US" dirty="0" err="1" smtClean="0"/>
              <a:t>TÍNH</a:t>
            </a:r>
            <a:endParaRPr lang="vi-VN" dirty="0"/>
          </a:p>
        </p:txBody>
      </p:sp>
      <p:sp>
        <p:nvSpPr>
          <p:cNvPr id="5" name="Rectangle 4"/>
          <p:cNvSpPr/>
          <p:nvPr/>
        </p:nvSpPr>
        <p:spPr>
          <a:xfrm>
            <a:off x="508714" y="2126218"/>
            <a:ext cx="1507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dirty="0"/>
              <a:t>Hoạt động </a:t>
            </a:r>
            <a:r>
              <a:rPr lang="en-US" b="1" dirty="0" smtClean="0"/>
              <a:t>1</a:t>
            </a:r>
            <a:endParaRPr lang="en-US" dirty="0"/>
          </a:p>
        </p:txBody>
      </p:sp>
      <p:sp>
        <p:nvSpPr>
          <p:cNvPr id="7" name="Rectangle 6">
            <a:hlinkClick r:id="rId2"/>
          </p:cNvPr>
          <p:cNvSpPr/>
          <p:nvPr/>
        </p:nvSpPr>
        <p:spPr>
          <a:xfrm>
            <a:off x="533400" y="3695640"/>
            <a:ext cx="7848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video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Internet.</a:t>
            </a: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F1C62D11-13FB-4E2F-8A0D-851AAE498365}"/>
              </a:ext>
            </a:extLst>
          </p:cNvPr>
          <p:cNvSpPr txBox="1">
            <a:spLocks/>
          </p:cNvSpPr>
          <p:nvPr/>
        </p:nvSpPr>
        <p:spPr>
          <a:xfrm>
            <a:off x="1011152" y="730416"/>
            <a:ext cx="7152190" cy="241134"/>
          </a:xfrm>
          <a:prstGeom prst="roundRect">
            <a:avLst/>
          </a:prstGeom>
          <a:solidFill>
            <a:schemeClr val="bg1">
              <a:lumMod val="85000"/>
              <a:alpha val="70000"/>
            </a:schemeClr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000" b="1" dirty="0" err="1" smtClean="0">
                <a:solidFill>
                  <a:srgbClr val="FF0000"/>
                </a:solidFill>
                <a:latin typeface="HP-001"/>
              </a:rPr>
              <a:t>Chủ</a:t>
            </a:r>
            <a:r>
              <a:rPr lang="en-US" altLang="en-US" sz="2000" b="1" dirty="0" smtClean="0">
                <a:solidFill>
                  <a:srgbClr val="FF0000"/>
                </a:solidFill>
                <a:latin typeface="HP-001"/>
              </a:rPr>
              <a:t>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HP-001"/>
              </a:rPr>
              <a:t>đề</a:t>
            </a:r>
            <a:r>
              <a:rPr lang="en-US" altLang="en-US" sz="2000" b="1" dirty="0" smtClean="0">
                <a:solidFill>
                  <a:srgbClr val="FF0000"/>
                </a:solidFill>
                <a:latin typeface="HP-001"/>
              </a:rPr>
              <a:t> B</a:t>
            </a:r>
            <a:r>
              <a:rPr lang="en-US" altLang="en-US" sz="2000" b="1" dirty="0" smtClean="0">
                <a:solidFill>
                  <a:srgbClr val="000099"/>
                </a:solidFill>
                <a:latin typeface="HP-001"/>
              </a:rPr>
              <a:t>: </a:t>
            </a:r>
            <a:r>
              <a:rPr lang="en-US" altLang="en-US" sz="2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alt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INTERNET</a:t>
            </a:r>
            <a:endParaRPr lang="en-US" sz="2000" b="1" dirty="0">
              <a:ln w="22225">
                <a:noFill/>
                <a:prstDash val="solid"/>
              </a:ln>
              <a:solidFill>
                <a:srgbClr val="000099"/>
              </a:solidFill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29955" y="297418"/>
            <a:ext cx="3054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 Tin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7800" y="97155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INTERNET</a:t>
            </a:r>
            <a:endParaRPr lang="en-US" b="1" dirty="0">
              <a:ln w="22225">
                <a:noFill/>
                <a:prstDash val="solid"/>
              </a:ln>
              <a:solidFill>
                <a:srgbClr val="FF0000"/>
              </a:solidFill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1792843"/>
            <a:ext cx="65532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vi-VN" dirty="0" smtClean="0"/>
              <a:t>1</a:t>
            </a:r>
            <a:r>
              <a:rPr lang="en-US" dirty="0" smtClean="0"/>
              <a:t>.</a:t>
            </a:r>
            <a:r>
              <a:rPr lang="vi-VN" dirty="0" smtClean="0"/>
              <a:t> </a:t>
            </a:r>
            <a:r>
              <a:rPr lang="en-US" dirty="0" err="1" smtClean="0"/>
              <a:t>XEM</a:t>
            </a:r>
            <a:r>
              <a:rPr lang="en-US" dirty="0" smtClean="0"/>
              <a:t> TIN </a:t>
            </a:r>
            <a:r>
              <a:rPr lang="en-US" dirty="0" err="1" smtClean="0"/>
              <a:t>TỨC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CHƯƠNG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GIẢI</a:t>
            </a:r>
            <a:r>
              <a:rPr lang="en-US" dirty="0" smtClean="0"/>
              <a:t> </a:t>
            </a:r>
            <a:r>
              <a:rPr lang="en-US" dirty="0" err="1" smtClean="0"/>
              <a:t>TRÍ</a:t>
            </a:r>
            <a:r>
              <a:rPr lang="en-US" dirty="0" smtClean="0"/>
              <a:t> </a:t>
            </a:r>
            <a:r>
              <a:rPr lang="en-US" dirty="0" err="1" smtClean="0"/>
              <a:t>TRÊN</a:t>
            </a:r>
            <a:r>
              <a:rPr lang="en-US" dirty="0" smtClean="0"/>
              <a:t> INTERNET</a:t>
            </a:r>
            <a:endParaRPr lang="vi-VN" dirty="0"/>
          </a:p>
        </p:txBody>
      </p:sp>
      <p:sp>
        <p:nvSpPr>
          <p:cNvPr id="13" name="Rectangle 12"/>
          <p:cNvSpPr/>
          <p:nvPr/>
        </p:nvSpPr>
        <p:spPr>
          <a:xfrm>
            <a:off x="533400" y="3421618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dirty="0"/>
              <a:t>Hoạt động 2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29669" y="2397264"/>
            <a:ext cx="83857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chương </a:t>
            </a:r>
            <a:r>
              <a:rPr 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Internet</a:t>
            </a:r>
            <a:r>
              <a:rPr lang="vi-VN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04800" y="4095750"/>
            <a:ext cx="4572000" cy="4572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1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1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19100" y="1308616"/>
            <a:ext cx="4572000" cy="42493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1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1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45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" y="0"/>
            <a:ext cx="9129274" cy="51377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35432" y="1338453"/>
            <a:ext cx="5190974" cy="236603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149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WEB</a:t>
            </a:r>
          </a:p>
        </p:txBody>
      </p:sp>
      <p:pic>
        <p:nvPicPr>
          <p:cNvPr id="124" name="den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108" y="551969"/>
            <a:ext cx="1988993" cy="1988993"/>
          </a:xfrm>
          <a:prstGeom prst="rect">
            <a:avLst/>
          </a:prstGeom>
        </p:spPr>
      </p:pic>
      <p:pic>
        <p:nvPicPr>
          <p:cNvPr id="125" name="den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744" y="817997"/>
            <a:ext cx="1979858" cy="1979858"/>
          </a:xfrm>
          <a:prstGeom prst="rect">
            <a:avLst/>
          </a:prstGeom>
        </p:spPr>
      </p:pic>
      <p:pic>
        <p:nvPicPr>
          <p:cNvPr id="126" name="den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783" y="553502"/>
            <a:ext cx="1979858" cy="1984420"/>
          </a:xfrm>
          <a:prstGeom prst="rect">
            <a:avLst/>
          </a:prstGeom>
        </p:spPr>
      </p:pic>
      <p:pic>
        <p:nvPicPr>
          <p:cNvPr id="127" name="den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469" y="2265045"/>
            <a:ext cx="1988993" cy="1988993"/>
          </a:xfrm>
          <a:prstGeom prst="rect">
            <a:avLst/>
          </a:prstGeom>
        </p:spPr>
      </p:pic>
      <p:pic>
        <p:nvPicPr>
          <p:cNvPr id="128" name="den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744" y="2528614"/>
            <a:ext cx="1979858" cy="1979858"/>
          </a:xfrm>
          <a:prstGeom prst="rect">
            <a:avLst/>
          </a:prstGeom>
        </p:spPr>
      </p:pic>
      <p:pic>
        <p:nvPicPr>
          <p:cNvPr id="129" name="den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245" y="2264092"/>
            <a:ext cx="1988993" cy="1988993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77" y="826090"/>
            <a:ext cx="876446" cy="876446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7" y="662982"/>
            <a:ext cx="795830" cy="795830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188" y="1303627"/>
            <a:ext cx="845678" cy="845678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19" y="-731125"/>
            <a:ext cx="1321423" cy="4544962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54" y="3813837"/>
            <a:ext cx="485775" cy="678656"/>
          </a:xfrm>
          <a:prstGeom prst="rect">
            <a:avLst/>
          </a:prstGeom>
        </p:spPr>
      </p:pic>
      <p:pic>
        <p:nvPicPr>
          <p:cNvPr id="159" name="Picture 158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565" y="4389120"/>
            <a:ext cx="885616" cy="748665"/>
          </a:xfrm>
          <a:prstGeom prst="rect">
            <a:avLst/>
          </a:prstGeom>
        </p:spPr>
      </p:pic>
      <p:pic>
        <p:nvPicPr>
          <p:cNvPr id="4" name="vuideho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9527" y="-503662"/>
            <a:ext cx="457200" cy="457200"/>
          </a:xfrm>
          <a:prstGeom prst="rect">
            <a:avLst/>
          </a:prstGeom>
        </p:spPr>
      </p:pic>
      <p:pic>
        <p:nvPicPr>
          <p:cNvPr id="139" name="mau1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004" y="546681"/>
            <a:ext cx="1988993" cy="1988993"/>
          </a:xfrm>
          <a:prstGeom prst="rect">
            <a:avLst/>
          </a:prstGeom>
        </p:spPr>
      </p:pic>
      <p:pic>
        <p:nvPicPr>
          <p:cNvPr id="140" name="mau2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745" y="817997"/>
            <a:ext cx="1975306" cy="1979858"/>
          </a:xfrm>
          <a:prstGeom prst="rect">
            <a:avLst/>
          </a:prstGeom>
        </p:spPr>
      </p:pic>
      <p:pic>
        <p:nvPicPr>
          <p:cNvPr id="141" name="mau3">
            <a:hlinkClick r:id="rId25" action="ppaction://hlinksldjump"/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783" y="553501"/>
            <a:ext cx="1979858" cy="1979858"/>
          </a:xfrm>
          <a:prstGeom prst="rect">
            <a:avLst/>
          </a:prstGeom>
        </p:spPr>
      </p:pic>
      <p:pic>
        <p:nvPicPr>
          <p:cNvPr id="142" name="mau4">
            <a:hlinkClick r:id="rId27" action="ppaction://hlinksldjump"/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469" y="2265045"/>
            <a:ext cx="1988993" cy="1988993"/>
          </a:xfrm>
          <a:prstGeom prst="rect">
            <a:avLst/>
          </a:prstGeom>
        </p:spPr>
      </p:pic>
      <p:pic>
        <p:nvPicPr>
          <p:cNvPr id="143" name="mau5">
            <a:hlinkClick r:id="rId29" action="ppaction://hlinksldjump"/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744" y="2535758"/>
            <a:ext cx="1975306" cy="1979858"/>
          </a:xfrm>
          <a:prstGeom prst="rect">
            <a:avLst/>
          </a:prstGeom>
        </p:spPr>
      </p:pic>
      <p:pic>
        <p:nvPicPr>
          <p:cNvPr id="144" name="mau6">
            <a:hlinkClick r:id="rId31" action="ppaction://hlinksldjump"/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865" y="2254957"/>
            <a:ext cx="1988993" cy="1988993"/>
          </a:xfrm>
          <a:prstGeom prst="rect">
            <a:avLst/>
          </a:prstGeom>
        </p:spPr>
      </p:pic>
      <p:sp>
        <p:nvSpPr>
          <p:cNvPr id="23" name="Snip Diagonal Corner Rectangle 22"/>
          <p:cNvSpPr/>
          <p:nvPr/>
        </p:nvSpPr>
        <p:spPr>
          <a:xfrm>
            <a:off x="1618938" y="4508292"/>
            <a:ext cx="6422935" cy="483889"/>
          </a:xfrm>
          <a:prstGeom prst="snip2Diag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Snip Diagonal Corner Rectangle 23"/>
          <p:cNvSpPr/>
          <p:nvPr/>
        </p:nvSpPr>
        <p:spPr>
          <a:xfrm>
            <a:off x="3163270" y="32524"/>
            <a:ext cx="5772962" cy="483889"/>
          </a:xfrm>
          <a:prstGeom prst="snip2Diag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69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427220" y="308201"/>
            <a:ext cx="8090852" cy="4049966"/>
          </a:xfrm>
          <a:prstGeom prst="snip2Diag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1618938" y="4564505"/>
            <a:ext cx="6071017" cy="427676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041154"/>
            <a:ext cx="1800225" cy="1101152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173124"/>
            <a:ext cx="138564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4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625929" y="308201"/>
            <a:ext cx="7892143" cy="4060910"/>
          </a:xfrm>
          <a:prstGeom prst="snip2Diag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2400" b="1">
                <a:solidFill>
                  <a:prstClr val="white"/>
                </a:solidFill>
                <a:latin typeface="Calibri" panose="020F0502020204030204"/>
              </a:rPr>
              <a:t>Câu hỏi 2 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1585210" y="4508292"/>
            <a:ext cx="6082259" cy="49483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VTV</a:t>
            </a: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041154"/>
            <a:ext cx="1800225" cy="110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8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625929" y="224853"/>
            <a:ext cx="7892143" cy="4027093"/>
          </a:xfrm>
          <a:prstGeom prst="snip2Diag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endParaRPr lang="en-US" sz="24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1517754" y="4440836"/>
            <a:ext cx="6149715" cy="512579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IOE</a:t>
            </a: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041154"/>
            <a:ext cx="1800225" cy="110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7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580959" y="296959"/>
            <a:ext cx="7892143" cy="4110149"/>
          </a:xfrm>
          <a:prstGeom prst="snip2Diag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endParaRPr lang="en-US" sz="24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1461542" y="4508293"/>
            <a:ext cx="6183442" cy="418424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endParaRPr lang="en-US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041154"/>
            <a:ext cx="1800225" cy="110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16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371007" y="308201"/>
            <a:ext cx="8375754" cy="4042694"/>
          </a:xfrm>
          <a:prstGeom prst="snip2Diag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endParaRPr lang="en-US" sz="24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1433435" y="4540256"/>
            <a:ext cx="6250898" cy="49712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041154"/>
            <a:ext cx="1800225" cy="110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71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KY_D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Oval 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257800" y="3361135"/>
            <a:ext cx="1143000" cy="800100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66FFFF"/>
              </a:gs>
            </a:gsLst>
            <a:lin ang="0" scaled="1"/>
          </a:gra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dirty="0">
                <a:latin typeface="Arial" charset="0"/>
                <a:cs typeface="Arial" charset="0"/>
              </a:rPr>
              <a:t>4</a:t>
            </a:r>
          </a:p>
        </p:txBody>
      </p:sp>
      <p:sp>
        <p:nvSpPr>
          <p:cNvPr id="18438" name="Oval 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048000" y="2057400"/>
            <a:ext cx="1143000" cy="800100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66FFFF"/>
              </a:gs>
            </a:gsLst>
            <a:lin ang="0" scaled="1"/>
          </a:gra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dirty="0"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18439" name="Oval 7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181600" y="1943100"/>
            <a:ext cx="1143000" cy="800100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66FFFF"/>
              </a:gs>
            </a:gsLst>
            <a:lin ang="0" scaled="1"/>
          </a:gra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dirty="0"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18440" name="Oval 8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124200" y="3371850"/>
            <a:ext cx="1143000" cy="800100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66FFFF"/>
              </a:gs>
            </a:gsLst>
            <a:lin ang="0" scaled="1"/>
          </a:gra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>
                <a:latin typeface="Arial" charset="0"/>
                <a:cs typeface="Arial" charset="0"/>
              </a:rPr>
              <a:t>3</a:t>
            </a:r>
          </a:p>
        </p:txBody>
      </p:sp>
      <p:pic>
        <p:nvPicPr>
          <p:cNvPr id="4103" name="Picture 9" descr="kitty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3100"/>
            <a:ext cx="2895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1" descr="1PTRIGB20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19812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AutoShape 14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53400" y="4514850"/>
            <a:ext cx="609600" cy="4572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1">
              <a:cs typeface="Arial" charset="0"/>
            </a:endParaRPr>
          </a:p>
        </p:txBody>
      </p:sp>
      <p:sp>
        <p:nvSpPr>
          <p:cNvPr id="4106" name="WordArt 11">
            <a:hlinkClick r:id="rId10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905000" y="800100"/>
            <a:ext cx="6172200" cy="10287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Palatino Linotype"/>
              </a:rPr>
              <a:t>Ai nhanh ai đúng</a:t>
            </a:r>
            <a:endParaRPr lang="en-US" sz="3600" b="1" kern="10" dirty="0">
              <a:ln w="9525">
                <a:solidFill>
                  <a:srgbClr val="00FF00"/>
                </a:solidFill>
                <a:round/>
                <a:headEnd/>
                <a:tailEnd/>
              </a:ln>
              <a:solidFill>
                <a:srgbClr val="FFCC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40886077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4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4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5"/>
                  </p:tgtEl>
                </p:cond>
              </p:nextCondLst>
            </p:seq>
          </p:childTnLst>
        </p:cTn>
      </p:par>
    </p:tnLst>
    <p:bldLst>
      <p:bldP spid="18435" grpId="0" animBg="1"/>
      <p:bldP spid="18438" grpId="0" animBg="1"/>
      <p:bldP spid="18439" grpId="0" animBg="1"/>
      <p:bldP spid="1844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393492" y="308201"/>
            <a:ext cx="8353269" cy="3732953"/>
          </a:xfrm>
          <a:prstGeom prst="snip2Diag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endParaRPr lang="en-US" sz="24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1011836" y="4171012"/>
            <a:ext cx="6947941" cy="557549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VNEXPRESS</a:t>
            </a: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041154"/>
            <a:ext cx="1800225" cy="110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78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839003"/>
            <a:ext cx="7679987" cy="18158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vi-VN" sz="2800" dirty="0"/>
              <a:t>Một bạn học sinh nói rằng: "Trên Internet, ta có thể biết được ở bất cứ đâu trên Trái Đất, trời có mưa hay không". Em đồng ý với bạn đó hay không? Tại sao?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10-Point Star 1">
            <a:hlinkClick r:id="rId2"/>
          </p:cNvPr>
          <p:cNvSpPr/>
          <p:nvPr/>
        </p:nvSpPr>
        <p:spPr>
          <a:xfrm>
            <a:off x="7391400" y="4248150"/>
            <a:ext cx="762000" cy="609600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7056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36195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271647"/>
            <a:ext cx="8229600" cy="206210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+mj-lt"/>
              </a:rPr>
              <a:t>- </a:t>
            </a:r>
            <a:r>
              <a:rPr lang="en-US" sz="3200" dirty="0" err="1" smtClean="0">
                <a:latin typeface="+mj-lt"/>
              </a:rPr>
              <a:t>Trên</a:t>
            </a:r>
            <a:r>
              <a:rPr lang="en-US" sz="3200" dirty="0" smtClean="0">
                <a:latin typeface="+mj-lt"/>
              </a:rPr>
              <a:t> Internet </a:t>
            </a:r>
            <a:r>
              <a:rPr lang="en-US" sz="3200" dirty="0" err="1" smtClean="0">
                <a:latin typeface="+mj-lt"/>
              </a:rPr>
              <a:t>có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thể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xem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được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nhiều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thông</a:t>
            </a:r>
            <a:r>
              <a:rPr lang="en-US" sz="3200" dirty="0" smtClean="0">
                <a:latin typeface="+mj-lt"/>
              </a:rPr>
              <a:t> tin </a:t>
            </a:r>
            <a:r>
              <a:rPr lang="en-US" sz="3200" dirty="0" err="1" smtClean="0">
                <a:latin typeface="+mj-lt"/>
              </a:rPr>
              <a:t>bổ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ích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và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thú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vị</a:t>
            </a:r>
            <a:r>
              <a:rPr lang="en-US" sz="3200" dirty="0" smtClean="0">
                <a:latin typeface="+mj-lt"/>
              </a:rPr>
              <a:t>.</a:t>
            </a:r>
          </a:p>
          <a:p>
            <a:pPr algn="just"/>
            <a:r>
              <a:rPr lang="en-US" sz="3200" dirty="0" smtClean="0">
                <a:latin typeface="+mj-lt"/>
              </a:rPr>
              <a:t>-</a:t>
            </a:r>
            <a:r>
              <a:rPr lang="vi-VN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Có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những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thông</a:t>
            </a:r>
            <a:r>
              <a:rPr lang="en-US" sz="3200" dirty="0" smtClean="0">
                <a:latin typeface="+mj-lt"/>
              </a:rPr>
              <a:t> tin </a:t>
            </a:r>
            <a:r>
              <a:rPr lang="en-US" sz="3200" dirty="0" err="1" smtClean="0">
                <a:latin typeface="+mj-lt"/>
              </a:rPr>
              <a:t>không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sẵn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có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trên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máy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tính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nhưng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có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thể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tìm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thấy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trên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smtClean="0">
                <a:latin typeface="+mj-lt"/>
              </a:rPr>
              <a:t>Internet</a:t>
            </a:r>
            <a:r>
              <a:rPr lang="vi-VN" sz="3200" dirty="0" smtClean="0">
                <a:latin typeface="+mj-lt"/>
              </a:rPr>
              <a:t>.</a:t>
            </a:r>
            <a:endParaRPr lang="en-US" sz="16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7479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19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8" y="-15478"/>
            <a:ext cx="9086850" cy="5128022"/>
          </a:xfrm>
        </p:spPr>
      </p:pic>
      <p:sp>
        <p:nvSpPr>
          <p:cNvPr id="5" name="Heart 4"/>
          <p:cNvSpPr/>
          <p:nvPr/>
        </p:nvSpPr>
        <p:spPr>
          <a:xfrm rot="1015216">
            <a:off x="2004370" y="260421"/>
            <a:ext cx="5131910" cy="3283784"/>
          </a:xfrm>
          <a:prstGeom prst="hear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b="1" i="1" dirty="0" err="1" smtClean="0">
                <a:solidFill>
                  <a:srgbClr val="FF0000"/>
                </a:solidFill>
              </a:rPr>
              <a:t>Chúc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các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em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chăm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ngoan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học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giỏi</a:t>
            </a:r>
            <a:endParaRPr lang="en-US" sz="4000" b="1" i="1" dirty="0">
              <a:solidFill>
                <a:srgbClr val="FF0000"/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2662774" y="2917209"/>
            <a:ext cx="1472498" cy="931460"/>
          </a:xfrm>
          <a:custGeom>
            <a:avLst/>
            <a:gdLst>
              <a:gd name="connsiteX0" fmla="*/ 1472498 w 1472498"/>
              <a:gd name="connsiteY0" fmla="*/ 0 h 1241947"/>
              <a:gd name="connsiteX1" fmla="*/ 1049417 w 1472498"/>
              <a:gd name="connsiteY1" fmla="*/ 109183 h 1241947"/>
              <a:gd name="connsiteX2" fmla="*/ 994826 w 1472498"/>
              <a:gd name="connsiteY2" fmla="*/ 136478 h 1241947"/>
              <a:gd name="connsiteX3" fmla="*/ 953883 w 1472498"/>
              <a:gd name="connsiteY3" fmla="*/ 150126 h 1241947"/>
              <a:gd name="connsiteX4" fmla="*/ 912939 w 1472498"/>
              <a:gd name="connsiteY4" fmla="*/ 177421 h 1241947"/>
              <a:gd name="connsiteX5" fmla="*/ 831053 w 1472498"/>
              <a:gd name="connsiteY5" fmla="*/ 204717 h 1241947"/>
              <a:gd name="connsiteX6" fmla="*/ 790110 w 1472498"/>
              <a:gd name="connsiteY6" fmla="*/ 218365 h 1241947"/>
              <a:gd name="connsiteX7" fmla="*/ 653632 w 1472498"/>
              <a:gd name="connsiteY7" fmla="*/ 232012 h 1241947"/>
              <a:gd name="connsiteX8" fmla="*/ 558098 w 1472498"/>
              <a:gd name="connsiteY8" fmla="*/ 259308 h 1241947"/>
              <a:gd name="connsiteX9" fmla="*/ 517154 w 1472498"/>
              <a:gd name="connsiteY9" fmla="*/ 272956 h 1241947"/>
              <a:gd name="connsiteX10" fmla="*/ 435268 w 1472498"/>
              <a:gd name="connsiteY10" fmla="*/ 286603 h 1241947"/>
              <a:gd name="connsiteX11" fmla="*/ 394325 w 1472498"/>
              <a:gd name="connsiteY11" fmla="*/ 313899 h 1241947"/>
              <a:gd name="connsiteX12" fmla="*/ 353381 w 1472498"/>
              <a:gd name="connsiteY12" fmla="*/ 327547 h 1241947"/>
              <a:gd name="connsiteX13" fmla="*/ 326086 w 1472498"/>
              <a:gd name="connsiteY13" fmla="*/ 368490 h 1241947"/>
              <a:gd name="connsiteX14" fmla="*/ 285142 w 1472498"/>
              <a:gd name="connsiteY14" fmla="*/ 423081 h 1241947"/>
              <a:gd name="connsiteX15" fmla="*/ 230551 w 1472498"/>
              <a:gd name="connsiteY15" fmla="*/ 464024 h 1241947"/>
              <a:gd name="connsiteX16" fmla="*/ 175960 w 1472498"/>
              <a:gd name="connsiteY16" fmla="*/ 559559 h 1241947"/>
              <a:gd name="connsiteX17" fmla="*/ 135017 w 1472498"/>
              <a:gd name="connsiteY17" fmla="*/ 586854 h 1241947"/>
              <a:gd name="connsiteX18" fmla="*/ 39483 w 1472498"/>
              <a:gd name="connsiteY18" fmla="*/ 627797 h 1241947"/>
              <a:gd name="connsiteX19" fmla="*/ 25835 w 1472498"/>
              <a:gd name="connsiteY19" fmla="*/ 818866 h 1241947"/>
              <a:gd name="connsiteX20" fmla="*/ 80426 w 1472498"/>
              <a:gd name="connsiteY20" fmla="*/ 900753 h 1241947"/>
              <a:gd name="connsiteX21" fmla="*/ 107722 w 1472498"/>
              <a:gd name="connsiteY21" fmla="*/ 1078174 h 1241947"/>
              <a:gd name="connsiteX22" fmla="*/ 175960 w 1472498"/>
              <a:gd name="connsiteY22" fmla="*/ 1160060 h 1241947"/>
              <a:gd name="connsiteX23" fmla="*/ 175960 w 1472498"/>
              <a:gd name="connsiteY23" fmla="*/ 1241947 h 124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72498" h="1241947">
                <a:moveTo>
                  <a:pt x="1472498" y="0"/>
                </a:moveTo>
                <a:cubicBezTo>
                  <a:pt x="1324616" y="24647"/>
                  <a:pt x="1189036" y="39375"/>
                  <a:pt x="1049417" y="109183"/>
                </a:cubicBezTo>
                <a:cubicBezTo>
                  <a:pt x="1031220" y="118281"/>
                  <a:pt x="1013526" y="128464"/>
                  <a:pt x="994826" y="136478"/>
                </a:cubicBezTo>
                <a:cubicBezTo>
                  <a:pt x="981603" y="142145"/>
                  <a:pt x="966750" y="143692"/>
                  <a:pt x="953883" y="150126"/>
                </a:cubicBezTo>
                <a:cubicBezTo>
                  <a:pt x="939212" y="157461"/>
                  <a:pt x="927928" y="170759"/>
                  <a:pt x="912939" y="177421"/>
                </a:cubicBezTo>
                <a:cubicBezTo>
                  <a:pt x="886647" y="189106"/>
                  <a:pt x="858348" y="195618"/>
                  <a:pt x="831053" y="204717"/>
                </a:cubicBezTo>
                <a:cubicBezTo>
                  <a:pt x="817405" y="209266"/>
                  <a:pt x="804425" y="216934"/>
                  <a:pt x="790110" y="218365"/>
                </a:cubicBezTo>
                <a:lnTo>
                  <a:pt x="653632" y="232012"/>
                </a:lnTo>
                <a:lnTo>
                  <a:pt x="558098" y="259308"/>
                </a:lnTo>
                <a:cubicBezTo>
                  <a:pt x="544318" y="263442"/>
                  <a:pt x="531198" y="269835"/>
                  <a:pt x="517154" y="272956"/>
                </a:cubicBezTo>
                <a:cubicBezTo>
                  <a:pt x="490141" y="278959"/>
                  <a:pt x="462563" y="282054"/>
                  <a:pt x="435268" y="286603"/>
                </a:cubicBezTo>
                <a:cubicBezTo>
                  <a:pt x="421620" y="295702"/>
                  <a:pt x="408996" y="306563"/>
                  <a:pt x="394325" y="313899"/>
                </a:cubicBezTo>
                <a:cubicBezTo>
                  <a:pt x="381458" y="320333"/>
                  <a:pt x="364615" y="318560"/>
                  <a:pt x="353381" y="327547"/>
                </a:cubicBezTo>
                <a:cubicBezTo>
                  <a:pt x="340573" y="337793"/>
                  <a:pt x="335620" y="355143"/>
                  <a:pt x="326086" y="368490"/>
                </a:cubicBezTo>
                <a:cubicBezTo>
                  <a:pt x="312865" y="386999"/>
                  <a:pt x="301226" y="406997"/>
                  <a:pt x="285142" y="423081"/>
                </a:cubicBezTo>
                <a:cubicBezTo>
                  <a:pt x="269058" y="439165"/>
                  <a:pt x="248748" y="450376"/>
                  <a:pt x="230551" y="464024"/>
                </a:cubicBezTo>
                <a:cubicBezTo>
                  <a:pt x="219846" y="485434"/>
                  <a:pt x="195251" y="540268"/>
                  <a:pt x="175960" y="559559"/>
                </a:cubicBezTo>
                <a:cubicBezTo>
                  <a:pt x="164362" y="571157"/>
                  <a:pt x="149258" y="578716"/>
                  <a:pt x="135017" y="586854"/>
                </a:cubicBezTo>
                <a:cubicBezTo>
                  <a:pt x="87793" y="613839"/>
                  <a:pt x="85420" y="612485"/>
                  <a:pt x="39483" y="627797"/>
                </a:cubicBezTo>
                <a:cubicBezTo>
                  <a:pt x="-8024" y="699057"/>
                  <a:pt x="-12769" y="687612"/>
                  <a:pt x="25835" y="818866"/>
                </a:cubicBezTo>
                <a:cubicBezTo>
                  <a:pt x="35092" y="850338"/>
                  <a:pt x="80426" y="900753"/>
                  <a:pt x="80426" y="900753"/>
                </a:cubicBezTo>
                <a:cubicBezTo>
                  <a:pt x="80475" y="901145"/>
                  <a:pt x="97301" y="1057333"/>
                  <a:pt x="107722" y="1078174"/>
                </a:cubicBezTo>
                <a:cubicBezTo>
                  <a:pt x="127621" y="1117971"/>
                  <a:pt x="165700" y="1113888"/>
                  <a:pt x="175960" y="1160060"/>
                </a:cubicBezTo>
                <a:cubicBezTo>
                  <a:pt x="181881" y="1186706"/>
                  <a:pt x="175960" y="1214651"/>
                  <a:pt x="175960" y="1241947"/>
                </a:cubicBezTo>
              </a:path>
            </a:pathLst>
          </a:custGeom>
          <a:noFill/>
          <a:ln>
            <a:solidFill>
              <a:srgbClr val="00009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52463"/>
      </p:ext>
    </p:extLst>
  </p:cSld>
  <p:clrMapOvr>
    <a:masterClrMapping/>
  </p:clrMapOvr>
  <p:transition spd="slow" advClick="0" advTm="6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77200" y="4686300"/>
            <a:ext cx="1066800" cy="457200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</a:rPr>
              <a:t>Trở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lại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51555" name="Text Box 3"/>
          <p:cNvSpPr txBox="1">
            <a:spLocks noChangeArrowheads="1"/>
          </p:cNvSpPr>
          <p:nvPr/>
        </p:nvSpPr>
        <p:spPr bwMode="auto">
          <a:xfrm>
            <a:off x="1181100" y="-171450"/>
            <a:ext cx="6096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5400" b="1">
              <a:solidFill>
                <a:srgbClr val="3333FF"/>
              </a:solidFill>
            </a:endParaRPr>
          </a:p>
        </p:txBody>
      </p:sp>
      <p:pic>
        <p:nvPicPr>
          <p:cNvPr id="5124" name="Picture 4" descr="138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275" y="285751"/>
            <a:ext cx="1539875" cy="1222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57" name="AutoShape 5"/>
          <p:cNvSpPr>
            <a:spLocks noChangeArrowheads="1"/>
          </p:cNvSpPr>
          <p:nvPr/>
        </p:nvSpPr>
        <p:spPr bwMode="auto">
          <a:xfrm>
            <a:off x="1295400" y="285750"/>
            <a:ext cx="6248400" cy="1085850"/>
          </a:xfrm>
          <a:prstGeom prst="wedgeEllipseCallout">
            <a:avLst>
              <a:gd name="adj1" fmla="val -7366"/>
              <a:gd name="adj2" fmla="val 51097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Câu 1: Khu vực chính của bàn phím gồm mấy hàng?</a:t>
            </a:r>
          </a:p>
        </p:txBody>
      </p:sp>
      <p:sp>
        <p:nvSpPr>
          <p:cNvPr id="151558" name="AutoShape 6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1371600" y="2400300"/>
            <a:ext cx="6629400" cy="74295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7C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rgbClr val="FF00FF"/>
                </a:solidFill>
              </a:rPr>
              <a:t>            </a:t>
            </a:r>
            <a:r>
              <a:rPr lang="en-US" sz="3200" b="1">
                <a:solidFill>
                  <a:schemeClr val="hlink"/>
                </a:solidFill>
              </a:rPr>
              <a:t>B.   5</a:t>
            </a:r>
            <a:endParaRPr lang="en-US" sz="3200" b="1">
              <a:solidFill>
                <a:srgbClr val="0000FF"/>
              </a:solidFill>
            </a:endParaRPr>
          </a:p>
        </p:txBody>
      </p:sp>
      <p:sp>
        <p:nvSpPr>
          <p:cNvPr id="151559" name="AutoShape 7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1371600" y="1543050"/>
            <a:ext cx="6629400" cy="74295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7C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chemeClr val="hlink"/>
                </a:solidFill>
              </a:rPr>
              <a:t>            A.   4</a:t>
            </a:r>
            <a:endParaRPr lang="en-US" sz="3200" b="1">
              <a:solidFill>
                <a:srgbClr val="0000FF"/>
              </a:solidFill>
            </a:endParaRPr>
          </a:p>
        </p:txBody>
      </p:sp>
      <p:sp>
        <p:nvSpPr>
          <p:cNvPr id="151560" name="AutoShape 8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1371600" y="3257550"/>
            <a:ext cx="6629400" cy="6858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7C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chemeClr val="hlink"/>
                </a:solidFill>
              </a:rPr>
              <a:t>            C.   6</a:t>
            </a:r>
            <a:endParaRPr lang="en-US" sz="3200" b="1">
              <a:solidFill>
                <a:srgbClr val="0000FF"/>
              </a:solidFill>
            </a:endParaRP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933450" y="85725"/>
            <a:ext cx="6096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5400" b="1">
              <a:solidFill>
                <a:srgbClr val="FF0000"/>
              </a:solidFill>
            </a:endParaRPr>
          </a:p>
        </p:txBody>
      </p:sp>
      <p:sp>
        <p:nvSpPr>
          <p:cNvPr id="151562" name="Text Box 10"/>
          <p:cNvSpPr txBox="1">
            <a:spLocks noChangeArrowheads="1"/>
          </p:cNvSpPr>
          <p:nvPr/>
        </p:nvSpPr>
        <p:spPr bwMode="auto">
          <a:xfrm>
            <a:off x="628650" y="-285750"/>
            <a:ext cx="6096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5400" b="1">
              <a:solidFill>
                <a:srgbClr val="3333FF"/>
              </a:solidFill>
              <a:latin typeface="Arial" charset="0"/>
              <a:cs typeface="Arial" charset="0"/>
            </a:endParaRPr>
          </a:p>
        </p:txBody>
      </p:sp>
      <p:grpSp>
        <p:nvGrpSpPr>
          <p:cNvPr id="5131" name="mmprod_answer10321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486401" y="1771650"/>
            <a:ext cx="4494213" cy="265510"/>
            <a:chOff x="3036" y="1322"/>
            <a:chExt cx="2385" cy="250"/>
          </a:xfrm>
        </p:grpSpPr>
        <p:sp>
          <p:nvSpPr>
            <p:cNvPr id="5140" name="mmprod_ansbullet_10321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3036" y="1322"/>
              <a:ext cx="20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r>
                <a:rPr lang="en-US" sz="2000">
                  <a:latin typeface="Garamond" pitchFamily="18" charset="0"/>
                  <a:cs typeface="Arial" charset="0"/>
                </a:rPr>
                <a:t>.</a:t>
              </a:r>
            </a:p>
          </p:txBody>
        </p:sp>
        <p:sp>
          <p:nvSpPr>
            <p:cNvPr id="5141" name="mmprod_anstext_10321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262" y="1322"/>
              <a:ext cx="215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endParaRPr lang="en-US" sz="2000"/>
            </a:p>
          </p:txBody>
        </p:sp>
      </p:grpSp>
      <p:sp>
        <p:nvSpPr>
          <p:cNvPr id="5132" name="Line 14"/>
          <p:cNvSpPr>
            <a:spLocks noChangeShapeType="1"/>
          </p:cNvSpPr>
          <p:nvPr/>
        </p:nvSpPr>
        <p:spPr bwMode="auto">
          <a:xfrm>
            <a:off x="2895600" y="19431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567" name="Rectangle 5"/>
          <p:cNvSpPr>
            <a:spLocks noChangeArrowheads="1"/>
          </p:cNvSpPr>
          <p:nvPr/>
        </p:nvSpPr>
        <p:spPr bwMode="auto">
          <a:xfrm>
            <a:off x="5791200" y="451485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95300" indent="-495300">
              <a:spcBef>
                <a:spcPct val="20000"/>
              </a:spcBef>
            </a:pPr>
            <a:r>
              <a:rPr lang="en-US" sz="4400" b="1">
                <a:solidFill>
                  <a:srgbClr val="0000FF"/>
                </a:solidFill>
                <a:latin typeface="Arial" charset="0"/>
                <a:cs typeface="Arial" charset="0"/>
              </a:rPr>
              <a:t>1</a:t>
            </a:r>
          </a:p>
          <a:p>
            <a:pPr marL="495300" indent="-495300">
              <a:spcBef>
                <a:spcPct val="20000"/>
              </a:spcBef>
              <a:buFontTx/>
              <a:buChar char="•"/>
            </a:pPr>
            <a:endParaRPr lang="en-US" sz="8000" b="1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151568" name="Rectangle 5"/>
          <p:cNvSpPr>
            <a:spLocks noChangeArrowheads="1"/>
          </p:cNvSpPr>
          <p:nvPr/>
        </p:nvSpPr>
        <p:spPr bwMode="auto">
          <a:xfrm>
            <a:off x="5791200" y="4514850"/>
            <a:ext cx="6858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95300" indent="-495300">
              <a:spcBef>
                <a:spcPct val="20000"/>
              </a:spcBef>
            </a:pPr>
            <a:r>
              <a:rPr lang="en-US" sz="4400" b="1">
                <a:solidFill>
                  <a:srgbClr val="0000FF"/>
                </a:solidFill>
                <a:latin typeface="Arial" charset="0"/>
                <a:cs typeface="Arial" charset="0"/>
              </a:rPr>
              <a:t>2</a:t>
            </a:r>
          </a:p>
          <a:p>
            <a:pPr marL="495300" indent="-495300">
              <a:spcBef>
                <a:spcPct val="20000"/>
              </a:spcBef>
              <a:buFontTx/>
              <a:buChar char="•"/>
            </a:pPr>
            <a:endParaRPr lang="en-US" sz="8000" b="1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151569" name="Rectangle 5"/>
          <p:cNvSpPr>
            <a:spLocks noChangeArrowheads="1"/>
          </p:cNvSpPr>
          <p:nvPr/>
        </p:nvSpPr>
        <p:spPr bwMode="auto">
          <a:xfrm>
            <a:off x="5791200" y="451485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95300" indent="-495300">
              <a:spcBef>
                <a:spcPct val="20000"/>
              </a:spcBef>
            </a:pPr>
            <a:r>
              <a:rPr lang="en-US" sz="4400" b="1">
                <a:solidFill>
                  <a:srgbClr val="0000FF"/>
                </a:solidFill>
                <a:latin typeface="Arial" charset="0"/>
                <a:cs typeface="Arial" charset="0"/>
              </a:rPr>
              <a:t>3</a:t>
            </a:r>
          </a:p>
          <a:p>
            <a:pPr marL="495300" indent="-495300">
              <a:spcBef>
                <a:spcPct val="20000"/>
              </a:spcBef>
              <a:buFontTx/>
              <a:buChar char="•"/>
            </a:pPr>
            <a:endParaRPr lang="en-US" sz="8000" b="1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151570" name="Rectangle 5"/>
          <p:cNvSpPr>
            <a:spLocks noChangeArrowheads="1"/>
          </p:cNvSpPr>
          <p:nvPr/>
        </p:nvSpPr>
        <p:spPr bwMode="auto">
          <a:xfrm>
            <a:off x="5791200" y="451485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95300" indent="-495300">
              <a:spcBef>
                <a:spcPct val="20000"/>
              </a:spcBef>
            </a:pPr>
            <a:r>
              <a:rPr lang="en-US" sz="4400" b="1">
                <a:solidFill>
                  <a:srgbClr val="0000FF"/>
                </a:solidFill>
                <a:latin typeface="Arial" charset="0"/>
                <a:cs typeface="Arial" charset="0"/>
              </a:rPr>
              <a:t>4</a:t>
            </a:r>
          </a:p>
          <a:p>
            <a:pPr marL="495300" indent="-495300">
              <a:spcBef>
                <a:spcPct val="20000"/>
              </a:spcBef>
              <a:buFontTx/>
              <a:buChar char="•"/>
            </a:pPr>
            <a:endParaRPr lang="en-US" sz="4400" b="1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151571" name="Rectangle 5"/>
          <p:cNvSpPr>
            <a:spLocks noChangeArrowheads="1"/>
          </p:cNvSpPr>
          <p:nvPr/>
        </p:nvSpPr>
        <p:spPr bwMode="auto">
          <a:xfrm>
            <a:off x="5791200" y="4514850"/>
            <a:ext cx="6858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95300" indent="-495300">
              <a:spcBef>
                <a:spcPct val="20000"/>
              </a:spcBef>
            </a:pPr>
            <a:r>
              <a:rPr lang="en-US" sz="4400" b="1">
                <a:solidFill>
                  <a:srgbClr val="0000FF"/>
                </a:solidFill>
                <a:latin typeface="Arial" charset="0"/>
                <a:cs typeface="Arial" charset="0"/>
              </a:rPr>
              <a:t>5</a:t>
            </a:r>
          </a:p>
          <a:p>
            <a:pPr marL="495300" indent="-495300">
              <a:spcBef>
                <a:spcPct val="20000"/>
              </a:spcBef>
              <a:buFontTx/>
              <a:buChar char="•"/>
            </a:pPr>
            <a:endParaRPr lang="en-US" sz="8000" b="1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pic>
        <p:nvPicPr>
          <p:cNvPr id="151572" name="Picture 20" descr="Het gi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199335"/>
            <a:ext cx="1981200" cy="944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73" name="Oval 21"/>
          <p:cNvSpPr>
            <a:spLocks noChangeArrowheads="1"/>
          </p:cNvSpPr>
          <p:nvPr/>
        </p:nvSpPr>
        <p:spPr bwMode="auto">
          <a:xfrm>
            <a:off x="2476500" y="2571750"/>
            <a:ext cx="581025" cy="40005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99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51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750"/>
                                        <p:tgtEl>
                                          <p:spTgt spid="1515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750"/>
                                        <p:tgtEl>
                                          <p:spTgt spid="1515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750"/>
                                        <p:tgtEl>
                                          <p:spTgt spid="1515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750"/>
                                        <p:tgtEl>
                                          <p:spTgt spid="1515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51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15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515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15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515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15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515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15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515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15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515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15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515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1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1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5" grpId="0"/>
      <p:bldP spid="151557" grpId="0" animBg="1"/>
      <p:bldP spid="151558" grpId="0" animBg="1"/>
      <p:bldP spid="151559" grpId="0" animBg="1"/>
      <p:bldP spid="151560" grpId="0" animBg="1"/>
      <p:bldP spid="151562" grpId="0"/>
      <p:bldP spid="151567" grpId="0"/>
      <p:bldP spid="151567" grpId="1"/>
      <p:bldP spid="151568" grpId="0"/>
      <p:bldP spid="151568" grpId="1"/>
      <p:bldP spid="151569" grpId="0"/>
      <p:bldP spid="151569" grpId="1"/>
      <p:bldP spid="151570" grpId="0"/>
      <p:bldP spid="151570" grpId="1"/>
      <p:bldP spid="151571" grpId="0"/>
      <p:bldP spid="151571" grpId="1"/>
      <p:bldP spid="15157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ext Box 2"/>
          <p:cNvSpPr txBox="1">
            <a:spLocks noChangeArrowheads="1"/>
          </p:cNvSpPr>
          <p:nvPr/>
        </p:nvSpPr>
        <p:spPr bwMode="auto">
          <a:xfrm>
            <a:off x="1143000" y="-114300"/>
            <a:ext cx="6096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5400" b="1">
              <a:solidFill>
                <a:srgbClr val="3333FF"/>
              </a:solidFill>
            </a:endParaRPr>
          </a:p>
        </p:txBody>
      </p:sp>
      <p:pic>
        <p:nvPicPr>
          <p:cNvPr id="6147" name="Picture 3" descr="138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"/>
            <a:ext cx="15113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08" name="AutoShape 4"/>
          <p:cNvSpPr>
            <a:spLocks noChangeArrowheads="1"/>
          </p:cNvSpPr>
          <p:nvPr/>
        </p:nvSpPr>
        <p:spPr bwMode="auto">
          <a:xfrm>
            <a:off x="1371600" y="285750"/>
            <a:ext cx="7239000" cy="1143000"/>
          </a:xfrm>
          <a:prstGeom prst="wedgeEllipseCallout">
            <a:avLst>
              <a:gd name="adj1" fmla="val -22148"/>
              <a:gd name="adj2" fmla="val 64949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3000" b="1" dirty="0" err="1">
                <a:solidFill>
                  <a:schemeClr val="bg1"/>
                </a:solidFill>
              </a:rPr>
              <a:t>Câu</a:t>
            </a:r>
            <a:r>
              <a:rPr lang="en-US" sz="3000" b="1" dirty="0">
                <a:solidFill>
                  <a:schemeClr val="bg1"/>
                </a:solidFill>
              </a:rPr>
              <a:t> 2: </a:t>
            </a:r>
            <a:r>
              <a:rPr lang="en-US" sz="3000" b="1" dirty="0" err="1">
                <a:solidFill>
                  <a:schemeClr val="bg1"/>
                </a:solidFill>
              </a:rPr>
              <a:t>Khi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luyện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gõ</a:t>
            </a:r>
            <a:r>
              <a:rPr lang="en-US" sz="3000" b="1" dirty="0">
                <a:solidFill>
                  <a:schemeClr val="bg1"/>
                </a:solidFill>
              </a:rPr>
              <a:t>, </a:t>
            </a:r>
            <a:r>
              <a:rPr lang="en-US" sz="3000" b="1" dirty="0" err="1">
                <a:solidFill>
                  <a:schemeClr val="bg1"/>
                </a:solidFill>
              </a:rPr>
              <a:t>các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ngón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tay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đặt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lên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hàng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phím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nào</a:t>
            </a:r>
            <a:r>
              <a:rPr lang="en-US" sz="30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49509" name="AutoShape 5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1295400" y="2228850"/>
            <a:ext cx="6629400" cy="51435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7C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rgbClr val="FF00FF"/>
                </a:solidFill>
              </a:rPr>
              <a:t> </a:t>
            </a:r>
            <a:r>
              <a:rPr lang="en-US" sz="3200" b="1">
                <a:solidFill>
                  <a:schemeClr val="hlink"/>
                </a:solidFill>
              </a:rPr>
              <a:t>B. Hàng phím trên</a:t>
            </a:r>
            <a:endParaRPr lang="en-US" sz="3200" b="1">
              <a:solidFill>
                <a:srgbClr val="0000FF"/>
              </a:solidFill>
            </a:endParaRPr>
          </a:p>
        </p:txBody>
      </p:sp>
      <p:sp>
        <p:nvSpPr>
          <p:cNvPr id="149510" name="AutoShape 6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1295400" y="1543050"/>
            <a:ext cx="6629400" cy="51435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7C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chemeClr val="hlink"/>
                </a:solidFill>
              </a:rPr>
              <a:t> A. Hàng phím số</a:t>
            </a:r>
            <a:r>
              <a:rPr lang="en-US" sz="3200" b="1">
                <a:solidFill>
                  <a:srgbClr val="0000FF"/>
                </a:solidFill>
              </a:rPr>
              <a:t>   </a:t>
            </a:r>
          </a:p>
        </p:txBody>
      </p:sp>
      <p:sp>
        <p:nvSpPr>
          <p:cNvPr id="149511" name="AutoShape 7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1309688" y="2914650"/>
            <a:ext cx="6629400" cy="51435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7C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chemeClr val="hlink"/>
                </a:solidFill>
              </a:rPr>
              <a:t> C. Hàng Phím cơ sở</a:t>
            </a:r>
            <a:endParaRPr lang="en-US" sz="3200" b="1">
              <a:solidFill>
                <a:srgbClr val="0000FF"/>
              </a:solidFill>
            </a:endParaRP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933450" y="85725"/>
            <a:ext cx="6096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5400" b="1">
              <a:solidFill>
                <a:srgbClr val="FF0000"/>
              </a:solidFill>
            </a:endParaRPr>
          </a:p>
        </p:txBody>
      </p:sp>
      <p:sp>
        <p:nvSpPr>
          <p:cNvPr id="149513" name="Text Box 9"/>
          <p:cNvSpPr txBox="1">
            <a:spLocks noChangeArrowheads="1"/>
          </p:cNvSpPr>
          <p:nvPr/>
        </p:nvSpPr>
        <p:spPr bwMode="auto">
          <a:xfrm>
            <a:off x="628650" y="-285750"/>
            <a:ext cx="6096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5400" b="1">
              <a:solidFill>
                <a:srgbClr val="3333FF"/>
              </a:solidFill>
              <a:latin typeface="Arial" charset="0"/>
              <a:cs typeface="Arial" charset="0"/>
            </a:endParaRPr>
          </a:p>
        </p:txBody>
      </p:sp>
      <p:grpSp>
        <p:nvGrpSpPr>
          <p:cNvPr id="6154" name="mmprod_answer10321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486401" y="1771650"/>
            <a:ext cx="4494213" cy="265510"/>
            <a:chOff x="3036" y="1322"/>
            <a:chExt cx="2385" cy="250"/>
          </a:xfrm>
        </p:grpSpPr>
        <p:sp>
          <p:nvSpPr>
            <p:cNvPr id="6167" name="mmprod_ansbullet_10321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3036" y="1322"/>
              <a:ext cx="20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r>
                <a:rPr lang="en-US" sz="2000">
                  <a:latin typeface="Garamond" pitchFamily="18" charset="0"/>
                  <a:cs typeface="Arial" charset="0"/>
                </a:rPr>
                <a:t>.</a:t>
              </a:r>
            </a:p>
          </p:txBody>
        </p:sp>
        <p:sp>
          <p:nvSpPr>
            <p:cNvPr id="6168" name="mmprod_anstext_10321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262" y="1322"/>
              <a:ext cx="215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endParaRPr lang="en-US" sz="2000"/>
            </a:p>
          </p:txBody>
        </p:sp>
      </p:grpSp>
      <p:sp>
        <p:nvSpPr>
          <p:cNvPr id="6155" name="Line 13"/>
          <p:cNvSpPr>
            <a:spLocks noChangeShapeType="1"/>
          </p:cNvSpPr>
          <p:nvPr/>
        </p:nvSpPr>
        <p:spPr bwMode="auto">
          <a:xfrm>
            <a:off x="2895600" y="19431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518" name="AutoShape 14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1371600" y="3657600"/>
            <a:ext cx="6629400" cy="51435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7C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chemeClr val="hlink"/>
                </a:solidFill>
              </a:rPr>
              <a:t> D. Hàng phím dưới</a:t>
            </a:r>
            <a:endParaRPr lang="en-US" sz="3200" b="1">
              <a:solidFill>
                <a:srgbClr val="0000FF"/>
              </a:solidFill>
            </a:endParaRPr>
          </a:p>
        </p:txBody>
      </p:sp>
      <p:sp>
        <p:nvSpPr>
          <p:cNvPr id="149520" name="Text Box 16"/>
          <p:cNvSpPr txBox="1">
            <a:spLocks noChangeArrowheads="1"/>
          </p:cNvSpPr>
          <p:nvPr/>
        </p:nvSpPr>
        <p:spPr bwMode="auto">
          <a:xfrm>
            <a:off x="933450" y="85725"/>
            <a:ext cx="6096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5400" b="1">
              <a:solidFill>
                <a:srgbClr val="FF0000"/>
              </a:solidFill>
            </a:endParaRPr>
          </a:p>
        </p:txBody>
      </p:sp>
      <p:sp>
        <p:nvSpPr>
          <p:cNvPr id="149521" name="Text Box 17"/>
          <p:cNvSpPr txBox="1">
            <a:spLocks noChangeArrowheads="1"/>
          </p:cNvSpPr>
          <p:nvPr/>
        </p:nvSpPr>
        <p:spPr bwMode="auto">
          <a:xfrm>
            <a:off x="914400" y="0"/>
            <a:ext cx="6096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5400" b="1">
              <a:solidFill>
                <a:srgbClr val="FF0000"/>
              </a:solidFill>
            </a:endParaRPr>
          </a:p>
        </p:txBody>
      </p:sp>
      <p:sp>
        <p:nvSpPr>
          <p:cNvPr id="149522" name="Rectangle 5"/>
          <p:cNvSpPr>
            <a:spLocks noChangeArrowheads="1"/>
          </p:cNvSpPr>
          <p:nvPr/>
        </p:nvSpPr>
        <p:spPr bwMode="auto">
          <a:xfrm>
            <a:off x="5791200" y="451485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95300" indent="-495300">
              <a:spcBef>
                <a:spcPct val="20000"/>
              </a:spcBef>
            </a:pPr>
            <a:r>
              <a:rPr lang="en-US" sz="4400" b="1">
                <a:solidFill>
                  <a:srgbClr val="0000FF"/>
                </a:solidFill>
              </a:rPr>
              <a:t>1</a:t>
            </a:r>
          </a:p>
          <a:p>
            <a:pPr marL="495300" indent="-495300">
              <a:spcBef>
                <a:spcPct val="20000"/>
              </a:spcBef>
              <a:buFontTx/>
              <a:buChar char="•"/>
            </a:pPr>
            <a:endParaRPr lang="en-US" sz="8000" b="1">
              <a:solidFill>
                <a:srgbClr val="0000FF"/>
              </a:solidFill>
            </a:endParaRPr>
          </a:p>
        </p:txBody>
      </p:sp>
      <p:sp>
        <p:nvSpPr>
          <p:cNvPr id="149523" name="Rectangle 5"/>
          <p:cNvSpPr>
            <a:spLocks noChangeArrowheads="1"/>
          </p:cNvSpPr>
          <p:nvPr/>
        </p:nvSpPr>
        <p:spPr bwMode="auto">
          <a:xfrm>
            <a:off x="5791200" y="4514850"/>
            <a:ext cx="6858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95300" indent="-495300">
              <a:spcBef>
                <a:spcPct val="20000"/>
              </a:spcBef>
            </a:pPr>
            <a:r>
              <a:rPr lang="en-US" sz="4400" b="1">
                <a:solidFill>
                  <a:srgbClr val="0000FF"/>
                </a:solidFill>
              </a:rPr>
              <a:t>2</a:t>
            </a:r>
          </a:p>
          <a:p>
            <a:pPr marL="495300" indent="-495300">
              <a:spcBef>
                <a:spcPct val="20000"/>
              </a:spcBef>
              <a:buFontTx/>
              <a:buChar char="•"/>
            </a:pPr>
            <a:endParaRPr lang="en-US" sz="8000" b="1">
              <a:solidFill>
                <a:srgbClr val="0000FF"/>
              </a:solidFill>
            </a:endParaRPr>
          </a:p>
        </p:txBody>
      </p:sp>
      <p:sp>
        <p:nvSpPr>
          <p:cNvPr id="149524" name="Rectangle 5"/>
          <p:cNvSpPr>
            <a:spLocks noChangeArrowheads="1"/>
          </p:cNvSpPr>
          <p:nvPr/>
        </p:nvSpPr>
        <p:spPr bwMode="auto">
          <a:xfrm>
            <a:off x="5791200" y="451485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95300" indent="-495300">
              <a:spcBef>
                <a:spcPct val="20000"/>
              </a:spcBef>
            </a:pPr>
            <a:r>
              <a:rPr lang="en-US" sz="4400" b="1">
                <a:solidFill>
                  <a:srgbClr val="0000FF"/>
                </a:solidFill>
              </a:rPr>
              <a:t>3</a:t>
            </a:r>
          </a:p>
          <a:p>
            <a:pPr marL="495300" indent="-495300">
              <a:spcBef>
                <a:spcPct val="20000"/>
              </a:spcBef>
              <a:buFontTx/>
              <a:buChar char="•"/>
            </a:pPr>
            <a:endParaRPr lang="en-US" sz="8000" b="1">
              <a:solidFill>
                <a:srgbClr val="0000FF"/>
              </a:solidFill>
            </a:endParaRPr>
          </a:p>
        </p:txBody>
      </p:sp>
      <p:sp>
        <p:nvSpPr>
          <p:cNvPr id="149525" name="Rectangle 5"/>
          <p:cNvSpPr>
            <a:spLocks noChangeArrowheads="1"/>
          </p:cNvSpPr>
          <p:nvPr/>
        </p:nvSpPr>
        <p:spPr bwMode="auto">
          <a:xfrm>
            <a:off x="5791200" y="451485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95300" indent="-495300">
              <a:spcBef>
                <a:spcPct val="20000"/>
              </a:spcBef>
            </a:pPr>
            <a:r>
              <a:rPr lang="en-US" sz="4400" b="1">
                <a:solidFill>
                  <a:srgbClr val="0000FF"/>
                </a:solidFill>
              </a:rPr>
              <a:t>4</a:t>
            </a:r>
          </a:p>
          <a:p>
            <a:pPr marL="495300" indent="-495300">
              <a:spcBef>
                <a:spcPct val="20000"/>
              </a:spcBef>
              <a:buFontTx/>
              <a:buChar char="•"/>
            </a:pPr>
            <a:endParaRPr lang="en-US" sz="4400" b="1">
              <a:solidFill>
                <a:srgbClr val="0000FF"/>
              </a:solidFill>
            </a:endParaRPr>
          </a:p>
        </p:txBody>
      </p:sp>
      <p:sp>
        <p:nvSpPr>
          <p:cNvPr id="149526" name="Rectangle 5"/>
          <p:cNvSpPr>
            <a:spLocks noChangeArrowheads="1"/>
          </p:cNvSpPr>
          <p:nvPr/>
        </p:nvSpPr>
        <p:spPr bwMode="auto">
          <a:xfrm>
            <a:off x="5791200" y="4514850"/>
            <a:ext cx="6858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95300" indent="-495300">
              <a:spcBef>
                <a:spcPct val="20000"/>
              </a:spcBef>
            </a:pPr>
            <a:r>
              <a:rPr lang="en-US" sz="4400" b="1" dirty="0">
                <a:solidFill>
                  <a:srgbClr val="0000FF"/>
                </a:solidFill>
              </a:rPr>
              <a:t>5</a:t>
            </a:r>
          </a:p>
          <a:p>
            <a:pPr marL="495300" indent="-495300">
              <a:spcBef>
                <a:spcPct val="20000"/>
              </a:spcBef>
              <a:buFontTx/>
              <a:buChar char="•"/>
            </a:pPr>
            <a:endParaRPr lang="en-US" sz="8000" b="1" dirty="0">
              <a:solidFill>
                <a:srgbClr val="0000FF"/>
              </a:solidFill>
            </a:endParaRPr>
          </a:p>
        </p:txBody>
      </p:sp>
      <p:pic>
        <p:nvPicPr>
          <p:cNvPr id="149527" name="Picture 23" descr="Het gi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171950"/>
            <a:ext cx="1981200" cy="94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28" name="Oval 24"/>
          <p:cNvSpPr>
            <a:spLocks noChangeArrowheads="1"/>
          </p:cNvSpPr>
          <p:nvPr/>
        </p:nvSpPr>
        <p:spPr bwMode="auto">
          <a:xfrm>
            <a:off x="1285875" y="2946797"/>
            <a:ext cx="685800" cy="4572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166" name="AutoShape 25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48600" y="4686300"/>
            <a:ext cx="1219200" cy="400050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</a:rPr>
              <a:t>Trở lại</a:t>
            </a:r>
          </a:p>
        </p:txBody>
      </p:sp>
    </p:spTree>
    <p:extLst>
      <p:ext uri="{BB962C8B-B14F-4D97-AF65-F5344CB8AC3E}">
        <p14:creationId xmlns:p14="http://schemas.microsoft.com/office/powerpoint/2010/main" val="25040663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"/>
                                        <p:tgtEl>
                                          <p:spTgt spid="1495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3000"/>
                                        <p:tgtEl>
                                          <p:spTgt spid="149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10"/>
                                        <p:tgtEl>
                                          <p:spTgt spid="1495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1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"/>
                                        <p:tgtEl>
                                          <p:spTgt spid="1495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2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"/>
                                        <p:tgtEl>
                                          <p:spTgt spid="1495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30"/>
                            </p:stCondLst>
                            <p:childTnLst>
                              <p:par>
                                <p:cTn id="24" presetID="4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10"/>
                                        <p:tgtEl>
                                          <p:spTgt spid="149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40"/>
                            </p:stCondLst>
                            <p:childTnLst>
                              <p:par>
                                <p:cTn id="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10"/>
                                        <p:tgtEl>
                                          <p:spTgt spid="1495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49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49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95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49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95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49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95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95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95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495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95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495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95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49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9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9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6" grpId="0"/>
      <p:bldP spid="149508" grpId="0" animBg="1"/>
      <p:bldP spid="149509" grpId="0" animBg="1"/>
      <p:bldP spid="149510" grpId="0" animBg="1"/>
      <p:bldP spid="149511" grpId="0" animBg="1"/>
      <p:bldP spid="149513" grpId="0"/>
      <p:bldP spid="149518" grpId="0" animBg="1"/>
      <p:bldP spid="149520" grpId="0"/>
      <p:bldP spid="149521" grpId="0"/>
      <p:bldP spid="149522" grpId="0"/>
      <p:bldP spid="149522" grpId="1"/>
      <p:bldP spid="149523" grpId="0"/>
      <p:bldP spid="149523" grpId="1"/>
      <p:bldP spid="149524" grpId="0"/>
      <p:bldP spid="149524" grpId="1"/>
      <p:bldP spid="149525" grpId="0"/>
      <p:bldP spid="149525" grpId="1"/>
      <p:bldP spid="149526" grpId="0"/>
      <p:bldP spid="149526" grpId="1"/>
      <p:bldP spid="1495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77200" y="4686300"/>
            <a:ext cx="1066800" cy="400050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</a:rPr>
              <a:t>Trở lại</a:t>
            </a:r>
          </a:p>
        </p:txBody>
      </p:sp>
      <p:sp>
        <p:nvSpPr>
          <p:cNvPr id="141315" name="Text Box 3"/>
          <p:cNvSpPr txBox="1">
            <a:spLocks noChangeArrowheads="1"/>
          </p:cNvSpPr>
          <p:nvPr/>
        </p:nvSpPr>
        <p:spPr bwMode="auto">
          <a:xfrm>
            <a:off x="1143000" y="-114300"/>
            <a:ext cx="6096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5400" b="1">
              <a:solidFill>
                <a:srgbClr val="3333FF"/>
              </a:solidFill>
            </a:endParaRPr>
          </a:p>
        </p:txBody>
      </p:sp>
      <p:pic>
        <p:nvPicPr>
          <p:cNvPr id="7172" name="Picture 4" descr="138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"/>
            <a:ext cx="15113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17" name="AutoShape 5"/>
          <p:cNvSpPr>
            <a:spLocks noChangeArrowheads="1"/>
          </p:cNvSpPr>
          <p:nvPr/>
        </p:nvSpPr>
        <p:spPr bwMode="auto">
          <a:xfrm>
            <a:off x="1371600" y="285750"/>
            <a:ext cx="7239000" cy="971550"/>
          </a:xfrm>
          <a:prstGeom prst="wedgeEllipseCallout">
            <a:avLst>
              <a:gd name="adj1" fmla="val -22148"/>
              <a:gd name="adj2" fmla="val 64949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3000" b="1">
                <a:solidFill>
                  <a:schemeClr val="bg1"/>
                </a:solidFill>
              </a:rPr>
              <a:t>Câu 3: Các quy tắc gõ phím?</a:t>
            </a:r>
          </a:p>
        </p:txBody>
      </p:sp>
      <p:sp>
        <p:nvSpPr>
          <p:cNvPr id="141318" name="AutoShape 6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1295400" y="2457450"/>
            <a:ext cx="6629400" cy="74295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7C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rgbClr val="FF00FF"/>
                </a:solidFill>
              </a:rPr>
              <a:t> </a:t>
            </a:r>
            <a:r>
              <a:rPr lang="en-US" sz="3200" b="1">
                <a:solidFill>
                  <a:schemeClr val="hlink"/>
                </a:solidFill>
              </a:rPr>
              <a:t>B.  Ngón nào phím ấy</a:t>
            </a:r>
            <a:endParaRPr lang="en-US" sz="3200" b="1">
              <a:solidFill>
                <a:srgbClr val="0000FF"/>
              </a:solidFill>
            </a:endParaRPr>
          </a:p>
        </p:txBody>
      </p:sp>
      <p:sp>
        <p:nvSpPr>
          <p:cNvPr id="141319" name="AutoShape 7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1295400" y="1600200"/>
            <a:ext cx="6629400" cy="74295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7C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chemeClr val="hlink"/>
                </a:solidFill>
              </a:rPr>
              <a:t> A. Lấy hàng cơ sở làm chuẩn</a:t>
            </a:r>
            <a:r>
              <a:rPr lang="en-US" sz="3200" b="1">
                <a:solidFill>
                  <a:srgbClr val="0000FF"/>
                </a:solidFill>
              </a:rPr>
              <a:t>   </a:t>
            </a:r>
          </a:p>
        </p:txBody>
      </p:sp>
      <p:sp>
        <p:nvSpPr>
          <p:cNvPr id="141320" name="AutoShape 8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1295400" y="3314700"/>
            <a:ext cx="6629400" cy="6858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7C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chemeClr val="hlink"/>
                </a:solidFill>
              </a:rPr>
              <a:t> C.   Cả A và B đều đúng</a:t>
            </a:r>
            <a:endParaRPr lang="en-US" sz="3200" b="1">
              <a:solidFill>
                <a:srgbClr val="0000FF"/>
              </a:solidFill>
            </a:endParaRP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933450" y="85725"/>
            <a:ext cx="6096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5400" b="1">
              <a:solidFill>
                <a:srgbClr val="FF0000"/>
              </a:solidFill>
            </a:endParaRPr>
          </a:p>
        </p:txBody>
      </p:sp>
      <p:sp>
        <p:nvSpPr>
          <p:cNvPr id="141322" name="Text Box 10"/>
          <p:cNvSpPr txBox="1">
            <a:spLocks noChangeArrowheads="1"/>
          </p:cNvSpPr>
          <p:nvPr/>
        </p:nvSpPr>
        <p:spPr bwMode="auto">
          <a:xfrm>
            <a:off x="628650" y="-285750"/>
            <a:ext cx="6096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5400" b="1">
              <a:solidFill>
                <a:srgbClr val="3333FF"/>
              </a:solidFill>
              <a:latin typeface="Arial" charset="0"/>
              <a:cs typeface="Arial" charset="0"/>
            </a:endParaRPr>
          </a:p>
        </p:txBody>
      </p:sp>
      <p:grpSp>
        <p:nvGrpSpPr>
          <p:cNvPr id="7179" name="mmprod_answer10321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486401" y="1771650"/>
            <a:ext cx="4494213" cy="265510"/>
            <a:chOff x="3036" y="1322"/>
            <a:chExt cx="2385" cy="250"/>
          </a:xfrm>
        </p:grpSpPr>
        <p:sp>
          <p:nvSpPr>
            <p:cNvPr id="7188" name="mmprod_ansbullet_10321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3036" y="1322"/>
              <a:ext cx="20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r>
                <a:rPr lang="en-US" sz="2000">
                  <a:latin typeface="Garamond" pitchFamily="18" charset="0"/>
                  <a:cs typeface="Arial" charset="0"/>
                </a:rPr>
                <a:t>.</a:t>
              </a:r>
            </a:p>
          </p:txBody>
        </p:sp>
        <p:sp>
          <p:nvSpPr>
            <p:cNvPr id="7189" name="mmprod_anstext_10321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262" y="1322"/>
              <a:ext cx="215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endParaRPr lang="en-US" sz="2000"/>
            </a:p>
          </p:txBody>
        </p:sp>
      </p:grpSp>
      <p:sp>
        <p:nvSpPr>
          <p:cNvPr id="7180" name="Line 14"/>
          <p:cNvSpPr>
            <a:spLocks noChangeShapeType="1"/>
          </p:cNvSpPr>
          <p:nvPr/>
        </p:nvSpPr>
        <p:spPr bwMode="auto">
          <a:xfrm>
            <a:off x="2895600" y="19431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27" name="Rectangle 5"/>
          <p:cNvSpPr>
            <a:spLocks noChangeArrowheads="1"/>
          </p:cNvSpPr>
          <p:nvPr/>
        </p:nvSpPr>
        <p:spPr bwMode="auto">
          <a:xfrm>
            <a:off x="5791200" y="451485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95300" indent="-495300">
              <a:spcBef>
                <a:spcPct val="20000"/>
              </a:spcBef>
            </a:pPr>
            <a:r>
              <a:rPr lang="en-US" sz="4400" b="1">
                <a:solidFill>
                  <a:srgbClr val="0000FF"/>
                </a:solidFill>
                <a:latin typeface="Arial" charset="0"/>
                <a:cs typeface="Arial" charset="0"/>
              </a:rPr>
              <a:t>1</a:t>
            </a:r>
          </a:p>
          <a:p>
            <a:pPr marL="495300" indent="-495300">
              <a:spcBef>
                <a:spcPct val="20000"/>
              </a:spcBef>
              <a:buFontTx/>
              <a:buChar char="•"/>
            </a:pPr>
            <a:endParaRPr lang="en-US" sz="8000" b="1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141328" name="Rectangle 5"/>
          <p:cNvSpPr>
            <a:spLocks noChangeArrowheads="1"/>
          </p:cNvSpPr>
          <p:nvPr/>
        </p:nvSpPr>
        <p:spPr bwMode="auto">
          <a:xfrm>
            <a:off x="5791200" y="4514850"/>
            <a:ext cx="6858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95300" indent="-495300">
              <a:spcBef>
                <a:spcPct val="20000"/>
              </a:spcBef>
            </a:pPr>
            <a:r>
              <a:rPr lang="en-US" sz="4400" b="1">
                <a:solidFill>
                  <a:srgbClr val="0000FF"/>
                </a:solidFill>
                <a:latin typeface="Arial" charset="0"/>
                <a:cs typeface="Arial" charset="0"/>
              </a:rPr>
              <a:t>2</a:t>
            </a:r>
          </a:p>
          <a:p>
            <a:pPr marL="495300" indent="-495300">
              <a:spcBef>
                <a:spcPct val="20000"/>
              </a:spcBef>
              <a:buFontTx/>
              <a:buChar char="•"/>
            </a:pPr>
            <a:endParaRPr lang="en-US" sz="8000" b="1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141329" name="Rectangle 5"/>
          <p:cNvSpPr>
            <a:spLocks noChangeArrowheads="1"/>
          </p:cNvSpPr>
          <p:nvPr/>
        </p:nvSpPr>
        <p:spPr bwMode="auto">
          <a:xfrm>
            <a:off x="5791200" y="451485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95300" indent="-495300">
              <a:spcBef>
                <a:spcPct val="20000"/>
              </a:spcBef>
            </a:pPr>
            <a:r>
              <a:rPr lang="en-US" sz="4400" b="1">
                <a:solidFill>
                  <a:srgbClr val="0000FF"/>
                </a:solidFill>
                <a:latin typeface="Arial" charset="0"/>
                <a:cs typeface="Arial" charset="0"/>
              </a:rPr>
              <a:t>3</a:t>
            </a:r>
          </a:p>
          <a:p>
            <a:pPr marL="495300" indent="-495300">
              <a:spcBef>
                <a:spcPct val="20000"/>
              </a:spcBef>
              <a:buFontTx/>
              <a:buChar char="•"/>
            </a:pPr>
            <a:endParaRPr lang="en-US" sz="8000" b="1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141330" name="Rectangle 5"/>
          <p:cNvSpPr>
            <a:spLocks noChangeArrowheads="1"/>
          </p:cNvSpPr>
          <p:nvPr/>
        </p:nvSpPr>
        <p:spPr bwMode="auto">
          <a:xfrm>
            <a:off x="5791200" y="451485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95300" indent="-495300">
              <a:spcBef>
                <a:spcPct val="20000"/>
              </a:spcBef>
            </a:pPr>
            <a:r>
              <a:rPr lang="en-US" sz="4400" b="1">
                <a:solidFill>
                  <a:srgbClr val="0000FF"/>
                </a:solidFill>
                <a:latin typeface="Arial" charset="0"/>
                <a:cs typeface="Arial" charset="0"/>
              </a:rPr>
              <a:t>4</a:t>
            </a:r>
          </a:p>
          <a:p>
            <a:pPr marL="495300" indent="-495300">
              <a:spcBef>
                <a:spcPct val="20000"/>
              </a:spcBef>
              <a:buFontTx/>
              <a:buChar char="•"/>
            </a:pPr>
            <a:endParaRPr lang="en-US" sz="4400" b="1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141331" name="Rectangle 5"/>
          <p:cNvSpPr>
            <a:spLocks noChangeArrowheads="1"/>
          </p:cNvSpPr>
          <p:nvPr/>
        </p:nvSpPr>
        <p:spPr bwMode="auto">
          <a:xfrm>
            <a:off x="5791200" y="4514850"/>
            <a:ext cx="6858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95300" indent="-495300">
              <a:spcBef>
                <a:spcPct val="20000"/>
              </a:spcBef>
            </a:pPr>
            <a:r>
              <a:rPr lang="en-US" sz="4400" b="1">
                <a:solidFill>
                  <a:srgbClr val="0000FF"/>
                </a:solidFill>
                <a:latin typeface="Arial" charset="0"/>
                <a:cs typeface="Arial" charset="0"/>
              </a:rPr>
              <a:t>5</a:t>
            </a:r>
          </a:p>
          <a:p>
            <a:pPr marL="495300" indent="-495300">
              <a:spcBef>
                <a:spcPct val="20000"/>
              </a:spcBef>
              <a:buFontTx/>
              <a:buChar char="•"/>
            </a:pPr>
            <a:endParaRPr lang="en-US" sz="8000" b="1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pic>
        <p:nvPicPr>
          <p:cNvPr id="141332" name="Picture 20" descr="Het gi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199335"/>
            <a:ext cx="1981200" cy="944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33" name="Oval 21"/>
          <p:cNvSpPr>
            <a:spLocks noChangeArrowheads="1"/>
          </p:cNvSpPr>
          <p:nvPr/>
        </p:nvSpPr>
        <p:spPr bwMode="auto">
          <a:xfrm>
            <a:off x="1295400" y="3439716"/>
            <a:ext cx="685800" cy="4572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7796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413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14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1413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1413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413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141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13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413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13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41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13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41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13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13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13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1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13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41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1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1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5" grpId="0"/>
      <p:bldP spid="141317" grpId="0" animBg="1"/>
      <p:bldP spid="141318" grpId="0" animBg="1"/>
      <p:bldP spid="141319" grpId="0" animBg="1"/>
      <p:bldP spid="141320" grpId="0" animBg="1"/>
      <p:bldP spid="141322" grpId="0"/>
      <p:bldP spid="141327" grpId="0"/>
      <p:bldP spid="141327" grpId="1"/>
      <p:bldP spid="141328" grpId="0"/>
      <p:bldP spid="141328" grpId="1"/>
      <p:bldP spid="141329" grpId="0"/>
      <p:bldP spid="141329" grpId="1"/>
      <p:bldP spid="141330" grpId="0"/>
      <p:bldP spid="141330" grpId="1"/>
      <p:bldP spid="141331" grpId="0"/>
      <p:bldP spid="141331" grpId="1"/>
      <p:bldP spid="1413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3" name="Text Box 3"/>
          <p:cNvSpPr txBox="1">
            <a:spLocks noChangeArrowheads="1"/>
          </p:cNvSpPr>
          <p:nvPr/>
        </p:nvSpPr>
        <p:spPr bwMode="auto">
          <a:xfrm>
            <a:off x="1143000" y="-114300"/>
            <a:ext cx="6096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5400" b="1">
              <a:solidFill>
                <a:srgbClr val="3333FF"/>
              </a:solidFill>
            </a:endParaRPr>
          </a:p>
        </p:txBody>
      </p:sp>
      <p:pic>
        <p:nvPicPr>
          <p:cNvPr id="8195" name="Picture 4" descr="138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"/>
            <a:ext cx="15113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205" name="AutoShape 5"/>
          <p:cNvSpPr>
            <a:spLocks noChangeArrowheads="1"/>
          </p:cNvSpPr>
          <p:nvPr/>
        </p:nvSpPr>
        <p:spPr bwMode="auto">
          <a:xfrm>
            <a:off x="1371600" y="285750"/>
            <a:ext cx="7239000" cy="971550"/>
          </a:xfrm>
          <a:prstGeom prst="wedgeEllipseCallout">
            <a:avLst>
              <a:gd name="adj1" fmla="val -22148"/>
              <a:gd name="adj2" fmla="val 64949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3000" b="1">
                <a:solidFill>
                  <a:schemeClr val="bg1"/>
                </a:solidFill>
              </a:rPr>
              <a:t>Câu 4: Phím Shift được dùng để làm gì?</a:t>
            </a:r>
          </a:p>
        </p:txBody>
      </p:sp>
      <p:sp>
        <p:nvSpPr>
          <p:cNvPr id="179206" name="AutoShape 6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1295400" y="2114550"/>
            <a:ext cx="6629400" cy="51435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7C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chemeClr val="hlink"/>
                </a:solidFill>
              </a:rPr>
              <a:t>B. Gõ kí hiệu trên của phím</a:t>
            </a:r>
            <a:endParaRPr lang="en-US" sz="3200" b="1">
              <a:solidFill>
                <a:srgbClr val="0000FF"/>
              </a:solidFill>
            </a:endParaRPr>
          </a:p>
        </p:txBody>
      </p:sp>
      <p:sp>
        <p:nvSpPr>
          <p:cNvPr id="179207" name="AutoShape 7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1295400" y="1485900"/>
            <a:ext cx="6629400" cy="5715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7C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chemeClr val="hlink"/>
                </a:solidFill>
              </a:rPr>
              <a:t> A. Gõ các chữ in hoa</a:t>
            </a:r>
            <a:r>
              <a:rPr lang="en-US" sz="3200" b="1">
                <a:solidFill>
                  <a:srgbClr val="0000FF"/>
                </a:solidFill>
              </a:rPr>
              <a:t>   </a:t>
            </a:r>
          </a:p>
        </p:txBody>
      </p:sp>
      <p:sp>
        <p:nvSpPr>
          <p:cNvPr id="8199" name="Text Box 9"/>
          <p:cNvSpPr txBox="1">
            <a:spLocks noChangeArrowheads="1"/>
          </p:cNvSpPr>
          <p:nvPr/>
        </p:nvSpPr>
        <p:spPr bwMode="auto">
          <a:xfrm>
            <a:off x="933450" y="85725"/>
            <a:ext cx="6096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5400" b="1">
              <a:solidFill>
                <a:srgbClr val="FF0000"/>
              </a:solidFill>
            </a:endParaRPr>
          </a:p>
        </p:txBody>
      </p:sp>
      <p:sp>
        <p:nvSpPr>
          <p:cNvPr id="179210" name="Text Box 10"/>
          <p:cNvSpPr txBox="1">
            <a:spLocks noChangeArrowheads="1"/>
          </p:cNvSpPr>
          <p:nvPr/>
        </p:nvSpPr>
        <p:spPr bwMode="auto">
          <a:xfrm>
            <a:off x="628650" y="-285750"/>
            <a:ext cx="6096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5400" b="1">
              <a:solidFill>
                <a:srgbClr val="3333FF"/>
              </a:solidFill>
              <a:latin typeface="Arial" charset="0"/>
              <a:cs typeface="Arial" charset="0"/>
            </a:endParaRPr>
          </a:p>
        </p:txBody>
      </p:sp>
      <p:grpSp>
        <p:nvGrpSpPr>
          <p:cNvPr id="8201" name="mmprod_answer10321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486401" y="1771650"/>
            <a:ext cx="4494213" cy="265510"/>
            <a:chOff x="3036" y="1322"/>
            <a:chExt cx="2385" cy="250"/>
          </a:xfrm>
        </p:grpSpPr>
        <p:sp>
          <p:nvSpPr>
            <p:cNvPr id="8215" name="mmprod_ansbullet_10321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3036" y="1322"/>
              <a:ext cx="20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r>
                <a:rPr lang="en-US" sz="2000">
                  <a:latin typeface="Garamond" pitchFamily="18" charset="0"/>
                  <a:cs typeface="Arial" charset="0"/>
                </a:rPr>
                <a:t>.</a:t>
              </a:r>
            </a:p>
          </p:txBody>
        </p:sp>
        <p:sp>
          <p:nvSpPr>
            <p:cNvPr id="8216" name="mmprod_anstext_10321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262" y="1322"/>
              <a:ext cx="215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endParaRPr lang="en-US" sz="2000"/>
            </a:p>
          </p:txBody>
        </p:sp>
      </p:grpSp>
      <p:sp>
        <p:nvSpPr>
          <p:cNvPr id="8202" name="Line 14"/>
          <p:cNvSpPr>
            <a:spLocks noChangeShapeType="1"/>
          </p:cNvSpPr>
          <p:nvPr/>
        </p:nvSpPr>
        <p:spPr bwMode="auto">
          <a:xfrm>
            <a:off x="2895600" y="19431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223" name="AutoShape 23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1295400" y="2743200"/>
            <a:ext cx="6629400" cy="51435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7C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chemeClr val="hlink"/>
                </a:solidFill>
              </a:rPr>
              <a:t>C.  Cả A và B đều sai</a:t>
            </a:r>
            <a:endParaRPr lang="en-US" sz="3200" b="1">
              <a:solidFill>
                <a:srgbClr val="0000FF"/>
              </a:solidFill>
            </a:endParaRPr>
          </a:p>
        </p:txBody>
      </p:sp>
      <p:sp>
        <p:nvSpPr>
          <p:cNvPr id="179224" name="AutoShape 24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1309688" y="3314700"/>
            <a:ext cx="6629400" cy="51435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7C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chemeClr val="hlink"/>
                </a:solidFill>
              </a:rPr>
              <a:t>D.  Cả A và B đều đúng</a:t>
            </a:r>
            <a:endParaRPr lang="en-US" sz="3200" b="1">
              <a:solidFill>
                <a:srgbClr val="0000FF"/>
              </a:solidFill>
            </a:endParaRPr>
          </a:p>
        </p:txBody>
      </p:sp>
      <p:sp>
        <p:nvSpPr>
          <p:cNvPr id="8205" name="AutoShape 26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24800" y="4686300"/>
            <a:ext cx="1219200" cy="400050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</a:rPr>
              <a:t>Trở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lại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79227" name="Text Box 27"/>
          <p:cNvSpPr txBox="1">
            <a:spLocks noChangeArrowheads="1"/>
          </p:cNvSpPr>
          <p:nvPr/>
        </p:nvSpPr>
        <p:spPr bwMode="auto">
          <a:xfrm>
            <a:off x="933450" y="85725"/>
            <a:ext cx="6096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5400" b="1">
              <a:solidFill>
                <a:srgbClr val="FF0000"/>
              </a:solidFill>
            </a:endParaRPr>
          </a:p>
        </p:txBody>
      </p:sp>
      <p:sp>
        <p:nvSpPr>
          <p:cNvPr id="179228" name="Text Box 28"/>
          <p:cNvSpPr txBox="1">
            <a:spLocks noChangeArrowheads="1"/>
          </p:cNvSpPr>
          <p:nvPr/>
        </p:nvSpPr>
        <p:spPr bwMode="auto">
          <a:xfrm>
            <a:off x="914400" y="0"/>
            <a:ext cx="6096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5400" b="1">
              <a:solidFill>
                <a:srgbClr val="FF0000"/>
              </a:solidFill>
            </a:endParaRPr>
          </a:p>
        </p:txBody>
      </p:sp>
      <p:sp>
        <p:nvSpPr>
          <p:cNvPr id="179229" name="Rectangle 5"/>
          <p:cNvSpPr>
            <a:spLocks noChangeArrowheads="1"/>
          </p:cNvSpPr>
          <p:nvPr/>
        </p:nvSpPr>
        <p:spPr bwMode="auto">
          <a:xfrm>
            <a:off x="5791200" y="451485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95300" indent="-495300">
              <a:spcBef>
                <a:spcPct val="20000"/>
              </a:spcBef>
            </a:pPr>
            <a:r>
              <a:rPr lang="en-US" sz="4400" b="1">
                <a:solidFill>
                  <a:srgbClr val="0000FF"/>
                </a:solidFill>
              </a:rPr>
              <a:t>1</a:t>
            </a:r>
          </a:p>
          <a:p>
            <a:pPr marL="495300" indent="-495300">
              <a:spcBef>
                <a:spcPct val="20000"/>
              </a:spcBef>
              <a:buFontTx/>
              <a:buChar char="•"/>
            </a:pPr>
            <a:endParaRPr lang="en-US" sz="8000" b="1">
              <a:solidFill>
                <a:srgbClr val="0000FF"/>
              </a:solidFill>
            </a:endParaRPr>
          </a:p>
        </p:txBody>
      </p:sp>
      <p:sp>
        <p:nvSpPr>
          <p:cNvPr id="179230" name="Rectangle 5"/>
          <p:cNvSpPr>
            <a:spLocks noChangeArrowheads="1"/>
          </p:cNvSpPr>
          <p:nvPr/>
        </p:nvSpPr>
        <p:spPr bwMode="auto">
          <a:xfrm>
            <a:off x="5791200" y="4514850"/>
            <a:ext cx="6858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95300" indent="-495300">
              <a:spcBef>
                <a:spcPct val="20000"/>
              </a:spcBef>
            </a:pPr>
            <a:r>
              <a:rPr lang="en-US" sz="4400" b="1">
                <a:solidFill>
                  <a:srgbClr val="0000FF"/>
                </a:solidFill>
              </a:rPr>
              <a:t>2</a:t>
            </a:r>
          </a:p>
          <a:p>
            <a:pPr marL="495300" indent="-495300">
              <a:spcBef>
                <a:spcPct val="20000"/>
              </a:spcBef>
              <a:buFontTx/>
              <a:buChar char="•"/>
            </a:pPr>
            <a:endParaRPr lang="en-US" sz="8000" b="1">
              <a:solidFill>
                <a:srgbClr val="0000FF"/>
              </a:solidFill>
            </a:endParaRPr>
          </a:p>
        </p:txBody>
      </p:sp>
      <p:sp>
        <p:nvSpPr>
          <p:cNvPr id="179231" name="Rectangle 5"/>
          <p:cNvSpPr>
            <a:spLocks noChangeArrowheads="1"/>
          </p:cNvSpPr>
          <p:nvPr/>
        </p:nvSpPr>
        <p:spPr bwMode="auto">
          <a:xfrm>
            <a:off x="5791200" y="451485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95300" indent="-495300">
              <a:spcBef>
                <a:spcPct val="20000"/>
              </a:spcBef>
            </a:pPr>
            <a:r>
              <a:rPr lang="en-US" sz="4400" b="1">
                <a:solidFill>
                  <a:srgbClr val="0000FF"/>
                </a:solidFill>
              </a:rPr>
              <a:t>3</a:t>
            </a:r>
          </a:p>
          <a:p>
            <a:pPr marL="495300" indent="-495300">
              <a:spcBef>
                <a:spcPct val="20000"/>
              </a:spcBef>
              <a:buFontTx/>
              <a:buChar char="•"/>
            </a:pPr>
            <a:endParaRPr lang="en-US" sz="8000" b="1">
              <a:solidFill>
                <a:srgbClr val="0000FF"/>
              </a:solidFill>
            </a:endParaRPr>
          </a:p>
        </p:txBody>
      </p:sp>
      <p:sp>
        <p:nvSpPr>
          <p:cNvPr id="179232" name="Rectangle 5"/>
          <p:cNvSpPr>
            <a:spLocks noChangeArrowheads="1"/>
          </p:cNvSpPr>
          <p:nvPr/>
        </p:nvSpPr>
        <p:spPr bwMode="auto">
          <a:xfrm>
            <a:off x="5791200" y="451485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95300" indent="-495300">
              <a:spcBef>
                <a:spcPct val="20000"/>
              </a:spcBef>
            </a:pPr>
            <a:r>
              <a:rPr lang="en-US" sz="4400" b="1">
                <a:solidFill>
                  <a:srgbClr val="0000FF"/>
                </a:solidFill>
              </a:rPr>
              <a:t>4</a:t>
            </a:r>
          </a:p>
          <a:p>
            <a:pPr marL="495300" indent="-495300">
              <a:spcBef>
                <a:spcPct val="20000"/>
              </a:spcBef>
              <a:buFontTx/>
              <a:buChar char="•"/>
            </a:pPr>
            <a:endParaRPr lang="en-US" sz="4400" b="1">
              <a:solidFill>
                <a:srgbClr val="0000FF"/>
              </a:solidFill>
            </a:endParaRPr>
          </a:p>
        </p:txBody>
      </p:sp>
      <p:sp>
        <p:nvSpPr>
          <p:cNvPr id="179233" name="Rectangle 5"/>
          <p:cNvSpPr>
            <a:spLocks noChangeArrowheads="1"/>
          </p:cNvSpPr>
          <p:nvPr/>
        </p:nvSpPr>
        <p:spPr bwMode="auto">
          <a:xfrm>
            <a:off x="5791200" y="4514850"/>
            <a:ext cx="6858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95300" indent="-495300">
              <a:spcBef>
                <a:spcPct val="20000"/>
              </a:spcBef>
            </a:pPr>
            <a:r>
              <a:rPr lang="en-US" sz="4400" b="1">
                <a:solidFill>
                  <a:srgbClr val="0000FF"/>
                </a:solidFill>
              </a:rPr>
              <a:t>5</a:t>
            </a:r>
          </a:p>
          <a:p>
            <a:pPr marL="495300" indent="-495300">
              <a:spcBef>
                <a:spcPct val="20000"/>
              </a:spcBef>
              <a:buFontTx/>
              <a:buChar char="•"/>
            </a:pPr>
            <a:endParaRPr lang="en-US" sz="8000" b="1">
              <a:solidFill>
                <a:srgbClr val="0000FF"/>
              </a:solidFill>
            </a:endParaRPr>
          </a:p>
        </p:txBody>
      </p:sp>
      <p:pic>
        <p:nvPicPr>
          <p:cNvPr id="179234" name="Picture 34" descr="Het gi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171950"/>
            <a:ext cx="1981200" cy="94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235" name="Oval 35"/>
          <p:cNvSpPr>
            <a:spLocks noChangeArrowheads="1"/>
          </p:cNvSpPr>
          <p:nvPr/>
        </p:nvSpPr>
        <p:spPr bwMode="auto">
          <a:xfrm>
            <a:off x="1247775" y="3357563"/>
            <a:ext cx="685800" cy="4572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62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179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3000"/>
                                        <p:tgtEl>
                                          <p:spTgt spid="179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1792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179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179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1792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1792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7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7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92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9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92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79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92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79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92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79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92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79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92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79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9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9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3" grpId="0"/>
      <p:bldP spid="179205" grpId="0" animBg="1"/>
      <p:bldP spid="179206" grpId="0" animBg="1"/>
      <p:bldP spid="179207" grpId="0" animBg="1"/>
      <p:bldP spid="179210" grpId="0"/>
      <p:bldP spid="179223" grpId="0" animBg="1"/>
      <p:bldP spid="179224" grpId="0" animBg="1"/>
      <p:bldP spid="179227" grpId="0"/>
      <p:bldP spid="179228" grpId="0"/>
      <p:bldP spid="179229" grpId="0"/>
      <p:bldP spid="179229" grpId="1"/>
      <p:bldP spid="179230" grpId="0"/>
      <p:bldP spid="179230" grpId="1"/>
      <p:bldP spid="179231" grpId="0"/>
      <p:bldP spid="179231" grpId="1"/>
      <p:bldP spid="179232" grpId="0"/>
      <p:bldP spid="179232" grpId="1"/>
      <p:bldP spid="179233" grpId="0"/>
      <p:bldP spid="179233" grpId="1"/>
      <p:bldP spid="1792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4" name="WordArt 14"/>
          <p:cNvSpPr>
            <a:spLocks noChangeArrowheads="1" noChangeShapeType="1" noTextEdit="1"/>
          </p:cNvSpPr>
          <p:nvPr/>
        </p:nvSpPr>
        <p:spPr bwMode="auto">
          <a:xfrm>
            <a:off x="1627188" y="518180"/>
            <a:ext cx="6194425" cy="96321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24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ambria"/>
                <a:ea typeface="Cambria"/>
              </a:rPr>
              <a:t>Môn: Tin học</a:t>
            </a:r>
          </a:p>
        </p:txBody>
      </p:sp>
      <p:sp>
        <p:nvSpPr>
          <p:cNvPr id="5135" name="WordArt 15"/>
          <p:cNvSpPr>
            <a:spLocks noChangeArrowheads="1" noChangeShapeType="1" noTextEdit="1"/>
          </p:cNvSpPr>
          <p:nvPr/>
        </p:nvSpPr>
        <p:spPr bwMode="auto">
          <a:xfrm>
            <a:off x="3443514" y="1261131"/>
            <a:ext cx="1911350" cy="44053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ambria"/>
                <a:ea typeface="Cambria"/>
              </a:rPr>
              <a:t>Lớp: 3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529058"/>
            <a:ext cx="2057400" cy="261444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92384" y="1718330"/>
            <a:ext cx="75600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0"/>
              </a:spcBef>
              <a:buNone/>
            </a:pPr>
            <a:r>
              <a:rPr lang="en-US" altLang="en-US" sz="2800" b="1" dirty="0" err="1" smtClean="0">
                <a:solidFill>
                  <a:srgbClr val="000099"/>
                </a:solidFill>
                <a:latin typeface="HP-001"/>
              </a:rPr>
              <a:t>CHỦ</a:t>
            </a:r>
            <a:r>
              <a:rPr lang="en-US" altLang="en-US" sz="2800" b="1" dirty="0" smtClean="0">
                <a:solidFill>
                  <a:srgbClr val="000099"/>
                </a:solidFill>
                <a:latin typeface="HP-001"/>
              </a:rPr>
              <a:t> </a:t>
            </a:r>
            <a:r>
              <a:rPr lang="en-US" altLang="en-US" sz="2800" b="1" dirty="0" err="1" smtClean="0">
                <a:solidFill>
                  <a:srgbClr val="000099"/>
                </a:solidFill>
                <a:latin typeface="HP-001"/>
              </a:rPr>
              <a:t>ĐỀ</a:t>
            </a:r>
            <a:r>
              <a:rPr lang="en-US" altLang="en-US" sz="2800" b="1" dirty="0" smtClean="0">
                <a:solidFill>
                  <a:srgbClr val="000099"/>
                </a:solidFill>
                <a:latin typeface="HP-001"/>
              </a:rPr>
              <a:t> </a:t>
            </a:r>
            <a:r>
              <a:rPr lang="en-US" altLang="en-US" sz="2800" b="1" dirty="0">
                <a:solidFill>
                  <a:srgbClr val="000099"/>
                </a:solidFill>
                <a:latin typeface="HP-001"/>
              </a:rPr>
              <a:t>B</a:t>
            </a:r>
            <a:r>
              <a:rPr lang="en-US" altLang="en-US" sz="2800" b="1" dirty="0" smtClean="0">
                <a:solidFill>
                  <a:srgbClr val="000099"/>
                </a:solidFill>
                <a:latin typeface="HP-001"/>
              </a:rPr>
              <a:t>: </a:t>
            </a:r>
            <a:r>
              <a:rPr lang="en-US" altLang="en-US" sz="2800" b="1" dirty="0" err="1" smtClean="0">
                <a:solidFill>
                  <a:srgbClr val="000099"/>
                </a:solidFill>
                <a:latin typeface="HP-001"/>
              </a:rPr>
              <a:t>MẠNG</a:t>
            </a:r>
            <a:r>
              <a:rPr lang="en-US" altLang="en-US" sz="2800" b="1" dirty="0" smtClean="0">
                <a:solidFill>
                  <a:srgbClr val="000099"/>
                </a:solidFill>
                <a:latin typeface="HP-001"/>
              </a:rPr>
              <a:t> </a:t>
            </a:r>
            <a:r>
              <a:rPr lang="en-US" altLang="en-US" sz="2800" b="1" dirty="0" err="1" smtClean="0">
                <a:solidFill>
                  <a:srgbClr val="000099"/>
                </a:solidFill>
                <a:latin typeface="HP-001"/>
              </a:rPr>
              <a:t>MÁY</a:t>
            </a:r>
            <a:r>
              <a:rPr lang="en-US" altLang="en-US" sz="2800" b="1" dirty="0" smtClean="0">
                <a:solidFill>
                  <a:srgbClr val="000099"/>
                </a:solidFill>
                <a:latin typeface="HP-001"/>
              </a:rPr>
              <a:t> </a:t>
            </a:r>
            <a:r>
              <a:rPr lang="en-US" altLang="en-US" sz="2800" b="1" dirty="0" err="1" smtClean="0">
                <a:solidFill>
                  <a:srgbClr val="000099"/>
                </a:solidFill>
                <a:latin typeface="HP-001"/>
              </a:rPr>
              <a:t>TÍNH</a:t>
            </a:r>
            <a:r>
              <a:rPr lang="en-US" altLang="en-US" sz="2800" b="1" dirty="0" smtClean="0">
                <a:solidFill>
                  <a:srgbClr val="000099"/>
                </a:solidFill>
                <a:latin typeface="HP-001"/>
              </a:rPr>
              <a:t> </a:t>
            </a:r>
            <a:r>
              <a:rPr lang="en-US" altLang="en-US" sz="2800" b="1" dirty="0" err="1" smtClean="0">
                <a:solidFill>
                  <a:srgbClr val="000099"/>
                </a:solidFill>
                <a:latin typeface="HP-001"/>
              </a:rPr>
              <a:t>VÀ</a:t>
            </a:r>
            <a:r>
              <a:rPr lang="en-US" altLang="en-US" sz="2800" b="1" dirty="0" smtClean="0">
                <a:solidFill>
                  <a:srgbClr val="000099"/>
                </a:solidFill>
                <a:latin typeface="HP-001"/>
              </a:rPr>
              <a:t> INTERNET</a:t>
            </a:r>
            <a:endParaRPr lang="en-US" sz="2800" b="1" dirty="0">
              <a:solidFill>
                <a:srgbClr val="000099"/>
              </a:solidFill>
              <a:latin typeface="HP-001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224155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800" b="1" dirty="0" err="1">
                <a:solidFill>
                  <a:srgbClr val="FF0000"/>
                </a:solidFill>
                <a:latin typeface="HP-001"/>
              </a:rPr>
              <a:t>BÀI</a:t>
            </a:r>
            <a:r>
              <a:rPr lang="en-US" altLang="en-US" sz="2800" b="1" dirty="0">
                <a:solidFill>
                  <a:srgbClr val="FF0000"/>
                </a:solidFill>
                <a:latin typeface="HP-001"/>
              </a:rPr>
              <a:t> 1: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HP-001"/>
              </a:rPr>
              <a:t>THÔNG</a:t>
            </a:r>
            <a:r>
              <a:rPr lang="en-US" altLang="en-US" sz="2800" b="1" dirty="0" smtClean="0">
                <a:solidFill>
                  <a:srgbClr val="FF0000"/>
                </a:solidFill>
                <a:latin typeface="HP-001"/>
              </a:rPr>
              <a:t> TIN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HP-001"/>
              </a:rPr>
              <a:t>TRÊN</a:t>
            </a:r>
            <a:r>
              <a:rPr lang="en-US" altLang="en-US" sz="2800" b="1" dirty="0" smtClean="0">
                <a:solidFill>
                  <a:srgbClr val="FF0000"/>
                </a:solidFill>
                <a:latin typeface="HP-001"/>
              </a:rPr>
              <a:t> INTERNET</a:t>
            </a:r>
            <a:endParaRPr lang="en-US" sz="2800" b="1" dirty="0">
              <a:ln w="22225">
                <a:noFill/>
                <a:prstDash val="solid"/>
              </a:ln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64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72F1235B-A8B9-4405-9956-006F6DD40CF6}"/>
              </a:ext>
            </a:extLst>
          </p:cNvPr>
          <p:cNvSpPr/>
          <p:nvPr/>
        </p:nvSpPr>
        <p:spPr>
          <a:xfrm>
            <a:off x="6353460" y="-20538"/>
            <a:ext cx="1342740" cy="5157000"/>
          </a:xfrm>
          <a:custGeom>
            <a:avLst/>
            <a:gdLst>
              <a:gd name="connsiteX0" fmla="*/ 2353456 w 2413417"/>
              <a:gd name="connsiteY0" fmla="*/ 29980 h 6865495"/>
              <a:gd name="connsiteX1" fmla="*/ 299804 w 2413417"/>
              <a:gd name="connsiteY1" fmla="*/ 3207895 h 6865495"/>
              <a:gd name="connsiteX2" fmla="*/ 2413417 w 2413417"/>
              <a:gd name="connsiteY2" fmla="*/ 6865495 h 6865495"/>
              <a:gd name="connsiteX3" fmla="*/ 2098623 w 2413417"/>
              <a:gd name="connsiteY3" fmla="*/ 6865495 h 6865495"/>
              <a:gd name="connsiteX4" fmla="*/ 0 w 2413417"/>
              <a:gd name="connsiteY4" fmla="*/ 3207895 h 6865495"/>
              <a:gd name="connsiteX5" fmla="*/ 2098623 w 2413417"/>
              <a:gd name="connsiteY5" fmla="*/ 0 h 6865495"/>
              <a:gd name="connsiteX6" fmla="*/ 2353456 w 2413417"/>
              <a:gd name="connsiteY6" fmla="*/ 29980 h 6865495"/>
              <a:gd name="connsiteX0" fmla="*/ 2383339 w 2413417"/>
              <a:gd name="connsiteY0" fmla="*/ 6074 h 6865495"/>
              <a:gd name="connsiteX1" fmla="*/ 299804 w 2413417"/>
              <a:gd name="connsiteY1" fmla="*/ 3207895 h 6865495"/>
              <a:gd name="connsiteX2" fmla="*/ 2413417 w 2413417"/>
              <a:gd name="connsiteY2" fmla="*/ 6865495 h 6865495"/>
              <a:gd name="connsiteX3" fmla="*/ 2098623 w 2413417"/>
              <a:gd name="connsiteY3" fmla="*/ 6865495 h 6865495"/>
              <a:gd name="connsiteX4" fmla="*/ 0 w 2413417"/>
              <a:gd name="connsiteY4" fmla="*/ 3207895 h 6865495"/>
              <a:gd name="connsiteX5" fmla="*/ 2098623 w 2413417"/>
              <a:gd name="connsiteY5" fmla="*/ 0 h 6865495"/>
              <a:gd name="connsiteX6" fmla="*/ 2383339 w 2413417"/>
              <a:gd name="connsiteY6" fmla="*/ 6074 h 6865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417" h="6865495">
                <a:moveTo>
                  <a:pt x="2383339" y="6074"/>
                </a:moveTo>
                <a:lnTo>
                  <a:pt x="299804" y="3207895"/>
                </a:lnTo>
                <a:lnTo>
                  <a:pt x="2413417" y="6865495"/>
                </a:lnTo>
                <a:lnTo>
                  <a:pt x="2098623" y="6865495"/>
                </a:lnTo>
                <a:lnTo>
                  <a:pt x="0" y="3207895"/>
                </a:lnTo>
                <a:lnTo>
                  <a:pt x="2098623" y="0"/>
                </a:lnTo>
                <a:lnTo>
                  <a:pt x="2383339" y="6074"/>
                </a:lnTo>
                <a:close/>
              </a:path>
            </a:pathLst>
          </a:custGeom>
          <a:solidFill>
            <a:srgbClr val="ED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aseline="-25000"/>
              <a:t>        </a:t>
            </a:r>
            <a:endParaRPr lang="vi-VN" baseline="-25000"/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038AAE9D-C036-4EB2-9C17-5CB9FBC2D2CD}"/>
              </a:ext>
            </a:extLst>
          </p:cNvPr>
          <p:cNvSpPr/>
          <p:nvPr/>
        </p:nvSpPr>
        <p:spPr>
          <a:xfrm>
            <a:off x="6214017" y="-20538"/>
            <a:ext cx="1367238" cy="5157000"/>
          </a:xfrm>
          <a:custGeom>
            <a:avLst/>
            <a:gdLst>
              <a:gd name="connsiteX0" fmla="*/ 2353456 w 2413417"/>
              <a:gd name="connsiteY0" fmla="*/ 29980 h 6865495"/>
              <a:gd name="connsiteX1" fmla="*/ 299804 w 2413417"/>
              <a:gd name="connsiteY1" fmla="*/ 3207895 h 6865495"/>
              <a:gd name="connsiteX2" fmla="*/ 2413417 w 2413417"/>
              <a:gd name="connsiteY2" fmla="*/ 6865495 h 6865495"/>
              <a:gd name="connsiteX3" fmla="*/ 2098623 w 2413417"/>
              <a:gd name="connsiteY3" fmla="*/ 6865495 h 6865495"/>
              <a:gd name="connsiteX4" fmla="*/ 0 w 2413417"/>
              <a:gd name="connsiteY4" fmla="*/ 3207895 h 6865495"/>
              <a:gd name="connsiteX5" fmla="*/ 2098623 w 2413417"/>
              <a:gd name="connsiteY5" fmla="*/ 0 h 6865495"/>
              <a:gd name="connsiteX6" fmla="*/ 2353456 w 2413417"/>
              <a:gd name="connsiteY6" fmla="*/ 29980 h 6865495"/>
              <a:gd name="connsiteX0" fmla="*/ 2383339 w 2413417"/>
              <a:gd name="connsiteY0" fmla="*/ 6074 h 6865495"/>
              <a:gd name="connsiteX1" fmla="*/ 299804 w 2413417"/>
              <a:gd name="connsiteY1" fmla="*/ 3207895 h 6865495"/>
              <a:gd name="connsiteX2" fmla="*/ 2413417 w 2413417"/>
              <a:gd name="connsiteY2" fmla="*/ 6865495 h 6865495"/>
              <a:gd name="connsiteX3" fmla="*/ 2098623 w 2413417"/>
              <a:gd name="connsiteY3" fmla="*/ 6865495 h 6865495"/>
              <a:gd name="connsiteX4" fmla="*/ 0 w 2413417"/>
              <a:gd name="connsiteY4" fmla="*/ 3207895 h 6865495"/>
              <a:gd name="connsiteX5" fmla="*/ 2098623 w 2413417"/>
              <a:gd name="connsiteY5" fmla="*/ 0 h 6865495"/>
              <a:gd name="connsiteX6" fmla="*/ 2383339 w 2413417"/>
              <a:gd name="connsiteY6" fmla="*/ 6074 h 6865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417" h="6865495">
                <a:moveTo>
                  <a:pt x="2383339" y="6074"/>
                </a:moveTo>
                <a:lnTo>
                  <a:pt x="299804" y="3207895"/>
                </a:lnTo>
                <a:lnTo>
                  <a:pt x="2413417" y="6865495"/>
                </a:lnTo>
                <a:lnTo>
                  <a:pt x="2098623" y="6865495"/>
                </a:lnTo>
                <a:lnTo>
                  <a:pt x="0" y="3207895"/>
                </a:lnTo>
                <a:lnTo>
                  <a:pt x="2098623" y="0"/>
                </a:lnTo>
                <a:lnTo>
                  <a:pt x="2383339" y="6074"/>
                </a:lnTo>
                <a:close/>
              </a:path>
            </a:pathLst>
          </a:custGeom>
          <a:solidFill>
            <a:srgbClr val="339E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aseline="-25000"/>
              <a:t>        </a:t>
            </a:r>
            <a:endParaRPr lang="vi-VN" baseline="-25000"/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F1C62D11-13FB-4E2F-8A0D-851AAE498365}"/>
              </a:ext>
            </a:extLst>
          </p:cNvPr>
          <p:cNvSpPr txBox="1">
            <a:spLocks/>
          </p:cNvSpPr>
          <p:nvPr/>
        </p:nvSpPr>
        <p:spPr>
          <a:xfrm>
            <a:off x="-55648" y="730416"/>
            <a:ext cx="7152190" cy="241134"/>
          </a:xfrm>
          <a:prstGeom prst="roundRect">
            <a:avLst/>
          </a:prstGeom>
          <a:solidFill>
            <a:schemeClr val="bg1">
              <a:lumMod val="85000"/>
              <a:alpha val="70000"/>
            </a:schemeClr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400" b="1" dirty="0" err="1" smtClean="0">
                <a:solidFill>
                  <a:srgbClr val="FF0000"/>
                </a:solidFill>
                <a:latin typeface="HP-001"/>
              </a:rPr>
              <a:t>Chủ</a:t>
            </a:r>
            <a:r>
              <a:rPr lang="en-US" altLang="en-US" sz="2400" b="1" dirty="0" smtClean="0">
                <a:solidFill>
                  <a:srgbClr val="FF0000"/>
                </a:solidFill>
                <a:latin typeface="HP-001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HP-001"/>
              </a:rPr>
              <a:t>đề</a:t>
            </a:r>
            <a:r>
              <a:rPr lang="en-US" altLang="en-US" sz="2400" b="1" dirty="0" smtClean="0">
                <a:solidFill>
                  <a:srgbClr val="FF0000"/>
                </a:solidFill>
                <a:latin typeface="HP-001"/>
              </a:rPr>
              <a:t> B</a:t>
            </a:r>
            <a:r>
              <a:rPr lang="en-US" altLang="en-US" sz="2000" b="1" dirty="0" smtClean="0">
                <a:solidFill>
                  <a:srgbClr val="000099"/>
                </a:solidFill>
                <a:latin typeface="HP-001"/>
              </a:rPr>
              <a:t>: </a:t>
            </a:r>
            <a:r>
              <a:rPr lang="en-US" alt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alt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INTERNET</a:t>
            </a:r>
            <a:endParaRPr lang="en-US" sz="2400" b="1" dirty="0">
              <a:ln w="22225">
                <a:noFill/>
                <a:prstDash val="solid"/>
              </a:ln>
              <a:solidFill>
                <a:srgbClr val="000099"/>
              </a:solidFill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12" name="Parallelogram 11">
            <a:extLst>
              <a:ext uri="{FF2B5EF4-FFF2-40B4-BE49-F238E27FC236}">
                <a16:creationId xmlns="" xmlns:a16="http://schemas.microsoft.com/office/drawing/2014/main" id="{B73CE065-A1E2-42FA-A75F-FB2535F5E205}"/>
              </a:ext>
            </a:extLst>
          </p:cNvPr>
          <p:cNvSpPr/>
          <p:nvPr/>
        </p:nvSpPr>
        <p:spPr>
          <a:xfrm>
            <a:off x="76200" y="1809750"/>
            <a:ext cx="6354557" cy="987593"/>
          </a:xfrm>
          <a:prstGeom prst="parallelogram">
            <a:avLst>
              <a:gd name="adj" fmla="val 56151"/>
            </a:avLst>
          </a:prstGeom>
          <a:solidFill>
            <a:srgbClr val="339E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smtClean="0"/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Internet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0753DC0D-9605-4FEF-B6F7-32D5AA4DF806}"/>
              </a:ext>
            </a:extLst>
          </p:cNvPr>
          <p:cNvGrpSpPr/>
          <p:nvPr/>
        </p:nvGrpSpPr>
        <p:grpSpPr>
          <a:xfrm>
            <a:off x="-152400" y="1352550"/>
            <a:ext cx="2939236" cy="592283"/>
            <a:chOff x="6281260" y="2889779"/>
            <a:chExt cx="2572761" cy="1169128"/>
          </a:xfrm>
        </p:grpSpPr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DE70D53D-A0A8-4208-AD34-3C6D809C37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1260" y="2889779"/>
              <a:ext cx="961158" cy="1169128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4D4824FE-1CFA-4AA7-A14C-C344D4683995}"/>
                </a:ext>
              </a:extLst>
            </p:cNvPr>
            <p:cNvSpPr txBox="1"/>
            <p:nvPr/>
          </p:nvSpPr>
          <p:spPr>
            <a:xfrm>
              <a:off x="7014950" y="3081156"/>
              <a:ext cx="1839071" cy="78979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b="1" dirty="0" err="1" smtClean="0">
                  <a:latin typeface="Times New Roman" pitchFamily="18" charset="0"/>
                  <a:ea typeface="Cambria" panose="02040503050406030204" pitchFamily="18" charset="0"/>
                  <a:cs typeface="Times New Roman" pitchFamily="18" charset="0"/>
                </a:rPr>
                <a:t>MỤC</a:t>
              </a:r>
              <a:r>
                <a:rPr lang="en-US" sz="2000" b="1" dirty="0" smtClean="0">
                  <a:latin typeface="Times New Roman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latin typeface="Times New Roman" pitchFamily="18" charset="0"/>
                  <a:ea typeface="Cambria" panose="02040503050406030204" pitchFamily="18" charset="0"/>
                  <a:cs typeface="Times New Roman" pitchFamily="18" charset="0"/>
                </a:rPr>
                <a:t>TIÊU</a:t>
              </a:r>
              <a:endParaRPr lang="en-US" sz="20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E5F9E044-053E-40B9-8B2B-F8E8CF98B6F2}"/>
              </a:ext>
            </a:extLst>
          </p:cNvPr>
          <p:cNvSpPr/>
          <p:nvPr/>
        </p:nvSpPr>
        <p:spPr>
          <a:xfrm>
            <a:off x="6705600" y="1197055"/>
            <a:ext cx="259080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err="1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2400" b="1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2400" b="1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smtClean="0">
                <a:ln w="22225">
                  <a:noFill/>
                  <a:prstDash val="solid"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endParaRPr lang="en-US" sz="2400" b="1" dirty="0">
              <a:ln w="22225">
                <a:noFill/>
                <a:prstDash val="solid"/>
              </a:ln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alt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alt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INTERNET</a:t>
            </a:r>
            <a:endParaRPr lang="en-US" sz="2000" b="1" dirty="0">
              <a:ln w="22225">
                <a:noFill/>
                <a:prstDash val="solid"/>
              </a:ln>
              <a:solidFill>
                <a:srgbClr val="000099"/>
              </a:solidFill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endParaRPr lang="en-US" sz="2000" b="1" dirty="0">
              <a:ln w="22225">
                <a:noFill/>
                <a:prstDash val="solid"/>
              </a:ln>
              <a:solidFill>
                <a:schemeClr val="bg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0EF9B328-B912-4A8F-BEBE-C0064204C2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96542" y="2244383"/>
            <a:ext cx="2015596" cy="1675588"/>
          </a:xfrm>
          <a:prstGeom prst="rect">
            <a:avLst/>
          </a:prstGeom>
        </p:spPr>
      </p:pic>
      <p:sp>
        <p:nvSpPr>
          <p:cNvPr id="20" name="Parallelogram 19">
            <a:extLst>
              <a:ext uri="{FF2B5EF4-FFF2-40B4-BE49-F238E27FC236}">
                <a16:creationId xmlns="" xmlns:a16="http://schemas.microsoft.com/office/drawing/2014/main" id="{8F055F08-773D-4F0D-9F97-E9C8C2DCEDEF}"/>
              </a:ext>
            </a:extLst>
          </p:cNvPr>
          <p:cNvSpPr/>
          <p:nvPr/>
        </p:nvSpPr>
        <p:spPr>
          <a:xfrm>
            <a:off x="47340" y="2876550"/>
            <a:ext cx="6353460" cy="1143000"/>
          </a:xfrm>
          <a:prstGeom prst="parallelogram">
            <a:avLst>
              <a:gd name="adj" fmla="val 56151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Internet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1" name="Parallelogram 20">
            <a:extLst>
              <a:ext uri="{FF2B5EF4-FFF2-40B4-BE49-F238E27FC236}">
                <a16:creationId xmlns="" xmlns:a16="http://schemas.microsoft.com/office/drawing/2014/main" id="{D1F7D489-C5A4-4FD0-8CB9-123788C69B5B}"/>
              </a:ext>
            </a:extLst>
          </p:cNvPr>
          <p:cNvSpPr/>
          <p:nvPr/>
        </p:nvSpPr>
        <p:spPr>
          <a:xfrm>
            <a:off x="54553" y="4095750"/>
            <a:ext cx="6843083" cy="930854"/>
          </a:xfrm>
          <a:prstGeom prst="parallelogram">
            <a:avLst>
              <a:gd name="adj" fmla="val 56151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Internet,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92983" y="128081"/>
            <a:ext cx="3054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 Tin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1000" y="97155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INTERNET</a:t>
            </a:r>
            <a:endParaRPr lang="en-US" sz="2400" b="1" dirty="0">
              <a:ln w="22225">
                <a:noFill/>
                <a:prstDash val="solid"/>
              </a:ln>
              <a:solidFill>
                <a:srgbClr val="FF0000"/>
              </a:solidFill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7789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2" grpId="0" animBg="1"/>
      <p:bldP spid="18" grpId="0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bor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7" y="11089"/>
            <a:ext cx="9220201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5200" y="895338"/>
            <a:ext cx="4572000" cy="62865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2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2971800" y="1581150"/>
            <a:ext cx="5715000" cy="2667000"/>
          </a:xfrm>
          <a:prstGeom prst="wedgeEllipse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</a:rPr>
              <a:t>Em hoặc bố, mẹ em thường xem những thông tin gì trên Internet? Em hãy kể cho các bạn cùng biết</a:t>
            </a:r>
            <a:r>
              <a:rPr lang="en-US" sz="2400" b="1" dirty="0" smtClean="0">
                <a:solidFill>
                  <a:schemeClr val="tx1"/>
                </a:solidFill>
              </a:rPr>
              <a:t>?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AutoShape 2" descr="Tất tần tật về tiếng Việt lớp 4 câu hỏi và dấu chấm hỏi"/>
          <p:cNvSpPr>
            <a:spLocks noChangeAspect="1" noChangeArrowheads="1"/>
          </p:cNvSpPr>
          <p:nvPr/>
        </p:nvSpPr>
        <p:spPr bwMode="auto">
          <a:xfrm>
            <a:off x="150812" y="-24736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100000" l="10000" r="88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2038350"/>
            <a:ext cx="4576528" cy="27886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654" b="93077" l="31000" r="7055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1000" y="1523988"/>
            <a:ext cx="3048000" cy="1581162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-19050"/>
            <a:ext cx="6935972" cy="62865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000099"/>
                </a:solidFill>
              </a:rPr>
              <a:t>I/ </a:t>
            </a:r>
            <a:r>
              <a:rPr lang="en-US" b="1" dirty="0" err="1" smtClean="0">
                <a:solidFill>
                  <a:srgbClr val="000099"/>
                </a:solidFill>
              </a:rPr>
              <a:t>HOẠT</a:t>
            </a:r>
            <a:r>
              <a:rPr lang="en-US" b="1" dirty="0" smtClean="0">
                <a:solidFill>
                  <a:srgbClr val="000099"/>
                </a:solidFill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</a:rPr>
              <a:t>ĐỘNG</a:t>
            </a:r>
            <a:r>
              <a:rPr lang="en-US" b="1" dirty="0" smtClean="0">
                <a:solidFill>
                  <a:srgbClr val="000099"/>
                </a:solidFill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</a:rPr>
              <a:t>MỞ</a:t>
            </a:r>
            <a:r>
              <a:rPr lang="en-US" b="1" dirty="0" smtClean="0">
                <a:solidFill>
                  <a:srgbClr val="000099"/>
                </a:solidFill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</a:rPr>
              <a:t>ĐẦU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3733800" y="4346340"/>
            <a:ext cx="6858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95300" indent="-495300">
              <a:spcBef>
                <a:spcPct val="20000"/>
              </a:spcBef>
            </a:pPr>
            <a:endParaRPr lang="en-US" sz="4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12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379.5]]&gt;&lt;/Left&gt;&lt;Top&gt;&lt;![CDATA[165.25]]&gt;&lt;/Top&gt;&lt;/ChangeData&gt;"/>
  <p:tag name="MMPROD_ABSOLUTEPOSITIONID" val="4001"/>
  <p:tag name="MMPROD_ID" val="10321"/>
  <p:tag name="MMPROD_TYPE" val="10023"/>
  <p:tag name="MMPROD_DATA" val="&lt;property id=&quot;10193&quot; value=&quot;A&quot;/&gt;&lt;property id=&quot;10199&quot; value=&quot;0&quot;/&gt;"/>
  <p:tag name="MMPROD_COLLECTIONCONTAINERID" val="10317"/>
  <p:tag name="MMPROD_PARENTID" val="1031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379.5]]&gt;&lt;/Left&gt;&lt;Top&gt;&lt;![CDATA[165.25]]&gt;&lt;/Top&gt;&lt;/ChangeData&gt;"/>
  <p:tag name="MMPROD_ABSOLUTEPOSITIONID" val="4001"/>
  <p:tag name="MMPROD_ID" val="10321"/>
  <p:tag name="MMPROD_TYPE" val="10023"/>
  <p:tag name="MMPROD_DATA" val="&lt;property id=&quot;10193&quot; value=&quot;A&quot;/&gt;&lt;property id=&quot;10199&quot; value=&quot;0&quot;/&gt;"/>
  <p:tag name="MMPROD_COLLECTIONCONTAINERID" val="10317"/>
  <p:tag name="MMPROD_PARENTID" val="1031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1"/>
  <p:tag name="MMPROD_ABSOLUTEPOSITIONID" val="4021"/>
  <p:tag name="MMPROD_LASTVALUES" val="&lt;ChangeData&gt;&lt;Text&gt;&lt;![CDATA[A.]]&gt;&lt;/Text&gt;&lt;FontSize&gt;&lt;![CDATA[26]]&gt;&lt;/FontSize&gt;&lt;Left&gt;&lt;![CDATA[0]]&gt;&lt;/Left&gt;&lt;Top&gt;&lt;![CDATA[0]]&gt;&lt;/Top&gt;&lt;/ChangeData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Kéo thả chuột theo hướng chéo]]&gt;&lt;/Text&gt;&lt;FontSize&gt;&lt;![CDATA[26]]&gt;&lt;/FontSize&gt;&lt;Left&gt;&lt;![CDATA[0]]&gt;&lt;/Left&gt;&lt;Top&gt;&lt;![CDATA[0]]&gt;&lt;/Top&gt;&lt;/ChangeData&gt;"/>
  <p:tag name="MMPROD_ABSOLUTEPOSITIONID" val="40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1"/>
  <p:tag name="MMPROD_ABSOLUTEPOSITIONID" val="4021"/>
  <p:tag name="MMPROD_LASTVALUES" val="&lt;ChangeData&gt;&lt;Text&gt;&lt;![CDATA[A.]]&gt;&lt;/Text&gt;&lt;FontSize&gt;&lt;![CDATA[26]]&gt;&lt;/FontSize&gt;&lt;Left&gt;&lt;![CDATA[0]]&gt;&lt;/Left&gt;&lt;Top&gt;&lt;![CDATA[0]]&gt;&lt;/Top&gt;&lt;/ChangeData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Kéo thả chuột theo hướng chéo]]&gt;&lt;/Text&gt;&lt;FontSize&gt;&lt;![CDATA[26]]&gt;&lt;/FontSize&gt;&lt;Left&gt;&lt;![CDATA[0]]&gt;&lt;/Left&gt;&lt;Top&gt;&lt;![CDATA[0]]&gt;&lt;/Top&gt;&lt;/ChangeData&gt;"/>
  <p:tag name="MMPROD_ABSOLUTEPOSITIONID" val="40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379.5]]&gt;&lt;/Left&gt;&lt;Top&gt;&lt;![CDATA[165.25]]&gt;&lt;/Top&gt;&lt;/ChangeData&gt;"/>
  <p:tag name="MMPROD_ABSOLUTEPOSITIONID" val="4001"/>
  <p:tag name="MMPROD_ID" val="10321"/>
  <p:tag name="MMPROD_TYPE" val="10023"/>
  <p:tag name="MMPROD_DATA" val="&lt;property id=&quot;10193&quot; value=&quot;A&quot;/&gt;&lt;property id=&quot;10199&quot; value=&quot;0&quot;/&gt;"/>
  <p:tag name="MMPROD_COLLECTIONCONTAINERID" val="10317"/>
  <p:tag name="MMPROD_PARENTID" val="1031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1"/>
  <p:tag name="MMPROD_ABSOLUTEPOSITIONID" val="4021"/>
  <p:tag name="MMPROD_LASTVALUES" val="&lt;ChangeData&gt;&lt;Text&gt;&lt;![CDATA[A.]]&gt;&lt;/Text&gt;&lt;FontSize&gt;&lt;![CDATA[26]]&gt;&lt;/FontSize&gt;&lt;Left&gt;&lt;![CDATA[0]]&gt;&lt;/Left&gt;&lt;Top&gt;&lt;![CDATA[0]]&gt;&lt;/Top&gt;&lt;/ChangeData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Kéo thả chuột theo hướng chéo]]&gt;&lt;/Text&gt;&lt;FontSize&gt;&lt;![CDATA[26]]&gt;&lt;/FontSize&gt;&lt;Left&gt;&lt;![CDATA[0]]&gt;&lt;/Left&gt;&lt;Top&gt;&lt;![CDATA[0]]&gt;&lt;/Top&gt;&lt;/ChangeData&gt;"/>
  <p:tag name="MMPROD_ABSOLUTEPOSITIONID" val="401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379.5]]&gt;&lt;/Left&gt;&lt;Top&gt;&lt;![CDATA[165.25]]&gt;&lt;/Top&gt;&lt;/ChangeData&gt;"/>
  <p:tag name="MMPROD_ABSOLUTEPOSITIONID" val="4001"/>
  <p:tag name="MMPROD_ID" val="10321"/>
  <p:tag name="MMPROD_TYPE" val="10023"/>
  <p:tag name="MMPROD_DATA" val="&lt;property id=&quot;10193&quot; value=&quot;A&quot;/&gt;&lt;property id=&quot;10199&quot; value=&quot;0&quot;/&gt;"/>
  <p:tag name="MMPROD_COLLECTIONCONTAINERID" val="10317"/>
  <p:tag name="MMPROD_PARENTID" val="1031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1"/>
  <p:tag name="MMPROD_ABSOLUTEPOSITIONID" val="4021"/>
  <p:tag name="MMPROD_LASTVALUES" val="&lt;ChangeData&gt;&lt;Text&gt;&lt;![CDATA[A.]]&gt;&lt;/Text&gt;&lt;FontSize&gt;&lt;![CDATA[26]]&gt;&lt;/FontSize&gt;&lt;Left&gt;&lt;![CDATA[0]]&gt;&lt;/Left&gt;&lt;Top&gt;&lt;![CDATA[0]]&gt;&lt;/Top&gt;&lt;/ChangeData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Kéo thả chuột theo hướng chéo]]&gt;&lt;/Text&gt;&lt;FontSize&gt;&lt;![CDATA[26]]&gt;&lt;/FontSize&gt;&lt;Left&gt;&lt;![CDATA[0]]&gt;&lt;/Left&gt;&lt;Top&gt;&lt;![CDATA[0]]&gt;&lt;/Top&gt;&lt;/ChangeData&gt;"/>
  <p:tag name="MMPROD_ABSOLUTEPOSITIONID" val="401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1779</TotalTime>
  <Words>764</Words>
  <Application>Microsoft Office PowerPoint</Application>
  <PresentationFormat>On-screen Show (16:9)</PresentationFormat>
  <Paragraphs>118</Paragraphs>
  <Slides>23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Hue Ngoc</cp:lastModifiedBy>
  <cp:revision>183</cp:revision>
  <dcterms:created xsi:type="dcterms:W3CDTF">2017-10-03T01:20:28Z</dcterms:created>
  <dcterms:modified xsi:type="dcterms:W3CDTF">2022-12-04T07:35:34Z</dcterms:modified>
</cp:coreProperties>
</file>