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798" r:id="rId2"/>
    <p:sldMasterId id="2147483815" r:id="rId3"/>
  </p:sldMasterIdLst>
  <p:notesMasterIdLst>
    <p:notesMasterId r:id="rId45"/>
  </p:notesMasterIdLst>
  <p:sldIdLst>
    <p:sldId id="563" r:id="rId4"/>
    <p:sldId id="297" r:id="rId5"/>
    <p:sldId id="298" r:id="rId6"/>
    <p:sldId id="566" r:id="rId7"/>
    <p:sldId id="3064" r:id="rId8"/>
    <p:sldId id="3051" r:id="rId9"/>
    <p:sldId id="3052" r:id="rId10"/>
    <p:sldId id="3054" r:id="rId11"/>
    <p:sldId id="3026" r:id="rId12"/>
    <p:sldId id="3055" r:id="rId13"/>
    <p:sldId id="3053" r:id="rId14"/>
    <p:sldId id="3056" r:id="rId15"/>
    <p:sldId id="3059" r:id="rId16"/>
    <p:sldId id="3057" r:id="rId17"/>
    <p:sldId id="3058" r:id="rId18"/>
    <p:sldId id="345" r:id="rId19"/>
    <p:sldId id="346" r:id="rId20"/>
    <p:sldId id="349" r:id="rId21"/>
    <p:sldId id="347" r:id="rId22"/>
    <p:sldId id="350" r:id="rId23"/>
    <p:sldId id="348" r:id="rId24"/>
    <p:sldId id="351" r:id="rId25"/>
    <p:sldId id="3071" r:id="rId26"/>
    <p:sldId id="3060" r:id="rId27"/>
    <p:sldId id="3065" r:id="rId28"/>
    <p:sldId id="3066" r:id="rId29"/>
    <p:sldId id="3063" r:id="rId30"/>
    <p:sldId id="3067" r:id="rId31"/>
    <p:sldId id="3068" r:id="rId32"/>
    <p:sldId id="3072" r:id="rId33"/>
    <p:sldId id="3061" r:id="rId34"/>
    <p:sldId id="3062" r:id="rId35"/>
    <p:sldId id="3069" r:id="rId36"/>
    <p:sldId id="3073" r:id="rId37"/>
    <p:sldId id="312" r:id="rId38"/>
    <p:sldId id="309" r:id="rId39"/>
    <p:sldId id="310" r:id="rId40"/>
    <p:sldId id="311" r:id="rId41"/>
    <p:sldId id="3074" r:id="rId42"/>
    <p:sldId id="3070" r:id="rId43"/>
    <p:sldId id="601" r:id="rId44"/>
  </p:sldIdLst>
  <p:sldSz cx="12192000" cy="6858000"/>
  <p:notesSz cx="6858000" cy="9144000"/>
  <p:embeddedFontLst>
    <p:embeddedFont>
      <p:font typeface="等线" panose="02010600030101010101" pitchFamily="2" charset="-122"/>
      <p:regular r:id="rId46"/>
      <p:bold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Franklin Gothic Book" panose="020B0503020102020204" pitchFamily="34" charset="0"/>
      <p:regular r:id="rId54"/>
      <p:italic r:id="rId55"/>
    </p:embeddedFont>
    <p:embeddedFont>
      <p:font typeface="iCiel Cadena" panose="02000503000000020004" charset="0"/>
      <p:bold r:id="rId56"/>
    </p:embeddedFont>
    <p:embeddedFont>
      <p:font typeface="Open Sans" panose="020B0606030504020204" pitchFamily="34" charset="0"/>
      <p:regular r:id="rId57"/>
      <p:bold r:id="rId58"/>
      <p:italic r:id="rId59"/>
      <p:boldItalic r:id="rId60"/>
    </p:embeddedFont>
    <p:embeddedFont>
      <p:font typeface="Segoe Print" panose="02000600000000000000" pitchFamily="2" charset="0"/>
      <p:regular r:id="rId61"/>
      <p:bold r:id="rId62"/>
    </p:embeddedFont>
    <p:embeddedFont>
      <p:font typeface="Segoe UI Black" panose="020B0A02040204020203" pitchFamily="34" charset="0"/>
      <p:bold r:id="rId63"/>
      <p:boldItalic r:id="rId64"/>
    </p:embeddedFont>
    <p:embeddedFont>
      <p:font typeface="Tinos" panose="020B0604020202020204" charset="0"/>
      <p:regular r:id="rId65"/>
      <p:bold r:id="rId66"/>
      <p:italic r:id="rId67"/>
      <p:boldItalic r:id="rId68"/>
    </p:embeddedFont>
    <p:embeddedFont>
      <p:font typeface="UTM Avo" panose="02040603050506020204" pitchFamily="18" charset="0"/>
      <p:regular r:id="rId69"/>
      <p:bold r:id="rId70"/>
      <p:italic r:id="rId71"/>
      <p:boldItalic r:id="rId72"/>
    </p:embeddedFont>
    <p:embeddedFont>
      <p:font typeface="UTM Bienvenue" panose="02040603050506020204" pitchFamily="18" charset="0"/>
      <p:regular r:id="rId73"/>
    </p:embeddedFont>
    <p:embeddedFont>
      <p:font typeface="UTM HelvetIns" panose="02040603050506020204" pitchFamily="18" charset="0"/>
      <p:regular r:id="rId74"/>
    </p:embeddedFont>
  </p:embeddedFontLst>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1B"/>
    <a:srgbClr val="F44646"/>
    <a:srgbClr val="616161"/>
    <a:srgbClr val="FEC63B"/>
    <a:srgbClr val="0E6FB2"/>
    <a:srgbClr val="312552"/>
    <a:srgbClr val="1D1D1D"/>
    <a:srgbClr val="4E4E4E"/>
    <a:srgbClr val="FFFFFF"/>
    <a:srgbClr val="312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82055" autoAdjust="0"/>
  </p:normalViewPr>
  <p:slideViewPr>
    <p:cSldViewPr>
      <p:cViewPr varScale="1">
        <p:scale>
          <a:sx n="63" d="100"/>
          <a:sy n="63" d="100"/>
        </p:scale>
        <p:origin x="10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18045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63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93438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19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746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extLst>
      <p:ext uri="{BB962C8B-B14F-4D97-AF65-F5344CB8AC3E}">
        <p14:creationId xmlns:p14="http://schemas.microsoft.com/office/powerpoint/2010/main" val="3921450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0CDE-8A57-4DF1-B07E-F59E6A5B5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DFFF9B-2BF8-435B-ACD0-434046D141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4A049-3CC5-49CF-924F-DBA4BB4DCE4E}"/>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37A8A3B5-B843-495C-8574-AD6145807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C0B6A-F062-4AD8-81A3-83C2AA385AC3}"/>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795941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116106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1397836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128595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375697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1504872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2D2A-D655-4592-A3FF-12A061193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0237-1A85-45D2-B6E9-F588B05BD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F3F90-8899-49A8-A447-72D001DA187D}"/>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02413E9F-C220-4AE8-8354-87379971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571D9-FA8D-4E48-9EFA-28D45CE50551}"/>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889399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C53B-5A8C-4D13-859B-37D37CB60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7C22B1-7803-416D-AC0E-B2A691955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DC3D2-F0FE-4829-8F6B-4E922FE540B8}"/>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7CF5779C-E2D7-4CB8-A5A9-BE13FB795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48C42-3DBB-4AFA-9A33-0A002FF8070A}"/>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893406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0CF3-BE94-4C1E-9FF3-3CE738951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7B6AC1-EF56-4EE2-8AF2-8C7B4E7443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86473-A795-4FA0-A8C7-78B8C3CFA9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A076-852E-42B3-9FC8-56F14D8AED32}"/>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6" name="Footer Placeholder 5">
            <a:extLst>
              <a:ext uri="{FF2B5EF4-FFF2-40B4-BE49-F238E27FC236}">
                <a16:creationId xmlns:a16="http://schemas.microsoft.com/office/drawing/2014/main" id="{1E6207E5-E5F8-449A-A9F9-410EA599A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E8DDE-C303-414A-B1B3-E967A3CEB78B}"/>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278548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339-AA2D-45AF-A2E8-666B86EEE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D74DF-F41A-4091-B32F-59EB79982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D2B1E4-3147-415A-965F-70A1356D3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206E4A-11B3-4C97-AE77-EF4B26C7F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A166BD-30AD-4FA9-8CB1-F09F61C7D2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78F8F1-48B6-4819-B073-A3268DBEF78E}"/>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8" name="Footer Placeholder 7">
            <a:extLst>
              <a:ext uri="{FF2B5EF4-FFF2-40B4-BE49-F238E27FC236}">
                <a16:creationId xmlns:a16="http://schemas.microsoft.com/office/drawing/2014/main" id="{7E7BBDFB-6A53-4E2D-B2BA-034FEDCA30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2A024-7231-4EDC-A5E6-1DBE50D2B958}"/>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2507980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0F4-CEC4-46E8-800A-C5E1CF0764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C6604-8CC3-4234-A6BB-94EEB2DF7E22}"/>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4" name="Footer Placeholder 3">
            <a:extLst>
              <a:ext uri="{FF2B5EF4-FFF2-40B4-BE49-F238E27FC236}">
                <a16:creationId xmlns:a16="http://schemas.microsoft.com/office/drawing/2014/main" id="{81F2B8A9-48CA-4BF5-B5FD-CF1D8C4E03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F4DC8-C504-4DC7-A3CC-F16009DD164D}"/>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3325865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63F98-2E58-4ABA-B664-DBD18A887488}"/>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3" name="Footer Placeholder 2">
            <a:extLst>
              <a:ext uri="{FF2B5EF4-FFF2-40B4-BE49-F238E27FC236}">
                <a16:creationId xmlns:a16="http://schemas.microsoft.com/office/drawing/2014/main" id="{45587832-BBE0-4F78-85DF-B86CFFD1A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2E7E22-F747-4855-A9BE-6F26F31492D5}"/>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4284800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7F8D-A16C-4454-8014-8C73B9DB4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BC233-81A7-4907-8407-4EDAD0C4A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DA2AB-FAF4-4A35-8876-D38B74C69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B2DD8-AFCD-475C-9AD6-F21F2727F681}"/>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6" name="Footer Placeholder 5">
            <a:extLst>
              <a:ext uri="{FF2B5EF4-FFF2-40B4-BE49-F238E27FC236}">
                <a16:creationId xmlns:a16="http://schemas.microsoft.com/office/drawing/2014/main" id="{C947B96A-82D4-43B2-BA17-7095EBA2F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9850E-501A-4E36-ADC4-B696A7E2A1DC}"/>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2614444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9B024-F4D8-43D6-836F-BC9159D47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6B922-8646-4A7D-927D-E55569BBD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0DD8F-01C8-4800-B83A-D15D8BA90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22EC1-8237-46A8-AD0C-6B456DE24851}"/>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6" name="Footer Placeholder 5">
            <a:extLst>
              <a:ext uri="{FF2B5EF4-FFF2-40B4-BE49-F238E27FC236}">
                <a16:creationId xmlns:a16="http://schemas.microsoft.com/office/drawing/2014/main" id="{FB1AAA6B-A310-4785-9FE3-B4022559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227F2-D54B-42C5-B2DC-5658ACA025BE}"/>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792853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AF6D-617C-4C0A-A610-11BB59019D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48B3C-E937-4844-9D83-1B71EB34E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E2727-0E60-4A1C-A6B6-1852CF718900}"/>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38B9A1A7-CA58-4C69-A227-A374D5FC8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0EAF6-7897-4E99-AF25-078679A344E7}"/>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9784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888BE-69AB-4A5B-A126-465CDD0ADA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D3E743-A09D-4CE8-984B-D376AFDCD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67265-EC7F-4FEF-8445-619EDA9E61FC}"/>
              </a:ext>
            </a:extLst>
          </p:cNvPr>
          <p:cNvSpPr>
            <a:spLocks noGrp="1"/>
          </p:cNvSpPr>
          <p:nvPr>
            <p:ph type="dt" sz="half" idx="10"/>
          </p:nvPr>
        </p:nvSpPr>
        <p:spPr/>
        <p:txBody>
          <a:body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F04E467D-6906-430F-B8CC-8FA72A20B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B690A-DEB0-4D20-9568-313A33D92F00}"/>
              </a:ext>
            </a:extLst>
          </p:cNvPr>
          <p:cNvSpPr>
            <a:spLocks noGrp="1"/>
          </p:cNvSpPr>
          <p:nvPr>
            <p:ph type="sldNum" sz="quarter" idx="12"/>
          </p:nvPr>
        </p:nvSpPr>
        <p:spPr/>
        <p:txBody>
          <a:bodyPr/>
          <a:lstStyle/>
          <a:p>
            <a:fld id="{B5E80EDE-8060-44CB-9AC6-545B31B371A7}" type="slidenum">
              <a:rPr lang="en-US" smtClean="0"/>
              <a:t>‹#›</a:t>
            </a:fld>
            <a:endParaRPr lang="en-US"/>
          </a:p>
        </p:txBody>
      </p:sp>
    </p:spTree>
    <p:extLst>
      <p:ext uri="{BB962C8B-B14F-4D97-AF65-F5344CB8AC3E}">
        <p14:creationId xmlns:p14="http://schemas.microsoft.com/office/powerpoint/2010/main" val="2114244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57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241125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037280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6/7/2023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900FE463-7506-92FA-9777-8A9E9255B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 id="2147483819" r:id="rId14"/>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1B6CA66-3549-6D20-D263-7D695B8F4A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82CA359-CF71-49C8-A774-86B060DD30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17F7F0-F6AA-44BD-9DCD-9051B71B9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A88D9-CC99-437B-BB5C-4FABEE6F3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96353-1F47-4B23-B515-28D601263D58}" type="datetimeFigureOut">
              <a:rPr lang="en-US" smtClean="0"/>
              <a:t>6/7/2023</a:t>
            </a:fld>
            <a:endParaRPr lang="en-US"/>
          </a:p>
        </p:txBody>
      </p:sp>
      <p:sp>
        <p:nvSpPr>
          <p:cNvPr id="5" name="Footer Placeholder 4">
            <a:extLst>
              <a:ext uri="{FF2B5EF4-FFF2-40B4-BE49-F238E27FC236}">
                <a16:creationId xmlns:a16="http://schemas.microsoft.com/office/drawing/2014/main" id="{BA6B8D8F-2946-4FB3-BFC0-54890F20B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73E1DA-CA60-4BB6-8286-99DC926E7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80EDE-8060-44CB-9AC6-545B31B371A7}" type="slidenum">
              <a:rPr lang="en-US" smtClean="0"/>
              <a:t>‹#›</a:t>
            </a:fld>
            <a:endParaRPr lang="en-US"/>
          </a:p>
        </p:txBody>
      </p:sp>
    </p:spTree>
    <p:extLst>
      <p:ext uri="{BB962C8B-B14F-4D97-AF65-F5344CB8AC3E}">
        <p14:creationId xmlns:p14="http://schemas.microsoft.com/office/powerpoint/2010/main" val="124898314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07346E4-E23D-5E13-53AA-9E281BED4D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509017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32.xml"/><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xml"/><Relationship Id="rId11" Type="http://schemas.openxmlformats.org/officeDocument/2006/relationships/image" Target="../media/image38.png"/><Relationship Id="rId5" Type="http://schemas.openxmlformats.org/officeDocument/2006/relationships/slideLayout" Target="../slideLayouts/slideLayout32.xml"/><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38.png"/><Relationship Id="rId5" Type="http://schemas.openxmlformats.org/officeDocument/2006/relationships/slideLayout" Target="../slideLayouts/slideLayout3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32.xml"/><Relationship Id="rId10"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32.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2.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D15E52-A480-715C-70DC-44C900809107}"/>
              </a:ext>
            </a:extLst>
          </p:cNvPr>
          <p:cNvGrpSpPr/>
          <p:nvPr/>
        </p:nvGrpSpPr>
        <p:grpSpPr>
          <a:xfrm>
            <a:off x="482926" y="1828800"/>
            <a:ext cx="11226147" cy="2036960"/>
            <a:chOff x="191274" y="435050"/>
            <a:chExt cx="11226147" cy="2036960"/>
          </a:xfrm>
        </p:grpSpPr>
        <p:grpSp>
          <p:nvGrpSpPr>
            <p:cNvPr id="10" name="Group 9">
              <a:extLst>
                <a:ext uri="{FF2B5EF4-FFF2-40B4-BE49-F238E27FC236}">
                  <a16:creationId xmlns:a16="http://schemas.microsoft.com/office/drawing/2014/main" id="{B94A715A-0724-DEF3-14AE-91A6538AEBDC}"/>
                </a:ext>
              </a:extLst>
            </p:cNvPr>
            <p:cNvGrpSpPr/>
            <p:nvPr/>
          </p:nvGrpSpPr>
          <p:grpSpPr>
            <a:xfrm>
              <a:off x="191274" y="435050"/>
              <a:ext cx="11226147" cy="2036960"/>
              <a:chOff x="191274" y="435050"/>
              <a:chExt cx="11226147" cy="2036960"/>
            </a:xfrm>
          </p:grpSpPr>
          <p:grpSp>
            <p:nvGrpSpPr>
              <p:cNvPr id="12" name="Group 11">
                <a:extLst>
                  <a:ext uri="{FF2B5EF4-FFF2-40B4-BE49-F238E27FC236}">
                    <a16:creationId xmlns:a16="http://schemas.microsoft.com/office/drawing/2014/main" id="{99BD18C9-2D33-B7EE-4EF2-762529852B1E}"/>
                  </a:ext>
                </a:extLst>
              </p:cNvPr>
              <p:cNvGrpSpPr/>
              <p:nvPr/>
            </p:nvGrpSpPr>
            <p:grpSpPr>
              <a:xfrm>
                <a:off x="552795" y="917810"/>
                <a:ext cx="10864626" cy="1554200"/>
                <a:chOff x="1338207" y="943284"/>
                <a:chExt cx="9774290" cy="2292873"/>
              </a:xfrm>
            </p:grpSpPr>
            <p:sp>
              <p:nvSpPr>
                <p:cNvPr id="14" name="Rectangle: Rounded Corners 13">
                  <a:extLst>
                    <a:ext uri="{FF2B5EF4-FFF2-40B4-BE49-F238E27FC236}">
                      <a16:creationId xmlns:a16="http://schemas.microsoft.com/office/drawing/2014/main" id="{6B9D2D61-9202-2AF7-6132-5E42A0F370B4}"/>
                    </a:ext>
                  </a:extLst>
                </p:cNvPr>
                <p:cNvSpPr/>
                <p:nvPr/>
              </p:nvSpPr>
              <p:spPr>
                <a:xfrm>
                  <a:off x="1424711" y="1063554"/>
                  <a:ext cx="9687786" cy="2172603"/>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5" name="Rectangle: Rounded Corners 14">
                  <a:extLst>
                    <a:ext uri="{FF2B5EF4-FFF2-40B4-BE49-F238E27FC236}">
                      <a16:creationId xmlns:a16="http://schemas.microsoft.com/office/drawing/2014/main" id="{34A4BB02-1D9E-6530-D396-4CC946A8C866}"/>
                    </a:ext>
                  </a:extLst>
                </p:cNvPr>
                <p:cNvSpPr/>
                <p:nvPr/>
              </p:nvSpPr>
              <p:spPr>
                <a:xfrm>
                  <a:off x="1338207" y="943284"/>
                  <a:ext cx="9687790" cy="217260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pic>
            <p:nvPicPr>
              <p:cNvPr id="13" name="Picture 12">
                <a:extLst>
                  <a:ext uri="{FF2B5EF4-FFF2-40B4-BE49-F238E27FC236}">
                    <a16:creationId xmlns:a16="http://schemas.microsoft.com/office/drawing/2014/main" id="{C406EBF6-642B-3C60-1622-D154C74617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11" name="Rectangle 10">
              <a:extLst>
                <a:ext uri="{FF2B5EF4-FFF2-40B4-BE49-F238E27FC236}">
                  <a16:creationId xmlns:a16="http://schemas.microsoft.com/office/drawing/2014/main" id="{261A56C4-100A-2C03-F98C-0D84B8A73C60}"/>
                </a:ext>
              </a:extLst>
            </p:cNvPr>
            <p:cNvSpPr/>
            <p:nvPr/>
          </p:nvSpPr>
          <p:spPr>
            <a:xfrm>
              <a:off x="733215" y="1223690"/>
              <a:ext cx="10196052" cy="547714"/>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03C69"/>
                  </a:solidFill>
                  <a:effectLst/>
                  <a:uLnTx/>
                  <a:uFillTx/>
                  <a:latin typeface="UTM Avo" panose="02040603050506020204" pitchFamily="18" charset="0"/>
                  <a:cs typeface="Times New Roman" panose="02020603050405020304" pitchFamily="18" charset="0"/>
                </a:rPr>
                <a:t>C</a:t>
              </a:r>
              <a:r>
                <a:rPr kumimoji="0" lang="vi-VN" sz="2200" b="1" i="0" u="none" strike="noStrike" kern="1200" cap="none" spc="0" normalizeH="0" baseline="0" noProof="0">
                  <a:ln>
                    <a:noFill/>
                  </a:ln>
                  <a:solidFill>
                    <a:srgbClr val="F03C69"/>
                  </a:solidFill>
                  <a:effectLst/>
                  <a:uLnTx/>
                  <a:uFillTx/>
                  <a:latin typeface="UTM Avo" panose="02040603050506020204" pitchFamily="18" charset="0"/>
                  <a:cs typeface="Times New Roman" panose="02020603050405020304" pitchFamily="18" charset="0"/>
                </a:rPr>
                <a:t>ác thao tác với tệp và thư mục: Tạo thư mục, đổi tên,xoá, di chuyển, sao chép.</a:t>
              </a:r>
            </a:p>
          </p:txBody>
        </p:sp>
      </p:grpSp>
    </p:spTree>
    <p:extLst>
      <p:ext uri="{BB962C8B-B14F-4D97-AF65-F5344CB8AC3E}">
        <p14:creationId xmlns:p14="http://schemas.microsoft.com/office/powerpoint/2010/main" val="1439922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2"/>
          <a:stretch>
            <a:fillRect/>
          </a:stretch>
        </p:blipFill>
        <p:spPr>
          <a:xfrm>
            <a:off x="850952" y="848549"/>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803535" y="529903"/>
            <a:ext cx="9214983"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Để thực hiện nhiệm vụ ở Hoạt động khởi động, cách nào sau đây là tốt nhất?</a:t>
            </a:r>
          </a:p>
        </p:txBody>
      </p:sp>
      <p:sp>
        <p:nvSpPr>
          <p:cNvPr id="15" name="Rectangle 14">
            <a:extLst>
              <a:ext uri="{FF2B5EF4-FFF2-40B4-BE49-F238E27FC236}">
                <a16:creationId xmlns:a16="http://schemas.microsoft.com/office/drawing/2014/main" id="{954058AD-6EBF-4037-8A3A-31EBF8F817F0}"/>
              </a:ext>
            </a:extLst>
          </p:cNvPr>
          <p:cNvSpPr/>
          <p:nvPr/>
        </p:nvSpPr>
        <p:spPr>
          <a:xfrm>
            <a:off x="1679407" y="2051931"/>
            <a:ext cx="9557825"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FC354"/>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ạo mới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xoá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1679407" y="4651571"/>
            <a:ext cx="9214983" cy="148117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FC354"/>
                </a:solidFill>
                <a:effectLst/>
                <a:uLnTx/>
                <a:uFillTx/>
                <a:latin typeface="Times New Roman" panose="02020603050405020304" pitchFamily="18" charset="0"/>
                <a:cs typeface="Times New Roman" panose="02020603050405020304" pitchFamily="18" charset="0"/>
              </a:rPr>
              <a:t>C.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Sao chép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rồi xoá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B7C4E37B-AD51-49F6-A4DB-C00C7B8AF7E5}"/>
              </a:ext>
            </a:extLst>
          </p:cNvPr>
          <p:cNvSpPr/>
          <p:nvPr/>
        </p:nvSpPr>
        <p:spPr>
          <a:xfrm>
            <a:off x="1679407" y="3646987"/>
            <a:ext cx="9483950" cy="742511"/>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FC354"/>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Di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chuyển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8" name="Oval 17">
            <a:extLst>
              <a:ext uri="{FF2B5EF4-FFF2-40B4-BE49-F238E27FC236}">
                <a16:creationId xmlns:a16="http://schemas.microsoft.com/office/drawing/2014/main" id="{A0F4F829-2969-4AE7-8555-5A4D17F2E947}"/>
              </a:ext>
            </a:extLst>
          </p:cNvPr>
          <p:cNvSpPr/>
          <p:nvPr/>
        </p:nvSpPr>
        <p:spPr>
          <a:xfrm>
            <a:off x="1487346" y="3746885"/>
            <a:ext cx="693339" cy="657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Print"/>
              <a:cs typeface="+mn-cs"/>
            </a:endParaRPr>
          </a:p>
        </p:txBody>
      </p:sp>
    </p:spTree>
    <p:extLst>
      <p:ext uri="{BB962C8B-B14F-4D97-AF65-F5344CB8AC3E}">
        <p14:creationId xmlns:p14="http://schemas.microsoft.com/office/powerpoint/2010/main" val="1661962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5" y="233510"/>
            <a:ext cx="8469513" cy="671851"/>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TÁC HẠI KHI THAO TÁC NHẦM </a:t>
            </a:r>
            <a:r>
              <a:rPr lang="en-US" sz="2800" b="1">
                <a:solidFill>
                  <a:srgbClr val="F03C69"/>
                </a:solidFill>
                <a:latin typeface="SVN-SAF" panose="02040603050506020204" pitchFamily="18" charset="0"/>
                <a:cs typeface="Times New Roman" panose="02020603050405020304" pitchFamily="18" charset="0"/>
              </a:rPr>
              <a:t>VỚI TỆP VÀ THƯ MỤC</a:t>
            </a:r>
            <a:endParaRPr lang="vi-VN" sz="2800" b="1">
              <a:solidFill>
                <a:srgbClr val="F03C69"/>
              </a:solidFill>
              <a:latin typeface="SVN-SAF"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A72C759-904F-5F36-B67B-98C08735F01D}"/>
              </a:ext>
            </a:extLst>
          </p:cNvPr>
          <p:cNvSpPr/>
          <p:nvPr/>
        </p:nvSpPr>
        <p:spPr>
          <a:xfrm>
            <a:off x="547165" y="1876007"/>
            <a:ext cx="10962947" cy="4748483"/>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AB6147-2F78-394C-544C-D66AEC19AC30}"/>
              </a:ext>
            </a:extLst>
          </p:cNvPr>
          <p:cNvSpPr/>
          <p:nvPr/>
        </p:nvSpPr>
        <p:spPr>
          <a:xfrm>
            <a:off x="1107887" y="1802229"/>
            <a:ext cx="10402225" cy="1394356"/>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Bạn </a:t>
            </a:r>
            <a:r>
              <a:rPr lang="vi-VN" sz="3000" b="1" dirty="0">
                <a:latin typeface="Times New Roman" panose="02020603050405020304" pitchFamily="18" charset="0"/>
                <a:cs typeface="Times New Roman" panose="02020603050405020304" pitchFamily="18" charset="0"/>
              </a:rPr>
              <a:t>nào sau đây có thao tác </a:t>
            </a:r>
            <a:r>
              <a:rPr lang="vi-VN" sz="3000" b="1" dirty="0">
                <a:solidFill>
                  <a:srgbClr val="C00000"/>
                </a:solidFill>
                <a:latin typeface="Times New Roman" panose="02020603050405020304" pitchFamily="18" charset="0"/>
                <a:cs typeface="Times New Roman" panose="02020603050405020304" pitchFamily="18" charset="0"/>
              </a:rPr>
              <a:t>không đúng</a:t>
            </a:r>
            <a:r>
              <a:rPr lang="vi-VN" sz="3000" b="1" dirty="0">
                <a:latin typeface="Times New Roman" panose="02020603050405020304" pitchFamily="18" charset="0"/>
                <a:cs typeface="Times New Roman" panose="02020603050405020304" pitchFamily="18" charset="0"/>
              </a:rPr>
              <a:t>? Thao tác đó sẽ dẫn đến hậu quả gì?</a:t>
            </a:r>
          </a:p>
        </p:txBody>
      </p:sp>
      <p:grpSp>
        <p:nvGrpSpPr>
          <p:cNvPr id="6" name="Group 5">
            <a:extLst>
              <a:ext uri="{FF2B5EF4-FFF2-40B4-BE49-F238E27FC236}">
                <a16:creationId xmlns:a16="http://schemas.microsoft.com/office/drawing/2014/main" id="{A12B3720-D7D1-B6A1-F096-330B7905AA9D}"/>
              </a:ext>
            </a:extLst>
          </p:cNvPr>
          <p:cNvGrpSpPr/>
          <p:nvPr/>
        </p:nvGrpSpPr>
        <p:grpSpPr>
          <a:xfrm>
            <a:off x="614525" y="820068"/>
            <a:ext cx="10998452" cy="882033"/>
            <a:chOff x="936289" y="5037374"/>
            <a:chExt cx="10998452" cy="882033"/>
          </a:xfrm>
        </p:grpSpPr>
        <p:sp>
          <p:nvSpPr>
            <p:cNvPr id="4" name="Rectangle 3">
              <a:extLst>
                <a:ext uri="{FF2B5EF4-FFF2-40B4-BE49-F238E27FC236}">
                  <a16:creationId xmlns:a16="http://schemas.microsoft.com/office/drawing/2014/main" id="{1C2EE3AC-D463-6DBC-113F-382F03F9CD29}"/>
                </a:ext>
              </a:extLst>
            </p:cNvPr>
            <p:cNvSpPr/>
            <p:nvPr/>
          </p:nvSpPr>
          <p:spPr>
            <a:xfrm>
              <a:off x="3704644" y="5162634"/>
              <a:ext cx="8230097" cy="738664"/>
            </a:xfrm>
            <a:prstGeom prst="rect">
              <a:avLst/>
            </a:prstGeom>
          </p:spPr>
          <p:txBody>
            <a:bodyPr wrap="square">
              <a:spAutoFit/>
            </a:bodyPr>
            <a:lstStyle/>
            <a:p>
              <a:pPr defTabSz="342900">
                <a:lnSpc>
                  <a:spcPct val="150000"/>
                </a:lnSpc>
              </a:pPr>
              <a:r>
                <a:rPr lang="vi-VN" sz="2800" b="1" dirty="0">
                  <a:solidFill>
                    <a:srgbClr val="7FC354"/>
                  </a:solidFill>
                  <a:latin typeface="SVN-Androgyne" panose="02040603050506020204" pitchFamily="18" charset="0"/>
                  <a:cs typeface="Times New Roman" panose="02020603050405020304" pitchFamily="18" charset="0"/>
                </a:rPr>
                <a:t>Thao tác không đúng sẽ dẫn đến tác hại gì?</a:t>
              </a:r>
            </a:p>
          </p:txBody>
        </p:sp>
        <p:grpSp>
          <p:nvGrpSpPr>
            <p:cNvPr id="12" name="Group 11">
              <a:extLst>
                <a:ext uri="{FF2B5EF4-FFF2-40B4-BE49-F238E27FC236}">
                  <a16:creationId xmlns:a16="http://schemas.microsoft.com/office/drawing/2014/main" id="{D15CDE69-DE81-0633-E004-71744F8B5A09}"/>
                </a:ext>
              </a:extLst>
            </p:cNvPr>
            <p:cNvGrpSpPr/>
            <p:nvPr/>
          </p:nvGrpSpPr>
          <p:grpSpPr>
            <a:xfrm>
              <a:off x="936289" y="5037374"/>
              <a:ext cx="2898644" cy="882033"/>
              <a:chOff x="522612" y="900102"/>
              <a:chExt cx="2898644" cy="880803"/>
            </a:xfrm>
          </p:grpSpPr>
          <p:grpSp>
            <p:nvGrpSpPr>
              <p:cNvPr id="13" name="Group 12">
                <a:extLst>
                  <a:ext uri="{FF2B5EF4-FFF2-40B4-BE49-F238E27FC236}">
                    <a16:creationId xmlns:a16="http://schemas.microsoft.com/office/drawing/2014/main" id="{5340B844-7EAF-8985-9BA0-944F845DCC5F}"/>
                  </a:ext>
                </a:extLst>
              </p:cNvPr>
              <p:cNvGrpSpPr/>
              <p:nvPr/>
            </p:nvGrpSpPr>
            <p:grpSpPr>
              <a:xfrm>
                <a:off x="522612" y="1095583"/>
                <a:ext cx="2372989" cy="661656"/>
                <a:chOff x="5906375" y="1404722"/>
                <a:chExt cx="2372989" cy="661656"/>
              </a:xfrm>
            </p:grpSpPr>
            <p:sp>
              <p:nvSpPr>
                <p:cNvPr id="20" name="Rectangle: Top Corners Rounded 19">
                  <a:extLst>
                    <a:ext uri="{FF2B5EF4-FFF2-40B4-BE49-F238E27FC236}">
                      <a16:creationId xmlns:a16="http://schemas.microsoft.com/office/drawing/2014/main" id="{A03D0736-07E7-CB15-5610-B23D15498ABC}"/>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1" name="Rectangle 20">
                  <a:extLst>
                    <a:ext uri="{FF2B5EF4-FFF2-40B4-BE49-F238E27FC236}">
                      <a16:creationId xmlns:a16="http://schemas.microsoft.com/office/drawing/2014/main" id="{DDD5E415-7B04-997A-0F27-0B67B180385E}"/>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769183D-730A-2E4D-C8F2-B749D472D87A}"/>
                  </a:ext>
                </a:extLst>
              </p:cNvPr>
              <p:cNvGrpSpPr/>
              <p:nvPr/>
            </p:nvGrpSpPr>
            <p:grpSpPr>
              <a:xfrm rot="20419193">
                <a:off x="2468303" y="900102"/>
                <a:ext cx="952953" cy="880803"/>
                <a:chOff x="8974078" y="279854"/>
                <a:chExt cx="3397172" cy="3224225"/>
              </a:xfrm>
            </p:grpSpPr>
            <p:pic>
              <p:nvPicPr>
                <p:cNvPr id="18" name="Picture 5">
                  <a:extLst>
                    <a:ext uri="{FF2B5EF4-FFF2-40B4-BE49-F238E27FC236}">
                      <a16:creationId xmlns:a16="http://schemas.microsoft.com/office/drawing/2014/main" id="{78810151-444C-6509-084E-38517FB421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9" name="Picture 6">
                  <a:extLst>
                    <a:ext uri="{FF2B5EF4-FFF2-40B4-BE49-F238E27FC236}">
                      <a16:creationId xmlns:a16="http://schemas.microsoft.com/office/drawing/2014/main" id="{52837653-C910-1587-788B-8BA66B85F3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7" name="Rectangle 16">
                <a:extLst>
                  <a:ext uri="{FF2B5EF4-FFF2-40B4-BE49-F238E27FC236}">
                    <a16:creationId xmlns:a16="http://schemas.microsoft.com/office/drawing/2014/main" id="{AF3C8683-882F-DA62-F8AA-0BBF83554FC4}"/>
                  </a:ext>
                </a:extLst>
              </p:cNvPr>
              <p:cNvSpPr/>
              <p:nvPr/>
            </p:nvSpPr>
            <p:spPr>
              <a:xfrm>
                <a:off x="2792351" y="1002361"/>
                <a:ext cx="363894" cy="670914"/>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3" name="Rectangle 22">
            <a:extLst>
              <a:ext uri="{FF2B5EF4-FFF2-40B4-BE49-F238E27FC236}">
                <a16:creationId xmlns:a16="http://schemas.microsoft.com/office/drawing/2014/main" id="{698B45DC-0331-AA7F-5A1B-4382A93E8454}"/>
              </a:ext>
            </a:extLst>
          </p:cNvPr>
          <p:cNvSpPr/>
          <p:nvPr/>
        </p:nvSpPr>
        <p:spPr>
          <a:xfrm>
            <a:off x="937842" y="3152642"/>
            <a:ext cx="10962947" cy="3471848"/>
          </a:xfrm>
          <a:prstGeom prst="rect">
            <a:avLst/>
          </a:prstGeom>
        </p:spPr>
        <p:txBody>
          <a:bodyPr wrap="square">
            <a:spAutoFit/>
          </a:bodyPr>
          <a:lstStyle/>
          <a:p>
            <a:pPr defTabSz="342900">
              <a:lnSpc>
                <a:spcPct val="150000"/>
              </a:lnSpc>
            </a:pPr>
            <a:r>
              <a:rPr lang="en-US" sz="3000" b="1" dirty="0">
                <a:latin typeface="Times New Roman" panose="02020603050405020304" pitchFamily="18" charset="0"/>
                <a:cs typeface="Times New Roman" panose="02020603050405020304" pitchFamily="18" charset="0"/>
              </a:rPr>
              <a:t>A.</a:t>
            </a:r>
            <a:r>
              <a:rPr lang="en-US" sz="3000" dirty="0">
                <a:solidFill>
                  <a:schemeClr val="accent4">
                    <a:lumMod val="75000"/>
                  </a:schemeClr>
                </a:solidFill>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Minh sao chép một tệp trong thư mục</a:t>
            </a:r>
            <a:r>
              <a:rPr lang="vi-VN" sz="3000" dirty="0">
                <a:solidFill>
                  <a:schemeClr val="accent4">
                    <a:lumMod val="75000"/>
                  </a:schemeClr>
                </a:solidFill>
                <a:latin typeface="Times New Roman" panose="02020603050405020304" pitchFamily="18" charset="0"/>
                <a:cs typeface="Times New Roman" panose="02020603050405020304" pitchFamily="18" charset="0"/>
              </a:rPr>
              <a:t> Video  </a:t>
            </a:r>
            <a:r>
              <a:rPr lang="vi-VN" sz="3000" dirty="0">
                <a:latin typeface="Times New Roman" panose="02020603050405020304" pitchFamily="18" charset="0"/>
                <a:cs typeface="Times New Roman" panose="02020603050405020304" pitchFamily="18" charset="0"/>
              </a:rPr>
              <a:t>đến thư mục </a:t>
            </a:r>
            <a:r>
              <a:rPr lang="vi-VN" sz="3000">
                <a:latin typeface="Times New Roman" panose="02020603050405020304" pitchFamily="18" charset="0"/>
                <a:cs typeface="Times New Roman" panose="02020603050405020304" pitchFamily="18" charset="0"/>
              </a:rPr>
              <a:t>của mình</a:t>
            </a:r>
            <a:r>
              <a:rPr lang="en-US" sz="3000" b="1" dirty="0">
                <a:latin typeface="Times New Roman" panose="02020603050405020304" pitchFamily="18" charset="0"/>
                <a:cs typeface="Times New Roman" panose="02020603050405020304" pitchFamily="18" charset="0"/>
              </a:rPr>
              <a:t>.</a:t>
            </a:r>
          </a:p>
          <a:p>
            <a:pPr defTabSz="342900">
              <a:lnSpc>
                <a:spcPct val="150000"/>
              </a:lnSpc>
            </a:pPr>
            <a:r>
              <a:rPr lang="vi-VN" sz="3000" b="1" dirty="0">
                <a:latin typeface="Times New Roman" panose="02020603050405020304" pitchFamily="18" charset="0"/>
                <a:cs typeface="Times New Roman" panose="02020603050405020304" pitchFamily="18" charset="0"/>
              </a:rPr>
              <a:t>B. </a:t>
            </a:r>
            <a:r>
              <a:rPr lang="vi-VN" sz="3000" dirty="0">
                <a:latin typeface="Times New Roman" panose="02020603050405020304" pitchFamily="18" charset="0"/>
                <a:cs typeface="Times New Roman" panose="02020603050405020304" pitchFamily="18" charset="0"/>
              </a:rPr>
              <a:t>An xoá các thư mục và tệp nháp trong thư mục của mình</a:t>
            </a:r>
            <a:r>
              <a:rPr lang="vi-VN"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a:p>
            <a:pPr defTabSz="342900">
              <a:lnSpc>
                <a:spcPct val="150000"/>
              </a:lnSpc>
            </a:pPr>
            <a:r>
              <a:rPr lang="vi-VN" sz="3000" b="1" dirty="0">
                <a:latin typeface="Times New Roman" panose="02020603050405020304" pitchFamily="18" charset="0"/>
                <a:cs typeface="Times New Roman" panose="02020603050405020304" pitchFamily="18" charset="0"/>
              </a:rPr>
              <a:t>C.</a:t>
            </a:r>
            <a:r>
              <a:rPr lang="vi-VN" sz="3000" b="1" dirty="0">
                <a:solidFill>
                  <a:srgbClr val="7FC354"/>
                </a:solidFill>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Huy xoá tệp trong thư mục </a:t>
            </a:r>
            <a:r>
              <a:rPr lang="vi-VN" sz="3000" dirty="0">
                <a:solidFill>
                  <a:schemeClr val="accent4">
                    <a:lumMod val="75000"/>
                  </a:schemeClr>
                </a:solidFill>
                <a:latin typeface="Times New Roman" panose="02020603050405020304" pitchFamily="18" charset="0"/>
                <a:cs typeface="Times New Roman" panose="02020603050405020304" pitchFamily="18" charset="0"/>
              </a:rPr>
              <a:t>Windows </a:t>
            </a:r>
            <a:r>
              <a:rPr lang="vi-VN" sz="3000" dirty="0">
                <a:latin typeface="Times New Roman" panose="02020603050405020304" pitchFamily="18" charset="0"/>
                <a:cs typeface="Times New Roman" panose="02020603050405020304" pitchFamily="18" charset="0"/>
              </a:rPr>
              <a:t>ở ổ đĩa </a:t>
            </a:r>
            <a:r>
              <a:rPr lang="en-US" sz="3000" dirty="0">
                <a:solidFill>
                  <a:schemeClr val="accent4">
                    <a:lumMod val="75000"/>
                  </a:schemeClr>
                </a:solidFill>
                <a:latin typeface="Times New Roman" panose="02020603050405020304" pitchFamily="18" charset="0"/>
                <a:cs typeface="Times New Roman" panose="02020603050405020304" pitchFamily="18" charset="0"/>
              </a:rPr>
              <a:t>C</a:t>
            </a:r>
            <a:r>
              <a:rPr lang="vi-VN" sz="3000" dirty="0">
                <a:solidFill>
                  <a:schemeClr val="accent4">
                    <a:lumMod val="75000"/>
                  </a:schemeClr>
                </a:solidFill>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defTabSz="342900">
              <a:lnSpc>
                <a:spcPct val="150000"/>
              </a:lnSpc>
            </a:pPr>
            <a:r>
              <a:rPr lang="vi-VN" sz="3000" b="1" dirty="0">
                <a:latin typeface="Times New Roman" panose="02020603050405020304" pitchFamily="18" charset="0"/>
                <a:cs typeface="Times New Roman" panose="02020603050405020304" pitchFamily="18" charset="0"/>
              </a:rPr>
              <a:t>D. </a:t>
            </a:r>
            <a:r>
              <a:rPr lang="vi-VN" sz="3000" dirty="0">
                <a:latin typeface="Times New Roman" panose="02020603050405020304" pitchFamily="18" charset="0"/>
                <a:cs typeface="Times New Roman" panose="02020603050405020304" pitchFamily="18" charset="0"/>
              </a:rPr>
              <a:t>Khoa đổi tên thư mục con trong thư mục của mình.</a:t>
            </a:r>
          </a:p>
        </p:txBody>
      </p:sp>
      <p:sp>
        <p:nvSpPr>
          <p:cNvPr id="8" name="Oval 7"/>
          <p:cNvSpPr/>
          <p:nvPr/>
        </p:nvSpPr>
        <p:spPr>
          <a:xfrm>
            <a:off x="951529" y="3314823"/>
            <a:ext cx="496271" cy="601102"/>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9" name="Picture 8">
            <a:extLst>
              <a:ext uri="{FF2B5EF4-FFF2-40B4-BE49-F238E27FC236}">
                <a16:creationId xmlns:a16="http://schemas.microsoft.com/office/drawing/2014/main" id="{BA2B12F9-BD36-717A-A220-43C715D008B4}"/>
              </a:ext>
            </a:extLst>
          </p:cNvPr>
          <p:cNvPicPr>
            <a:picLocks noChangeAspect="1"/>
          </p:cNvPicPr>
          <p:nvPr/>
        </p:nvPicPr>
        <p:blipFill>
          <a:blip r:embed="rId6"/>
          <a:stretch>
            <a:fillRect/>
          </a:stretch>
        </p:blipFill>
        <p:spPr>
          <a:xfrm>
            <a:off x="607763" y="1929352"/>
            <a:ext cx="721118" cy="709938"/>
          </a:xfrm>
          <a:prstGeom prst="rect">
            <a:avLst/>
          </a:prstGeom>
        </p:spPr>
      </p:pic>
    </p:spTree>
    <p:extLst>
      <p:ext uri="{BB962C8B-B14F-4D97-AF65-F5344CB8AC3E}">
        <p14:creationId xmlns:p14="http://schemas.microsoft.com/office/powerpoint/2010/main" val="266024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5" y="292955"/>
            <a:ext cx="8469513" cy="671851"/>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TÁC HẠI KHI THAO TÁC NHẦM </a:t>
            </a:r>
            <a:r>
              <a:rPr lang="en-US" sz="2800" b="1">
                <a:solidFill>
                  <a:srgbClr val="F03C69"/>
                </a:solidFill>
                <a:latin typeface="SVN-SAF" panose="02040603050506020204" pitchFamily="18" charset="0"/>
                <a:cs typeface="Times New Roman" panose="02020603050405020304" pitchFamily="18" charset="0"/>
              </a:rPr>
              <a:t>VỚI TỆP VÀ THƯ MỤC</a:t>
            </a:r>
            <a:endParaRPr lang="vi-VN" sz="2800" b="1">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1450577" y="1517754"/>
            <a:ext cx="10096418" cy="3697166"/>
          </a:xfrm>
          <a:prstGeom prst="rect">
            <a:avLst/>
          </a:prstGeom>
        </p:spPr>
        <p:txBody>
          <a:bodyPr wrap="square">
            <a:spAutoFit/>
          </a:bodyPr>
          <a:lstStyle/>
          <a:p>
            <a:pPr algn="just" defTabSz="342900">
              <a:lnSpc>
                <a:spcPct val="150000"/>
              </a:lnSpc>
            </a:pPr>
            <a:r>
              <a:rPr lang="vi-VN" sz="3200" dirty="0">
                <a:latin typeface="Times New Roman" panose="02020603050405020304" pitchFamily="18" charset="0"/>
                <a:cs typeface="Times New Roman" panose="02020603050405020304" pitchFamily="18" charset="0"/>
              </a:rPr>
              <a:t>Trong máy tính, ngoài tệp và thư mục do em tạo ra còn có rất nhiều tệp và thư mục khác. Em chỉ nên thao tác với tệp và thư mục do mình tự tạo ra, không nên tự ý thao tác với các thư mục hoặc tệp có sẵn trên máy tính. Nếu em thao tác nhầm có thể dẫn đến các tác hại sau:</a:t>
            </a:r>
          </a:p>
        </p:txBody>
      </p:sp>
      <p:pic>
        <p:nvPicPr>
          <p:cNvPr id="24" name="Picture 23">
            <a:extLst>
              <a:ext uri="{FF2B5EF4-FFF2-40B4-BE49-F238E27FC236}">
                <a16:creationId xmlns:a16="http://schemas.microsoft.com/office/drawing/2014/main" id="{A7E567EB-1BBF-73D1-9566-E3BE0C6BD620}"/>
              </a:ext>
            </a:extLst>
          </p:cNvPr>
          <p:cNvPicPr>
            <a:picLocks noChangeAspect="1"/>
          </p:cNvPicPr>
          <p:nvPr/>
        </p:nvPicPr>
        <p:blipFill>
          <a:blip r:embed="rId2"/>
          <a:stretch>
            <a:fillRect/>
          </a:stretch>
        </p:blipFill>
        <p:spPr>
          <a:xfrm>
            <a:off x="645005" y="1643080"/>
            <a:ext cx="734513" cy="653278"/>
          </a:xfrm>
          <a:prstGeom prst="rect">
            <a:avLst/>
          </a:prstGeom>
        </p:spPr>
      </p:pic>
    </p:spTree>
    <p:extLst>
      <p:ext uri="{BB962C8B-B14F-4D97-AF65-F5344CB8AC3E}">
        <p14:creationId xmlns:p14="http://schemas.microsoft.com/office/powerpoint/2010/main" val="1884096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408496-653E-D7A6-4927-092B0B462A15}"/>
              </a:ext>
            </a:extLst>
          </p:cNvPr>
          <p:cNvGrpSpPr/>
          <p:nvPr/>
        </p:nvGrpSpPr>
        <p:grpSpPr>
          <a:xfrm>
            <a:off x="532459" y="4242113"/>
            <a:ext cx="11226147" cy="2036960"/>
            <a:chOff x="191274" y="435050"/>
            <a:chExt cx="11226147" cy="2036960"/>
          </a:xfrm>
        </p:grpSpPr>
        <p:grpSp>
          <p:nvGrpSpPr>
            <p:cNvPr id="3" name="Group 2">
              <a:extLst>
                <a:ext uri="{FF2B5EF4-FFF2-40B4-BE49-F238E27FC236}">
                  <a16:creationId xmlns:a16="http://schemas.microsoft.com/office/drawing/2014/main" id="{497A0AF9-1AF9-9C64-0060-8748561279B2}"/>
                </a:ext>
              </a:extLst>
            </p:cNvPr>
            <p:cNvGrpSpPr/>
            <p:nvPr/>
          </p:nvGrpSpPr>
          <p:grpSpPr>
            <a:xfrm>
              <a:off x="191274" y="435050"/>
              <a:ext cx="11226147" cy="2036960"/>
              <a:chOff x="191274" y="435050"/>
              <a:chExt cx="11226147" cy="2036960"/>
            </a:xfrm>
          </p:grpSpPr>
          <p:grpSp>
            <p:nvGrpSpPr>
              <p:cNvPr id="5" name="Group 4">
                <a:extLst>
                  <a:ext uri="{FF2B5EF4-FFF2-40B4-BE49-F238E27FC236}">
                    <a16:creationId xmlns:a16="http://schemas.microsoft.com/office/drawing/2014/main" id="{384DE3CE-3615-F4C4-AF16-70878CF50F4D}"/>
                  </a:ext>
                </a:extLst>
              </p:cNvPr>
              <p:cNvGrpSpPr/>
              <p:nvPr/>
            </p:nvGrpSpPr>
            <p:grpSpPr>
              <a:xfrm>
                <a:off x="552795" y="917810"/>
                <a:ext cx="10864626" cy="1554200"/>
                <a:chOff x="1338207" y="943284"/>
                <a:chExt cx="9774290" cy="2292873"/>
              </a:xfrm>
            </p:grpSpPr>
            <p:sp>
              <p:nvSpPr>
                <p:cNvPr id="16" name="Rectangle: Rounded Corners 15">
                  <a:extLst>
                    <a:ext uri="{FF2B5EF4-FFF2-40B4-BE49-F238E27FC236}">
                      <a16:creationId xmlns:a16="http://schemas.microsoft.com/office/drawing/2014/main" id="{F7A7B532-E36F-AFA4-08D7-58F95A42BE54}"/>
                    </a:ext>
                  </a:extLst>
                </p:cNvPr>
                <p:cNvSpPr/>
                <p:nvPr/>
              </p:nvSpPr>
              <p:spPr>
                <a:xfrm>
                  <a:off x="1424711" y="1063554"/>
                  <a:ext cx="9687786" cy="2172603"/>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4F21C2D-1F98-3AB8-39D1-0BA48FE136FA}"/>
                    </a:ext>
                  </a:extLst>
                </p:cNvPr>
                <p:cNvSpPr/>
                <p:nvPr/>
              </p:nvSpPr>
              <p:spPr>
                <a:xfrm>
                  <a:off x="1338207" y="943284"/>
                  <a:ext cx="9687790" cy="217260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FF8BC72-A9C1-9DC9-01C0-993EE684FE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4" name="Rectangle 3">
              <a:extLst>
                <a:ext uri="{FF2B5EF4-FFF2-40B4-BE49-F238E27FC236}">
                  <a16:creationId xmlns:a16="http://schemas.microsoft.com/office/drawing/2014/main" id="{4992D75F-D55C-0370-F889-298DB98C3C1D}"/>
                </a:ext>
              </a:extLst>
            </p:cNvPr>
            <p:cNvSpPr/>
            <p:nvPr/>
          </p:nvSpPr>
          <p:spPr>
            <a:xfrm>
              <a:off x="935159" y="917810"/>
              <a:ext cx="10196052"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Thao tác nhầm với tệp và thư mục sẽ dẫn đến nhiều tác</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hại như làm mất thông tin, gây lỗi chương trình, đảo lộn</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trật tự tổ chức lưu trữ thông tin, tốn bộ nhớ để lưu trữ,...</a:t>
              </a:r>
            </a:p>
          </p:txBody>
        </p:sp>
      </p:grpSp>
      <p:pic>
        <p:nvPicPr>
          <p:cNvPr id="19" name="Picture 18" descr="Timeline&#10;&#10;Description automatically generated">
            <a:extLst>
              <a:ext uri="{FF2B5EF4-FFF2-40B4-BE49-F238E27FC236}">
                <a16:creationId xmlns:a16="http://schemas.microsoft.com/office/drawing/2014/main" id="{179731D5-FA63-B1F6-2E0F-F6CF4E80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76" y="242150"/>
            <a:ext cx="7299441" cy="4274157"/>
          </a:xfrm>
          <a:prstGeom prst="rect">
            <a:avLst/>
          </a:prstGeom>
        </p:spPr>
      </p:pic>
    </p:spTree>
    <p:extLst>
      <p:ext uri="{BB962C8B-B14F-4D97-AF65-F5344CB8AC3E}">
        <p14:creationId xmlns:p14="http://schemas.microsoft.com/office/powerpoint/2010/main" val="58069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9489-A9A1-957D-C31B-67A148DE11A9}"/>
              </a:ext>
            </a:extLst>
          </p:cNvPr>
          <p:cNvPicPr>
            <a:picLocks noChangeAspect="1"/>
          </p:cNvPicPr>
          <p:nvPr/>
        </p:nvPicPr>
        <p:blipFill>
          <a:blip r:embed="rId2"/>
          <a:stretch>
            <a:fillRect/>
          </a:stretch>
        </p:blipFill>
        <p:spPr>
          <a:xfrm>
            <a:off x="712572" y="689393"/>
            <a:ext cx="983065" cy="967824"/>
          </a:xfrm>
          <a:prstGeom prst="rect">
            <a:avLst/>
          </a:prstGeom>
        </p:spPr>
      </p:pic>
      <p:sp>
        <p:nvSpPr>
          <p:cNvPr id="6" name="Rectangle 5">
            <a:extLst>
              <a:ext uri="{FF2B5EF4-FFF2-40B4-BE49-F238E27FC236}">
                <a16:creationId xmlns:a16="http://schemas.microsoft.com/office/drawing/2014/main" id="{33B11B4B-4CBD-6D15-973E-6B6347FFC145}"/>
              </a:ext>
            </a:extLst>
          </p:cNvPr>
          <p:cNvSpPr/>
          <p:nvPr/>
        </p:nvSpPr>
        <p:spPr>
          <a:xfrm>
            <a:off x="1710877" y="471741"/>
            <a:ext cx="9433564" cy="1481175"/>
          </a:xfrm>
          <a:prstGeom prst="rect">
            <a:avLst/>
          </a:prstGeom>
        </p:spPr>
        <p:txBody>
          <a:bodyPr wrap="square">
            <a:spAutoFit/>
          </a:bodyPr>
          <a:lstStyle/>
          <a:p>
            <a:pPr defTabSz="342900">
              <a:lnSpc>
                <a:spcPct val="150000"/>
              </a:lnSpc>
            </a:pPr>
            <a:r>
              <a:rPr lang="vi-VN" sz="3200" b="1" dirty="0">
                <a:latin typeface="Times New Roman" panose="02020603050405020304" pitchFamily="18" charset="0"/>
                <a:cs typeface="Times New Roman" panose="02020603050405020304" pitchFamily="18" charset="0"/>
              </a:rPr>
              <a:t>Theo em khi thao tác nhầm với tệp và thư mục có thể dẫn đến những tác hại nào?</a:t>
            </a:r>
          </a:p>
        </p:txBody>
      </p:sp>
      <p:sp>
        <p:nvSpPr>
          <p:cNvPr id="7" name="Rectangle 6">
            <a:extLst>
              <a:ext uri="{FF2B5EF4-FFF2-40B4-BE49-F238E27FC236}">
                <a16:creationId xmlns:a16="http://schemas.microsoft.com/office/drawing/2014/main" id="{A0103A0D-77B1-18BA-8BCC-E21FE438A05A}"/>
              </a:ext>
            </a:extLst>
          </p:cNvPr>
          <p:cNvSpPr/>
          <p:nvPr/>
        </p:nvSpPr>
        <p:spPr>
          <a:xfrm>
            <a:off x="2210703" y="2485691"/>
            <a:ext cx="8672155" cy="701859"/>
          </a:xfrm>
          <a:prstGeom prst="rect">
            <a:avLst/>
          </a:prstGeom>
        </p:spPr>
        <p:txBody>
          <a:bodyPr wrap="square">
            <a:spAutoFit/>
          </a:bodyPr>
          <a:lstStyle/>
          <a:p>
            <a:pPr defTabSz="342900">
              <a:lnSpc>
                <a:spcPct val="150000"/>
              </a:lnSpc>
            </a:pPr>
            <a:r>
              <a:rPr lang="en-US" sz="3000" b="1" dirty="0">
                <a:latin typeface="Times New Roman" panose="02020603050405020304" pitchFamily="18" charset="0"/>
                <a:cs typeface="Times New Roman" panose="02020603050405020304" pitchFamily="18" charset="0"/>
              </a:rPr>
              <a:t>A.</a:t>
            </a:r>
            <a:r>
              <a:rPr lang="en-US" sz="3000" b="1" dirty="0">
                <a:solidFill>
                  <a:srgbClr val="7FC354"/>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a:t>
            </a:r>
            <a:endParaRPr lang="vi-VN" sz="3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CD5F7F6-E8A3-30AE-9715-F8CFECA0AEA9}"/>
              </a:ext>
            </a:extLst>
          </p:cNvPr>
          <p:cNvSpPr/>
          <p:nvPr/>
        </p:nvSpPr>
        <p:spPr>
          <a:xfrm>
            <a:off x="2210704" y="4372309"/>
            <a:ext cx="8147498"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C.</a:t>
            </a:r>
            <a:r>
              <a:rPr lang="en-US" sz="3000">
                <a:latin typeface="Times New Roman" panose="02020603050405020304" pitchFamily="18" charset="0"/>
                <a:cs typeface="Times New Roman" panose="02020603050405020304" pitchFamily="18" charset="0"/>
              </a:rPr>
              <a:t> Kh</a:t>
            </a:r>
            <a:r>
              <a:rPr lang="vi-VN" sz="3000">
                <a:latin typeface="Times New Roman" panose="02020603050405020304" pitchFamily="18" charset="0"/>
                <a:cs typeface="Times New Roman" panose="02020603050405020304" pitchFamily="18" charset="0"/>
              </a:rPr>
              <a:t>ó quản lí tệp và thư mục.</a:t>
            </a:r>
          </a:p>
        </p:txBody>
      </p:sp>
      <p:sp>
        <p:nvSpPr>
          <p:cNvPr id="9" name="Rectangle 8">
            <a:extLst>
              <a:ext uri="{FF2B5EF4-FFF2-40B4-BE49-F238E27FC236}">
                <a16:creationId xmlns:a16="http://schemas.microsoft.com/office/drawing/2014/main" id="{0FA2BA74-8607-0D37-5F8C-007C2900DD69}"/>
              </a:ext>
            </a:extLst>
          </p:cNvPr>
          <p:cNvSpPr/>
          <p:nvPr/>
        </p:nvSpPr>
        <p:spPr>
          <a:xfrm>
            <a:off x="2210704" y="3429000"/>
            <a:ext cx="8147499"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B.</a:t>
            </a:r>
            <a:r>
              <a:rPr lang="vi-VN" sz="3000" b="1">
                <a:solidFill>
                  <a:srgbClr val="7FC354"/>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Lỗi chương trình máy tính. </a:t>
            </a:r>
          </a:p>
        </p:txBody>
      </p:sp>
      <p:sp>
        <p:nvSpPr>
          <p:cNvPr id="11" name="Rectangle 10">
            <a:extLst>
              <a:ext uri="{FF2B5EF4-FFF2-40B4-BE49-F238E27FC236}">
                <a16:creationId xmlns:a16="http://schemas.microsoft.com/office/drawing/2014/main" id="{2B57E620-5335-D261-7779-725B0F858BA7}"/>
              </a:ext>
            </a:extLst>
          </p:cNvPr>
          <p:cNvSpPr/>
          <p:nvPr/>
        </p:nvSpPr>
        <p:spPr>
          <a:xfrm>
            <a:off x="2210704" y="5282847"/>
            <a:ext cx="8147498"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D.</a:t>
            </a:r>
            <a:r>
              <a:rPr lang="en-US" sz="3000">
                <a:latin typeface="Times New Roman" panose="02020603050405020304" pitchFamily="18" charset="0"/>
                <a:cs typeface="Times New Roman" panose="02020603050405020304" pitchFamily="18" charset="0"/>
              </a:rPr>
              <a:t> Làm hỏng phần cứng máy tính.</a:t>
            </a:r>
            <a:endParaRPr lang="vi-VN" sz="3000">
              <a:latin typeface="Times New Roman" panose="02020603050405020304" pitchFamily="18" charset="0"/>
              <a:cs typeface="Times New Roman" panose="02020603050405020304" pitchFamily="18" charset="0"/>
            </a:endParaRPr>
          </a:p>
        </p:txBody>
      </p:sp>
      <p:sp>
        <p:nvSpPr>
          <p:cNvPr id="2" name="Oval 1"/>
          <p:cNvSpPr/>
          <p:nvPr/>
        </p:nvSpPr>
        <p:spPr>
          <a:xfrm>
            <a:off x="2210703" y="2559045"/>
            <a:ext cx="559353" cy="593124"/>
          </a:xfrm>
          <a:prstGeom prst="ellipse">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Oval 9"/>
          <p:cNvSpPr/>
          <p:nvPr/>
        </p:nvSpPr>
        <p:spPr>
          <a:xfrm>
            <a:off x="2202957" y="3485422"/>
            <a:ext cx="559353" cy="593124"/>
          </a:xfrm>
          <a:prstGeom prst="ellipse">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Oval 11"/>
          <p:cNvSpPr/>
          <p:nvPr/>
        </p:nvSpPr>
        <p:spPr>
          <a:xfrm>
            <a:off x="2202957" y="4488007"/>
            <a:ext cx="559353" cy="593124"/>
          </a:xfrm>
          <a:prstGeom prst="ellipse">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6362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2"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3"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2"/>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8" y="1286701"/>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40" y="1953522"/>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1"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70288" y="4731535"/>
            <a:ext cx="1383584" cy="492443"/>
          </a:xfrm>
          <a:prstGeom prst="rect">
            <a:avLst/>
          </a:prstGeom>
          <a:noFill/>
        </p:spPr>
        <p:txBody>
          <a:bodyPr wrap="none" lIns="0" tIns="0" rIns="0" bIns="0" rtlCol="0">
            <a:spAutoFit/>
          </a:bodyPr>
          <a:lstStyle/>
          <a:p>
            <a:pPr algn="ctr">
              <a:buClrTx/>
              <a:buFontTx/>
              <a:buNone/>
            </a:pPr>
            <a:r>
              <a:rPr lang="en-US" sz="3200" dirty="0" err="1">
                <a:solidFill>
                  <a:prstClr val="white"/>
                </a:solidFill>
                <a:latin typeface="iCiel Cadena" panose="02000503000000020004" pitchFamily="50" charset="0"/>
              </a:rPr>
              <a:t>Bắt</a:t>
            </a:r>
            <a:r>
              <a:rPr lang="en-US" sz="3200" dirty="0">
                <a:solidFill>
                  <a:prstClr val="white"/>
                </a:solidFill>
                <a:latin typeface="iCiel Cadena" panose="02000503000000020004" pitchFamily="50" charset="0"/>
              </a:rPr>
              <a:t> </a:t>
            </a:r>
            <a:r>
              <a:rPr lang="en-US" sz="3200" dirty="0" err="1">
                <a:solidFill>
                  <a:prstClr val="white"/>
                </a:solidFill>
                <a:latin typeface="iCiel Cadena" panose="02000503000000020004" pitchFamily="50" charset="0"/>
              </a:rPr>
              <a:t>đầu</a:t>
            </a:r>
            <a:endParaRPr lang="en-US" sz="3200" dirty="0">
              <a:solidFill>
                <a:prstClr val="white"/>
              </a:solidFill>
              <a:latin typeface="iCiel Cadena" panose="02000503000000020004" pitchFamily="50" charset="0"/>
            </a:endParaRP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3" y="4539689"/>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1219202" y="3464"/>
            <a:ext cx="487363" cy="487363"/>
          </a:xfrm>
          <a:prstGeom prst="rect">
            <a:avLst/>
          </a:prstGeom>
        </p:spPr>
      </p:pic>
    </p:spTree>
    <p:extLst>
      <p:ext uri="{BB962C8B-B14F-4D97-AF65-F5344CB8AC3E}">
        <p14:creationId xmlns:p14="http://schemas.microsoft.com/office/powerpoint/2010/main" val="742009119"/>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14" fill="hold"/>
                                            <p:tgtEl>
                                              <p:spTgt spid="99"/>
                                            </p:tgtEl>
                                          </p:cBhvr>
                                        </p:cmd>
                                      </p:childTnLst>
                                    </p:cTn>
                                  </p:par>
                                </p:childTnLst>
                              </p:cTn>
                            </p:par>
                            <p:par>
                              <p:cTn id="7" fill="hold">
                                <p:stCondLst>
                                  <p:cond delay="172714"/>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74214"/>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175714"/>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177214"/>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178714"/>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179714"/>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180714"/>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181464"/>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182214"/>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82714"/>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630190" y="1915010"/>
            <a:ext cx="5480795" cy="410433"/>
          </a:xfrm>
          <a:prstGeom prst="rect">
            <a:avLst/>
          </a:prstGeom>
          <a:noFill/>
        </p:spPr>
        <p:txBody>
          <a:bodyPr wrap="none" lIns="0" tIns="0" rIns="0" bIns="0" rtlCol="0">
            <a:spAutoFit/>
          </a:bodyPr>
          <a:lstStyle/>
          <a:p>
            <a:pPr algn="ctr">
              <a:buClrTx/>
              <a:buFontTx/>
              <a:buNone/>
            </a:pPr>
            <a:r>
              <a:rPr lang="en-US" sz="2667" dirty="0" err="1">
                <a:solidFill>
                  <a:schemeClr val="tx2">
                    <a:lumMod val="75000"/>
                  </a:schemeClr>
                </a:solidFill>
                <a:latin typeface="Arial" panose="020B0604020202020204" pitchFamily="34" charset="0"/>
                <a:cs typeface="Arial" panose="020B0604020202020204" pitchFamily="34" charset="0"/>
              </a:rPr>
              <a:t>Trò</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chơi</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gồm</a:t>
            </a:r>
            <a:r>
              <a:rPr lang="en-US" sz="2667" dirty="0">
                <a:solidFill>
                  <a:schemeClr val="tx2">
                    <a:lumMod val="75000"/>
                  </a:schemeClr>
                </a:solidFill>
                <a:latin typeface="Arial" panose="020B0604020202020204" pitchFamily="34" charset="0"/>
                <a:cs typeface="Arial" panose="020B0604020202020204" pitchFamily="34" charset="0"/>
              </a:rPr>
              <a:t> 4 </a:t>
            </a:r>
            <a:r>
              <a:rPr lang="en-US" sz="2667" dirty="0" err="1">
                <a:solidFill>
                  <a:schemeClr val="tx2">
                    <a:lumMod val="75000"/>
                  </a:schemeClr>
                </a:solidFill>
                <a:latin typeface="Arial" panose="020B0604020202020204" pitchFamily="34" charset="0"/>
                <a:cs typeface="Arial" panose="020B0604020202020204" pitchFamily="34" charset="0"/>
              </a:rPr>
              <a:t>câu</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hỏi</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trắc</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nghiệm</a:t>
            </a:r>
            <a:r>
              <a:rPr lang="en-US" sz="2667" dirty="0">
                <a:solidFill>
                  <a:schemeClr val="tx2">
                    <a:lumMod val="75000"/>
                  </a:schemeClr>
                </a:solidFill>
                <a:latin typeface="Arial" panose="020B0604020202020204" pitchFamily="34" charset="0"/>
                <a:cs typeface="Arial" panose="020B0604020202020204" pitchFamily="34" charset="0"/>
              </a:rPr>
              <a:t>.</a:t>
            </a:r>
          </a:p>
        </p:txBody>
      </p:sp>
      <p:sp>
        <p:nvSpPr>
          <p:cNvPr id="76" name="TextBox 75">
            <a:extLst>
              <a:ext uri="{FF2B5EF4-FFF2-40B4-BE49-F238E27FC236}">
                <a16:creationId xmlns:a16="http://schemas.microsoft.com/office/drawing/2014/main" id="{7719B177-22AD-4318-A31E-D7DB50EBAF18}"/>
              </a:ext>
            </a:extLst>
          </p:cNvPr>
          <p:cNvSpPr txBox="1"/>
          <p:nvPr/>
        </p:nvSpPr>
        <p:spPr>
          <a:xfrm>
            <a:off x="4658002" y="2531543"/>
            <a:ext cx="6966651" cy="820866"/>
          </a:xfrm>
          <a:prstGeom prst="rect">
            <a:avLst/>
          </a:prstGeom>
          <a:noFill/>
        </p:spPr>
        <p:txBody>
          <a:bodyPr wrap="none" lIns="0" tIns="0" rIns="0" bIns="0" rtlCol="0">
            <a:spAutoFit/>
          </a:bodyPr>
          <a:lstStyle/>
          <a:p>
            <a:pPr>
              <a:buClrTx/>
              <a:buFontTx/>
              <a:buNone/>
            </a:pPr>
            <a:r>
              <a:rPr lang="en-US" sz="2667" dirty="0">
                <a:solidFill>
                  <a:schemeClr val="tx2">
                    <a:lumMod val="75000"/>
                  </a:schemeClr>
                </a:solidFill>
                <a:latin typeface="Arial" panose="020B0604020202020204" pitchFamily="34" charset="0"/>
                <a:cs typeface="Arial" panose="020B0604020202020204" pitchFamily="34" charset="0"/>
              </a:rPr>
              <a:t>Ở </a:t>
            </a:r>
            <a:r>
              <a:rPr lang="en-US" sz="2667" dirty="0" err="1">
                <a:solidFill>
                  <a:schemeClr val="tx2">
                    <a:lumMod val="75000"/>
                  </a:schemeClr>
                </a:solidFill>
                <a:latin typeface="Arial" panose="020B0604020202020204" pitchFamily="34" charset="0"/>
                <a:cs typeface="Arial" panose="020B0604020202020204" pitchFamily="34" charset="0"/>
              </a:rPr>
              <a:t>mỗi</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câu</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hỏi</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các</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em</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sẽ</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có</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thời</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gian</a:t>
            </a:r>
            <a:r>
              <a:rPr lang="en-US" sz="2667" dirty="0">
                <a:solidFill>
                  <a:schemeClr val="tx2">
                    <a:lumMod val="75000"/>
                  </a:schemeClr>
                </a:solidFill>
                <a:latin typeface="Arial" panose="020B0604020202020204" pitchFamily="34" charset="0"/>
                <a:cs typeface="Arial" panose="020B0604020202020204" pitchFamily="34" charset="0"/>
              </a:rPr>
              <a:t> 10 </a:t>
            </a:r>
            <a:r>
              <a:rPr lang="en-US" sz="2667" dirty="0" err="1">
                <a:solidFill>
                  <a:schemeClr val="tx2">
                    <a:lumMod val="75000"/>
                  </a:schemeClr>
                </a:solidFill>
                <a:latin typeface="Arial" panose="020B0604020202020204" pitchFamily="34" charset="0"/>
                <a:cs typeface="Arial" panose="020B0604020202020204" pitchFamily="34" charset="0"/>
              </a:rPr>
              <a:t>giây</a:t>
            </a:r>
            <a:br>
              <a:rPr lang="en-US" sz="2667" dirty="0">
                <a:solidFill>
                  <a:schemeClr val="tx2">
                    <a:lumMod val="75000"/>
                  </a:schemeClr>
                </a:solidFill>
                <a:latin typeface="Arial" panose="020B0604020202020204" pitchFamily="34" charset="0"/>
                <a:cs typeface="Arial" panose="020B0604020202020204" pitchFamily="34" charset="0"/>
              </a:rPr>
            </a:br>
            <a:r>
              <a:rPr lang="en-US" sz="2667" dirty="0" err="1">
                <a:solidFill>
                  <a:schemeClr val="tx2">
                    <a:lumMod val="75000"/>
                  </a:schemeClr>
                </a:solidFill>
                <a:latin typeface="Arial" panose="020B0604020202020204" pitchFamily="34" charset="0"/>
                <a:cs typeface="Arial" panose="020B0604020202020204" pitchFamily="34" charset="0"/>
              </a:rPr>
              <a:t>để</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đưa</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ra</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đáp</a:t>
            </a:r>
            <a:r>
              <a:rPr lang="en-US" sz="2667" dirty="0">
                <a:solidFill>
                  <a:schemeClr val="tx2">
                    <a:lumMod val="75000"/>
                  </a:schemeClr>
                </a:solidFill>
                <a:latin typeface="Arial" panose="020B0604020202020204" pitchFamily="34" charset="0"/>
                <a:cs typeface="Arial" panose="020B0604020202020204" pitchFamily="34" charset="0"/>
              </a:rPr>
              <a:t> </a:t>
            </a:r>
            <a:r>
              <a:rPr lang="en-US" sz="2667" dirty="0" err="1">
                <a:solidFill>
                  <a:schemeClr val="tx2">
                    <a:lumMod val="75000"/>
                  </a:schemeClr>
                </a:solidFill>
                <a:latin typeface="Arial" panose="020B0604020202020204" pitchFamily="34" charset="0"/>
                <a:cs typeface="Arial" panose="020B0604020202020204" pitchFamily="34" charset="0"/>
              </a:rPr>
              <a:t>án</a:t>
            </a:r>
            <a:r>
              <a:rPr lang="en-US" sz="2667" dirty="0">
                <a:solidFill>
                  <a:schemeClr val="tx2">
                    <a:lumMod val="75000"/>
                  </a:schemeClr>
                </a:solidFill>
                <a:latin typeface="Arial" panose="020B0604020202020204" pitchFamily="34" charset="0"/>
                <a:cs typeface="Arial" panose="020B0604020202020204" pitchFamily="34" charset="0"/>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3" y="3427017"/>
            <a:ext cx="6999111" cy="913199"/>
          </a:xfrm>
          <a:prstGeom prst="rect">
            <a:avLst/>
          </a:prstGeom>
          <a:noFill/>
        </p:spPr>
        <p:txBody>
          <a:bodyPr wrap="square">
            <a:spAutoFit/>
          </a:bodyPr>
          <a:lstStyle/>
          <a:p>
            <a:pPr>
              <a:buClrTx/>
              <a:buFontTx/>
              <a:buNone/>
            </a:pPr>
            <a:r>
              <a:rPr lang="en-US" sz="2667">
                <a:solidFill>
                  <a:schemeClr val="tx2">
                    <a:lumMod val="75000"/>
                  </a:schemeClr>
                </a:solidFill>
                <a:latin typeface="Arial" panose="020B0604020202020204" pitchFamily="34" charset="0"/>
                <a:cs typeface="Arial" panose="020B0604020202020204" pitchFamily="34" charset="0"/>
              </a:rPr>
              <a:t>Để trả lời, em sẽ giơ thẻ màu tương ứng với </a:t>
            </a:r>
          </a:p>
          <a:p>
            <a:pPr>
              <a:buClrTx/>
              <a:buFontTx/>
              <a:buNone/>
            </a:pPr>
            <a:r>
              <a:rPr lang="en-US" sz="2667">
                <a:solidFill>
                  <a:schemeClr val="tx2">
                    <a:lumMod val="75000"/>
                  </a:schemeClr>
                </a:solidFill>
                <a:latin typeface="Arial" panose="020B0604020202020204" pitchFamily="34" charset="0"/>
                <a:cs typeface="Arial" panose="020B060402020202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1" y="4572001"/>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37349" y="4761479"/>
              <a:ext cx="974626" cy="553998"/>
            </a:xfrm>
            <a:prstGeom prst="rect">
              <a:avLst/>
            </a:prstGeom>
            <a:noFill/>
          </p:spPr>
          <p:txBody>
            <a:bodyPr wrap="none" lIns="0" tIns="0" rIns="0" bIns="0" rtlCol="0">
              <a:spAutoFit/>
            </a:bodyPr>
            <a:lstStyle/>
            <a:p>
              <a:pPr algn="ctr">
                <a:buClrTx/>
                <a:buFontTx/>
                <a:buNone/>
              </a:pPr>
              <a:r>
                <a:rPr lang="en-US" sz="3600">
                  <a:solidFill>
                    <a:prstClr val="white"/>
                  </a:solidFill>
                  <a:latin typeface="Arial" panose="020B0604020202020204" pitchFamily="34" charset="0"/>
                  <a:cs typeface="Arial" panose="020B060402020202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6"/>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693458" y="4672044"/>
              <a:ext cx="923330" cy="738665"/>
            </a:xfrm>
            <a:prstGeom prst="rect">
              <a:avLst/>
            </a:prstGeom>
            <a:noFill/>
          </p:spPr>
          <p:txBody>
            <a:bodyPr wrap="none" lIns="0" tIns="0" rIns="0" bIns="0" rtlCol="0">
              <a:spAutoFit/>
            </a:bodyPr>
            <a:lstStyle/>
            <a:p>
              <a:pPr algn="ctr">
                <a:buClrTx/>
                <a:buFontTx/>
                <a:buNone/>
              </a:pPr>
              <a:r>
                <a:rPr lang="en-US" sz="2400">
                  <a:solidFill>
                    <a:prstClr val="white"/>
                  </a:solidFill>
                  <a:latin typeface="Arial" panose="020B0604020202020204" pitchFamily="34" charset="0"/>
                  <a:cs typeface="Arial" panose="020B0604020202020204" pitchFamily="34" charset="0"/>
                </a:rPr>
                <a:t>Xanh</a:t>
              </a:r>
            </a:p>
            <a:p>
              <a:pPr algn="ctr">
                <a:buClrTx/>
                <a:buFontTx/>
                <a:buNone/>
              </a:pPr>
              <a:r>
                <a:rPr lang="en-US" sz="2400">
                  <a:solidFill>
                    <a:prstClr val="white"/>
                  </a:solidFill>
                  <a:latin typeface="Arial" panose="020B0604020202020204" pitchFamily="34" charset="0"/>
                  <a:cs typeface="Arial" panose="020B060402020202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9" y="4572000"/>
            <a:ext cx="1552923" cy="954106"/>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496198" y="4672044"/>
              <a:ext cx="719748" cy="738665"/>
            </a:xfrm>
            <a:prstGeom prst="rect">
              <a:avLst/>
            </a:prstGeom>
            <a:noFill/>
          </p:spPr>
          <p:txBody>
            <a:bodyPr wrap="none" lIns="0" tIns="0" rIns="0" bIns="0" rtlCol="0">
              <a:spAutoFit/>
            </a:bodyPr>
            <a:lstStyle/>
            <a:p>
              <a:pPr algn="ctr">
                <a:buClrTx/>
                <a:buFontTx/>
                <a:buNone/>
              </a:pPr>
              <a:r>
                <a:rPr lang="en-US" sz="2400">
                  <a:solidFill>
                    <a:prstClr val="white"/>
                  </a:solidFill>
                  <a:latin typeface="Arial" panose="020B0604020202020204" pitchFamily="34" charset="0"/>
                  <a:cs typeface="Arial" panose="020B0604020202020204" pitchFamily="34" charset="0"/>
                </a:rPr>
                <a:t>Xanh</a:t>
              </a:r>
            </a:p>
            <a:p>
              <a:pPr algn="ctr">
                <a:buClrTx/>
                <a:buFontTx/>
                <a:buNone/>
              </a:pPr>
              <a:r>
                <a:rPr lang="en-US" sz="2400">
                  <a:solidFill>
                    <a:prstClr val="white"/>
                  </a:solidFill>
                  <a:latin typeface="Arial" panose="020B0604020202020204" pitchFamily="34" charset="0"/>
                  <a:cs typeface="Arial" panose="020B060402020202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8" y="4572001"/>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09144" y="4772053"/>
              <a:ext cx="589905" cy="553998"/>
            </a:xfrm>
            <a:prstGeom prst="rect">
              <a:avLst/>
            </a:prstGeom>
            <a:noFill/>
          </p:spPr>
          <p:txBody>
            <a:bodyPr wrap="none" lIns="0" tIns="0" rIns="0" bIns="0" rtlCol="0">
              <a:spAutoFit/>
            </a:bodyPr>
            <a:lstStyle/>
            <a:p>
              <a:pPr algn="ctr">
                <a:buClrTx/>
                <a:buFontTx/>
                <a:buNone/>
              </a:pPr>
              <a:r>
                <a:rPr lang="en-US" sz="3600">
                  <a:solidFill>
                    <a:prstClr val="white"/>
                  </a:solidFill>
                  <a:latin typeface="Arial" panose="020B0604020202020204" pitchFamily="34" charset="0"/>
                  <a:cs typeface="Arial" panose="020B060402020202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4551524" y="5757864"/>
            <a:ext cx="6936193" cy="328231"/>
          </a:xfrm>
          <a:prstGeom prst="rect">
            <a:avLst/>
          </a:prstGeom>
          <a:noFill/>
        </p:spPr>
        <p:txBody>
          <a:bodyPr wrap="none" lIns="0" tIns="0" rIns="0" bIns="0" rtlCol="0">
            <a:spAutoFit/>
          </a:bodyPr>
          <a:lstStyle/>
          <a:p>
            <a:pPr algn="ctr">
              <a:buClrTx/>
              <a:buFontTx/>
              <a:buNone/>
            </a:pPr>
            <a:r>
              <a:rPr lang="en-US" sz="2133" dirty="0" err="1">
                <a:solidFill>
                  <a:schemeClr val="tx1">
                    <a:lumMod val="85000"/>
                    <a:lumOff val="15000"/>
                  </a:schemeClr>
                </a:solidFill>
                <a:latin typeface="Arial" panose="020B0604020202020204" pitchFamily="34" charset="0"/>
                <a:cs typeface="Arial" panose="020B0604020202020204" pitchFamily="34" charset="0"/>
              </a:rPr>
              <a:t>Các</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em</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có</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thời</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gian</a:t>
            </a:r>
            <a:r>
              <a:rPr lang="en-US" sz="2133" dirty="0">
                <a:solidFill>
                  <a:schemeClr val="tx1">
                    <a:lumMod val="85000"/>
                    <a:lumOff val="15000"/>
                  </a:schemeClr>
                </a:solidFill>
                <a:latin typeface="Arial" panose="020B0604020202020204" pitchFamily="34" charset="0"/>
                <a:cs typeface="Arial" panose="020B0604020202020204" pitchFamily="34" charset="0"/>
              </a:rPr>
              <a:t> 1 </a:t>
            </a:r>
            <a:r>
              <a:rPr lang="en-US" sz="2133" dirty="0" err="1">
                <a:solidFill>
                  <a:schemeClr val="tx1">
                    <a:lumMod val="85000"/>
                    <a:lumOff val="15000"/>
                  </a:schemeClr>
                </a:solidFill>
                <a:latin typeface="Arial" panose="020B0604020202020204" pitchFamily="34" charset="0"/>
                <a:cs typeface="Arial" panose="020B0604020202020204" pitchFamily="34" charset="0"/>
              </a:rPr>
              <a:t>phút</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để</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chuẩn</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bị</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các</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thẻ</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màu</a:t>
            </a:r>
            <a:r>
              <a:rPr lang="en-US" sz="2133" dirty="0">
                <a:solidFill>
                  <a:schemeClr val="tx1">
                    <a:lumMod val="85000"/>
                    <a:lumOff val="15000"/>
                  </a:schemeClr>
                </a:solidFill>
                <a:latin typeface="Arial" panose="020B0604020202020204" pitchFamily="34" charset="0"/>
                <a:cs typeface="Arial" panose="020B0604020202020204" pitchFamily="34" charset="0"/>
              </a:rPr>
              <a:t> </a:t>
            </a:r>
            <a:r>
              <a:rPr lang="en-US" sz="2133" dirty="0" err="1">
                <a:solidFill>
                  <a:schemeClr val="tx1">
                    <a:lumMod val="85000"/>
                    <a:lumOff val="15000"/>
                  </a:schemeClr>
                </a:solidFill>
                <a:latin typeface="Arial" panose="020B0604020202020204" pitchFamily="34" charset="0"/>
                <a:cs typeface="Arial" panose="020B0604020202020204" pitchFamily="34" charset="0"/>
              </a:rPr>
              <a:t>nhé</a:t>
            </a:r>
            <a:r>
              <a:rPr lang="en-US" sz="2133" dirty="0">
                <a:solidFill>
                  <a:schemeClr val="tx1">
                    <a:lumMod val="85000"/>
                    <a:lumOff val="15000"/>
                  </a:schemeClr>
                </a:solidFill>
                <a:latin typeface="Arial" panose="020B0604020202020204" pitchFamily="34" charset="0"/>
                <a:cs typeface="Arial" panose="020B060402020202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9" y="234871"/>
            <a:ext cx="3694756" cy="1630243"/>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6" y="2082032"/>
            <a:ext cx="4187637" cy="4523145"/>
          </a:xfrm>
          <a:prstGeom prst="rect">
            <a:avLst/>
          </a:prstGeom>
        </p:spPr>
      </p:pic>
    </p:spTree>
    <p:extLst>
      <p:ext uri="{BB962C8B-B14F-4D97-AF65-F5344CB8AC3E}">
        <p14:creationId xmlns:p14="http://schemas.microsoft.com/office/powerpoint/2010/main" val="235325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0" i="0">
                  <a:solidFill>
                    <a:srgbClr val="000000"/>
                  </a:solidFill>
                  <a:effectLst/>
                  <a:latin typeface="Open Sans" panose="020B0606030504020204" pitchFamily="34" charset="0"/>
                </a:rPr>
                <a:t> Xóa tệp và thư mục</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800" b="0" i="0">
                  <a:solidFill>
                    <a:srgbClr val="000000"/>
                  </a:solidFill>
                  <a:effectLst/>
                  <a:latin typeface="Open Sans" panose="020B0606030504020204" pitchFamily="34" charset="0"/>
                </a:rPr>
                <a:t>Di chuyển, sao chép tệp và thư mục</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67839" y="2554571"/>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667">
                  <a:solidFill>
                    <a:schemeClr val="tx1"/>
                  </a:solidFill>
                  <a:latin typeface="Arial" panose="020B0604020202020204" pitchFamily="34" charset="0"/>
                  <a:cs typeface="Arial" panose="020B0604020202020204" pitchFamily="34" charset="0"/>
                </a:rPr>
                <a:t>Tất cả các đáp án trên đều đúng</a:t>
              </a:r>
              <a:endParaRPr lang="en-US" sz="2667" dirty="0">
                <a:solidFill>
                  <a:schemeClr val="tx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800" b="0" i="0">
                  <a:solidFill>
                    <a:srgbClr val="000000"/>
                  </a:solidFill>
                  <a:effectLst/>
                  <a:latin typeface="Open Sans" panose="020B0606030504020204" pitchFamily="34" charset="0"/>
                </a:rPr>
                <a:t>Tạo và đổi tên tệp, thư mục</a:t>
              </a:r>
              <a:endParaRPr lang="en-US" sz="2667"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3200" b="1">
                  <a:solidFill>
                    <a:schemeClr val="tx1">
                      <a:lumMod val="95000"/>
                      <a:lumOff val="5000"/>
                    </a:schemeClr>
                  </a:solidFill>
                  <a:latin typeface="Arial" panose="020B0604020202020204" pitchFamily="34" charset="0"/>
                  <a:cs typeface="Arial" panose="020B0604020202020204" pitchFamily="34" charset="0"/>
                </a:rPr>
                <a:t>Câu 1: </a:t>
              </a:r>
              <a:r>
                <a:rPr lang="vi-VN" sz="3200" b="0" i="0">
                  <a:solidFill>
                    <a:srgbClr val="000000"/>
                  </a:solidFill>
                  <a:effectLst/>
                  <a:latin typeface="Open Sans" panose="020B0606030504020204" pitchFamily="34" charset="0"/>
                </a:rPr>
                <a:t> Đâu là các thao tác cơ bản với tệp và thư mục?</a:t>
              </a:r>
              <a:endParaRPr lang="en-US" sz="32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716"/>
            <a:ext cx="4046704" cy="2329805"/>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209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57151" y="0"/>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910191"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57730" y="3075428"/>
              <a:ext cx="43862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Chỉ tồn tại ở vị trí cũ</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357730" y="4981628"/>
              <a:ext cx="438623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Tất cả các đáp án trên đều sai</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 Chỉ tồn tại ở vị trí mới</a:t>
              </a:r>
              <a:endParaRPr lang="en-US" sz="2667"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Tồn tại ở cả vị trí mới và vị trí cũ</a:t>
              </a:r>
              <a:endParaRPr lang="en-US" sz="2667"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3200" b="1">
                  <a:solidFill>
                    <a:schemeClr val="tx1">
                      <a:lumMod val="95000"/>
                      <a:lumOff val="5000"/>
                    </a:schemeClr>
                  </a:solidFill>
                  <a:latin typeface="Arial" panose="020B0604020202020204" pitchFamily="34" charset="0"/>
                  <a:cs typeface="Arial" panose="020B0604020202020204" pitchFamily="34" charset="0"/>
                </a:rPr>
                <a:t>Câu 2: </a:t>
              </a:r>
              <a:r>
                <a:rPr lang="vi-VN" sz="3200" b="0" i="0">
                  <a:solidFill>
                    <a:srgbClr val="000000"/>
                  </a:solidFill>
                  <a:effectLst/>
                  <a:latin typeface="Open Sans" panose="020B0606030504020204" pitchFamily="34" charset="0"/>
                </a:rPr>
                <a:t> Khi sao chép một thư mục đến vị trí khác thì tất cả tệp và thư mục con trong thư mục đó sẽ như thế nào?</a:t>
              </a:r>
              <a:endParaRPr lang="en-US" sz="32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68947" y="5181908"/>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5"/>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613242" y="314154"/>
            <a:ext cx="1548519"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4"/>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7"/>
            <a:ext cx="487363" cy="48736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4000499" y="7010400"/>
            <a:ext cx="4076701" cy="19812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4817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1" y="-31094"/>
            <a:ext cx="12192000" cy="6858000"/>
          </a:xfrm>
          <a:prstGeom prst="rect">
            <a:avLst/>
          </a:prstGeom>
        </p:spPr>
      </p:pic>
      <p:sp>
        <p:nvSpPr>
          <p:cNvPr id="2" name="Title 1"/>
          <p:cNvSpPr>
            <a:spLocks noGrp="1"/>
          </p:cNvSpPr>
          <p:nvPr>
            <p:ph type="ctrTitle" idx="4294967295"/>
          </p:nvPr>
        </p:nvSpPr>
        <p:spPr>
          <a:xfrm>
            <a:off x="228600" y="0"/>
            <a:ext cx="11734800" cy="1470025"/>
          </a:xfrm>
          <a:prstGeom prst="rect">
            <a:avLst/>
          </a:prstGeom>
        </p:spPr>
        <p:txBody>
          <a:bodyPr>
            <a:normAutofit/>
          </a:bodyPr>
          <a:lstStyle/>
          <a:p>
            <a:pPr algn="ctr"/>
            <a:r>
              <a:rPr lang="en-US" sz="5000" b="1">
                <a:solidFill>
                  <a:srgbClr val="FF0000"/>
                </a:solidFill>
                <a:latin typeface="Times New Roman" panose="02020603050405020304" pitchFamily="18" charset="0"/>
                <a:cs typeface="Times New Roman" panose="02020603050405020304" pitchFamily="18" charset="0"/>
              </a:rPr>
              <a:t>ÔN BÀI CŨ</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449704" y="1537928"/>
            <a:ext cx="10523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4472C4"/>
              </a:buClr>
              <a:buSzPct val="100000"/>
              <a:buFont typeface="Symbol" panose="05050102010706020507" pitchFamily="18" charset="2"/>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Câu 1: Các bước để tạo 1 thư mục </a:t>
            </a: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Arial" panose="020B0604020202020204" pitchFamily="34" charset="0"/>
              </a:rPr>
              <a:t>TO3</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trên màn hình nền là:</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325328"/>
            <a:ext cx="898660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SG"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Nháy chuột phải/ Chọn New/ Chọn Folder/ Đổi tên/ Nhấn Enter</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SG"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Nháy chuột phải/ Chọn Open/ Chọn Folder/ Đổi tên/ Nhấn Enter</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SG"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Nháy chuột phải/ Chọn New/ Chọn Folder/ Đổi tên/ Nhấn Shift</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611705" y="4055618"/>
            <a:ext cx="898660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SG"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Nháy chuột / Chọn New/ Chọn Folder/ Đổi tên/ Nhấn Enter</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286DC17-9DD4-4E61-B316-A96D51D6E656}"/>
              </a:ext>
            </a:extLst>
          </p:cNvPr>
          <p:cNvSpPr txBox="1"/>
          <p:nvPr/>
        </p:nvSpPr>
        <p:spPr>
          <a:xfrm>
            <a:off x="611705" y="2322748"/>
            <a:ext cx="898660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SG" sz="25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Nháy chuột phải/ Chọn New/ Chọn Folder/ Đổi tên/ Nhấn Enter</a:t>
            </a:r>
            <a:endParaRPr kumimoji="0" lang="en-US" sz="25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6745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barn(inVertical)">
                                      <p:cBhvr>
                                        <p:cTn id="4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7" grpId="1"/>
      <p:bldP spid="9" grpId="0"/>
      <p:bldP spid="9" grpId="1"/>
      <p:bldP spid="10" grpId="0"/>
      <p:bldP spid="10"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34733" y="2472008"/>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800" b="0" i="0">
                  <a:solidFill>
                    <a:srgbClr val="000000"/>
                  </a:solidFill>
                  <a:effectLst/>
                  <a:latin typeface="Open Sans" panose="020B0606030504020204" pitchFamily="34" charset="0"/>
                </a:rPr>
                <a:t>Lỗi chương trình máy tính.</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b="0" i="0">
                  <a:solidFill>
                    <a:srgbClr val="000000"/>
                  </a:solidFill>
                  <a:effectLst/>
                  <a:latin typeface="Open Sans" panose="020B0606030504020204" pitchFamily="34" charset="0"/>
                </a:rPr>
                <a:t>Làm hỏng phần cứng máy tính.</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vi-VN" sz="2800" b="0" i="0">
                  <a:solidFill>
                    <a:srgbClr val="000000"/>
                  </a:solidFill>
                  <a:effectLst/>
                  <a:latin typeface="Open Sans" panose="020B0606030504020204" pitchFamily="34" charset="0"/>
                </a:rPr>
                <a:t>Đảo lộn trật tự tổ chức lưu trữ thông tin</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 Làm mất thông tin.</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b="1" dirty="0" err="1">
                  <a:solidFill>
                    <a:schemeClr val="tx1"/>
                  </a:solidFill>
                  <a:latin typeface="Arial" panose="020B0604020202020204" pitchFamily="34" charset="0"/>
                  <a:cs typeface="Arial" panose="020B0604020202020204" pitchFamily="34" charset="0"/>
                </a:rPr>
                <a:t>Câu</a:t>
              </a:r>
              <a:r>
                <a:rPr lang="en-US" sz="3200" b="1" dirty="0">
                  <a:solidFill>
                    <a:schemeClr val="tx1"/>
                  </a:solidFill>
                  <a:latin typeface="Arial" panose="020B0604020202020204" pitchFamily="34" charset="0"/>
                  <a:cs typeface="Arial" panose="020B0604020202020204" pitchFamily="34" charset="0"/>
                </a:rPr>
                <a:t> 3</a:t>
              </a:r>
              <a:r>
                <a:rPr lang="en-US" sz="3200" b="1">
                  <a:solidFill>
                    <a:schemeClr val="tx1"/>
                  </a:solidFill>
                  <a:latin typeface="Arial" panose="020B0604020202020204" pitchFamily="34" charset="0"/>
                  <a:cs typeface="Arial" panose="020B0604020202020204" pitchFamily="34" charset="0"/>
                </a:rPr>
                <a:t>: </a:t>
              </a:r>
              <a:r>
                <a:rPr lang="vi-VN" sz="3200" b="0" i="0">
                  <a:solidFill>
                    <a:srgbClr val="000000"/>
                  </a:solidFill>
                  <a:effectLst/>
                  <a:latin typeface="Open Sans" panose="020B0606030504020204" pitchFamily="34" charset="0"/>
                </a:rPr>
                <a:t>Đâu không phải là những tác hại của việc thao tác nhầm với tệp và thư mục?</a:t>
              </a:r>
              <a:endParaRPr lang="en-US" sz="3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2"/>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51055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7"/>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43554" y="3075428"/>
              <a:ext cx="440041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2667">
                  <a:solidFill>
                    <a:schemeClr val="tx1"/>
                  </a:solidFill>
                  <a:latin typeface="Arial" panose="020B0604020202020204" pitchFamily="34" charset="0"/>
                  <a:cs typeface="Arial" panose="020B0604020202020204" pitchFamily="34" charset="0"/>
                </a:rPr>
                <a:t>C. Cả A và B đều đúng</a:t>
              </a:r>
              <a:endParaRPr lang="en-US" sz="2667" dirty="0">
                <a:solidFill>
                  <a:schemeClr val="tx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667">
                  <a:solidFill>
                    <a:schemeClr val="tx1"/>
                  </a:solidFill>
                  <a:latin typeface="Arial" panose="020B0604020202020204" pitchFamily="34" charset="0"/>
                  <a:cs typeface="Arial" panose="020B0604020202020204" pitchFamily="34" charset="0"/>
                </a:rPr>
                <a:t>D. Cả A và B đều sai</a:t>
              </a:r>
              <a:endParaRPr lang="en-US" sz="2667" dirty="0">
                <a:solidFill>
                  <a:schemeClr val="tx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2800" b="0" i="0">
                  <a:solidFill>
                    <a:srgbClr val="000000"/>
                  </a:solidFill>
                  <a:effectLst/>
                  <a:latin typeface="Open Sans" panose="020B0606030504020204" pitchFamily="34" charset="0"/>
                </a:rPr>
                <a:t>C. Vẫn ở nguyên vị trí cũ</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400">
                  <a:solidFill>
                    <a:prstClr val="white"/>
                  </a:solidFill>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533561" y="30754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vi-VN" sz="2800" b="0" i="0">
                  <a:solidFill>
                    <a:srgbClr val="000000"/>
                  </a:solidFill>
                  <a:effectLst/>
                  <a:latin typeface="Open Sans" panose="020B0606030504020204" pitchFamily="34" charset="0"/>
                </a:rPr>
                <a:t>A. Được di chuyển đến vị trí mới</a:t>
              </a:r>
              <a:endParaRPr lang="en-US" sz="2667"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b="1" dirty="0" err="1">
                  <a:solidFill>
                    <a:schemeClr val="tx1"/>
                  </a:solidFill>
                  <a:latin typeface="Arial" panose="020B0604020202020204" pitchFamily="34" charset="0"/>
                  <a:cs typeface="Arial" panose="020B0604020202020204" pitchFamily="34" charset="0"/>
                </a:rPr>
                <a:t>Câu</a:t>
              </a:r>
              <a:r>
                <a:rPr lang="en-US" sz="3200" b="1" dirty="0">
                  <a:solidFill>
                    <a:schemeClr val="tx1"/>
                  </a:solidFill>
                  <a:latin typeface="Arial" panose="020B0604020202020204" pitchFamily="34" charset="0"/>
                  <a:cs typeface="Arial" panose="020B0604020202020204" pitchFamily="34" charset="0"/>
                </a:rPr>
                <a:t> 4</a:t>
              </a:r>
              <a:r>
                <a:rPr lang="en-US" sz="3200" b="1">
                  <a:solidFill>
                    <a:schemeClr val="tx1"/>
                  </a:solidFill>
                  <a:latin typeface="Arial" panose="020B0604020202020204" pitchFamily="34" charset="0"/>
                  <a:cs typeface="Arial" panose="020B0604020202020204" pitchFamily="34" charset="0"/>
                </a:rPr>
                <a:t>: </a:t>
              </a:r>
              <a:r>
                <a:rPr lang="vi-VN" sz="3200" b="0" i="0">
                  <a:solidFill>
                    <a:srgbClr val="000000"/>
                  </a:solidFill>
                  <a:effectLst/>
                  <a:latin typeface="Open Sans" panose="020B0606030504020204" pitchFamily="34" charset="0"/>
                </a:rPr>
                <a:t>Khi di chuyển một thư mục đến thư mục khác thì tất cả tệp và thư mục con trong thư mục đó sẽ như thế nào?</a:t>
              </a:r>
              <a:endParaRPr lang="en-US" sz="3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9"/>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9"/>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9"/>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5"/>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10841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1" y="209026"/>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10"/>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1" y="2862906"/>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004716"/>
            </a:xfrm>
            <a:prstGeom prst="rect">
              <a:avLst/>
            </a:prstGeom>
            <a:noFill/>
            <a:effectLst/>
          </p:spPr>
          <p:txBody>
            <a:bodyPr wrap="square" lIns="0" tIns="0" rIns="0" bIns="0" rtlCol="0">
              <a:spAutoFit/>
            </a:bodyPr>
            <a:lstStyle/>
            <a:p>
              <a:pPr algn="ctr">
                <a:lnSpc>
                  <a:spcPct val="120000"/>
                </a:lnSpc>
                <a:buClrTx/>
                <a:buFontTx/>
                <a:buNone/>
              </a:pPr>
              <a:r>
                <a:rPr lang="en-US" sz="3733" b="1" dirty="0" err="1">
                  <a:solidFill>
                    <a:schemeClr val="tx1">
                      <a:lumMod val="85000"/>
                      <a:lumOff val="15000"/>
                    </a:schemeClr>
                  </a:solidFill>
                  <a:latin typeface="Arial" panose="020B0604020202020204" pitchFamily="34" charset="0"/>
                  <a:cs typeface="Arial" panose="020B0604020202020204" pitchFamily="34" charset="0"/>
                </a:rPr>
                <a:t>Cảm</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ơn</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các</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bạn</a:t>
              </a:r>
              <a:endParaRPr lang="en-US" sz="3733" b="1"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3733" b="1" dirty="0" err="1">
                  <a:solidFill>
                    <a:schemeClr val="tx1">
                      <a:lumMod val="85000"/>
                      <a:lumOff val="15000"/>
                    </a:schemeClr>
                  </a:solidFill>
                  <a:latin typeface="Arial" panose="020B0604020202020204" pitchFamily="34" charset="0"/>
                  <a:cs typeface="Arial" panose="020B0604020202020204" pitchFamily="34" charset="0"/>
                </a:rPr>
                <a:t>đã</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chọn</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vòng</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cổ</a:t>
              </a:r>
              <a:endParaRPr lang="en-US" sz="3733" b="1"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20000"/>
                </a:lnSpc>
                <a:buClrTx/>
                <a:buFontTx/>
                <a:buNone/>
              </a:pPr>
              <a:r>
                <a:rPr lang="en-US" sz="3733" b="1" dirty="0" err="1">
                  <a:solidFill>
                    <a:schemeClr val="tx1">
                      <a:lumMod val="85000"/>
                      <a:lumOff val="15000"/>
                    </a:schemeClr>
                  </a:solidFill>
                  <a:latin typeface="Arial" panose="020B0604020202020204" pitchFamily="34" charset="0"/>
                  <a:cs typeface="Arial" panose="020B0604020202020204" pitchFamily="34" charset="0"/>
                </a:rPr>
                <a:t>cho</a:t>
              </a:r>
              <a:r>
                <a:rPr lang="en-US" sz="3733" b="1" dirty="0">
                  <a:solidFill>
                    <a:schemeClr val="tx1">
                      <a:lumMod val="85000"/>
                      <a:lumOff val="15000"/>
                    </a:schemeClr>
                  </a:solidFill>
                  <a:latin typeface="Arial" panose="020B0604020202020204" pitchFamily="34" charset="0"/>
                  <a:cs typeface="Arial" panose="020B0604020202020204" pitchFamily="34" charset="0"/>
                </a:rPr>
                <a:t> </a:t>
              </a:r>
              <a:r>
                <a:rPr lang="en-US" sz="3733" b="1" dirty="0" err="1">
                  <a:solidFill>
                    <a:schemeClr val="tx1">
                      <a:lumMod val="85000"/>
                      <a:lumOff val="15000"/>
                    </a:schemeClr>
                  </a:solidFill>
                  <a:latin typeface="Arial" panose="020B0604020202020204" pitchFamily="34" charset="0"/>
                  <a:cs typeface="Arial" panose="020B0604020202020204" pitchFamily="34" charset="0"/>
                </a:rPr>
                <a:t>tớ</a:t>
              </a:r>
              <a:r>
                <a:rPr lang="en-US" sz="3733" b="1" dirty="0">
                  <a:solidFill>
                    <a:schemeClr val="tx1">
                      <a:lumMod val="85000"/>
                      <a:lumOff val="15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342666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Calibri Ligh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 </a:t>
            </a:r>
            <a:r>
              <a:rPr kumimoji="0" lang="en-US" sz="4000" b="1" i="0" u="none" strike="noStrike" kern="1200" cap="none" spc="0" normalizeH="0" baseline="0" noProof="0" dirty="0">
                <a:ln>
                  <a:noFill/>
                </a:ln>
                <a:solidFill>
                  <a:prstClr val="black"/>
                </a:solidFill>
                <a:effectLst/>
                <a:uLnTx/>
                <a:uFillTx/>
                <a:latin typeface="Calibri Light"/>
                <a:ea typeface="#9Slide02 Noi dung rat dai" panose="02000000000000000000" pitchFamily="2" charset="0"/>
                <a:cs typeface="Times New Roman" panose="02020603050405020304" pitchFamily="18" charset="0"/>
              </a:rPr>
              <a:t>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baseline="0" noProof="0">
                <a:ln>
                  <a:noFill/>
                </a:ln>
                <a:solidFill>
                  <a:prstClr val="black"/>
                </a:solidFill>
                <a:effectLst/>
                <a:uLnTx/>
                <a:uFillTx/>
                <a:latin typeface="Calibri Light"/>
                <a:ea typeface="#9Slide02 Noi dung rat dai" panose="02000000000000000000" pitchFamily="2" charset="0"/>
                <a:cs typeface="Times New Roman" panose="02020603050405020304" pitchFamily="18" charset="0"/>
              </a:rPr>
              <a:t>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baseline="0" noProof="0">
                <a:ln>
                  <a:noFill/>
                </a:ln>
                <a:solidFill>
                  <a:prstClr val="black"/>
                </a:solidFill>
                <a:effectLst/>
                <a:uLnTx/>
                <a:uFillTx/>
                <a:latin typeface="Calibri Ligh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solidFill>
                <a:prstClr val="black"/>
              </a:solidFill>
              <a:effectLst/>
              <a:uLnTx/>
              <a:uFillTx/>
              <a:latin typeface="Calibri Ligh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 </a:t>
            </a:r>
            <a:r>
              <a:rPr kumimoji="0" lang="vi-V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ọc</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 ĐỀ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Tổ chức lưu </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t</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rữ, tì</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m</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 k</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iếm</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 và </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tr</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ao đổ</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i</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 thôn</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g</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 t</a:t>
            </a:r>
            <a:r>
              <a:rPr kumimoji="0" lang="en-US"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i</a:t>
            </a:r>
            <a:r>
              <a:rPr kumimoji="0" lang="vi-VN" sz="4400" b="1" i="0" u="none" strike="noStrike" kern="1200" cap="none" spc="0" normalizeH="0" baseline="0" noProof="0">
                <a:ln>
                  <a:noFill/>
                </a:ln>
                <a:solidFill>
                  <a:prstClr val="black"/>
                </a:solidFill>
                <a:effectLst/>
                <a:uLnTx/>
                <a:uFillTx/>
                <a:latin typeface="SVN-Adam Gorry" panose="02040603050506020204" pitchFamily="18" charset="0"/>
                <a:ea typeface="+mn-ea"/>
                <a:cs typeface="Times New Roman" panose="02020603050405020304" pitchFamily="18" charset="0"/>
              </a:rPr>
              <a:t>n</a:t>
            </a:r>
            <a:endParaRPr kumimoji="0" lang="en-US" sz="44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81000" y="4788307"/>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sng"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vi-VN" altLang="en-US" sz="40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vi-VN" alt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THAO TÁC VỚI TỆP VÀ THƯ MỤC (</a:t>
            </a:r>
            <a:r>
              <a:rPr kumimoji="0" lang="en-US" altLang="en-US" sz="40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Times New Roman" panose="02020603050405020304" pitchFamily="18" charset="0"/>
              </a:rPr>
              <a:t>tiết</a:t>
            </a:r>
            <a:r>
              <a:rPr kumimoji="0" lang="en-US" altLang="en-US" sz="40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 2)</a:t>
            </a:r>
            <a:endParaRPr kumimoji="0" lang="en-US" altLang="en-US" sz="48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671351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6" y="0"/>
            <a:ext cx="12192000" cy="6858000"/>
          </a:xfrm>
          <a:prstGeom prst="rect">
            <a:avLst/>
          </a:prstGeom>
        </p:spPr>
      </p:pic>
      <p:sp>
        <p:nvSpPr>
          <p:cNvPr id="2" name="Title 1"/>
          <p:cNvSpPr>
            <a:spLocks noGrp="1"/>
          </p:cNvSpPr>
          <p:nvPr>
            <p:ph type="ctrTitle" idx="4294967295"/>
          </p:nvPr>
        </p:nvSpPr>
        <p:spPr>
          <a:xfrm>
            <a:off x="611705" y="3178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rgbClr val="FF0000"/>
                </a:solidFill>
                <a:latin typeface="Times New Roman" panose="02020603050405020304" pitchFamily="18" charset="0"/>
                <a:cs typeface="Times New Roman" panose="02020603050405020304" pitchFamily="18" charset="0"/>
              </a:rPr>
              <a:t>ÔN BÀI CŨ</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4800" y="1440042"/>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Câu 1: </a:t>
            </a:r>
            <a:r>
              <a:rPr lang="vi-VN" sz="3200">
                <a:latin typeface="+mj-lt"/>
              </a:rPr>
              <a:t>Khi nháy đúp chuột để mở thư mục cho trước, ta có thể xem gì?</a:t>
            </a:r>
            <a:endParaRPr kumimoji="0" lang="en-US" altLang="en-US" sz="3200" b="1" i="0" u="none" strike="noStrike" kern="1200" cap="none" spc="0" normalizeH="0" baseline="0" noProof="0" dirty="0">
              <a:ln>
                <a:noFill/>
              </a:ln>
              <a:solidFill>
                <a:srgbClr val="C00000"/>
              </a:solidFill>
              <a:effectLst/>
              <a:uLnTx/>
              <a:uFillTx/>
              <a:latin typeface="+mj-lt"/>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325328"/>
            <a:ext cx="898660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Thư mục đó chứa các tệp và thư mục bên trong</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 Các tài liệu bên trong thư mục đó</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Hình ảnh bên trong thư mục đó</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5" y="4107344"/>
            <a:ext cx="898660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Thư mục bên trong tệp đó</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550745" y="4872034"/>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62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192000" cy="6858000"/>
          </a:xfrm>
          <a:prstGeom prst="rect">
            <a:avLst/>
          </a:prstGeom>
        </p:spPr>
      </p:pic>
      <p:sp>
        <p:nvSpPr>
          <p:cNvPr id="2" name="Title 1"/>
          <p:cNvSpPr>
            <a:spLocks noGrp="1"/>
          </p:cNvSpPr>
          <p:nvPr>
            <p:ph type="ctrTitle" idx="4294967295"/>
          </p:nvPr>
        </p:nvSpPr>
        <p:spPr>
          <a:xfrm>
            <a:off x="0" y="3175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rgbClr val="FF0000"/>
                </a:solidFill>
                <a:latin typeface="Times New Roman" panose="02020603050405020304" pitchFamily="18" charset="0"/>
                <a:cs typeface="Times New Roman" panose="02020603050405020304" pitchFamily="18" charset="0"/>
              </a:rPr>
              <a:t>ÔN BÀI CŨ</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1578" y="1444218"/>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2: </a:t>
            </a:r>
            <a:r>
              <a:rPr lang="en-US" sz="3200">
                <a:latin typeface="Times New Roman" panose="02020603050405020304" pitchFamily="18" charset="0"/>
                <a:cs typeface="Times New Roman" panose="02020603050405020304" pitchFamily="18" charset="0"/>
              </a:rPr>
              <a:t>Chọn đáp án sai?</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596466" y="2281792"/>
            <a:ext cx="11580294" cy="523220"/>
          </a:xfrm>
          <a:prstGeom prst="rect">
            <a:avLst/>
          </a:prstGeom>
          <a:noFill/>
        </p:spPr>
        <p:txBody>
          <a:bodyPr wrap="square" rtlCol="0">
            <a:spAutoFit/>
          </a:bodyPr>
          <a:lstStyle/>
          <a:p>
            <a:pPr lvl="0"/>
            <a:r>
              <a:rPr kumimoji="0" lang="en-SG"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Thao tác nhầm với tệp và thư mục sẽ dẫn đến việc làm mất thông tin.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590022" y="4931623"/>
            <a:ext cx="11426844" cy="954107"/>
          </a:xfrm>
          <a:prstGeom prst="rect">
            <a:avLst/>
          </a:prstGeom>
          <a:noFill/>
        </p:spPr>
        <p:txBody>
          <a:bodyPr wrap="square" rtlCol="0">
            <a:spAutoFit/>
          </a:bodyPr>
          <a:lstStyle/>
          <a:p>
            <a:pPr lvl="0"/>
            <a:r>
              <a:rPr kumimoji="0" lang="en-SG"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SG"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Thao tác nhầm với tệp và thư mục sẽ dẫn đến việc đảo lộn trật tự tổ chức lưu trữ thông tin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596466" y="2888390"/>
            <a:ext cx="11420400" cy="954107"/>
          </a:xfrm>
          <a:prstGeom prst="rect">
            <a:avLst/>
          </a:prstGeom>
          <a:noFill/>
        </p:spPr>
        <p:txBody>
          <a:bodyPr wrap="square" rtlCol="0">
            <a:spAutoFit/>
          </a:bodyPr>
          <a:lstStyle/>
          <a:p>
            <a:pPr lvl="0"/>
            <a:r>
              <a:rPr kumimoji="0" lang="en-SG"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Thao tác nhầm với tệp và thư mục sẽ dẫn đến việc gây ra lỗi chương trình máy tính.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611706" y="3889345"/>
            <a:ext cx="11229776" cy="954107"/>
          </a:xfrm>
          <a:prstGeom prst="rect">
            <a:avLst/>
          </a:prstGeom>
          <a:noFill/>
        </p:spPr>
        <p:txBody>
          <a:bodyPr wrap="square" rtlCol="0">
            <a:spAutoFit/>
          </a:bodyPr>
          <a:lstStyle/>
          <a:p>
            <a:pPr lvl="0"/>
            <a:r>
              <a:rPr kumimoji="0" lang="en-SG"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Thao tác nhầm với tệp và thư mục sẽ dẫn đến việc làm hỏng phần cứng máy tính.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90852" y="3797798"/>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220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85"/>
            <a:ext cx="12192000" cy="6858000"/>
          </a:xfrm>
          <a:prstGeom prst="rect">
            <a:avLst/>
          </a:prstGeom>
        </p:spPr>
      </p:pic>
      <p:sp>
        <p:nvSpPr>
          <p:cNvPr id="2" name="Title 1"/>
          <p:cNvSpPr>
            <a:spLocks noGrp="1"/>
          </p:cNvSpPr>
          <p:nvPr>
            <p:ph type="ctrTitle" idx="4294967295"/>
          </p:nvPr>
        </p:nvSpPr>
        <p:spPr>
          <a:xfrm>
            <a:off x="0" y="3175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rgbClr val="FF0000"/>
                </a:solidFill>
                <a:latin typeface="Times New Roman" panose="02020603050405020304" pitchFamily="18" charset="0"/>
                <a:cs typeface="Times New Roman" panose="02020603050405020304" pitchFamily="18" charset="0"/>
              </a:rPr>
              <a:t>ÔN BÀI CŨ</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1578" y="1444218"/>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3: </a:t>
            </a:r>
            <a:r>
              <a:rPr lang="vi-VN" sz="3200">
                <a:latin typeface="Times New Roman" panose="02020603050405020304" pitchFamily="18" charset="0"/>
                <a:cs typeface="Times New Roman" panose="02020603050405020304" pitchFamily="18" charset="0"/>
              </a:rPr>
              <a:t>Để tạo thư mục, em chọn lệnh nào trong dải lệnh Home?</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3892644" y="2197569"/>
            <a:ext cx="1158029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Copy</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3849276" y="4541961"/>
            <a:ext cx="11426844"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New folder</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3855720" y="3002731"/>
            <a:ext cx="11420400"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Paste</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3855720" y="3803683"/>
            <a:ext cx="11229776" cy="584775"/>
          </a:xfrm>
          <a:prstGeom prst="rect">
            <a:avLst/>
          </a:prstGeom>
          <a:noFill/>
        </p:spPr>
        <p:txBody>
          <a:bodyPr wrap="square" rtlCol="0">
            <a:spAutoFit/>
          </a:bodyPr>
          <a:lstStyle/>
          <a:p>
            <a:pPr lvl="0"/>
            <a:r>
              <a:rPr kumimoji="0" lang="en-SG"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Delete</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755210" y="4421481"/>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5706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6CEA0E-5AE8-4F21-99B3-B5E8C978C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2192000" cy="6858000"/>
          </a:xfrm>
          <a:prstGeom prst="rect">
            <a:avLst/>
          </a:prstGeom>
        </p:spPr>
      </p:pic>
      <p:sp>
        <p:nvSpPr>
          <p:cNvPr id="2" name="Title 1">
            <a:extLst>
              <a:ext uri="{FF2B5EF4-FFF2-40B4-BE49-F238E27FC236}">
                <a16:creationId xmlns:a16="http://schemas.microsoft.com/office/drawing/2014/main" id="{DD69EABF-A1C4-4F00-BB1C-827F7C3F0A3F}"/>
              </a:ext>
            </a:extLst>
          </p:cNvPr>
          <p:cNvSpPr>
            <a:spLocks noGrp="1"/>
          </p:cNvSpPr>
          <p:nvPr>
            <p:ph type="title" idx="4294967295"/>
          </p:nvPr>
        </p:nvSpPr>
        <p:spPr>
          <a:xfrm>
            <a:off x="3276600" y="799148"/>
            <a:ext cx="6062662" cy="1325563"/>
          </a:xfrm>
          <a:prstGeom prst="rect">
            <a:avLst/>
          </a:prstGeom>
        </p:spPr>
        <p:txBody>
          <a:bodyPr/>
          <a:lstStyle/>
          <a:p>
            <a:pPr algn="ctr"/>
            <a:r>
              <a:rPr lang="en-US" b="1">
                <a:solidFill>
                  <a:srgbClr val="FF0000"/>
                </a:solidFill>
                <a:latin typeface="Times New Roman" panose="02020603050405020304" pitchFamily="18" charset="0"/>
                <a:cs typeface="Times New Roman" panose="02020603050405020304" pitchFamily="18" charset="0"/>
              </a:rPr>
              <a:t>YÊU CẦU CẦN ĐẠT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1F579E-5663-4961-8552-9BB07CAD9622}"/>
              </a:ext>
            </a:extLst>
          </p:cNvPr>
          <p:cNvSpPr>
            <a:spLocks noGrp="1"/>
          </p:cNvSpPr>
          <p:nvPr>
            <p:ph idx="4294967295"/>
          </p:nvPr>
        </p:nvSpPr>
        <p:spPr>
          <a:xfrm>
            <a:off x="439836" y="2124711"/>
            <a:ext cx="11312327" cy="1965325"/>
          </a:xfrm>
          <a:prstGeom prst="rect">
            <a:avLst/>
          </a:prstGeom>
        </p:spPr>
        <p:txBody>
          <a:bodyPr>
            <a:normAutofit/>
          </a:bodyPr>
          <a:lstStyle/>
          <a:p>
            <a:pPr marL="0" indent="0" algn="just">
              <a:buNone/>
            </a:pPr>
            <a:r>
              <a:rPr lang="en-US"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Thực hiện được các thao tác cơ bản với thư mục và tệp: tạo và xoá thư mục, xoá tệp, di chuyển một thư mục hay một tệp vào trong thư mục khác, sao chép thư mục và tệp, đổi tên tệp.</a:t>
            </a:r>
            <a:endParaRPr lang="en-US" sz="32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E1864B-4D30-B719-C66F-671991F35635}"/>
              </a:ext>
            </a:extLst>
          </p:cNvPr>
          <p:cNvSpPr txBox="1"/>
          <p:nvPr/>
        </p:nvSpPr>
        <p:spPr>
          <a:xfrm>
            <a:off x="424596" y="3886200"/>
            <a:ext cx="1097280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 </a:t>
            </a:r>
            <a:r>
              <a:rPr lang="vi-VN" sz="3200">
                <a:latin typeface="Times New Roman" panose="02020603050405020304" pitchFamily="18" charset="0"/>
                <a:cs typeface="Times New Roman" panose="02020603050405020304" pitchFamily="18" charset="0"/>
              </a:rPr>
              <a:t>Nêu được tác hại khi thao tác nhầm, từ đó có ý thức cẩn thận khi thực hiện các thao tác nêu trên.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02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704806" y="172464"/>
            <a:ext cx="8469513" cy="671851"/>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T</a:t>
            </a:r>
            <a:r>
              <a:rPr lang="en-US" sz="2800" b="1">
                <a:solidFill>
                  <a:srgbClr val="F03C69"/>
                </a:solidFill>
                <a:latin typeface="SVN-SAF" panose="02040603050506020204" pitchFamily="18" charset="0"/>
                <a:cs typeface="Times New Roman" panose="02020603050405020304" pitchFamily="18" charset="0"/>
              </a:rPr>
              <a:t>HỰC HÀNH</a:t>
            </a:r>
            <a:r>
              <a:rPr lang="vi-VN" sz="2800" b="1">
                <a:solidFill>
                  <a:srgbClr val="F03C69"/>
                </a:solidFill>
                <a:latin typeface="SVN-SAF" panose="02040603050506020204" pitchFamily="18" charset="0"/>
                <a:cs typeface="Times New Roman" panose="02020603050405020304" pitchFamily="18" charset="0"/>
              </a:rPr>
              <a:t> THAO TÁC V</a:t>
            </a:r>
            <a:r>
              <a:rPr lang="en-US" sz="2800" b="1">
                <a:solidFill>
                  <a:srgbClr val="F03C69"/>
                </a:solidFill>
                <a:latin typeface="SVN-SAF" panose="02040603050506020204" pitchFamily="18" charset="0"/>
                <a:cs typeface="Times New Roman" panose="02020603050405020304" pitchFamily="18" charset="0"/>
              </a:rPr>
              <a:t>ỚI</a:t>
            </a:r>
            <a:r>
              <a:rPr lang="vi-VN" sz="2800" b="1">
                <a:solidFill>
                  <a:srgbClr val="F03C69"/>
                </a:solidFill>
                <a:latin typeface="SVN-SAF" panose="02040603050506020204" pitchFamily="18" charset="0"/>
                <a:cs typeface="Times New Roman" panose="02020603050405020304" pitchFamily="18" charset="0"/>
              </a:rPr>
              <a:t> TỆP VÀ THƯ MỤC</a:t>
            </a:r>
          </a:p>
        </p:txBody>
      </p:sp>
      <p:sp>
        <p:nvSpPr>
          <p:cNvPr id="6" name="TextBox 5">
            <a:extLst>
              <a:ext uri="{FF2B5EF4-FFF2-40B4-BE49-F238E27FC236}">
                <a16:creationId xmlns:a16="http://schemas.microsoft.com/office/drawing/2014/main" id="{30A60FE7-1EBE-21F0-A049-5A86F90FC010}"/>
              </a:ext>
            </a:extLst>
          </p:cNvPr>
          <p:cNvSpPr txBox="1"/>
          <p:nvPr/>
        </p:nvSpPr>
        <p:spPr>
          <a:xfrm>
            <a:off x="779416" y="956562"/>
            <a:ext cx="1836493" cy="477054"/>
          </a:xfrm>
          <a:prstGeom prst="rect">
            <a:avLst/>
          </a:prstGeom>
          <a:noFill/>
        </p:spPr>
        <p:txBody>
          <a:bodyPr wrap="square" rtlCol="0">
            <a:spAutoFit/>
          </a:bodyPr>
          <a:lstStyle/>
          <a:p>
            <a:r>
              <a:rPr lang="en-US" sz="2500" b="1" dirty="0">
                <a:solidFill>
                  <a:schemeClr val="accent4">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NHIỆM VỤ</a:t>
            </a:r>
          </a:p>
        </p:txBody>
      </p:sp>
      <p:sp>
        <p:nvSpPr>
          <p:cNvPr id="8" name="TextBox 7">
            <a:extLst>
              <a:ext uri="{FF2B5EF4-FFF2-40B4-BE49-F238E27FC236}">
                <a16:creationId xmlns:a16="http://schemas.microsoft.com/office/drawing/2014/main" id="{9F5B3617-06D7-4DB2-5A96-4CD7D412E86A}"/>
              </a:ext>
            </a:extLst>
          </p:cNvPr>
          <p:cNvSpPr txBox="1"/>
          <p:nvPr/>
        </p:nvSpPr>
        <p:spPr>
          <a:xfrm>
            <a:off x="2632049" y="956045"/>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a:solidFill>
                  <a:schemeClr val="bg1"/>
                </a:solidFill>
                <a:latin typeface="UTM Avo" panose="02040603050506020204"/>
              </a:rPr>
              <a:t>1</a:t>
            </a:r>
          </a:p>
        </p:txBody>
      </p:sp>
      <p:sp>
        <p:nvSpPr>
          <p:cNvPr id="9" name="TextBox 8">
            <a:extLst>
              <a:ext uri="{FF2B5EF4-FFF2-40B4-BE49-F238E27FC236}">
                <a16:creationId xmlns:a16="http://schemas.microsoft.com/office/drawing/2014/main" id="{040ABE72-C16C-630A-FDE2-03CB1E4A8774}"/>
              </a:ext>
            </a:extLst>
          </p:cNvPr>
          <p:cNvSpPr txBox="1"/>
          <p:nvPr/>
        </p:nvSpPr>
        <p:spPr>
          <a:xfrm>
            <a:off x="779416" y="1432531"/>
            <a:ext cx="8602455" cy="1477328"/>
          </a:xfrm>
          <a:prstGeom prst="rect">
            <a:avLst/>
          </a:prstGeom>
          <a:noFill/>
        </p:spPr>
        <p:txBody>
          <a:bodyPr wrap="square" rtlCol="0">
            <a:spAutoFit/>
          </a:bodyPr>
          <a:lstStyle/>
          <a:p>
            <a:pPr algn="just"/>
            <a:r>
              <a:rPr lang="vi-VN" sz="3000">
                <a:latin typeface="+mj-lt"/>
              </a:rPr>
              <a:t> Em hãy tạo cây thư mục theo gợi ý như ở Hình 18. Sau đó sao chép tệp trình chiếu </a:t>
            </a:r>
            <a:r>
              <a:rPr lang="vi-VN" sz="3000">
                <a:solidFill>
                  <a:schemeClr val="accent4">
                    <a:lumMod val="75000"/>
                  </a:schemeClr>
                </a:solidFill>
                <a:latin typeface="+mj-lt"/>
              </a:rPr>
              <a:t>Gioi thieu </a:t>
            </a:r>
            <a:r>
              <a:rPr lang="vi-VN" sz="3000">
                <a:latin typeface="+mj-lt"/>
              </a:rPr>
              <a:t>ở ổ đĩa </a:t>
            </a:r>
            <a:r>
              <a:rPr lang="en-US" sz="3000">
                <a:solidFill>
                  <a:schemeClr val="accent4">
                    <a:lumMod val="75000"/>
                  </a:schemeClr>
                </a:solidFill>
                <a:latin typeface="+mj-lt"/>
              </a:rPr>
              <a:t>D</a:t>
            </a:r>
            <a:r>
              <a:rPr lang="vi-VN" sz="3000">
                <a:solidFill>
                  <a:schemeClr val="accent4">
                    <a:lumMod val="75000"/>
                  </a:schemeClr>
                </a:solidFill>
                <a:latin typeface="+mj-lt"/>
              </a:rPr>
              <a:t>: </a:t>
            </a:r>
            <a:r>
              <a:rPr lang="vi-VN" sz="3000">
                <a:latin typeface="+mj-lt"/>
              </a:rPr>
              <a:t>vào thư mục </a:t>
            </a:r>
            <a:r>
              <a:rPr lang="vi-VN" sz="3000">
                <a:solidFill>
                  <a:schemeClr val="accent4">
                    <a:lumMod val="75000"/>
                  </a:schemeClr>
                </a:solidFill>
                <a:latin typeface="+mj-lt"/>
              </a:rPr>
              <a:t>Thu An</a:t>
            </a:r>
            <a:r>
              <a:rPr lang="vi-VN" sz="3000">
                <a:latin typeface="+mj-lt"/>
              </a:rPr>
              <a:t>, rồi xoá tệp </a:t>
            </a:r>
            <a:r>
              <a:rPr lang="vi-VN" sz="3000">
                <a:solidFill>
                  <a:schemeClr val="accent4">
                    <a:lumMod val="75000"/>
                  </a:schemeClr>
                </a:solidFill>
                <a:latin typeface="+mj-lt"/>
              </a:rPr>
              <a:t>Gioi thieu </a:t>
            </a:r>
            <a:r>
              <a:rPr lang="vi-VN" sz="3000">
                <a:latin typeface="+mj-lt"/>
              </a:rPr>
              <a:t>ở ổ đĩa </a:t>
            </a:r>
            <a:r>
              <a:rPr lang="en-US" sz="3000">
                <a:solidFill>
                  <a:schemeClr val="accent4">
                    <a:lumMod val="75000"/>
                  </a:schemeClr>
                </a:solidFill>
                <a:latin typeface="+mj-lt"/>
              </a:rPr>
              <a:t>D</a:t>
            </a:r>
            <a:r>
              <a:rPr lang="vi-VN" sz="3000">
                <a:solidFill>
                  <a:schemeClr val="accent4">
                    <a:lumMod val="75000"/>
                  </a:schemeClr>
                </a:solidFill>
                <a:latin typeface="+mj-lt"/>
              </a:rPr>
              <a:t>:.</a:t>
            </a:r>
            <a:endParaRPr lang="en-US" sz="3000">
              <a:solidFill>
                <a:schemeClr val="accent4">
                  <a:lumMod val="75000"/>
                </a:schemeClr>
              </a:solidFill>
              <a:latin typeface="+mj-lt"/>
            </a:endParaRPr>
          </a:p>
        </p:txBody>
      </p:sp>
      <p:sp>
        <p:nvSpPr>
          <p:cNvPr id="14" name="TextBox 13">
            <a:extLst>
              <a:ext uri="{FF2B5EF4-FFF2-40B4-BE49-F238E27FC236}">
                <a16:creationId xmlns:a16="http://schemas.microsoft.com/office/drawing/2014/main" id="{A7210D17-5239-EF13-8EDD-4EDBD33B596B}"/>
              </a:ext>
            </a:extLst>
          </p:cNvPr>
          <p:cNvSpPr txBox="1"/>
          <p:nvPr/>
        </p:nvSpPr>
        <p:spPr>
          <a:xfrm>
            <a:off x="4326719" y="3655754"/>
            <a:ext cx="3411584"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Hướng dẫn :</a:t>
            </a:r>
          </a:p>
        </p:txBody>
      </p:sp>
      <p:sp>
        <p:nvSpPr>
          <p:cNvPr id="15" name="TextBox 14">
            <a:extLst>
              <a:ext uri="{FF2B5EF4-FFF2-40B4-BE49-F238E27FC236}">
                <a16:creationId xmlns:a16="http://schemas.microsoft.com/office/drawing/2014/main" id="{DB8BEAFE-BD29-513B-5EE0-74E489E9537B}"/>
              </a:ext>
            </a:extLst>
          </p:cNvPr>
          <p:cNvSpPr txBox="1"/>
          <p:nvPr/>
        </p:nvSpPr>
        <p:spPr>
          <a:xfrm>
            <a:off x="704806" y="4655460"/>
            <a:ext cx="10648994" cy="1569660"/>
          </a:xfrm>
          <a:prstGeom prst="rect">
            <a:avLst/>
          </a:prstGeom>
          <a:noFill/>
        </p:spPr>
        <p:txBody>
          <a:bodyPr wrap="square" rtlCol="0">
            <a:spAutoFit/>
          </a:bodyPr>
          <a:lstStyle/>
          <a:p>
            <a:pPr algn="just"/>
            <a:r>
              <a:rPr lang="en-US" sz="3200" b="1" u="sng">
                <a:latin typeface="Times New Roman" panose="02020603050405020304" pitchFamily="18" charset="0"/>
                <a:cs typeface="Times New Roman" panose="02020603050405020304" pitchFamily="18" charset="0"/>
              </a:rPr>
              <a:t>Bước 1:</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Em hãy thực hiện việc tạo thư mục như đã học ở lớp 3. </a:t>
            </a:r>
            <a:endParaRPr lang="en-US" sz="3200">
              <a:latin typeface="Times New Roman" panose="02020603050405020304" pitchFamily="18" charset="0"/>
              <a:cs typeface="Times New Roman" panose="02020603050405020304" pitchFamily="18" charset="0"/>
            </a:endParaRPr>
          </a:p>
          <a:p>
            <a:pPr algn="just"/>
            <a:r>
              <a:rPr lang="en-US" sz="3200" b="1" u="sng">
                <a:latin typeface="Times New Roman" panose="02020603050405020304" pitchFamily="18" charset="0"/>
                <a:cs typeface="Times New Roman" panose="02020603050405020304" pitchFamily="18" charset="0"/>
              </a:rPr>
              <a:t>Bước 2:</a:t>
            </a:r>
            <a:r>
              <a:rPr lang="en-US"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Sao chép một tệp: hướng dẫn chi tiết sau đây sẽ sao chép tệp</a:t>
            </a:r>
            <a:r>
              <a:rPr lang="vi-VN" sz="3200">
                <a:solidFill>
                  <a:schemeClr val="accent4">
                    <a:lumMod val="75000"/>
                  </a:schemeClr>
                </a:solidFill>
                <a:latin typeface="Times New Roman" panose="02020603050405020304" pitchFamily="18" charset="0"/>
                <a:cs typeface="Times New Roman" panose="02020603050405020304" pitchFamily="18" charset="0"/>
              </a:rPr>
              <a:t> Gioi thieu </a:t>
            </a:r>
            <a:r>
              <a:rPr lang="vi-VN" sz="3200">
                <a:latin typeface="Times New Roman" panose="02020603050405020304" pitchFamily="18" charset="0"/>
                <a:cs typeface="Times New Roman" panose="02020603050405020304" pitchFamily="18" charset="0"/>
              </a:rPr>
              <a:t>ở ổ đĩa </a:t>
            </a:r>
            <a:r>
              <a:rPr lang="en-US" sz="3200">
                <a:solidFill>
                  <a:schemeClr val="accent4">
                    <a:lumMod val="75000"/>
                  </a:schemeClr>
                </a:solidFill>
                <a:latin typeface="Times New Roman" panose="02020603050405020304" pitchFamily="18" charset="0"/>
                <a:cs typeface="Times New Roman" panose="02020603050405020304" pitchFamily="18" charset="0"/>
              </a:rPr>
              <a:t>D</a:t>
            </a:r>
            <a:r>
              <a:rPr lang="vi-VN" sz="3200">
                <a:solidFill>
                  <a:schemeClr val="accent4">
                    <a:lumMod val="75000"/>
                  </a:schemeClr>
                </a:solidFill>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vào thư mục </a:t>
            </a:r>
            <a:r>
              <a:rPr lang="vi-VN" sz="3200">
                <a:solidFill>
                  <a:schemeClr val="accent4">
                    <a:lumMod val="75000"/>
                  </a:schemeClr>
                </a:solidFill>
                <a:latin typeface="Times New Roman" panose="02020603050405020304" pitchFamily="18" charset="0"/>
                <a:cs typeface="Times New Roman" panose="02020603050405020304" pitchFamily="18" charset="0"/>
              </a:rPr>
              <a:t>Thu An</a:t>
            </a:r>
            <a:r>
              <a:rPr lang="vi-VN"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25" name="Picture 24" descr="A picture containing chart&#10;&#10;Description automatically generated">
            <a:extLst>
              <a:ext uri="{FF2B5EF4-FFF2-40B4-BE49-F238E27FC236}">
                <a16:creationId xmlns:a16="http://schemas.microsoft.com/office/drawing/2014/main" id="{B3D66CED-13AF-87E7-4887-67DE8BF02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113" y="1417710"/>
            <a:ext cx="2553279" cy="3139278"/>
          </a:xfrm>
          <a:prstGeom prst="rect">
            <a:avLst/>
          </a:prstGeom>
        </p:spPr>
      </p:pic>
    </p:spTree>
    <p:extLst>
      <p:ext uri="{BB962C8B-B14F-4D97-AF65-F5344CB8AC3E}">
        <p14:creationId xmlns:p14="http://schemas.microsoft.com/office/powerpoint/2010/main" val="38426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665713B-EAF2-E800-4791-6E663983B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438" y="-228600"/>
            <a:ext cx="9431348" cy="4491639"/>
          </a:xfrm>
          <a:prstGeom prst="rect">
            <a:avLst/>
          </a:prstGeom>
        </p:spPr>
      </p:pic>
      <p:sp>
        <p:nvSpPr>
          <p:cNvPr id="2" name="Subtitle 2">
            <a:extLst>
              <a:ext uri="{FF2B5EF4-FFF2-40B4-BE49-F238E27FC236}">
                <a16:creationId xmlns:a16="http://schemas.microsoft.com/office/drawing/2014/main" id="{87DB2884-78CA-555C-BD4A-8970E4DDC31A}"/>
              </a:ext>
            </a:extLst>
          </p:cNvPr>
          <p:cNvSpPr txBox="1">
            <a:spLocks/>
          </p:cNvSpPr>
          <p:nvPr/>
        </p:nvSpPr>
        <p:spPr bwMode="auto">
          <a:xfrm>
            <a:off x="457200" y="4038600"/>
            <a:ext cx="115538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lnSpc>
                <a:spcPct val="150000"/>
              </a:lnSpc>
              <a:spcBef>
                <a:spcPct val="20000"/>
              </a:spcBef>
              <a:buClr>
                <a:schemeClr val="accent1"/>
              </a:buClr>
              <a:buSzPct val="100000"/>
              <a:buFont typeface="Symbol" panose="05050102010706020507" pitchFamily="18" charset="2"/>
              <a:buNone/>
            </a:pPr>
            <a:r>
              <a:rPr lang="en-US" altLang="en-US" sz="3200" b="1" dirty="0">
                <a:latin typeface="Times New Roman" panose="02020603050405020304" pitchFamily="18" charset="0"/>
              </a:rPr>
              <a:t>B</a:t>
            </a:r>
            <a:r>
              <a:rPr lang="vi-VN" altLang="en-US" sz="3200" b="1" dirty="0">
                <a:latin typeface="Times New Roman" panose="02020603050405020304" pitchFamily="18" charset="0"/>
              </a:rPr>
              <a:t>ước</a:t>
            </a:r>
            <a:r>
              <a:rPr lang="en-US" altLang="en-US" sz="3200" b="1" dirty="0">
                <a:latin typeface="Times New Roman" panose="02020603050405020304" pitchFamily="18" charset="0"/>
              </a:rPr>
              <a:t> 1</a:t>
            </a:r>
            <a:r>
              <a:rPr lang="en-US" altLang="en-US" sz="3200" b="1">
                <a:latin typeface="Times New Roman" panose="02020603050405020304" pitchFamily="18" charset="0"/>
              </a:rPr>
              <a:t>:</a:t>
            </a:r>
            <a:r>
              <a:rPr lang="en-US" altLang="en-US" sz="3200">
                <a:latin typeface="Times New Roman" panose="02020603050405020304" pitchFamily="18" charset="0"/>
              </a:rPr>
              <a:t> Chọn ổ đĩa </a:t>
            </a:r>
            <a:r>
              <a:rPr lang="en-US" altLang="en-US" sz="3200" b="1">
                <a:solidFill>
                  <a:srgbClr val="C00000"/>
                </a:solidFill>
                <a:latin typeface="Times New Roman" panose="02020603050405020304" pitchFamily="18" charset="0"/>
              </a:rPr>
              <a:t>D</a:t>
            </a:r>
            <a:r>
              <a:rPr lang="en-US" altLang="en-US" sz="3200">
                <a:latin typeface="Times New Roman" panose="02020603050405020304" pitchFamily="18" charset="0"/>
              </a:rPr>
              <a:t> , chọn tệp </a:t>
            </a:r>
            <a:r>
              <a:rPr lang="en-US" altLang="en-US" sz="3200" b="1">
                <a:solidFill>
                  <a:srgbClr val="C00000"/>
                </a:solidFill>
                <a:latin typeface="Times New Roman" panose="02020603050405020304" pitchFamily="18" charset="0"/>
              </a:rPr>
              <a:t>Gioi thieu</a:t>
            </a:r>
            <a:r>
              <a:rPr lang="en-US" altLang="en-US" sz="3200">
                <a:latin typeface="Times New Roman" panose="02020603050405020304" pitchFamily="18" charset="0"/>
              </a:rPr>
              <a:t>, Nháy chuột chọn lệnh </a:t>
            </a:r>
            <a:r>
              <a:rPr lang="en-US" altLang="en-US" sz="3200" b="1">
                <a:solidFill>
                  <a:srgbClr val="C00000"/>
                </a:solidFill>
                <a:latin typeface="Times New Roman" panose="02020603050405020304" pitchFamily="18" charset="0"/>
              </a:rPr>
              <a:t>Copy </a:t>
            </a:r>
            <a:r>
              <a:rPr lang="en-US" altLang="en-US" sz="3200">
                <a:latin typeface="Times New Roman" panose="02020603050405020304" pitchFamily="18" charset="0"/>
              </a:rPr>
              <a:t>hoặc nhấn tổ hợp phím</a:t>
            </a:r>
            <a:r>
              <a:rPr lang="en-US" altLang="en-US" sz="3200" b="1">
                <a:solidFill>
                  <a:srgbClr val="C00000"/>
                </a:solidFill>
                <a:latin typeface="Times New Roman" panose="02020603050405020304" pitchFamily="18" charset="0"/>
              </a:rPr>
              <a:t> CTRL C</a:t>
            </a:r>
            <a:r>
              <a:rPr lang="en-US" altLang="en-US" sz="3200">
                <a:solidFill>
                  <a:srgbClr val="C00000"/>
                </a:solidFill>
                <a:latin typeface="Times New Roman" panose="02020603050405020304" pitchFamily="18" charset="0"/>
              </a:rPr>
              <a:t>)</a:t>
            </a:r>
            <a:endParaRPr lang="en-US" altLang="en-US" sz="3200" dirty="0">
              <a:solidFill>
                <a:srgbClr val="C00000"/>
              </a:solidFill>
              <a:latin typeface="Times New Roman" panose="02020603050405020304" pitchFamily="18" charset="0"/>
            </a:endParaRPr>
          </a:p>
        </p:txBody>
      </p:sp>
      <p:sp>
        <p:nvSpPr>
          <p:cNvPr id="3" name="Subtitle 2">
            <a:extLst>
              <a:ext uri="{FF2B5EF4-FFF2-40B4-BE49-F238E27FC236}">
                <a16:creationId xmlns:a16="http://schemas.microsoft.com/office/drawing/2014/main" id="{20AE6ACC-FBE9-D149-0272-5B7C04205B40}"/>
              </a:ext>
            </a:extLst>
          </p:cNvPr>
          <p:cNvSpPr txBox="1">
            <a:spLocks/>
          </p:cNvSpPr>
          <p:nvPr/>
        </p:nvSpPr>
        <p:spPr bwMode="auto">
          <a:xfrm>
            <a:off x="426720" y="5562600"/>
            <a:ext cx="1101852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20000"/>
              </a:spcBef>
              <a:buClr>
                <a:schemeClr val="accent1"/>
              </a:buClr>
              <a:buSzPct val="100000"/>
              <a:buFont typeface="Symbol" panose="05050102010706020507" pitchFamily="18" charset="2"/>
              <a:buNone/>
            </a:pPr>
            <a:r>
              <a:rPr lang="en-US" altLang="en-US" sz="3200" b="1">
                <a:latin typeface="Times New Roman" panose="02020603050405020304" pitchFamily="18" charset="0"/>
              </a:rPr>
              <a:t> Bước 2: </a:t>
            </a:r>
            <a:r>
              <a:rPr lang="en-US" altLang="en-US" sz="3200">
                <a:latin typeface="Times New Roman" panose="02020603050405020304" pitchFamily="18" charset="0"/>
              </a:rPr>
              <a:t>Mở </a:t>
            </a:r>
            <a:r>
              <a:rPr lang="en-US" altLang="en-US" sz="3200" dirty="0" err="1">
                <a:latin typeface="Times New Roman" panose="02020603050405020304" pitchFamily="18" charset="0"/>
              </a:rPr>
              <a:t>th</a:t>
            </a:r>
            <a:r>
              <a:rPr lang="vi-VN" altLang="en-US" sz="3200" dirty="0">
                <a:latin typeface="Times New Roman" panose="02020603050405020304" pitchFamily="18" charset="0"/>
              </a:rPr>
              <a:t>ư</a:t>
            </a:r>
            <a:r>
              <a:rPr lang="en-US" altLang="en-US" sz="3200" dirty="0">
                <a:latin typeface="Times New Roman" panose="02020603050405020304" pitchFamily="18" charset="0"/>
              </a:rPr>
              <a:t> </a:t>
            </a:r>
            <a:r>
              <a:rPr lang="en-US" altLang="en-US" sz="3200" err="1">
                <a:latin typeface="Times New Roman" panose="02020603050405020304" pitchFamily="18" charset="0"/>
              </a:rPr>
              <a:t>mục</a:t>
            </a:r>
            <a:r>
              <a:rPr lang="en-US" altLang="en-US" sz="3200">
                <a:latin typeface="Times New Roman" panose="02020603050405020304" pitchFamily="18" charset="0"/>
              </a:rPr>
              <a:t> </a:t>
            </a:r>
            <a:r>
              <a:rPr lang="en-US" altLang="en-US" sz="3200">
                <a:solidFill>
                  <a:srgbClr val="C00000"/>
                </a:solidFill>
                <a:latin typeface="Times New Roman" panose="02020603050405020304" pitchFamily="18" charset="0"/>
              </a:rPr>
              <a:t>Thu An </a:t>
            </a:r>
            <a:r>
              <a:rPr lang="en-US" altLang="en-US" sz="3200">
                <a:latin typeface="Times New Roman" panose="02020603050405020304" pitchFamily="18" charset="0"/>
              </a:rPr>
              <a:t>, </a:t>
            </a:r>
            <a:r>
              <a:rPr lang="en-US" altLang="en-US" sz="3200" dirty="0" err="1">
                <a:latin typeface="Times New Roman" panose="02020603050405020304" pitchFamily="18" charset="0"/>
              </a:rPr>
              <a:t>nháy</a:t>
            </a:r>
            <a:r>
              <a:rPr lang="en-US" altLang="en-US" sz="3200" dirty="0">
                <a:latin typeface="Times New Roman" panose="02020603050405020304" pitchFamily="18" charset="0"/>
              </a:rPr>
              <a:t> </a:t>
            </a:r>
            <a:r>
              <a:rPr lang="en-US" altLang="en-US" sz="3200" err="1">
                <a:latin typeface="Times New Roman" panose="02020603050405020304" pitchFamily="18" charset="0"/>
              </a:rPr>
              <a:t>nút</a:t>
            </a:r>
            <a:r>
              <a:rPr lang="en-US" altLang="en-US" sz="3200">
                <a:latin typeface="Times New Roman" panose="02020603050405020304" pitchFamily="18" charset="0"/>
              </a:rPr>
              <a:t> chuột chọn lệnh  </a:t>
            </a:r>
            <a:r>
              <a:rPr lang="en-US" altLang="en-US" sz="3200">
                <a:solidFill>
                  <a:srgbClr val="C00000"/>
                </a:solidFill>
                <a:latin typeface="Times New Roman" panose="02020603050405020304" pitchFamily="18" charset="0"/>
              </a:rPr>
              <a:t>Paste</a:t>
            </a:r>
            <a:r>
              <a:rPr lang="en-US" altLang="en-US" sz="3200">
                <a:latin typeface="Times New Roman" panose="02020603050405020304" pitchFamily="18" charset="0"/>
              </a:rPr>
              <a:t>. hoặc nhấn tổ hợp phím </a:t>
            </a:r>
            <a:r>
              <a:rPr lang="en-US" altLang="en-US" sz="3200" b="1">
                <a:solidFill>
                  <a:srgbClr val="C00000"/>
                </a:solidFill>
                <a:latin typeface="Times New Roman" panose="02020603050405020304" pitchFamily="18" charset="0"/>
              </a:rPr>
              <a:t>CTRL V</a:t>
            </a:r>
            <a:endParaRPr lang="en-US"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9743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1" y="-31094"/>
            <a:ext cx="12192000" cy="6858000"/>
          </a:xfrm>
          <a:prstGeom prst="rect">
            <a:avLst/>
          </a:prstGeom>
        </p:spPr>
      </p:pic>
      <p:sp>
        <p:nvSpPr>
          <p:cNvPr id="2" name="Title 1"/>
          <p:cNvSpPr>
            <a:spLocks noGrp="1"/>
          </p:cNvSpPr>
          <p:nvPr>
            <p:ph type="ctrTitle" idx="4294967295"/>
          </p:nvPr>
        </p:nvSpPr>
        <p:spPr>
          <a:xfrm>
            <a:off x="0" y="0"/>
            <a:ext cx="11734800" cy="1470025"/>
          </a:xfrm>
          <a:prstGeom prst="rect">
            <a:avLst/>
          </a:prstGeom>
        </p:spPr>
        <p:txBody>
          <a:bodyPr>
            <a:normAutofit/>
          </a:bodyPr>
          <a:lstStyle/>
          <a:p>
            <a:pPr algn="ctr"/>
            <a:r>
              <a:rPr lang="en-US" sz="5000" b="1">
                <a:solidFill>
                  <a:srgbClr val="FF0000"/>
                </a:solidFill>
                <a:latin typeface="Times New Roman" panose="02020603050405020304" pitchFamily="18" charset="0"/>
                <a:cs typeface="Times New Roman" panose="02020603050405020304" pitchFamily="18" charset="0"/>
              </a:rPr>
              <a:t>ÔN BÀI CŨ</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2665285-5EB1-49A7-B8BC-44E1F84F85BF}"/>
              </a:ext>
            </a:extLst>
          </p:cNvPr>
          <p:cNvSpPr txBox="1"/>
          <p:nvPr/>
        </p:nvSpPr>
        <p:spPr>
          <a:xfrm>
            <a:off x="314793" y="2049283"/>
            <a:ext cx="12291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a:extLst>
              <a:ext uri="{FF2B5EF4-FFF2-40B4-BE49-F238E27FC236}">
                <a16:creationId xmlns:a16="http://schemas.microsoft.com/office/drawing/2014/main" id="{ED4742B5-F1ED-43FF-9ED7-EA9FA17B7B51}"/>
              </a:ext>
            </a:extLst>
          </p:cNvPr>
          <p:cNvPicPr>
            <a:picLocks noChangeAspect="1"/>
          </p:cNvPicPr>
          <p:nvPr/>
        </p:nvPicPr>
        <p:blipFill>
          <a:blip r:embed="rId3"/>
          <a:stretch>
            <a:fillRect/>
          </a:stretch>
        </p:blipFill>
        <p:spPr>
          <a:xfrm>
            <a:off x="1543987" y="1470025"/>
            <a:ext cx="7371315" cy="2112624"/>
          </a:xfrm>
          <a:prstGeom prst="rect">
            <a:avLst/>
          </a:prstGeom>
        </p:spPr>
      </p:pic>
      <p:sp>
        <p:nvSpPr>
          <p:cNvPr id="10" name="TextBox 9">
            <a:extLst>
              <a:ext uri="{FF2B5EF4-FFF2-40B4-BE49-F238E27FC236}">
                <a16:creationId xmlns:a16="http://schemas.microsoft.com/office/drawing/2014/main" id="{19B0B554-EB18-479B-B182-8A37F952D9E5}"/>
              </a:ext>
            </a:extLst>
          </p:cNvPr>
          <p:cNvSpPr txBox="1"/>
          <p:nvPr/>
        </p:nvSpPr>
        <p:spPr>
          <a:xfrm>
            <a:off x="4826831" y="3059429"/>
            <a:ext cx="3432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Đổi tên thư mục</a:t>
            </a:r>
          </a:p>
        </p:txBody>
      </p:sp>
      <p:sp>
        <p:nvSpPr>
          <p:cNvPr id="11" name="TextBox 10">
            <a:extLst>
              <a:ext uri="{FF2B5EF4-FFF2-40B4-BE49-F238E27FC236}">
                <a16:creationId xmlns:a16="http://schemas.microsoft.com/office/drawing/2014/main" id="{27EBCC5D-D436-488E-9EB2-CDF21B95A376}"/>
              </a:ext>
            </a:extLst>
          </p:cNvPr>
          <p:cNvSpPr txBox="1"/>
          <p:nvPr/>
        </p:nvSpPr>
        <p:spPr>
          <a:xfrm>
            <a:off x="314793" y="4438094"/>
            <a:ext cx="14240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p>
        </p:txBody>
      </p:sp>
      <p:pic>
        <p:nvPicPr>
          <p:cNvPr id="16" name="Picture 15">
            <a:extLst>
              <a:ext uri="{FF2B5EF4-FFF2-40B4-BE49-F238E27FC236}">
                <a16:creationId xmlns:a16="http://schemas.microsoft.com/office/drawing/2014/main" id="{DA26431F-8866-4026-B5BD-E010E3397341}"/>
              </a:ext>
            </a:extLst>
          </p:cNvPr>
          <p:cNvPicPr>
            <a:picLocks noChangeAspect="1"/>
          </p:cNvPicPr>
          <p:nvPr/>
        </p:nvPicPr>
        <p:blipFill>
          <a:blip r:embed="rId4"/>
          <a:stretch>
            <a:fillRect/>
          </a:stretch>
        </p:blipFill>
        <p:spPr>
          <a:xfrm>
            <a:off x="1509009" y="3957403"/>
            <a:ext cx="7371315" cy="1873771"/>
          </a:xfrm>
          <a:prstGeom prst="rect">
            <a:avLst/>
          </a:prstGeom>
        </p:spPr>
      </p:pic>
      <p:sp>
        <p:nvSpPr>
          <p:cNvPr id="17" name="TextBox 16">
            <a:extLst>
              <a:ext uri="{FF2B5EF4-FFF2-40B4-BE49-F238E27FC236}">
                <a16:creationId xmlns:a16="http://schemas.microsoft.com/office/drawing/2014/main" id="{7F654E82-57AF-465A-A217-BA58AEFE509A}"/>
              </a:ext>
            </a:extLst>
          </p:cNvPr>
          <p:cNvSpPr txBox="1"/>
          <p:nvPr/>
        </p:nvSpPr>
        <p:spPr>
          <a:xfrm>
            <a:off x="4706910" y="5126365"/>
            <a:ext cx="35526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Xóa thư mục</a:t>
            </a:r>
          </a:p>
        </p:txBody>
      </p:sp>
    </p:spTree>
    <p:extLst>
      <p:ext uri="{BB962C8B-B14F-4D97-AF65-F5344CB8AC3E}">
        <p14:creationId xmlns:p14="http://schemas.microsoft.com/office/powerpoint/2010/main" val="2474863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8CB358-0CC0-2DD5-753B-C1BCBD1EA40F}"/>
              </a:ext>
            </a:extLst>
          </p:cNvPr>
          <p:cNvSpPr txBox="1"/>
          <p:nvPr/>
        </p:nvSpPr>
        <p:spPr>
          <a:xfrm>
            <a:off x="571500" y="609600"/>
            <a:ext cx="11049000" cy="1938992"/>
          </a:xfrm>
          <a:prstGeom prst="rect">
            <a:avLst/>
          </a:prstGeom>
          <a:noFill/>
        </p:spPr>
        <p:txBody>
          <a:bodyPr wrap="square" rtlCol="0">
            <a:spAutoFit/>
          </a:bodyPr>
          <a:lstStyle/>
          <a:p>
            <a:pPr algn="just"/>
            <a:r>
              <a:rPr lang="vi-VN" sz="3000" b="1" i="1" dirty="0">
                <a:latin typeface="+mj-lt"/>
              </a:rPr>
              <a:t>Lưu ý:</a:t>
            </a:r>
            <a:r>
              <a:rPr lang="vi-VN" sz="3000" dirty="0">
                <a:latin typeface="+mj-lt"/>
              </a:rPr>
              <a:t> Sao chép một thư mục được thực hiện tương tự như sao chép một tệp. Khi sao chép thư mục, tất cả các tệp và thư mục con của thư mục đó được sao chép.</a:t>
            </a:r>
          </a:p>
          <a:p>
            <a:pPr algn="just"/>
            <a:r>
              <a:rPr lang="vi-VN" sz="3000" dirty="0">
                <a:latin typeface="+mj-lt"/>
              </a:rPr>
              <a:t>− Thao tác xoá tệp thực hiện tương tự như xoá thư mục đã họ</a:t>
            </a:r>
            <a:r>
              <a:rPr lang="en-US" sz="3000" dirty="0">
                <a:latin typeface="+mj-lt"/>
              </a:rPr>
              <a:t>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3.</a:t>
            </a:r>
          </a:p>
        </p:txBody>
      </p:sp>
      <p:sp>
        <p:nvSpPr>
          <p:cNvPr id="2" name="Subtitle 2">
            <a:extLst>
              <a:ext uri="{FF2B5EF4-FFF2-40B4-BE49-F238E27FC236}">
                <a16:creationId xmlns:a16="http://schemas.microsoft.com/office/drawing/2014/main" id="{3DF24D14-D442-01AA-2867-7C0D2309FBDD}"/>
              </a:ext>
            </a:extLst>
          </p:cNvPr>
          <p:cNvSpPr txBox="1">
            <a:spLocks/>
          </p:cNvSpPr>
          <p:nvPr/>
        </p:nvSpPr>
        <p:spPr bwMode="auto">
          <a:xfrm>
            <a:off x="320040" y="2641600"/>
            <a:ext cx="7620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20000"/>
              </a:spcBef>
              <a:buClr>
                <a:schemeClr val="accent1"/>
              </a:buClr>
              <a:buSzPct val="100000"/>
              <a:buFont typeface="Symbol" panose="05050102010706020507" pitchFamily="18" charset="2"/>
              <a:buNone/>
            </a:pPr>
            <a:r>
              <a:rPr lang="en-US" altLang="en-US" sz="2800" b="1">
                <a:latin typeface="Times New Roman" panose="02020603050405020304" pitchFamily="18" charset="0"/>
              </a:rPr>
              <a:t>* Nhắc </a:t>
            </a:r>
            <a:r>
              <a:rPr lang="en-US" altLang="en-US" sz="2800" b="1" dirty="0" err="1">
                <a:latin typeface="Times New Roman" panose="02020603050405020304" pitchFamily="18" charset="0"/>
              </a:rPr>
              <a:t>lại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thao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xóa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a:t>
            </a:r>
            <a:r>
              <a:rPr lang="vi-VN" altLang="en-US" sz="2800" b="1" dirty="0">
                <a:latin typeface="Times New Roman" panose="02020603050405020304" pitchFamily="18" charset="0"/>
              </a:rPr>
              <a:t>ư</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mục</a:t>
            </a:r>
            <a:endParaRPr lang="en-US" altLang="en-US" sz="2800" b="1" dirty="0">
              <a:latin typeface="Times New Roman" panose="02020603050405020304" pitchFamily="18" charset="0"/>
            </a:endParaRPr>
          </a:p>
        </p:txBody>
      </p:sp>
      <p:sp>
        <p:nvSpPr>
          <p:cNvPr id="3" name="Subtitle 2">
            <a:extLst>
              <a:ext uri="{FF2B5EF4-FFF2-40B4-BE49-F238E27FC236}">
                <a16:creationId xmlns:a16="http://schemas.microsoft.com/office/drawing/2014/main" id="{6CBC02A1-CA69-5ED8-738D-C31E988AD816}"/>
              </a:ext>
            </a:extLst>
          </p:cNvPr>
          <p:cNvSpPr txBox="1">
            <a:spLocks/>
          </p:cNvSpPr>
          <p:nvPr/>
        </p:nvSpPr>
        <p:spPr bwMode="auto">
          <a:xfrm>
            <a:off x="326390" y="3123751"/>
            <a:ext cx="118808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lnSpc>
                <a:spcPct val="150000"/>
              </a:lnSpc>
              <a:spcBef>
                <a:spcPct val="20000"/>
              </a:spcBef>
              <a:buClr>
                <a:schemeClr val="accent1"/>
              </a:buClr>
              <a:buSzPct val="100000"/>
              <a:buFont typeface="Symbol" panose="05050102010706020507" pitchFamily="18" charset="2"/>
              <a:buNone/>
            </a:pPr>
            <a:r>
              <a:rPr lang="en-US" altLang="en-US" sz="2800" dirty="0" err="1">
                <a:latin typeface="Times New Roman" panose="02020603050405020304" pitchFamily="18" charset="0"/>
              </a:rPr>
              <a:t>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tác</a:t>
            </a:r>
            <a:r>
              <a:rPr lang="en-US" altLang="en-US" sz="2800" dirty="0">
                <a:latin typeface="Times New Roman" panose="02020603050405020304" pitchFamily="18" charset="0"/>
              </a:rPr>
              <a:t> </a:t>
            </a:r>
            <a:r>
              <a:rPr lang="en-US" altLang="en-US" sz="2800" err="1">
                <a:latin typeface="Times New Roman" panose="02020603050405020304" pitchFamily="18" charset="0"/>
              </a:rPr>
              <a:t>xóa</a:t>
            </a:r>
            <a:r>
              <a:rPr lang="en-US" altLang="en-US" sz="2800">
                <a:latin typeface="Times New Roman" panose="02020603050405020304" pitchFamily="18" charset="0"/>
              </a:rPr>
              <a:t> thư mục Dang Khoa rồi </a:t>
            </a:r>
            <a:r>
              <a:rPr lang="vi-VN" altLang="en-US" sz="2800" dirty="0">
                <a:latin typeface="Times New Roman" panose="02020603050405020304" pitchFamily="18" charset="0"/>
              </a:rPr>
              <a:t>đ</a:t>
            </a:r>
            <a:r>
              <a:rPr lang="en-US" altLang="en-US" sz="2800" dirty="0" err="1">
                <a:latin typeface="Times New Roman" panose="02020603050405020304" pitchFamily="18" charset="0"/>
              </a:rPr>
              <a:t>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còn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chấm</a:t>
            </a:r>
            <a:r>
              <a:rPr lang="en-US" altLang="en-US" sz="2800" dirty="0">
                <a:latin typeface="Times New Roman" panose="02020603050405020304" pitchFamily="18" charset="0"/>
              </a:rPr>
              <a:t> (...).</a:t>
            </a:r>
          </a:p>
        </p:txBody>
      </p:sp>
      <p:sp>
        <p:nvSpPr>
          <p:cNvPr id="5" name="Subtitle 2">
            <a:extLst>
              <a:ext uri="{FF2B5EF4-FFF2-40B4-BE49-F238E27FC236}">
                <a16:creationId xmlns:a16="http://schemas.microsoft.com/office/drawing/2014/main" id="{3284FFDE-CAB2-F351-7D8A-FC2395669407}"/>
              </a:ext>
            </a:extLst>
          </p:cNvPr>
          <p:cNvSpPr txBox="1">
            <a:spLocks/>
          </p:cNvSpPr>
          <p:nvPr/>
        </p:nvSpPr>
        <p:spPr bwMode="auto">
          <a:xfrm>
            <a:off x="356870" y="4566692"/>
            <a:ext cx="1186561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lnSpc>
                <a:spcPct val="150000"/>
              </a:lnSpc>
              <a:spcBef>
                <a:spcPct val="20000"/>
              </a:spcBef>
              <a:buClr>
                <a:schemeClr val="accent1"/>
              </a:buClr>
              <a:buSzPct val="100000"/>
              <a:buFont typeface="Symbol" panose="05050102010706020507" pitchFamily="18" charset="2"/>
              <a:buNone/>
            </a:pP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xóa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a:t>
            </a:r>
            <a:r>
              <a:rPr lang="vi-VN" altLang="en-US" sz="2800" b="1" dirty="0">
                <a:latin typeface="Times New Roman" panose="02020603050405020304" pitchFamily="18" charset="0"/>
              </a:rPr>
              <a:t>ư</a:t>
            </a:r>
            <a:r>
              <a:rPr lang="en-US" altLang="en-US" sz="2800" b="1" dirty="0">
                <a:latin typeface="Times New Roman" panose="02020603050405020304" pitchFamily="18" charset="0"/>
              </a:rPr>
              <a:t> </a:t>
            </a:r>
            <a:r>
              <a:rPr lang="en-US" altLang="en-US" sz="2800" b="1" err="1">
                <a:latin typeface="Times New Roman" panose="02020603050405020304" pitchFamily="18" charset="0"/>
              </a:rPr>
              <a:t>mục</a:t>
            </a:r>
            <a:r>
              <a:rPr lang="en-US" altLang="en-US" sz="2800" b="1">
                <a:latin typeface="Times New Roman" panose="02020603050405020304" pitchFamily="18" charset="0"/>
              </a:rPr>
              <a:t> Dang Khoa, </a:t>
            </a:r>
            <a:r>
              <a:rPr lang="en-US" altLang="en-US" sz="2800" b="1" dirty="0" err="1">
                <a:latin typeface="Times New Roman" panose="02020603050405020304" pitchFamily="18" charset="0"/>
              </a:rPr>
              <a:t>em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nháy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nút</a:t>
            </a:r>
            <a:r>
              <a:rPr lang="en-US" altLang="en-US" sz="2800" b="1" dirty="0">
                <a:latin typeface="Times New Roman" panose="02020603050405020304" pitchFamily="18" charset="0"/>
              </a:rPr>
              <a:t> ................ </a:t>
            </a:r>
            <a:r>
              <a:rPr lang="en-US" altLang="en-US" sz="2800" b="1" dirty="0" err="1">
                <a:latin typeface="Times New Roman" panose="02020603050405020304" pitchFamily="18" charset="0"/>
              </a:rPr>
              <a:t>chuột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a:t>
            </a:r>
            <a:r>
              <a:rPr lang="vi-VN" altLang="en-US" sz="2800" b="1" dirty="0">
                <a:latin typeface="Times New Roman" panose="02020603050405020304" pitchFamily="18" charset="0"/>
              </a:rPr>
              <a:t>ư</a:t>
            </a:r>
            <a:r>
              <a:rPr lang="en-US" altLang="en-US" sz="2800" b="1" dirty="0">
                <a:latin typeface="Times New Roman" panose="02020603050405020304" pitchFamily="18" charset="0"/>
              </a:rPr>
              <a:t> </a:t>
            </a:r>
            <a:r>
              <a:rPr lang="en-US" altLang="en-US" sz="2800" b="1" err="1">
                <a:latin typeface="Times New Roman" panose="02020603050405020304" pitchFamily="18" charset="0"/>
              </a:rPr>
              <a:t>mục</a:t>
            </a:r>
            <a:r>
              <a:rPr lang="en-US" altLang="en-US" sz="2800" b="1">
                <a:latin typeface="Times New Roman" panose="02020603050405020304" pitchFamily="18" charset="0"/>
              </a:rPr>
              <a:t> Dang Khoa, </a:t>
            </a:r>
            <a:r>
              <a:rPr lang="en-US" altLang="en-US" sz="2800" b="1" err="1">
                <a:latin typeface="Times New Roman" panose="02020603050405020304" pitchFamily="18" charset="0"/>
              </a:rPr>
              <a:t>chọn</a:t>
            </a:r>
            <a:r>
              <a:rPr lang="en-US" altLang="en-US" sz="2800" b="1">
                <a:latin typeface="Times New Roman" panose="02020603050405020304" pitchFamily="18" charset="0"/>
              </a:rPr>
              <a:t> ....…..........</a:t>
            </a:r>
            <a:r>
              <a:rPr lang="en-US" altLang="en-US" sz="2800" b="1" dirty="0" err="1">
                <a:latin typeface="Times New Roman" panose="02020603050405020304" pitchFamily="18" charset="0"/>
              </a:rPr>
              <a:t>rồi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nhấn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phím</a:t>
            </a:r>
            <a:r>
              <a:rPr lang="en-US" altLang="en-US" sz="2800" b="1" dirty="0">
                <a:latin typeface="Times New Roman" panose="02020603050405020304" pitchFamily="18" charset="0"/>
              </a:rPr>
              <a:t> .................</a:t>
            </a:r>
            <a:r>
              <a:rPr lang="vi-VN" altLang="en-US" sz="2800" b="1" dirty="0">
                <a:latin typeface="Times New Roman" panose="02020603050405020304" pitchFamily="18" charset="0"/>
              </a:rPr>
              <a:t> 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xóa</a:t>
            </a:r>
            <a:r>
              <a:rPr lang="en-US" altLang="en-US" sz="2800" b="1" dirty="0">
                <a:latin typeface="Times New Roman" panose="02020603050405020304" pitchFamily="18" charset="0"/>
              </a:rPr>
              <a:t>.</a:t>
            </a:r>
          </a:p>
        </p:txBody>
      </p:sp>
      <p:sp>
        <p:nvSpPr>
          <p:cNvPr id="6" name="TextBox 5">
            <a:extLst>
              <a:ext uri="{FF2B5EF4-FFF2-40B4-BE49-F238E27FC236}">
                <a16:creationId xmlns:a16="http://schemas.microsoft.com/office/drawing/2014/main" id="{8EA49C55-273D-BB55-A034-8CC735048AB7}"/>
              </a:ext>
            </a:extLst>
          </p:cNvPr>
          <p:cNvSpPr txBox="1">
            <a:spLocks noChangeArrowheads="1"/>
          </p:cNvSpPr>
          <p:nvPr/>
        </p:nvSpPr>
        <p:spPr bwMode="auto">
          <a:xfrm>
            <a:off x="7097077" y="4596139"/>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sz="2800" b="1" dirty="0" err="1">
                <a:solidFill>
                  <a:srgbClr val="C00000"/>
                </a:solidFill>
                <a:latin typeface="Times New Roman" panose="02020603050405020304" pitchFamily="18" charset="0"/>
                <a:cs typeface="Times New Roman" panose="02020603050405020304" pitchFamily="18" charset="0"/>
              </a:rPr>
              <a:t>phải</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6D8BC9E-D305-622C-5179-CF5E895BCD93}"/>
              </a:ext>
            </a:extLst>
          </p:cNvPr>
          <p:cNvSpPr txBox="1">
            <a:spLocks noChangeArrowheads="1"/>
          </p:cNvSpPr>
          <p:nvPr/>
        </p:nvSpPr>
        <p:spPr bwMode="auto">
          <a:xfrm>
            <a:off x="2444115" y="5257832"/>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sz="2800" b="1" dirty="0">
                <a:solidFill>
                  <a:srgbClr val="C00000"/>
                </a:solidFill>
                <a:latin typeface="Times New Roman" panose="02020603050405020304" pitchFamily="18" charset="0"/>
                <a:cs typeface="Times New Roman" panose="02020603050405020304" pitchFamily="18" charset="0"/>
              </a:rPr>
              <a:t>Delete</a:t>
            </a:r>
          </a:p>
        </p:txBody>
      </p:sp>
      <p:sp>
        <p:nvSpPr>
          <p:cNvPr id="8" name="TextBox 7">
            <a:extLst>
              <a:ext uri="{FF2B5EF4-FFF2-40B4-BE49-F238E27FC236}">
                <a16:creationId xmlns:a16="http://schemas.microsoft.com/office/drawing/2014/main" id="{D8CC2AAA-4E51-B0B9-A581-5C71E2B498B4}"/>
              </a:ext>
            </a:extLst>
          </p:cNvPr>
          <p:cNvSpPr txBox="1">
            <a:spLocks noChangeArrowheads="1"/>
          </p:cNvSpPr>
          <p:nvPr/>
        </p:nvSpPr>
        <p:spPr bwMode="auto">
          <a:xfrm>
            <a:off x="6490334" y="5267490"/>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sz="2800" b="1" dirty="0">
                <a:solidFill>
                  <a:srgbClr val="C00000"/>
                </a:solidFill>
                <a:latin typeface="Times New Roman" panose="02020603050405020304" pitchFamily="18" charset="0"/>
                <a:cs typeface="Times New Roman" panose="02020603050405020304" pitchFamily="18" charset="0"/>
              </a:rPr>
              <a:t>Yes</a:t>
            </a:r>
          </a:p>
        </p:txBody>
      </p:sp>
    </p:spTree>
    <p:extLst>
      <p:ext uri="{BB962C8B-B14F-4D97-AF65-F5344CB8AC3E}">
        <p14:creationId xmlns:p14="http://schemas.microsoft.com/office/powerpoint/2010/main" val="28521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A60FE7-1EBE-21F0-A049-5A86F90FC010}"/>
              </a:ext>
            </a:extLst>
          </p:cNvPr>
          <p:cNvSpPr txBox="1"/>
          <p:nvPr/>
        </p:nvSpPr>
        <p:spPr>
          <a:xfrm>
            <a:off x="703727" y="324939"/>
            <a:ext cx="1753720" cy="430887"/>
          </a:xfrm>
          <a:prstGeom prst="rect">
            <a:avLst/>
          </a:prstGeom>
          <a:noFill/>
        </p:spPr>
        <p:txBody>
          <a:bodyPr wrap="square" rtlCol="0">
            <a:spAutoFit/>
          </a:bodyPr>
          <a:lstStyle/>
          <a:p>
            <a:r>
              <a:rPr lang="en-US" sz="2200" dirty="0">
                <a:solidFill>
                  <a:schemeClr val="accent3">
                    <a:lumMod val="75000"/>
                  </a:schemeClr>
                </a:solidFill>
                <a:latin typeface="Segoe UI Black" panose="020B0A02040204020203" pitchFamily="34" charset="0"/>
                <a:ea typeface="Segoe UI Black" panose="020B0A02040204020203" pitchFamily="34" charset="0"/>
              </a:rPr>
              <a:t>NHIỆM VỤ</a:t>
            </a:r>
          </a:p>
        </p:txBody>
      </p:sp>
      <p:sp>
        <p:nvSpPr>
          <p:cNvPr id="8" name="TextBox 7">
            <a:extLst>
              <a:ext uri="{FF2B5EF4-FFF2-40B4-BE49-F238E27FC236}">
                <a16:creationId xmlns:a16="http://schemas.microsoft.com/office/drawing/2014/main" id="{9F5B3617-06D7-4DB2-5A96-4CD7D412E86A}"/>
              </a:ext>
            </a:extLst>
          </p:cNvPr>
          <p:cNvSpPr txBox="1"/>
          <p:nvPr/>
        </p:nvSpPr>
        <p:spPr>
          <a:xfrm>
            <a:off x="2343828" y="317863"/>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a:solidFill>
                  <a:schemeClr val="bg1"/>
                </a:solidFill>
                <a:latin typeface="UTM Avo" panose="02040603050506020204"/>
              </a:rPr>
              <a:t>2</a:t>
            </a:r>
          </a:p>
        </p:txBody>
      </p:sp>
      <p:sp>
        <p:nvSpPr>
          <p:cNvPr id="9" name="TextBox 8">
            <a:extLst>
              <a:ext uri="{FF2B5EF4-FFF2-40B4-BE49-F238E27FC236}">
                <a16:creationId xmlns:a16="http://schemas.microsoft.com/office/drawing/2014/main" id="{040ABE72-C16C-630A-FDE2-03CB1E4A8774}"/>
              </a:ext>
            </a:extLst>
          </p:cNvPr>
          <p:cNvSpPr txBox="1"/>
          <p:nvPr/>
        </p:nvSpPr>
        <p:spPr>
          <a:xfrm>
            <a:off x="2722130" y="317862"/>
            <a:ext cx="8602455" cy="553998"/>
          </a:xfrm>
          <a:prstGeom prst="rect">
            <a:avLst/>
          </a:prstGeom>
          <a:noFill/>
        </p:spPr>
        <p:txBody>
          <a:bodyPr wrap="square" rtlCol="0">
            <a:spAutoFit/>
          </a:bodyPr>
          <a:lstStyle/>
          <a:p>
            <a:pPr algn="just"/>
            <a:r>
              <a:rPr lang="vi-VN" sz="3000">
                <a:latin typeface="+mj-lt"/>
              </a:rPr>
              <a:t> </a:t>
            </a:r>
            <a:r>
              <a:rPr lang="en-US" sz="3000">
                <a:latin typeface="Times New Roman" panose="02020603050405020304" pitchFamily="18" charset="0"/>
                <a:cs typeface="Times New Roman" panose="02020603050405020304" pitchFamily="18" charset="0"/>
              </a:rPr>
              <a:t>E</a:t>
            </a:r>
            <a:r>
              <a:rPr lang="vi-VN" sz="3000">
                <a:latin typeface="Times New Roman" panose="02020603050405020304" pitchFamily="18" charset="0"/>
                <a:cs typeface="Times New Roman" panose="02020603050405020304" pitchFamily="18" charset="0"/>
              </a:rPr>
              <a:t>m hãy thực hiện các yêu cầu sau: </a:t>
            </a:r>
            <a:endParaRPr lang="en-US" sz="30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8CB358-0CC0-2DD5-753B-C1BCBD1EA40F}"/>
              </a:ext>
            </a:extLst>
          </p:cNvPr>
          <p:cNvSpPr txBox="1"/>
          <p:nvPr/>
        </p:nvSpPr>
        <p:spPr>
          <a:xfrm>
            <a:off x="622729" y="1025737"/>
            <a:ext cx="10345785" cy="553998"/>
          </a:xfrm>
          <a:prstGeom prst="rect">
            <a:avLst/>
          </a:prstGeom>
          <a:noFill/>
        </p:spPr>
        <p:txBody>
          <a:bodyPr wrap="square" rtlCol="0">
            <a:spAutoFit/>
          </a:bodyPr>
          <a:lstStyle/>
          <a:p>
            <a:pPr algn="just"/>
            <a:r>
              <a:rPr lang="vi-VN" sz="3000">
                <a:latin typeface="+mj-lt"/>
              </a:rPr>
              <a:t>a) Di chuyển thư mục </a:t>
            </a:r>
            <a:r>
              <a:rPr lang="vi-VN" sz="3000">
                <a:solidFill>
                  <a:schemeClr val="accent4">
                    <a:lumMod val="75000"/>
                  </a:schemeClr>
                </a:solidFill>
                <a:latin typeface="+mj-lt"/>
              </a:rPr>
              <a:t>Thu An </a:t>
            </a:r>
            <a:r>
              <a:rPr lang="vi-VN" sz="3000">
                <a:latin typeface="+mj-lt"/>
              </a:rPr>
              <a:t>từ </a:t>
            </a:r>
            <a:r>
              <a:rPr lang="vi-VN" sz="3000">
                <a:solidFill>
                  <a:schemeClr val="accent4">
                    <a:lumMod val="75000"/>
                  </a:schemeClr>
                </a:solidFill>
                <a:latin typeface="+mj-lt"/>
              </a:rPr>
              <a:t>Nhom 1 </a:t>
            </a:r>
            <a:r>
              <a:rPr lang="vi-VN" sz="3000">
                <a:latin typeface="+mj-lt"/>
              </a:rPr>
              <a:t>sang </a:t>
            </a:r>
            <a:r>
              <a:rPr lang="vi-VN" sz="3000">
                <a:solidFill>
                  <a:schemeClr val="accent4">
                    <a:lumMod val="75000"/>
                  </a:schemeClr>
                </a:solidFill>
                <a:latin typeface="+mj-lt"/>
              </a:rPr>
              <a:t>Nhom 2</a:t>
            </a:r>
            <a:r>
              <a:rPr lang="vi-VN" sz="3000">
                <a:latin typeface="+mj-lt"/>
              </a:rPr>
              <a:t>. </a:t>
            </a:r>
            <a:endParaRPr lang="en-US" sz="3000">
              <a:latin typeface="+mj-lt"/>
            </a:endParaRPr>
          </a:p>
        </p:txBody>
      </p:sp>
      <p:sp>
        <p:nvSpPr>
          <p:cNvPr id="14" name="TextBox 13">
            <a:extLst>
              <a:ext uri="{FF2B5EF4-FFF2-40B4-BE49-F238E27FC236}">
                <a16:creationId xmlns:a16="http://schemas.microsoft.com/office/drawing/2014/main" id="{A7210D17-5239-EF13-8EDD-4EDBD33B596B}"/>
              </a:ext>
            </a:extLst>
          </p:cNvPr>
          <p:cNvSpPr txBox="1"/>
          <p:nvPr/>
        </p:nvSpPr>
        <p:spPr>
          <a:xfrm>
            <a:off x="4445234" y="2083757"/>
            <a:ext cx="3056845" cy="523220"/>
          </a:xfrm>
          <a:prstGeom prst="rect">
            <a:avLst/>
          </a:prstGeom>
          <a:noFill/>
        </p:spPr>
        <p:txBody>
          <a:bodyPr wrap="square" rtlCol="0">
            <a:spAutoFit/>
          </a:bodyPr>
          <a:lstStyle/>
          <a:p>
            <a:r>
              <a:rPr lang="en-US" sz="2800">
                <a:solidFill>
                  <a:schemeClr val="accent4">
                    <a:lumMod val="75000"/>
                  </a:schemeClr>
                </a:solidFill>
                <a:latin typeface="Times New Roman" panose="02020603050405020304" pitchFamily="18" charset="0"/>
                <a:cs typeface="Times New Roman" panose="02020603050405020304" pitchFamily="18" charset="0"/>
              </a:rPr>
              <a:t>Hướng dẫn : </a:t>
            </a:r>
          </a:p>
        </p:txBody>
      </p:sp>
      <p:sp>
        <p:nvSpPr>
          <p:cNvPr id="15" name="TextBox 14">
            <a:extLst>
              <a:ext uri="{FF2B5EF4-FFF2-40B4-BE49-F238E27FC236}">
                <a16:creationId xmlns:a16="http://schemas.microsoft.com/office/drawing/2014/main" id="{DB8BEAFE-BD29-513B-5EE0-74E489E9537B}"/>
              </a:ext>
            </a:extLst>
          </p:cNvPr>
          <p:cNvSpPr txBox="1"/>
          <p:nvPr/>
        </p:nvSpPr>
        <p:spPr>
          <a:xfrm>
            <a:off x="673247" y="2571979"/>
            <a:ext cx="10628100" cy="1015663"/>
          </a:xfrm>
          <a:prstGeom prst="rect">
            <a:avLst/>
          </a:prstGeom>
          <a:noFill/>
        </p:spPr>
        <p:txBody>
          <a:bodyPr wrap="square" rtlCol="0">
            <a:spAutoFit/>
          </a:bodyPr>
          <a:lstStyle/>
          <a:p>
            <a:pPr algn="just"/>
            <a:r>
              <a:rPr lang="vi-VN" sz="3000">
                <a:latin typeface="+mj-lt"/>
              </a:rPr>
              <a:t>a) Để di chuyển các thư mục </a:t>
            </a:r>
            <a:r>
              <a:rPr lang="vi-VN" sz="3000">
                <a:solidFill>
                  <a:schemeClr val="accent4">
                    <a:lumMod val="75000"/>
                  </a:schemeClr>
                </a:solidFill>
                <a:latin typeface="+mj-lt"/>
              </a:rPr>
              <a:t>Thu An </a:t>
            </a:r>
            <a:r>
              <a:rPr lang="vi-VN" sz="3000">
                <a:latin typeface="+mj-lt"/>
              </a:rPr>
              <a:t>từ </a:t>
            </a:r>
            <a:r>
              <a:rPr lang="vi-VN" sz="3000">
                <a:solidFill>
                  <a:schemeClr val="accent4">
                    <a:lumMod val="75000"/>
                  </a:schemeClr>
                </a:solidFill>
                <a:latin typeface="+mj-lt"/>
              </a:rPr>
              <a:t>Nhom 1 </a:t>
            </a:r>
            <a:r>
              <a:rPr lang="vi-VN" sz="3000">
                <a:latin typeface="+mj-lt"/>
              </a:rPr>
              <a:t>sang </a:t>
            </a:r>
            <a:r>
              <a:rPr lang="vi-VN" sz="3000">
                <a:solidFill>
                  <a:schemeClr val="accent4">
                    <a:lumMod val="75000"/>
                  </a:schemeClr>
                </a:solidFill>
                <a:latin typeface="+mj-lt"/>
              </a:rPr>
              <a:t>Nhom 2</a:t>
            </a:r>
            <a:r>
              <a:rPr lang="vi-VN" sz="3000">
                <a:latin typeface="+mj-lt"/>
              </a:rPr>
              <a:t>, em thực hiện thao tác như sau:</a:t>
            </a:r>
            <a:endParaRPr lang="en-US" sz="3000">
              <a:latin typeface="+mj-lt"/>
            </a:endParaRPr>
          </a:p>
        </p:txBody>
      </p:sp>
      <p:sp>
        <p:nvSpPr>
          <p:cNvPr id="3" name="TextBox 2">
            <a:extLst>
              <a:ext uri="{FF2B5EF4-FFF2-40B4-BE49-F238E27FC236}">
                <a16:creationId xmlns:a16="http://schemas.microsoft.com/office/drawing/2014/main" id="{149D8FF3-A8C6-CBD5-B617-EB3F57F8E042}"/>
              </a:ext>
            </a:extLst>
          </p:cNvPr>
          <p:cNvSpPr txBox="1"/>
          <p:nvPr/>
        </p:nvSpPr>
        <p:spPr>
          <a:xfrm>
            <a:off x="622729" y="1570276"/>
            <a:ext cx="10701856" cy="553998"/>
          </a:xfrm>
          <a:prstGeom prst="rect">
            <a:avLst/>
          </a:prstGeom>
          <a:noFill/>
        </p:spPr>
        <p:txBody>
          <a:bodyPr wrap="square" rtlCol="0">
            <a:spAutoFit/>
          </a:bodyPr>
          <a:lstStyle/>
          <a:p>
            <a:pPr algn="just"/>
            <a:r>
              <a:rPr lang="vi-VN" sz="3000">
                <a:latin typeface="+mj-lt"/>
              </a:rPr>
              <a:t>b) Đổi tên tệp </a:t>
            </a:r>
            <a:r>
              <a:rPr lang="vi-VN" sz="3000">
                <a:solidFill>
                  <a:schemeClr val="accent4">
                    <a:lumMod val="75000"/>
                  </a:schemeClr>
                </a:solidFill>
                <a:latin typeface="+mj-lt"/>
              </a:rPr>
              <a:t>Gioi thieu </a:t>
            </a:r>
            <a:r>
              <a:rPr lang="vi-VN" sz="3000">
                <a:latin typeface="+mj-lt"/>
              </a:rPr>
              <a:t>thành</a:t>
            </a:r>
            <a:r>
              <a:rPr lang="vi-VN" sz="3000">
                <a:solidFill>
                  <a:schemeClr val="accent4">
                    <a:lumMod val="75000"/>
                  </a:schemeClr>
                </a:solidFill>
                <a:latin typeface="+mj-lt"/>
              </a:rPr>
              <a:t> Gioi thieu nhom</a:t>
            </a:r>
            <a:r>
              <a:rPr lang="vi-VN" sz="3000">
                <a:latin typeface="+mj-lt"/>
              </a:rPr>
              <a:t>.</a:t>
            </a:r>
            <a:endParaRPr lang="en-US" sz="3000">
              <a:latin typeface="+mj-lt"/>
            </a:endParaRPr>
          </a:p>
        </p:txBody>
      </p:sp>
      <p:pic>
        <p:nvPicPr>
          <p:cNvPr id="5" name="Picture 4" descr="Graphical user interface, application&#10;&#10;Description automatically generated">
            <a:extLst>
              <a:ext uri="{FF2B5EF4-FFF2-40B4-BE49-F238E27FC236}">
                <a16:creationId xmlns:a16="http://schemas.microsoft.com/office/drawing/2014/main" id="{F2D5711B-43F4-5467-05C3-C72A95F08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242" y="3413620"/>
            <a:ext cx="6072489" cy="3126518"/>
          </a:xfrm>
          <a:prstGeom prst="rect">
            <a:avLst/>
          </a:prstGeom>
        </p:spPr>
      </p:pic>
      <p:sp>
        <p:nvSpPr>
          <p:cNvPr id="2" name="Text Placeholder 2">
            <a:extLst>
              <a:ext uri="{FF2B5EF4-FFF2-40B4-BE49-F238E27FC236}">
                <a16:creationId xmlns:a16="http://schemas.microsoft.com/office/drawing/2014/main" id="{E701559E-BA6C-45F8-B971-BC9D220B2B26}"/>
              </a:ext>
            </a:extLst>
          </p:cNvPr>
          <p:cNvSpPr txBox="1">
            <a:spLocks/>
          </p:cNvSpPr>
          <p:nvPr/>
        </p:nvSpPr>
        <p:spPr>
          <a:xfrm>
            <a:off x="637969" y="3587642"/>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B</a:t>
            </a:r>
            <a:r>
              <a:rPr lang="en-US" i="1" dirty="0" err="1"/>
              <a:t>ước</a:t>
            </a:r>
            <a:r>
              <a:rPr lang="en-US" i="1" dirty="0"/>
              <a:t> 1</a:t>
            </a:r>
            <a:r>
              <a:rPr lang="en-US" i="1"/>
              <a:t>: </a:t>
            </a:r>
            <a:r>
              <a:rPr lang="en-US"/>
              <a:t>Chọn Thư mục </a:t>
            </a:r>
            <a:r>
              <a:rPr lang="en-US" b="1">
                <a:solidFill>
                  <a:srgbClr val="C00000"/>
                </a:solidFill>
              </a:rPr>
              <a:t>Nhom 1</a:t>
            </a:r>
          </a:p>
          <a:p>
            <a:pPr marL="981075" indent="-981075">
              <a:lnSpc>
                <a:spcPct val="130000"/>
              </a:lnSpc>
            </a:pPr>
            <a:r>
              <a:rPr lang="en-US" i="1"/>
              <a:t>Bước 2: </a:t>
            </a:r>
            <a:r>
              <a:rPr lang="en-US"/>
              <a:t>Chọn thư mục </a:t>
            </a:r>
            <a:r>
              <a:rPr lang="en-US" b="1">
                <a:solidFill>
                  <a:srgbClr val="C00000"/>
                </a:solidFill>
              </a:rPr>
              <a:t>Thu An</a:t>
            </a:r>
            <a:endParaRPr lang="en-US" b="1" dirty="0">
              <a:solidFill>
                <a:srgbClr val="C00000"/>
              </a:solidFill>
            </a:endParaRPr>
          </a:p>
          <a:p>
            <a:pPr marL="981075" indent="-981075">
              <a:lnSpc>
                <a:spcPct val="130000"/>
              </a:lnSpc>
            </a:pPr>
            <a:r>
              <a:rPr lang="en-US" i="1" err="1"/>
              <a:t>Bước</a:t>
            </a:r>
            <a:r>
              <a:rPr lang="en-US" i="1"/>
              <a:t> 3: </a:t>
            </a:r>
            <a:r>
              <a:rPr lang="en-US" err="1"/>
              <a:t>Chọn</a:t>
            </a:r>
            <a:r>
              <a:rPr lang="en-US"/>
              <a:t> lệnh </a:t>
            </a:r>
            <a:r>
              <a:rPr lang="en-US" b="1">
                <a:solidFill>
                  <a:srgbClr val="C00000"/>
                </a:solidFill>
              </a:rPr>
              <a:t>Move to</a:t>
            </a:r>
            <a:endParaRPr lang="en-US" b="1" dirty="0">
              <a:solidFill>
                <a:srgbClr val="C00000"/>
              </a:solidFill>
            </a:endParaRPr>
          </a:p>
          <a:p>
            <a:pPr marL="981075" indent="-981075">
              <a:lnSpc>
                <a:spcPct val="130000"/>
              </a:lnSpc>
            </a:pPr>
            <a:r>
              <a:rPr lang="en-US" i="1" err="1"/>
              <a:t>Bước</a:t>
            </a:r>
            <a:r>
              <a:rPr lang="en-US" i="1"/>
              <a:t> 4: </a:t>
            </a:r>
            <a:r>
              <a:rPr lang="en-US"/>
              <a:t>Chọn thư mục </a:t>
            </a:r>
            <a:r>
              <a:rPr lang="en-US" b="1">
                <a:solidFill>
                  <a:srgbClr val="C00000"/>
                </a:solidFill>
              </a:rPr>
              <a:t>Nhom 2</a:t>
            </a:r>
            <a:endParaRPr lang="en-US" dirty="0"/>
          </a:p>
        </p:txBody>
      </p:sp>
    </p:spTree>
    <p:extLst>
      <p:ext uri="{BB962C8B-B14F-4D97-AF65-F5344CB8AC3E}">
        <p14:creationId xmlns:p14="http://schemas.microsoft.com/office/powerpoint/2010/main" val="220633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4" grpId="0"/>
      <p:bldP spid="15" grpId="0"/>
      <p:bldP spid="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8CB358-0CC0-2DD5-753B-C1BCBD1EA40F}"/>
              </a:ext>
            </a:extLst>
          </p:cNvPr>
          <p:cNvSpPr txBox="1"/>
          <p:nvPr/>
        </p:nvSpPr>
        <p:spPr>
          <a:xfrm>
            <a:off x="619593" y="351903"/>
            <a:ext cx="10952814" cy="1384995"/>
          </a:xfrm>
          <a:prstGeom prst="rect">
            <a:avLst/>
          </a:prstGeom>
          <a:noFill/>
        </p:spPr>
        <p:txBody>
          <a:bodyPr wrap="square" rtlCol="0">
            <a:spAutoFit/>
          </a:bodyPr>
          <a:lstStyle/>
          <a:p>
            <a:pPr algn="just"/>
            <a:r>
              <a:rPr lang="vi-VN" sz="2800">
                <a:latin typeface="+mj-lt"/>
              </a:rPr>
              <a:t>Lưu ý: Nếu em không thấy thư mục </a:t>
            </a:r>
            <a:r>
              <a:rPr lang="vi-VN" sz="2800">
                <a:solidFill>
                  <a:schemeClr val="accent4">
                    <a:lumMod val="75000"/>
                  </a:schemeClr>
                </a:solidFill>
                <a:latin typeface="+mj-lt"/>
              </a:rPr>
              <a:t>Nhom 2 </a:t>
            </a:r>
            <a:r>
              <a:rPr lang="vi-VN" sz="2800">
                <a:latin typeface="+mj-lt"/>
              </a:rPr>
              <a:t>trong danh sách hiện ra sau khi chọn lệnh </a:t>
            </a:r>
            <a:r>
              <a:rPr lang="vi-VN" sz="2800">
                <a:solidFill>
                  <a:schemeClr val="accent4">
                    <a:lumMod val="75000"/>
                  </a:schemeClr>
                </a:solidFill>
                <a:latin typeface="+mj-lt"/>
              </a:rPr>
              <a:t>Move to </a:t>
            </a:r>
            <a:r>
              <a:rPr lang="vi-VN" sz="2800">
                <a:latin typeface="+mj-lt"/>
              </a:rPr>
              <a:t>thì em có thể chọn </a:t>
            </a:r>
            <a:r>
              <a:rPr lang="vi-VN" sz="2800">
                <a:solidFill>
                  <a:schemeClr val="accent4">
                    <a:lumMod val="75000"/>
                  </a:schemeClr>
                </a:solidFill>
                <a:latin typeface="+mj-lt"/>
              </a:rPr>
              <a:t>Choose location... </a:t>
            </a:r>
            <a:r>
              <a:rPr lang="vi-VN" sz="2800">
                <a:latin typeface="+mj-lt"/>
              </a:rPr>
              <a:t>rồi tiếp tục tìm đến thư mục </a:t>
            </a:r>
            <a:r>
              <a:rPr lang="vi-VN" sz="2800">
                <a:solidFill>
                  <a:schemeClr val="accent4">
                    <a:lumMod val="75000"/>
                  </a:schemeClr>
                </a:solidFill>
                <a:latin typeface="+mj-lt"/>
              </a:rPr>
              <a:t>Nhom 2 </a:t>
            </a:r>
            <a:r>
              <a:rPr lang="vi-VN" sz="2800">
                <a:latin typeface="+mj-lt"/>
              </a:rPr>
              <a:t>trong</a:t>
            </a:r>
            <a:r>
              <a:rPr lang="en-US" sz="2800">
                <a:latin typeface="+mj-lt"/>
              </a:rPr>
              <a:t> </a:t>
            </a:r>
            <a:r>
              <a:rPr lang="en-US" sz="2800">
                <a:latin typeface="Times New Roman" panose="02020603050405020304" pitchFamily="18" charset="0"/>
                <a:cs typeface="Times New Roman" panose="02020603050405020304" pitchFamily="18" charset="0"/>
              </a:rPr>
              <a:t>máy tính.</a:t>
            </a:r>
          </a:p>
        </p:txBody>
      </p:sp>
      <p:sp>
        <p:nvSpPr>
          <p:cNvPr id="15" name="TextBox 14">
            <a:extLst>
              <a:ext uri="{FF2B5EF4-FFF2-40B4-BE49-F238E27FC236}">
                <a16:creationId xmlns:a16="http://schemas.microsoft.com/office/drawing/2014/main" id="{DB8BEAFE-BD29-513B-5EE0-74E489E9537B}"/>
              </a:ext>
            </a:extLst>
          </p:cNvPr>
          <p:cNvSpPr txBox="1"/>
          <p:nvPr/>
        </p:nvSpPr>
        <p:spPr>
          <a:xfrm>
            <a:off x="619593" y="1732517"/>
            <a:ext cx="10588088" cy="954107"/>
          </a:xfrm>
          <a:prstGeom prst="rect">
            <a:avLst/>
          </a:prstGeom>
          <a:noFill/>
        </p:spPr>
        <p:txBody>
          <a:bodyPr wrap="square" rtlCol="0">
            <a:spAutoFit/>
          </a:bodyPr>
          <a:lstStyle/>
          <a:p>
            <a:pPr algn="just"/>
            <a:r>
              <a:rPr lang="vi-VN" sz="2800">
                <a:latin typeface="+mj-lt"/>
              </a:rPr>
              <a:t>Khi di chuyển một thư mục thì các tệp và thư mục con của thư mục đó cũng di chuyển theo.</a:t>
            </a:r>
            <a:endParaRPr lang="en-US" sz="2800">
              <a:latin typeface="+mj-lt"/>
            </a:endParaRPr>
          </a:p>
        </p:txBody>
      </p:sp>
      <p:sp>
        <p:nvSpPr>
          <p:cNvPr id="2" name="TextBox 1">
            <a:extLst>
              <a:ext uri="{FF2B5EF4-FFF2-40B4-BE49-F238E27FC236}">
                <a16:creationId xmlns:a16="http://schemas.microsoft.com/office/drawing/2014/main" id="{4DDC6AE2-C362-971F-F299-5555274A736C}"/>
              </a:ext>
            </a:extLst>
          </p:cNvPr>
          <p:cNvSpPr txBox="1"/>
          <p:nvPr/>
        </p:nvSpPr>
        <p:spPr>
          <a:xfrm>
            <a:off x="1038706" y="2595751"/>
            <a:ext cx="10588088" cy="523220"/>
          </a:xfrm>
          <a:prstGeom prst="rect">
            <a:avLst/>
          </a:prstGeom>
          <a:noFill/>
        </p:spPr>
        <p:txBody>
          <a:bodyPr wrap="square" rtlCol="0">
            <a:spAutoFit/>
          </a:bodyPr>
          <a:lstStyle/>
          <a:p>
            <a:pPr algn="just"/>
            <a:r>
              <a:rPr lang="vi-VN" sz="2800">
                <a:latin typeface="+mj-lt"/>
              </a:rPr>
              <a:t>b) Đổi tên tệp thực hiện tương tự như đổi tên thư mục như sau:</a:t>
            </a:r>
            <a:endParaRPr lang="en-US" sz="2800">
              <a:latin typeface="+mj-lt"/>
            </a:endParaRPr>
          </a:p>
        </p:txBody>
      </p:sp>
      <p:pic>
        <p:nvPicPr>
          <p:cNvPr id="5" name="Picture 4" descr="Graphical user interface, application, Word&#10;&#10;Description automatically generated">
            <a:extLst>
              <a:ext uri="{FF2B5EF4-FFF2-40B4-BE49-F238E27FC236}">
                <a16:creationId xmlns:a16="http://schemas.microsoft.com/office/drawing/2014/main" id="{2A84F4BB-1587-0CB5-AF15-91B1665B7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536" y="3203584"/>
            <a:ext cx="6493300" cy="3476794"/>
          </a:xfrm>
          <a:prstGeom prst="rect">
            <a:avLst/>
          </a:prstGeom>
        </p:spPr>
      </p:pic>
      <p:sp>
        <p:nvSpPr>
          <p:cNvPr id="4" name="Text Placeholder 2">
            <a:extLst>
              <a:ext uri="{FF2B5EF4-FFF2-40B4-BE49-F238E27FC236}">
                <a16:creationId xmlns:a16="http://schemas.microsoft.com/office/drawing/2014/main" id="{FE612616-E7A8-C291-16A4-3045404D0D17}"/>
              </a:ext>
            </a:extLst>
          </p:cNvPr>
          <p:cNvSpPr txBox="1">
            <a:spLocks/>
          </p:cNvSpPr>
          <p:nvPr/>
        </p:nvSpPr>
        <p:spPr>
          <a:xfrm>
            <a:off x="381000" y="3429000"/>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B</a:t>
            </a:r>
            <a:r>
              <a:rPr lang="en-US" i="1" dirty="0" err="1"/>
              <a:t>ước</a:t>
            </a:r>
            <a:r>
              <a:rPr lang="en-US" i="1" dirty="0"/>
              <a:t> 1</a:t>
            </a:r>
            <a:r>
              <a:rPr lang="en-US" i="1"/>
              <a:t>: </a:t>
            </a:r>
            <a:r>
              <a:rPr lang="en-US"/>
              <a:t>Chọn Thư mục </a:t>
            </a:r>
            <a:r>
              <a:rPr lang="en-US" b="1">
                <a:solidFill>
                  <a:srgbClr val="C00000"/>
                </a:solidFill>
              </a:rPr>
              <a:t>Thu An</a:t>
            </a:r>
          </a:p>
          <a:p>
            <a:pPr marL="981075" indent="-981075">
              <a:lnSpc>
                <a:spcPct val="130000"/>
              </a:lnSpc>
            </a:pPr>
            <a:r>
              <a:rPr lang="en-US" i="1"/>
              <a:t>Bước 2: </a:t>
            </a:r>
            <a:r>
              <a:rPr lang="en-US"/>
              <a:t>Chọn tệp </a:t>
            </a:r>
            <a:r>
              <a:rPr lang="en-US" b="1">
                <a:solidFill>
                  <a:srgbClr val="C00000"/>
                </a:solidFill>
              </a:rPr>
              <a:t>Gioi thieu</a:t>
            </a:r>
            <a:endParaRPr lang="en-US" b="1" dirty="0">
              <a:solidFill>
                <a:srgbClr val="C00000"/>
              </a:solidFill>
            </a:endParaRPr>
          </a:p>
          <a:p>
            <a:pPr marL="981075" indent="-981075">
              <a:lnSpc>
                <a:spcPct val="130000"/>
              </a:lnSpc>
            </a:pPr>
            <a:r>
              <a:rPr lang="en-US" i="1" err="1"/>
              <a:t>Bước</a:t>
            </a:r>
            <a:r>
              <a:rPr lang="en-US" i="1"/>
              <a:t> 3: </a:t>
            </a:r>
            <a:r>
              <a:rPr lang="en-US" err="1"/>
              <a:t>Chọn</a:t>
            </a:r>
            <a:r>
              <a:rPr lang="en-US"/>
              <a:t> lệnh </a:t>
            </a:r>
            <a:r>
              <a:rPr lang="en-US" b="1">
                <a:solidFill>
                  <a:srgbClr val="C00000"/>
                </a:solidFill>
              </a:rPr>
              <a:t>Rename</a:t>
            </a:r>
            <a:endParaRPr lang="en-US" b="1" dirty="0">
              <a:solidFill>
                <a:srgbClr val="C00000"/>
              </a:solidFill>
            </a:endParaRPr>
          </a:p>
          <a:p>
            <a:pPr marL="981075" indent="-981075">
              <a:lnSpc>
                <a:spcPct val="130000"/>
              </a:lnSpc>
            </a:pPr>
            <a:r>
              <a:rPr lang="en-US" i="1" err="1"/>
              <a:t>Bước</a:t>
            </a:r>
            <a:r>
              <a:rPr lang="en-US" i="1"/>
              <a:t> 4: </a:t>
            </a:r>
            <a:r>
              <a:rPr lang="en-US" dirty="0" err="1"/>
              <a:t>Gõ</a:t>
            </a:r>
            <a:r>
              <a:rPr lang="en-US" dirty="0"/>
              <a:t> </a:t>
            </a:r>
            <a:r>
              <a:rPr lang="en-US" err="1"/>
              <a:t>tên</a:t>
            </a:r>
            <a:r>
              <a:rPr lang="en-US"/>
              <a:t> mới </a:t>
            </a:r>
            <a:r>
              <a:rPr lang="en-US" b="1">
                <a:solidFill>
                  <a:srgbClr val="C00000"/>
                </a:solidFill>
              </a:rPr>
              <a:t>Gioi thieu nhom</a:t>
            </a:r>
            <a:r>
              <a:rPr lang="en-US"/>
              <a:t> </a:t>
            </a:r>
            <a:r>
              <a:rPr lang="en-US" dirty="0" err="1"/>
              <a:t>vào</a:t>
            </a:r>
            <a:r>
              <a:rPr lang="en-US" dirty="0"/>
              <a:t> ô</a:t>
            </a:r>
          </a:p>
          <a:p>
            <a:pPr marL="981075" indent="-981075">
              <a:lnSpc>
                <a:spcPct val="130000"/>
              </a:lnSpc>
            </a:pPr>
            <a:r>
              <a:rPr lang="en-US" i="1" err="1"/>
              <a:t>Bước</a:t>
            </a:r>
            <a:r>
              <a:rPr lang="en-US" i="1"/>
              <a:t> 5: </a:t>
            </a:r>
            <a:r>
              <a:rPr lang="en-US" dirty="0" err="1"/>
              <a:t>Nhấn</a:t>
            </a:r>
            <a:r>
              <a:rPr lang="en-US" dirty="0"/>
              <a:t> </a:t>
            </a:r>
            <a:r>
              <a:rPr lang="en-US" dirty="0" err="1"/>
              <a:t>phím</a:t>
            </a:r>
            <a:r>
              <a:rPr lang="en-US" dirty="0"/>
              <a:t> </a:t>
            </a:r>
            <a:r>
              <a:rPr lang="en-US" b="1" dirty="0">
                <a:solidFill>
                  <a:srgbClr val="C00000"/>
                </a:solidFill>
              </a:rPr>
              <a:t>Enter</a:t>
            </a:r>
          </a:p>
        </p:txBody>
      </p:sp>
    </p:spTree>
    <p:extLst>
      <p:ext uri="{BB962C8B-B14F-4D97-AF65-F5344CB8AC3E}">
        <p14:creationId xmlns:p14="http://schemas.microsoft.com/office/powerpoint/2010/main" val="239651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66119" y="144345"/>
            <a:ext cx="3413690" cy="619225"/>
            <a:chOff x="719771" y="467376"/>
            <a:chExt cx="3413690"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9771" y="467376"/>
              <a:ext cx="932424"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766119" y="897283"/>
            <a:ext cx="11037968" cy="1481175"/>
          </a:xfrm>
          <a:prstGeom prst="rect">
            <a:avLst/>
          </a:prstGeom>
        </p:spPr>
        <p:txBody>
          <a:bodyPr wrap="square">
            <a:spAutoFit/>
          </a:bodyPr>
          <a:lstStyle/>
          <a:p>
            <a:pPr defTabSz="342900">
              <a:lnSpc>
                <a:spcPct val="150000"/>
              </a:lnSpc>
            </a:pPr>
            <a:r>
              <a:rPr lang="en-US" sz="3200" b="1" dirty="0">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Khi em muốn tệp và thư mục tồn tại cả ở thư mục cũ và thư mục mới em sử dụng một thao tác nào?</a:t>
            </a:r>
          </a:p>
        </p:txBody>
      </p:sp>
      <p:sp>
        <p:nvSpPr>
          <p:cNvPr id="4" name="Rectangle 3">
            <a:extLst>
              <a:ext uri="{FF2B5EF4-FFF2-40B4-BE49-F238E27FC236}">
                <a16:creationId xmlns:a16="http://schemas.microsoft.com/office/drawing/2014/main" id="{702AD4AF-0DC3-960F-C62C-DB29C416CEE4}"/>
              </a:ext>
            </a:extLst>
          </p:cNvPr>
          <p:cNvSpPr/>
          <p:nvPr/>
        </p:nvSpPr>
        <p:spPr>
          <a:xfrm>
            <a:off x="1644427" y="3057744"/>
            <a:ext cx="2900943" cy="742511"/>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Sao </a:t>
            </a:r>
            <a:r>
              <a:rPr lang="en-US" sz="3200" dirty="0" err="1">
                <a:latin typeface="Times New Roman" panose="02020603050405020304" pitchFamily="18" charset="0"/>
                <a:cs typeface="Times New Roman" panose="02020603050405020304" pitchFamily="18" charset="0"/>
              </a:rPr>
              <a:t>chép</a:t>
            </a:r>
            <a:endParaRPr lang="vi-VN" sz="3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263118F-5C65-1650-491A-3C5F5BA00042}"/>
              </a:ext>
            </a:extLst>
          </p:cNvPr>
          <p:cNvSpPr/>
          <p:nvPr/>
        </p:nvSpPr>
        <p:spPr>
          <a:xfrm>
            <a:off x="7086600" y="3010588"/>
            <a:ext cx="2900943" cy="742511"/>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B. </a:t>
            </a:r>
            <a:r>
              <a:rPr lang="en-US" sz="3200" dirty="0">
                <a:latin typeface="Times New Roman" panose="02020603050405020304" pitchFamily="18" charset="0"/>
                <a:cs typeface="Times New Roman" panose="02020603050405020304" pitchFamily="18" charset="0"/>
              </a:rPr>
              <a:t>Di </a:t>
            </a:r>
            <a:r>
              <a:rPr lang="en-US" sz="3200" dirty="0" err="1">
                <a:latin typeface="Times New Roman" panose="02020603050405020304" pitchFamily="18" charset="0"/>
                <a:cs typeface="Times New Roman" panose="02020603050405020304" pitchFamily="18" charset="0"/>
              </a:rPr>
              <a:t>chuyển</a:t>
            </a:r>
            <a:endParaRPr lang="vi-VN" sz="32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E195D8F-B0BB-0314-E882-531694F18B2E}"/>
              </a:ext>
            </a:extLst>
          </p:cNvPr>
          <p:cNvSpPr/>
          <p:nvPr/>
        </p:nvSpPr>
        <p:spPr>
          <a:xfrm>
            <a:off x="1698543" y="4024964"/>
            <a:ext cx="2212807" cy="742511"/>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Xóa</a:t>
            </a:r>
            <a:endParaRPr lang="vi-VN"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D33E82-33B8-CFFE-30FE-69879F45BA94}"/>
              </a:ext>
            </a:extLst>
          </p:cNvPr>
          <p:cNvSpPr/>
          <p:nvPr/>
        </p:nvSpPr>
        <p:spPr>
          <a:xfrm>
            <a:off x="7086600" y="4024965"/>
            <a:ext cx="2900943" cy="742511"/>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endParaRPr lang="vi-VN" sz="32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C488F4ED-A2C1-E8CC-C488-7E11405D15D1}"/>
              </a:ext>
            </a:extLst>
          </p:cNvPr>
          <p:cNvSpPr/>
          <p:nvPr/>
        </p:nvSpPr>
        <p:spPr>
          <a:xfrm>
            <a:off x="1380108" y="3170098"/>
            <a:ext cx="838200" cy="742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66119" y="144345"/>
            <a:ext cx="3413690" cy="619225"/>
            <a:chOff x="719771" y="467376"/>
            <a:chExt cx="3413690"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9771" y="467376"/>
              <a:ext cx="932424"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2" name="Rectangle 21">
            <a:extLst>
              <a:ext uri="{FF2B5EF4-FFF2-40B4-BE49-F238E27FC236}">
                <a16:creationId xmlns:a16="http://schemas.microsoft.com/office/drawing/2014/main" id="{376AB137-0387-4900-B10F-16F5931B7B42}"/>
              </a:ext>
            </a:extLst>
          </p:cNvPr>
          <p:cNvSpPr/>
          <p:nvPr/>
        </p:nvSpPr>
        <p:spPr>
          <a:xfrm>
            <a:off x="990600" y="807777"/>
            <a:ext cx="6400800" cy="620619"/>
          </a:xfrm>
          <a:prstGeom prst="rect">
            <a:avLst/>
          </a:prstGeom>
        </p:spPr>
        <p:txBody>
          <a:bodyPr wrap="square">
            <a:spAutoFit/>
          </a:bodyPr>
          <a:lstStyle/>
          <a:p>
            <a:pPr algn="just" defTabSz="342900">
              <a:lnSpc>
                <a:spcPct val="150000"/>
              </a:lnSpc>
            </a:pPr>
            <a:r>
              <a:rPr lang="en-US" sz="2600" b="1">
                <a:latin typeface="Times New Roman" panose="02020603050405020304" pitchFamily="18" charset="0"/>
                <a:cs typeface="Times New Roman" panose="02020603050405020304" pitchFamily="18" charset="0"/>
              </a:rPr>
              <a:t>2. </a:t>
            </a:r>
            <a:r>
              <a:rPr lang="vi-VN" sz="2600">
                <a:latin typeface="Times New Roman" panose="02020603050405020304" pitchFamily="18" charset="0"/>
                <a:cs typeface="Times New Roman" panose="02020603050405020304" pitchFamily="18" charset="0"/>
              </a:rPr>
              <a:t>Em hãy thực hành các nhiệm vụ sa</a:t>
            </a:r>
            <a:r>
              <a:rPr lang="en-US" sz="2600">
                <a:latin typeface="Times New Roman" panose="02020603050405020304" pitchFamily="18" charset="0"/>
                <a:cs typeface="Times New Roman" panose="02020603050405020304" pitchFamily="18" charset="0"/>
              </a:rPr>
              <a:t>u:</a:t>
            </a:r>
            <a:endParaRPr lang="vi-VN" sz="26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6A11A75-E82B-F067-4EA1-3653821BD64D}"/>
              </a:ext>
            </a:extLst>
          </p:cNvPr>
          <p:cNvSpPr/>
          <p:nvPr/>
        </p:nvSpPr>
        <p:spPr>
          <a:xfrm>
            <a:off x="990600" y="1457496"/>
            <a:ext cx="10134600" cy="492443"/>
          </a:xfrm>
          <a:prstGeom prst="rect">
            <a:avLst/>
          </a:prstGeom>
        </p:spPr>
        <p:txBody>
          <a:bodyPr wrap="square">
            <a:spAutoFit/>
          </a:bodyPr>
          <a:lstStyle/>
          <a:p>
            <a:pPr algn="just" defTabSz="342900"/>
            <a:r>
              <a:rPr lang="vi-VN" sz="2600">
                <a:latin typeface="Times New Roman" panose="02020603050405020304" pitchFamily="18" charset="0"/>
                <a:cs typeface="Times New Roman" panose="02020603050405020304" pitchFamily="18" charset="0"/>
              </a:rPr>
              <a:t>a) Tạo thư mục con trong thư mục mang tên em theo gợi ý ở Hình 22.</a:t>
            </a:r>
          </a:p>
        </p:txBody>
      </p:sp>
      <p:sp>
        <p:nvSpPr>
          <p:cNvPr id="11" name="Rectangle 10">
            <a:extLst>
              <a:ext uri="{FF2B5EF4-FFF2-40B4-BE49-F238E27FC236}">
                <a16:creationId xmlns:a16="http://schemas.microsoft.com/office/drawing/2014/main" id="{38EDF5E4-FA4E-D2B1-9471-0318B4E8ED3B}"/>
              </a:ext>
            </a:extLst>
          </p:cNvPr>
          <p:cNvSpPr/>
          <p:nvPr/>
        </p:nvSpPr>
        <p:spPr>
          <a:xfrm>
            <a:off x="990600" y="2068039"/>
            <a:ext cx="6989412" cy="1692771"/>
          </a:xfrm>
          <a:prstGeom prst="rect">
            <a:avLst/>
          </a:prstGeom>
        </p:spPr>
        <p:txBody>
          <a:bodyPr wrap="square">
            <a:spAutoFit/>
          </a:bodyPr>
          <a:lstStyle/>
          <a:p>
            <a:pPr algn="just" defTabSz="342900"/>
            <a:r>
              <a:rPr lang="vi-VN" sz="2600">
                <a:latin typeface="Times New Roman" panose="02020603050405020304" pitchFamily="18" charset="0"/>
                <a:cs typeface="Times New Roman" panose="02020603050405020304" pitchFamily="18" charset="0"/>
              </a:rPr>
              <a:t>b) Sao chép một tệp hình ảnh trên máy tính vào thư mục </a:t>
            </a:r>
            <a:r>
              <a:rPr lang="vi-VN" sz="2600">
                <a:solidFill>
                  <a:srgbClr val="C00000"/>
                </a:solidFill>
                <a:latin typeface="Times New Roman" panose="02020603050405020304" pitchFamily="18" charset="0"/>
                <a:cs typeface="Times New Roman" panose="02020603050405020304" pitchFamily="18" charset="0"/>
              </a:rPr>
              <a:t>Hinh anh,</a:t>
            </a:r>
            <a:r>
              <a:rPr lang="vi-VN" sz="2600">
                <a:latin typeface="Times New Roman" panose="02020603050405020304" pitchFamily="18" charset="0"/>
                <a:cs typeface="Times New Roman" panose="02020603050405020304" pitchFamily="18" charset="0"/>
              </a:rPr>
              <a:t> sao chép một tệp trình chiếu vào thư mục </a:t>
            </a:r>
            <a:r>
              <a:rPr lang="vi-VN" sz="2600">
                <a:solidFill>
                  <a:srgbClr val="C00000"/>
                </a:solidFill>
                <a:latin typeface="Times New Roman" panose="02020603050405020304" pitchFamily="18" charset="0"/>
                <a:cs typeface="Times New Roman" panose="02020603050405020304" pitchFamily="18" charset="0"/>
              </a:rPr>
              <a:t>Bai tap</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và đổi tên tệp thành </a:t>
            </a:r>
            <a:r>
              <a:rPr lang="vi-VN" sz="2600">
                <a:solidFill>
                  <a:srgbClr val="C00000"/>
                </a:solidFill>
                <a:latin typeface="Times New Roman" panose="02020603050405020304" pitchFamily="18" charset="0"/>
                <a:cs typeface="Times New Roman" panose="02020603050405020304" pitchFamily="18" charset="0"/>
              </a:rPr>
              <a:t>H</a:t>
            </a:r>
            <a:r>
              <a:rPr lang="en-US" sz="2600">
                <a:solidFill>
                  <a:srgbClr val="C00000"/>
                </a:solidFill>
                <a:latin typeface="Times New Roman" panose="02020603050405020304" pitchFamily="18" charset="0"/>
                <a:cs typeface="Times New Roman" panose="02020603050405020304" pitchFamily="18" charset="0"/>
              </a:rPr>
              <a:t>oten_lop_bai1</a:t>
            </a:r>
            <a:endParaRPr lang="vi-VN" sz="2600">
              <a:solidFill>
                <a:srgbClr val="C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4B94E21-09B9-519D-CD46-05682908D93C}"/>
              </a:ext>
            </a:extLst>
          </p:cNvPr>
          <p:cNvSpPr/>
          <p:nvPr/>
        </p:nvSpPr>
        <p:spPr>
          <a:xfrm>
            <a:off x="990600" y="3860200"/>
            <a:ext cx="7239000" cy="892552"/>
          </a:xfrm>
          <a:prstGeom prst="rect">
            <a:avLst/>
          </a:prstGeom>
        </p:spPr>
        <p:txBody>
          <a:bodyPr wrap="square">
            <a:spAutoFit/>
          </a:bodyPr>
          <a:lstStyle/>
          <a:p>
            <a:pPr algn="just" defTabSz="342900"/>
            <a:r>
              <a:rPr lang="vi-VN" sz="2600">
                <a:latin typeface="Times New Roman" panose="02020603050405020304" pitchFamily="18" charset="0"/>
                <a:cs typeface="Times New Roman" panose="02020603050405020304" pitchFamily="18" charset="0"/>
              </a:rPr>
              <a:t>c) Di chuyển thư mục </a:t>
            </a:r>
            <a:r>
              <a:rPr lang="vi-VN" sz="2600">
                <a:solidFill>
                  <a:srgbClr val="C00000"/>
                </a:solidFill>
                <a:latin typeface="Times New Roman" panose="02020603050405020304" pitchFamily="18" charset="0"/>
                <a:cs typeface="Times New Roman" panose="02020603050405020304" pitchFamily="18" charset="0"/>
              </a:rPr>
              <a:t>Bai tap</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sang thư </a:t>
            </a:r>
            <a:r>
              <a:rPr lang="vi-VN" sz="2600">
                <a:solidFill>
                  <a:srgbClr val="C00000"/>
                </a:solidFill>
                <a:latin typeface="Times New Roman" panose="02020603050405020304" pitchFamily="18" charset="0"/>
                <a:cs typeface="Times New Roman" panose="02020603050405020304" pitchFamily="18" charset="0"/>
              </a:rPr>
              <a:t>mục Nhóm</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solidFill>
                  <a:srgbClr val="C00000"/>
                </a:solidFill>
                <a:latin typeface="Times New Roman" panose="02020603050405020304" pitchFamily="18" charset="0"/>
                <a:cs typeface="Times New Roman" panose="02020603050405020304" pitchFamily="18" charset="0"/>
              </a:rPr>
              <a:t>2</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và đổi tên thành </a:t>
            </a:r>
            <a:r>
              <a:rPr lang="vi-VN" sz="2600">
                <a:solidFill>
                  <a:srgbClr val="C00000"/>
                </a:solidFill>
                <a:latin typeface="Times New Roman" panose="02020603050405020304" pitchFamily="18" charset="0"/>
                <a:cs typeface="Times New Roman" panose="02020603050405020304" pitchFamily="18" charset="0"/>
              </a:rPr>
              <a:t>Bai tap nhom</a:t>
            </a:r>
            <a:r>
              <a:rPr lang="vi-VN" sz="260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AED2868B-B7F6-E71C-5637-5109ACD29553}"/>
              </a:ext>
            </a:extLst>
          </p:cNvPr>
          <p:cNvSpPr/>
          <p:nvPr/>
        </p:nvSpPr>
        <p:spPr>
          <a:xfrm>
            <a:off x="990600" y="4824662"/>
            <a:ext cx="6989412" cy="892552"/>
          </a:xfrm>
          <a:prstGeom prst="rect">
            <a:avLst/>
          </a:prstGeom>
        </p:spPr>
        <p:txBody>
          <a:bodyPr wrap="square">
            <a:spAutoFit/>
          </a:bodyPr>
          <a:lstStyle/>
          <a:p>
            <a:pPr algn="just" defTabSz="342900"/>
            <a:r>
              <a:rPr lang="vi-VN" sz="2600">
                <a:latin typeface="Times New Roman" panose="02020603050405020304" pitchFamily="18" charset="0"/>
                <a:cs typeface="Times New Roman" panose="02020603050405020304" pitchFamily="18" charset="0"/>
              </a:rPr>
              <a:t>d) Sao chép thư mục </a:t>
            </a:r>
            <a:r>
              <a:rPr lang="vi-VN" sz="2600">
                <a:solidFill>
                  <a:srgbClr val="C00000"/>
                </a:solidFill>
                <a:latin typeface="Times New Roman" panose="02020603050405020304" pitchFamily="18" charset="0"/>
                <a:cs typeface="Times New Roman" panose="02020603050405020304" pitchFamily="18" charset="0"/>
              </a:rPr>
              <a:t>Hinh anh</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vào </a:t>
            </a:r>
            <a:r>
              <a:rPr lang="vi-VN" sz="2600">
                <a:solidFill>
                  <a:srgbClr val="C00000"/>
                </a:solidFill>
                <a:latin typeface="Times New Roman" panose="02020603050405020304" pitchFamily="18" charset="0"/>
                <a:cs typeface="Times New Roman" panose="02020603050405020304" pitchFamily="18" charset="0"/>
              </a:rPr>
              <a:t>Nhom 2</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và xoá thư mục </a:t>
            </a:r>
            <a:r>
              <a:rPr lang="vi-VN" sz="2600">
                <a:solidFill>
                  <a:srgbClr val="C00000"/>
                </a:solidFill>
                <a:latin typeface="Times New Roman" panose="02020603050405020304" pitchFamily="18" charset="0"/>
                <a:cs typeface="Times New Roman" panose="02020603050405020304" pitchFamily="18" charset="0"/>
              </a:rPr>
              <a:t>Hinh anh</a:t>
            </a:r>
            <a:r>
              <a:rPr lang="vi-VN" sz="2600">
                <a:solidFill>
                  <a:schemeClr val="accent4">
                    <a:lumMod val="75000"/>
                  </a:schemeClr>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trong thư mục </a:t>
            </a:r>
            <a:r>
              <a:rPr lang="vi-VN" sz="2600">
                <a:solidFill>
                  <a:srgbClr val="C00000"/>
                </a:solidFill>
                <a:latin typeface="Times New Roman" panose="02020603050405020304" pitchFamily="18" charset="0"/>
                <a:cs typeface="Times New Roman" panose="02020603050405020304" pitchFamily="18" charset="0"/>
              </a:rPr>
              <a:t>Thu An</a:t>
            </a:r>
            <a:r>
              <a:rPr lang="vi-VN" sz="2600">
                <a:latin typeface="Times New Roman" panose="02020603050405020304" pitchFamily="18" charset="0"/>
                <a:cs typeface="Times New Roman" panose="02020603050405020304" pitchFamily="18" charset="0"/>
              </a:rPr>
              <a:t>. </a:t>
            </a:r>
          </a:p>
        </p:txBody>
      </p:sp>
      <p:pic>
        <p:nvPicPr>
          <p:cNvPr id="17" name="Picture 16" descr="Chart, timeline&#10;&#10;Description automatically generated">
            <a:extLst>
              <a:ext uri="{FF2B5EF4-FFF2-40B4-BE49-F238E27FC236}">
                <a16:creationId xmlns:a16="http://schemas.microsoft.com/office/drawing/2014/main" id="{43B43176-703B-C4D7-0FE0-2793A3798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650" y="2196868"/>
            <a:ext cx="3757350" cy="3529171"/>
          </a:xfrm>
          <a:prstGeom prst="rect">
            <a:avLst/>
          </a:prstGeom>
        </p:spPr>
      </p:pic>
    </p:spTree>
    <p:extLst>
      <p:ext uri="{BB962C8B-B14F-4D97-AF65-F5344CB8AC3E}">
        <p14:creationId xmlns:p14="http://schemas.microsoft.com/office/powerpoint/2010/main" val="360443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6" name="Shape 556"/>
          <p:cNvSpPr/>
          <p:nvPr/>
        </p:nvSpPr>
        <p:spPr>
          <a:xfrm>
            <a:off x="6097005" y="389066"/>
            <a:ext cx="1764703" cy="1788197"/>
          </a:xfrm>
          <a:custGeom>
            <a:avLst/>
            <a:gdLst/>
            <a:ahLst/>
            <a:cxnLst/>
            <a:rect l="0" t="0" r="0" b="0"/>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3C78D8"/>
          </a:solidFill>
          <a:ln>
            <a:noFill/>
          </a:ln>
        </p:spPr>
        <p:txBody>
          <a:bodyPr lIns="121900" tIns="121900" rIns="121900" bIns="121900" anchor="ctr" anchorCtr="0">
            <a:noAutofit/>
          </a:bodyPr>
          <a:lstStyle/>
          <a:p>
            <a:endParaRPr sz="2400">
              <a:solidFill>
                <a:srgbClr val="6D9EEB"/>
              </a:solidFill>
            </a:endParaRPr>
          </a:p>
        </p:txBody>
      </p:sp>
      <p:sp>
        <p:nvSpPr>
          <p:cNvPr id="8" name="Shape 554"/>
          <p:cNvSpPr txBox="1">
            <a:spLocks/>
          </p:cNvSpPr>
          <p:nvPr/>
        </p:nvSpPr>
        <p:spPr>
          <a:xfrm>
            <a:off x="0" y="3429000"/>
            <a:ext cx="12496799" cy="1546399"/>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 sz="5867" dirty="0"/>
              <a:t>TRÒ CHƠI “AI NHANH AI ĐÚNG”</a:t>
            </a:r>
          </a:p>
        </p:txBody>
      </p:sp>
      <p:sp>
        <p:nvSpPr>
          <p:cNvPr id="557" name="Shape 557"/>
          <p:cNvSpPr/>
          <p:nvPr/>
        </p:nvSpPr>
        <p:spPr>
          <a:xfrm rot="1473079">
            <a:off x="4492475" y="1281908"/>
            <a:ext cx="1031755" cy="1005019"/>
          </a:xfrm>
          <a:custGeom>
            <a:avLst/>
            <a:gdLst/>
            <a:ahLst/>
            <a:cxnLst/>
            <a:rect l="0" t="0" r="0" b="0"/>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3C78D8"/>
          </a:solidFill>
          <a:ln>
            <a:noFill/>
          </a:ln>
        </p:spPr>
        <p:txBody>
          <a:bodyPr lIns="121900" tIns="121900" rIns="121900" bIns="121900" anchor="ctr" anchorCtr="0">
            <a:noAutofit/>
          </a:bodyPr>
          <a:lstStyle/>
          <a:p>
            <a:endParaRPr sz="2400">
              <a:solidFill>
                <a:srgbClr val="6D9EEB"/>
              </a:solidFill>
            </a:endParaRPr>
          </a:p>
        </p:txBody>
      </p:sp>
      <p:sp>
        <p:nvSpPr>
          <p:cNvPr id="558" name="Shape 558"/>
          <p:cNvSpPr/>
          <p:nvPr/>
        </p:nvSpPr>
        <p:spPr>
          <a:xfrm>
            <a:off x="5755691" y="218178"/>
            <a:ext cx="451699" cy="438935"/>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121900" tIns="121900" rIns="121900" bIns="121900" anchor="ctr" anchorCtr="0">
            <a:noAutofit/>
          </a:bodyPr>
          <a:lstStyle/>
          <a:p>
            <a:endParaRPr sz="2400">
              <a:solidFill>
                <a:srgbClr val="6D9EEB"/>
              </a:solidFill>
            </a:endParaRPr>
          </a:p>
        </p:txBody>
      </p:sp>
      <p:sp>
        <p:nvSpPr>
          <p:cNvPr id="559" name="Shape 559"/>
          <p:cNvSpPr/>
          <p:nvPr/>
        </p:nvSpPr>
        <p:spPr>
          <a:xfrm rot="2487273">
            <a:off x="5465179" y="2209876"/>
            <a:ext cx="321403" cy="31232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121900" tIns="121900" rIns="121900" bIns="121900" anchor="ctr" anchorCtr="0">
            <a:noAutofit/>
          </a:bodyPr>
          <a:lstStyle/>
          <a:p>
            <a:endParaRPr sz="2400">
              <a:solidFill>
                <a:srgbClr val="6D9EEB"/>
              </a:solidFill>
            </a:endParaRPr>
          </a:p>
        </p:txBody>
      </p:sp>
    </p:spTree>
    <p:extLst>
      <p:ext uri="{BB962C8B-B14F-4D97-AF65-F5344CB8AC3E}">
        <p14:creationId xmlns:p14="http://schemas.microsoft.com/office/powerpoint/2010/main" val="1994213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9489992" y="249629"/>
            <a:ext cx="6461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305425" y="5382917"/>
            <a:ext cx="1285875" cy="57844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813" b="1">
                <a:solidFill>
                  <a:srgbClr val="FF3300"/>
                </a:solidFill>
                <a:latin typeface="Times New Roman" panose="02020603050405020304" pitchFamily="18" charset="0"/>
                <a:cs typeface="Times New Roman" panose="02020603050405020304" pitchFamily="18" charset="0"/>
              </a:rPr>
              <a:t>Hết giờ</a:t>
            </a:r>
            <a:endParaRPr lang="en-US" sz="2813"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3896576" y="4574259"/>
            <a:ext cx="1990238" cy="556450"/>
            <a:chOff x="142" y="1805"/>
            <a:chExt cx="4818" cy="622"/>
          </a:xfrm>
        </p:grpSpPr>
        <p:sp>
          <p:nvSpPr>
            <p:cNvPr id="55312" name="Rectangle 27"/>
            <p:cNvSpPr>
              <a:spLocks noChangeArrowheads="1"/>
            </p:cNvSpPr>
            <p:nvPr/>
          </p:nvSpPr>
          <p:spPr bwMode="auto">
            <a:xfrm>
              <a:off x="4513" y="2047"/>
              <a:ext cx="447" cy="126"/>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33">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805"/>
              <a:ext cx="4758" cy="622"/>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667" b="1" dirty="0" err="1">
                  <a:solidFill>
                    <a:srgbClr val="FF0000"/>
                  </a:solidFill>
                  <a:cs typeface="Arial" panose="020B0604020202020204" pitchFamily="34" charset="0"/>
                </a:rPr>
                <a:t>Đáp</a:t>
              </a:r>
              <a:r>
                <a:rPr lang="en-US" sz="2667" b="1" dirty="0">
                  <a:solidFill>
                    <a:srgbClr val="FF0000"/>
                  </a:solidFill>
                  <a:cs typeface="Arial" panose="020B0604020202020204" pitchFamily="34" charset="0"/>
                </a:rPr>
                <a:t> </a:t>
              </a:r>
              <a:r>
                <a:rPr lang="en-US" sz="2667" b="1" dirty="0" err="1">
                  <a:solidFill>
                    <a:srgbClr val="FF0000"/>
                  </a:solidFill>
                  <a:cs typeface="Arial" panose="020B0604020202020204" pitchFamily="34" charset="0"/>
                </a:rPr>
                <a:t>án</a:t>
              </a:r>
              <a:r>
                <a:rPr lang="en-US" sz="2667" b="1" dirty="0">
                  <a:solidFill>
                    <a:srgbClr val="FF0000"/>
                  </a:solidFill>
                  <a:cs typeface="Arial" panose="020B0604020202020204" pitchFamily="34" charset="0"/>
                </a:rPr>
                <a:t>: D</a:t>
              </a:r>
            </a:p>
          </p:txBody>
        </p:sp>
      </p:grpSp>
      <p:sp>
        <p:nvSpPr>
          <p:cNvPr id="40" name="Oval 9"/>
          <p:cNvSpPr>
            <a:spLocks noChangeArrowheads="1"/>
          </p:cNvSpPr>
          <p:nvPr/>
        </p:nvSpPr>
        <p:spPr bwMode="auto">
          <a:xfrm>
            <a:off x="5632449" y="5500689"/>
            <a:ext cx="642939"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695951" y="5543550"/>
            <a:ext cx="600075" cy="30003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694365" y="5521326"/>
            <a:ext cx="642937"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5695951" y="5500689"/>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5648325" y="5543551"/>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32" indent="-285744">
              <a:defRPr>
                <a:solidFill>
                  <a:schemeClr val="tx1"/>
                </a:solidFill>
                <a:latin typeface="Arial" panose="020B0604020202020204" pitchFamily="34" charset="0"/>
              </a:defRPr>
            </a:lvl2pPr>
            <a:lvl3pPr marL="1142971"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9"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36</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564481" y="1079120"/>
            <a:ext cx="100536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3200" b="1" u="sng" dirty="0" err="1">
                <a:solidFill>
                  <a:srgbClr val="0000FF"/>
                </a:solidFill>
                <a:latin typeface="Times New Roman" pitchFamily="18" charset="0"/>
                <a:cs typeface="Times New Roman" pitchFamily="18" charset="0"/>
              </a:rPr>
              <a:t>Câu</a:t>
            </a:r>
            <a:r>
              <a:rPr lang="en-US" sz="3200" b="1" u="sng" dirty="0">
                <a:solidFill>
                  <a:srgbClr val="0000FF"/>
                </a:solidFill>
                <a:latin typeface="Times New Roman" pitchFamily="18" charset="0"/>
                <a:cs typeface="Times New Roman" pitchFamily="18" charset="0"/>
              </a:rPr>
              <a:t> 1</a:t>
            </a:r>
            <a:r>
              <a:rPr lang="en-US" sz="3200" b="1" u="sng">
                <a:solidFill>
                  <a:srgbClr val="0000FF"/>
                </a:solidFill>
                <a:latin typeface="Times New Roman" pitchFamily="18" charset="0"/>
                <a:cs typeface="Times New Roman" pitchFamily="18" charset="0"/>
              </a:rPr>
              <a:t>:</a:t>
            </a:r>
            <a:r>
              <a:rPr lang="en-US" sz="3200" b="1">
                <a:solidFill>
                  <a:srgbClr val="0000FF"/>
                </a:solidFill>
                <a:latin typeface="Times New Roman" pitchFamily="18" charset="0"/>
                <a:cs typeface="Times New Roman" pitchFamily="18" charset="0"/>
              </a:rPr>
              <a:t> </a:t>
            </a:r>
            <a:r>
              <a:rPr lang="vi-VN" sz="3600" b="1" i="0">
                <a:solidFill>
                  <a:srgbClr val="002060"/>
                </a:solidFill>
                <a:effectLst/>
                <a:latin typeface="+mj-lt"/>
              </a:rPr>
              <a:t>Để đổi tên </a:t>
            </a:r>
            <a:r>
              <a:rPr lang="en-US" sz="3600" b="1" i="0">
                <a:solidFill>
                  <a:srgbClr val="002060"/>
                </a:solidFill>
                <a:effectLst/>
                <a:latin typeface="Times New Roman" panose="02020603050405020304" pitchFamily="18" charset="0"/>
                <a:cs typeface="Times New Roman" panose="02020603050405020304" pitchFamily="18" charset="0"/>
              </a:rPr>
              <a:t>một</a:t>
            </a:r>
            <a:r>
              <a:rPr lang="en-US" sz="3600" b="1" i="0">
                <a:solidFill>
                  <a:srgbClr val="002060"/>
                </a:solidFill>
                <a:effectLst/>
                <a:latin typeface="+mj-lt"/>
              </a:rPr>
              <a:t> </a:t>
            </a:r>
            <a:r>
              <a:rPr lang="vi-VN" sz="3600" b="1" i="0">
                <a:solidFill>
                  <a:srgbClr val="002060"/>
                </a:solidFill>
                <a:effectLst/>
                <a:latin typeface="+mj-lt"/>
              </a:rPr>
              <a:t>thư mục</a:t>
            </a:r>
            <a:r>
              <a:rPr lang="en-US" sz="3600" b="1" i="0">
                <a:solidFill>
                  <a:srgbClr val="002060"/>
                </a:solidFill>
                <a:effectLst/>
                <a:latin typeface="+mj-lt"/>
              </a:rPr>
              <a:t> </a:t>
            </a:r>
            <a:r>
              <a:rPr lang="en-US" sz="3600" b="1" i="0">
                <a:solidFill>
                  <a:srgbClr val="002060"/>
                </a:solidFill>
                <a:effectLst/>
                <a:latin typeface="Times New Roman" panose="02020603050405020304" pitchFamily="18" charset="0"/>
                <a:cs typeface="Times New Roman" panose="02020603050405020304" pitchFamily="18" charset="0"/>
              </a:rPr>
              <a:t>hoặc một tệp</a:t>
            </a:r>
            <a:r>
              <a:rPr lang="vi-VN" sz="3600" b="1" i="0">
                <a:solidFill>
                  <a:srgbClr val="002060"/>
                </a:solidFill>
                <a:effectLst/>
                <a:latin typeface="+mj-lt"/>
              </a:rPr>
              <a:t>, em chọn lệnh nào trong dải lệnh Home?</a:t>
            </a:r>
            <a:endParaRPr lang="en-US" sz="3600" b="1" dirty="0">
              <a:solidFill>
                <a:srgbClr val="002060"/>
              </a:solidFill>
              <a:latin typeface="+mj-lt"/>
              <a:cs typeface="Times New Roman" panose="02020603050405020304" pitchFamily="18" charset="0"/>
            </a:endParaRPr>
          </a:p>
        </p:txBody>
      </p:sp>
      <p:sp>
        <p:nvSpPr>
          <p:cNvPr id="55308" name="TextBox 1"/>
          <p:cNvSpPr txBox="1">
            <a:spLocks noChangeArrowheads="1"/>
          </p:cNvSpPr>
          <p:nvPr/>
        </p:nvSpPr>
        <p:spPr bwMode="auto">
          <a:xfrm>
            <a:off x="1919288" y="2438402"/>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A. Delete</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905000" y="316389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B. New</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5825264" y="2447629"/>
            <a:ext cx="4333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C. Open</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5862028" y="3174209"/>
            <a:ext cx="4878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D. Rename</a:t>
            </a:r>
            <a:endParaRPr 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413559"/>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9489992" y="249629"/>
            <a:ext cx="6461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305425" y="5380937"/>
            <a:ext cx="1285875" cy="57844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813" b="1" dirty="0" err="1">
                <a:solidFill>
                  <a:srgbClr val="FF3300"/>
                </a:solidFill>
                <a:latin typeface="Times New Roman" panose="02020603050405020304" pitchFamily="18" charset="0"/>
                <a:cs typeface="Times New Roman" panose="02020603050405020304" pitchFamily="18" charset="0"/>
              </a:rPr>
              <a:t>Hết</a:t>
            </a:r>
            <a:r>
              <a:rPr lang="en-US" sz="2813" b="1" dirty="0">
                <a:solidFill>
                  <a:srgbClr val="FF3300"/>
                </a:solidFill>
                <a:latin typeface="Times New Roman" panose="02020603050405020304" pitchFamily="18" charset="0"/>
                <a:cs typeface="Times New Roman" panose="02020603050405020304" pitchFamily="18" charset="0"/>
              </a:rPr>
              <a:t> </a:t>
            </a:r>
            <a:r>
              <a:rPr lang="en-US" sz="2813" b="1" dirty="0" err="1">
                <a:solidFill>
                  <a:srgbClr val="FF3300"/>
                </a:solidFill>
                <a:latin typeface="Times New Roman" panose="02020603050405020304" pitchFamily="18" charset="0"/>
                <a:cs typeface="Times New Roman" panose="02020603050405020304" pitchFamily="18" charset="0"/>
              </a:rPr>
              <a:t>giờ</a:t>
            </a:r>
            <a:endParaRPr lang="en-US" sz="2813"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4129875" y="4287991"/>
            <a:ext cx="1990238" cy="556450"/>
            <a:chOff x="142" y="1805"/>
            <a:chExt cx="4818" cy="622"/>
          </a:xfrm>
        </p:grpSpPr>
        <p:sp>
          <p:nvSpPr>
            <p:cNvPr id="55312" name="Rectangle 27"/>
            <p:cNvSpPr>
              <a:spLocks noChangeArrowheads="1"/>
            </p:cNvSpPr>
            <p:nvPr/>
          </p:nvSpPr>
          <p:spPr bwMode="auto">
            <a:xfrm>
              <a:off x="4513" y="2047"/>
              <a:ext cx="447" cy="126"/>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33">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805"/>
              <a:ext cx="4758" cy="622"/>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667" b="1" dirty="0" err="1">
                  <a:solidFill>
                    <a:srgbClr val="FF0000"/>
                  </a:solidFill>
                  <a:cs typeface="Arial" panose="020B0604020202020204" pitchFamily="34" charset="0"/>
                </a:rPr>
                <a:t>Đáp</a:t>
              </a:r>
              <a:r>
                <a:rPr lang="en-US" sz="2667" b="1" dirty="0">
                  <a:solidFill>
                    <a:srgbClr val="FF0000"/>
                  </a:solidFill>
                  <a:cs typeface="Arial" panose="020B0604020202020204" pitchFamily="34" charset="0"/>
                </a:rPr>
                <a:t> </a:t>
              </a:r>
              <a:r>
                <a:rPr lang="en-US" sz="2667" b="1" dirty="0" err="1">
                  <a:solidFill>
                    <a:srgbClr val="FF0000"/>
                  </a:solidFill>
                  <a:cs typeface="Arial" panose="020B0604020202020204" pitchFamily="34" charset="0"/>
                </a:rPr>
                <a:t>án</a:t>
              </a:r>
              <a:r>
                <a:rPr lang="en-US" sz="2667" b="1" dirty="0">
                  <a:solidFill>
                    <a:srgbClr val="FF0000"/>
                  </a:solidFill>
                  <a:cs typeface="Arial" panose="020B0604020202020204" pitchFamily="34" charset="0"/>
                </a:rPr>
                <a:t>: C</a:t>
              </a:r>
            </a:p>
          </p:txBody>
        </p:sp>
      </p:grpSp>
      <p:sp>
        <p:nvSpPr>
          <p:cNvPr id="40" name="Oval 9"/>
          <p:cNvSpPr>
            <a:spLocks noChangeArrowheads="1"/>
          </p:cNvSpPr>
          <p:nvPr/>
        </p:nvSpPr>
        <p:spPr bwMode="auto">
          <a:xfrm>
            <a:off x="5632449" y="5500689"/>
            <a:ext cx="642939"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695951" y="5543550"/>
            <a:ext cx="600075" cy="30003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694365" y="5521326"/>
            <a:ext cx="642937"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5695951" y="5500689"/>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5648325" y="5543551"/>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32" indent="-285744">
              <a:defRPr>
                <a:solidFill>
                  <a:schemeClr val="tx1"/>
                </a:solidFill>
                <a:latin typeface="Arial" panose="020B0604020202020204" pitchFamily="34" charset="0"/>
              </a:defRPr>
            </a:lvl2pPr>
            <a:lvl3pPr marL="1142971"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9"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37</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681163" y="1062631"/>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3200" b="1" u="sng" dirty="0" err="1">
                <a:solidFill>
                  <a:srgbClr val="0000FF"/>
                </a:solidFill>
                <a:latin typeface="Times New Roman" pitchFamily="18" charset="0"/>
                <a:cs typeface="Times New Roman" pitchFamily="18" charset="0"/>
              </a:rPr>
              <a:t>Câu</a:t>
            </a:r>
            <a:r>
              <a:rPr lang="en-US" sz="3200" b="1" u="sng" dirty="0">
                <a:solidFill>
                  <a:srgbClr val="0000FF"/>
                </a:solidFill>
                <a:latin typeface="Times New Roman" pitchFamily="18" charset="0"/>
                <a:cs typeface="Times New Roman" pitchFamily="18" charset="0"/>
              </a:rPr>
              <a:t> 2</a:t>
            </a:r>
            <a:r>
              <a:rPr lang="en-US" sz="3200" b="1" u="sng">
                <a:solidFill>
                  <a:srgbClr val="0000FF"/>
                </a:solidFill>
                <a:latin typeface="Times New Roman" pitchFamily="18" charset="0"/>
                <a:cs typeface="Times New Roman" pitchFamily="18" charset="0"/>
              </a:rPr>
              <a:t>:</a:t>
            </a:r>
            <a:r>
              <a:rPr lang="en-US" sz="3200" b="1">
                <a:solidFill>
                  <a:srgbClr val="0000FF"/>
                </a:solidFill>
                <a:latin typeface="Times New Roman" pitchFamily="18" charset="0"/>
                <a:cs typeface="Times New Roman" pitchFamily="18" charset="0"/>
              </a:rPr>
              <a:t> </a:t>
            </a:r>
            <a:r>
              <a:rPr lang="vi-VN" sz="3200" b="1" i="0">
                <a:solidFill>
                  <a:srgbClr val="002060"/>
                </a:solidFill>
                <a:effectLst/>
                <a:latin typeface="+mj-lt"/>
              </a:rPr>
              <a:t>Để </a:t>
            </a:r>
            <a:r>
              <a:rPr lang="en-US" sz="3200" b="1" i="0">
                <a:solidFill>
                  <a:srgbClr val="002060"/>
                </a:solidFill>
                <a:effectLst/>
                <a:latin typeface="Times New Roman" panose="02020603050405020304" pitchFamily="18" charset="0"/>
                <a:cs typeface="Times New Roman" panose="02020603050405020304" pitchFamily="18" charset="0"/>
              </a:rPr>
              <a:t>xóa một</a:t>
            </a:r>
            <a:r>
              <a:rPr lang="vi-VN" sz="3200" b="1" i="0">
                <a:solidFill>
                  <a:srgbClr val="002060"/>
                </a:solidFill>
                <a:effectLst/>
                <a:latin typeface="+mj-lt"/>
              </a:rPr>
              <a:t> thư mục</a:t>
            </a:r>
            <a:r>
              <a:rPr lang="en-US" sz="3200" b="1" i="0">
                <a:solidFill>
                  <a:srgbClr val="002060"/>
                </a:solidFill>
                <a:effectLst/>
                <a:latin typeface="+mj-lt"/>
              </a:rPr>
              <a:t> </a:t>
            </a:r>
            <a:r>
              <a:rPr lang="en-US" sz="3200" b="1" i="0">
                <a:solidFill>
                  <a:srgbClr val="002060"/>
                </a:solidFill>
                <a:effectLst/>
                <a:latin typeface="Times New Roman" panose="02020603050405020304" pitchFamily="18" charset="0"/>
                <a:cs typeface="Times New Roman" panose="02020603050405020304" pitchFamily="18" charset="0"/>
              </a:rPr>
              <a:t>hoặc một tệp</a:t>
            </a:r>
            <a:r>
              <a:rPr lang="vi-VN" sz="3200" b="1" i="0">
                <a:solidFill>
                  <a:srgbClr val="002060"/>
                </a:solidFill>
                <a:effectLst/>
                <a:latin typeface="+mj-lt"/>
              </a:rPr>
              <a:t>, em chọn lệnh nào trong dải lệnh Home?</a:t>
            </a:r>
            <a:endParaRPr lang="en-US" sz="36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919288" y="2438402"/>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A. Rename</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905000" y="316389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B. Show</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5789613" y="2438402"/>
            <a:ext cx="4333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C. Delete</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5794376" y="3163890"/>
            <a:ext cx="4878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D. Paste</a:t>
            </a:r>
            <a:endParaRPr 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418566"/>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9489992" y="249629"/>
            <a:ext cx="6461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233137" y="5404284"/>
            <a:ext cx="1285875" cy="576981"/>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813" b="1">
                <a:solidFill>
                  <a:srgbClr val="FF3300"/>
                </a:solidFill>
                <a:latin typeface="Times New Roman" panose="02020603050405020304" pitchFamily="18" charset="0"/>
                <a:cs typeface="Times New Roman" panose="02020603050405020304" pitchFamily="18" charset="0"/>
              </a:rPr>
              <a:t>Hết giờ</a:t>
            </a:r>
            <a:endParaRPr lang="en-US" sz="2813"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4841507" y="4344416"/>
            <a:ext cx="1990238" cy="556450"/>
            <a:chOff x="142" y="1805"/>
            <a:chExt cx="4818" cy="622"/>
          </a:xfrm>
        </p:grpSpPr>
        <p:sp>
          <p:nvSpPr>
            <p:cNvPr id="55312" name="Rectangle 27"/>
            <p:cNvSpPr>
              <a:spLocks noChangeArrowheads="1"/>
            </p:cNvSpPr>
            <p:nvPr/>
          </p:nvSpPr>
          <p:spPr bwMode="auto">
            <a:xfrm>
              <a:off x="4513" y="2047"/>
              <a:ext cx="447" cy="126"/>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33">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805"/>
              <a:ext cx="4758" cy="622"/>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667" b="1" dirty="0" err="1">
                  <a:solidFill>
                    <a:srgbClr val="FF0000"/>
                  </a:solidFill>
                  <a:cs typeface="Arial" panose="020B0604020202020204" pitchFamily="34" charset="0"/>
                </a:rPr>
                <a:t>Đáp</a:t>
              </a:r>
              <a:r>
                <a:rPr lang="en-US" sz="2667" b="1" dirty="0">
                  <a:solidFill>
                    <a:srgbClr val="FF0000"/>
                  </a:solidFill>
                  <a:cs typeface="Arial" panose="020B0604020202020204" pitchFamily="34" charset="0"/>
                </a:rPr>
                <a:t> </a:t>
              </a:r>
              <a:r>
                <a:rPr lang="en-US" sz="2667" b="1" dirty="0" err="1">
                  <a:solidFill>
                    <a:srgbClr val="FF0000"/>
                  </a:solidFill>
                  <a:cs typeface="Arial" panose="020B0604020202020204" pitchFamily="34" charset="0"/>
                </a:rPr>
                <a:t>án</a:t>
              </a:r>
              <a:r>
                <a:rPr lang="en-US" sz="2667" b="1" dirty="0">
                  <a:solidFill>
                    <a:srgbClr val="FF0000"/>
                  </a:solidFill>
                  <a:cs typeface="Arial" panose="020B0604020202020204" pitchFamily="34" charset="0"/>
                </a:rPr>
                <a:t>: B</a:t>
              </a:r>
            </a:p>
          </p:txBody>
        </p:sp>
      </p:grpSp>
      <p:sp>
        <p:nvSpPr>
          <p:cNvPr id="40" name="Oval 9"/>
          <p:cNvSpPr>
            <a:spLocks noChangeArrowheads="1"/>
          </p:cNvSpPr>
          <p:nvPr/>
        </p:nvSpPr>
        <p:spPr bwMode="auto">
          <a:xfrm>
            <a:off x="5632449" y="5500689"/>
            <a:ext cx="642939"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5695951" y="5543550"/>
            <a:ext cx="600075" cy="30003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5694365" y="5521326"/>
            <a:ext cx="642937"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5695951" y="5500689"/>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5648325" y="5543551"/>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375"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32" indent="-285744">
              <a:defRPr>
                <a:solidFill>
                  <a:schemeClr val="tx1"/>
                </a:solidFill>
                <a:latin typeface="Arial" panose="020B0604020202020204" pitchFamily="34" charset="0"/>
              </a:defRPr>
            </a:lvl2pPr>
            <a:lvl3pPr marL="1142971"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9"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38</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681163" y="1062631"/>
            <a:ext cx="9556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3200" b="1" u="sng" dirty="0" err="1">
                <a:solidFill>
                  <a:srgbClr val="0000FF"/>
                </a:solidFill>
                <a:latin typeface="Times New Roman" pitchFamily="18" charset="0"/>
                <a:cs typeface="Times New Roman" pitchFamily="18" charset="0"/>
              </a:rPr>
              <a:t>Câu</a:t>
            </a:r>
            <a:r>
              <a:rPr lang="en-US" sz="3200" b="1" u="sng" dirty="0">
                <a:solidFill>
                  <a:srgbClr val="0000FF"/>
                </a:solidFill>
                <a:latin typeface="Times New Roman" pitchFamily="18" charset="0"/>
                <a:cs typeface="Times New Roman" pitchFamily="18" charset="0"/>
              </a:rPr>
              <a:t> 3</a:t>
            </a:r>
            <a:r>
              <a:rPr lang="en-US" sz="3200" b="1" u="sng">
                <a:solidFill>
                  <a:srgbClr val="0000FF"/>
                </a:solidFill>
                <a:latin typeface="Times New Roman" pitchFamily="18" charset="0"/>
                <a:cs typeface="Times New Roman" pitchFamily="18" charset="0"/>
              </a:rPr>
              <a:t>:</a:t>
            </a:r>
            <a:r>
              <a:rPr lang="en-US" sz="3200" b="1">
                <a:solidFill>
                  <a:srgbClr val="0000FF"/>
                </a:solidFill>
                <a:latin typeface="Times New Roman" pitchFamily="18" charset="0"/>
                <a:cs typeface="Times New Roman" pitchFamily="18" charset="0"/>
              </a:rPr>
              <a:t> </a:t>
            </a:r>
            <a:r>
              <a:rPr lang="vi-VN" sz="3600" b="1" i="0">
                <a:solidFill>
                  <a:srgbClr val="002060"/>
                </a:solidFill>
                <a:effectLst/>
                <a:latin typeface="+mj-lt"/>
              </a:rPr>
              <a:t>Để </a:t>
            </a:r>
            <a:r>
              <a:rPr lang="en-US" sz="3600" b="1" i="0">
                <a:solidFill>
                  <a:srgbClr val="002060"/>
                </a:solidFill>
                <a:effectLst/>
                <a:latin typeface="Times New Roman" panose="02020603050405020304" pitchFamily="18" charset="0"/>
                <a:cs typeface="Times New Roman" panose="02020603050405020304" pitchFamily="18" charset="0"/>
              </a:rPr>
              <a:t>sao chép  một</a:t>
            </a:r>
            <a:r>
              <a:rPr lang="vi-VN" sz="3600" b="1" i="0">
                <a:solidFill>
                  <a:srgbClr val="002060"/>
                </a:solidFill>
                <a:effectLst/>
                <a:latin typeface="+mj-lt"/>
              </a:rPr>
              <a:t> thư mục</a:t>
            </a:r>
            <a:r>
              <a:rPr lang="en-US" sz="3600" b="1" i="0">
                <a:solidFill>
                  <a:srgbClr val="002060"/>
                </a:solidFill>
                <a:effectLst/>
                <a:latin typeface="+mj-lt"/>
              </a:rPr>
              <a:t> </a:t>
            </a:r>
            <a:r>
              <a:rPr lang="en-US" sz="3600" b="1" i="0">
                <a:solidFill>
                  <a:srgbClr val="002060"/>
                </a:solidFill>
                <a:effectLst/>
                <a:latin typeface="Times New Roman" panose="02020603050405020304" pitchFamily="18" charset="0"/>
                <a:cs typeface="Times New Roman" panose="02020603050405020304" pitchFamily="18" charset="0"/>
              </a:rPr>
              <a:t>hoặc một tệp</a:t>
            </a:r>
            <a:r>
              <a:rPr lang="vi-VN" sz="3600" b="1" i="0">
                <a:solidFill>
                  <a:srgbClr val="002060"/>
                </a:solidFill>
                <a:effectLst/>
                <a:latin typeface="+mj-lt"/>
              </a:rPr>
              <a:t>, em chọn lệnh nào trong dải lệnh Home?</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8" name="TextBox 1"/>
          <p:cNvSpPr txBox="1">
            <a:spLocks noChangeArrowheads="1"/>
          </p:cNvSpPr>
          <p:nvPr/>
        </p:nvSpPr>
        <p:spPr bwMode="auto">
          <a:xfrm>
            <a:off x="1919288" y="2438402"/>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A. Rename</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19" name="TextBox 22"/>
          <p:cNvSpPr txBox="1">
            <a:spLocks noChangeArrowheads="1"/>
          </p:cNvSpPr>
          <p:nvPr/>
        </p:nvSpPr>
        <p:spPr bwMode="auto">
          <a:xfrm>
            <a:off x="1905000" y="316389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B. Copy</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0" name="TextBox 23"/>
          <p:cNvSpPr txBox="1">
            <a:spLocks noChangeArrowheads="1"/>
          </p:cNvSpPr>
          <p:nvPr/>
        </p:nvSpPr>
        <p:spPr bwMode="auto">
          <a:xfrm>
            <a:off x="5789613" y="2438402"/>
            <a:ext cx="4333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C. Delete</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1" name="TextBox 24"/>
          <p:cNvSpPr txBox="1">
            <a:spLocks noChangeArrowheads="1"/>
          </p:cNvSpPr>
          <p:nvPr/>
        </p:nvSpPr>
        <p:spPr bwMode="auto">
          <a:xfrm>
            <a:off x="5794376" y="3163890"/>
            <a:ext cx="4878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dirty="0">
                <a:solidFill>
                  <a:prstClr val="black"/>
                </a:solidFill>
                <a:latin typeface="Times New Roman" panose="02020603050405020304" pitchFamily="18" charset="0"/>
                <a:cs typeface="Times New Roman" panose="02020603050405020304" pitchFamily="18" charset="0"/>
              </a:rPr>
              <a:t>D. Paste</a:t>
            </a:r>
            <a:endParaRPr lang="vi-VN"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06097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52139">
            <a:off x="9489992" y="249629"/>
            <a:ext cx="6461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5233137" y="5404284"/>
            <a:ext cx="1285875" cy="576981"/>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13"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Hết giờ</a:t>
            </a:r>
            <a:endParaRPr kumimoji="0" lang="en-US" sz="2813" b="1" i="0" u="none" strike="noStrike" kern="1200" cap="none" spc="0" normalizeH="0" baseline="0" noProof="0">
              <a:ln>
                <a:noFill/>
              </a:ln>
              <a:solidFill>
                <a:srgbClr val="FF3300"/>
              </a:solidFill>
              <a:effectLst/>
              <a:uLnTx/>
              <a:uFillTx/>
              <a:latin typeface=".VnTime" pitchFamily="34" charset="0"/>
              <a:ea typeface="+mn-ea"/>
              <a:cs typeface="Arial" panose="020B0604020202020204" pitchFamily="34" charset="0"/>
            </a:endParaRPr>
          </a:p>
        </p:txBody>
      </p:sp>
      <p:grpSp>
        <p:nvGrpSpPr>
          <p:cNvPr id="3098" name="Group 26"/>
          <p:cNvGrpSpPr>
            <a:grpSpLocks/>
          </p:cNvGrpSpPr>
          <p:nvPr/>
        </p:nvGrpSpPr>
        <p:grpSpPr bwMode="auto">
          <a:xfrm>
            <a:off x="4841507" y="4344416"/>
            <a:ext cx="1990238" cy="556450"/>
            <a:chOff x="142" y="1805"/>
            <a:chExt cx="4818" cy="622"/>
          </a:xfrm>
        </p:grpSpPr>
        <p:sp>
          <p:nvSpPr>
            <p:cNvPr id="55312" name="Rectangle 27"/>
            <p:cNvSpPr>
              <a:spLocks noChangeArrowheads="1"/>
            </p:cNvSpPr>
            <p:nvPr/>
          </p:nvSpPr>
          <p:spPr bwMode="auto">
            <a:xfrm>
              <a:off x="4513" y="2047"/>
              <a:ext cx="447" cy="126"/>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33" b="0" i="0" u="none" strike="noStrike" kern="1200" cap="none" spc="0" normalizeH="0" baseline="0" noProof="0">
                <a:ln>
                  <a:noFill/>
                </a:ln>
                <a:solidFill>
                  <a:srgbClr val="000000"/>
                </a:solidFill>
                <a:effectLst/>
                <a:uLnTx/>
                <a:uFillTx/>
                <a:latin typeface="Franklin Gothic Book"/>
                <a:ea typeface="+mn-ea"/>
                <a:cs typeface="Arial" panose="020B0604020202020204" pitchFamily="34" charset="0"/>
              </a:endParaRPr>
            </a:p>
          </p:txBody>
        </p:sp>
        <p:sp>
          <p:nvSpPr>
            <p:cNvPr id="39960" name="AutoShape 28"/>
            <p:cNvSpPr>
              <a:spLocks noChangeArrowheads="1"/>
            </p:cNvSpPr>
            <p:nvPr/>
          </p:nvSpPr>
          <p:spPr bwMode="auto">
            <a:xfrm>
              <a:off x="142" y="1805"/>
              <a:ext cx="4758" cy="622"/>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err="1">
                  <a:ln>
                    <a:noFill/>
                  </a:ln>
                  <a:solidFill>
                    <a:srgbClr val="FF0000"/>
                  </a:solidFill>
                  <a:effectLst/>
                  <a:uLnTx/>
                  <a:uFillTx/>
                  <a:latin typeface="Calibri"/>
                  <a:ea typeface="+mn-ea"/>
                  <a:cs typeface="Arial" panose="020B0604020202020204" pitchFamily="34" charset="0"/>
                </a:rPr>
                <a:t>Đáp</a:t>
              </a:r>
              <a:r>
                <a:rPr kumimoji="0" lang="en-US" sz="2667"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a:t>
              </a:r>
              <a:r>
                <a:rPr kumimoji="0" lang="en-US" sz="2667" b="1" i="0" u="none" strike="noStrike" kern="1200" cap="none" spc="0" normalizeH="0" baseline="0" noProof="0" dirty="0" err="1">
                  <a:ln>
                    <a:noFill/>
                  </a:ln>
                  <a:solidFill>
                    <a:srgbClr val="FF0000"/>
                  </a:solidFill>
                  <a:effectLst/>
                  <a:uLnTx/>
                  <a:uFillTx/>
                  <a:latin typeface="Calibri"/>
                  <a:ea typeface="+mn-ea"/>
                  <a:cs typeface="Arial" panose="020B0604020202020204" pitchFamily="34" charset="0"/>
                </a:rPr>
                <a:t>án</a:t>
              </a:r>
              <a:r>
                <a:rPr kumimoji="0" lang="en-US" sz="2667" b="1" i="0" u="none" strike="noStrike" kern="1200" cap="none" spc="0" normalizeH="0" baseline="0" noProof="0">
                  <a:ln>
                    <a:noFill/>
                  </a:ln>
                  <a:solidFill>
                    <a:srgbClr val="FF0000"/>
                  </a:solidFill>
                  <a:effectLst/>
                  <a:uLnTx/>
                  <a:uFillTx/>
                  <a:latin typeface="Calibri"/>
                  <a:ea typeface="+mn-ea"/>
                  <a:cs typeface="Arial" panose="020B0604020202020204" pitchFamily="34" charset="0"/>
                </a:rPr>
                <a:t>: D</a:t>
              </a:r>
              <a:endParaRPr kumimoji="0" lang="en-US" sz="2667"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grpSp>
      <p:sp>
        <p:nvSpPr>
          <p:cNvPr id="40" name="Oval 9"/>
          <p:cNvSpPr>
            <a:spLocks noChangeArrowheads="1"/>
          </p:cNvSpPr>
          <p:nvPr/>
        </p:nvSpPr>
        <p:spPr bwMode="auto">
          <a:xfrm>
            <a:off x="5632449" y="5500689"/>
            <a:ext cx="642939"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75"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anose="020B7200000000000000" pitchFamily="34" charset="0"/>
                <a:ea typeface="+mn-ea"/>
                <a:cs typeface="Arial" panose="020B0604020202020204" pitchFamily="34" charset="0"/>
              </a:rPr>
              <a:t>4</a:t>
            </a:r>
          </a:p>
        </p:txBody>
      </p:sp>
      <p:sp>
        <p:nvSpPr>
          <p:cNvPr id="41" name="Oval 10"/>
          <p:cNvSpPr>
            <a:spLocks noChangeArrowheads="1"/>
          </p:cNvSpPr>
          <p:nvPr/>
        </p:nvSpPr>
        <p:spPr bwMode="auto">
          <a:xfrm>
            <a:off x="5695951" y="5543550"/>
            <a:ext cx="600075" cy="30003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75"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anose="020B7200000000000000" pitchFamily="34" charset="0"/>
                <a:ea typeface="+mn-ea"/>
                <a:cs typeface="Arial" panose="020B0604020202020204" pitchFamily="34" charset="0"/>
              </a:rPr>
              <a:t>3</a:t>
            </a:r>
          </a:p>
        </p:txBody>
      </p:sp>
      <p:sp>
        <p:nvSpPr>
          <p:cNvPr id="42" name="Oval 11"/>
          <p:cNvSpPr>
            <a:spLocks noChangeArrowheads="1"/>
          </p:cNvSpPr>
          <p:nvPr/>
        </p:nvSpPr>
        <p:spPr bwMode="auto">
          <a:xfrm>
            <a:off x="5694365" y="5521326"/>
            <a:ext cx="642937"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75"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anose="020B7200000000000000" pitchFamily="34" charset="0"/>
                <a:ea typeface="+mn-ea"/>
                <a:cs typeface="Arial" panose="020B0604020202020204" pitchFamily="34" charset="0"/>
              </a:rPr>
              <a:t>2</a:t>
            </a:r>
          </a:p>
        </p:txBody>
      </p:sp>
      <p:sp>
        <p:nvSpPr>
          <p:cNvPr id="45" name="Oval 32"/>
          <p:cNvSpPr>
            <a:spLocks noChangeArrowheads="1"/>
          </p:cNvSpPr>
          <p:nvPr/>
        </p:nvSpPr>
        <p:spPr bwMode="auto">
          <a:xfrm>
            <a:off x="5695951" y="5500689"/>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75"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anose="020B7200000000000000" pitchFamily="34" charset="0"/>
                <a:ea typeface="+mn-ea"/>
                <a:cs typeface="Arial" panose="020B0604020202020204" pitchFamily="34" charset="0"/>
              </a:rPr>
              <a:t>5</a:t>
            </a:r>
          </a:p>
        </p:txBody>
      </p:sp>
      <p:sp>
        <p:nvSpPr>
          <p:cNvPr id="46" name="Oval 35"/>
          <p:cNvSpPr>
            <a:spLocks noChangeArrowheads="1"/>
          </p:cNvSpPr>
          <p:nvPr/>
        </p:nvSpPr>
        <p:spPr bwMode="auto">
          <a:xfrm>
            <a:off x="5648325" y="5543551"/>
            <a:ext cx="600075" cy="342900"/>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75"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anose="020B7200000000000000" pitchFamily="34" charset="0"/>
                <a:ea typeface="+mn-ea"/>
                <a:cs typeface="Arial" panose="020B0604020202020204" pitchFamily="34" charset="0"/>
              </a:rPr>
              <a:t>1</a:t>
            </a:r>
          </a:p>
        </p:txBody>
      </p:sp>
      <p:sp>
        <p:nvSpPr>
          <p:cNvPr id="553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32" indent="-285744">
              <a:defRPr>
                <a:solidFill>
                  <a:schemeClr val="tx1"/>
                </a:solidFill>
                <a:latin typeface="Arial" panose="020B0604020202020204" pitchFamily="34" charset="0"/>
              </a:defRPr>
            </a:lvl2pPr>
            <a:lvl3pPr marL="1142971"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9"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9024CB1-CEF3-4D04-B0CC-AA68FC39A299}" type="slidenum">
              <a:rPr kumimoji="0" lang="en-US" sz="1800" b="0" i="0" u="none" strike="noStrike" kern="1200" cap="none" spc="0" normalizeH="0" baseline="0" noProof="0" smtClean="0">
                <a:ln>
                  <a:noFill/>
                </a:ln>
                <a:solidFill>
                  <a:srgbClr val="D38E27"/>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srgbClr val="D38E27"/>
              </a:solidFill>
              <a:effectLst/>
              <a:uLnTx/>
              <a:uFillTx/>
              <a:latin typeface="Arial" panose="020B0604020202020204" pitchFamily="34" charset="0"/>
              <a:ea typeface="+mn-ea"/>
              <a:cs typeface="Arial" panose="020B0604020202020204" pitchFamily="34" charset="0"/>
            </a:endParaRPr>
          </a:p>
        </p:txBody>
      </p:sp>
      <p:sp>
        <p:nvSpPr>
          <p:cNvPr id="51" name="Text Box 4"/>
          <p:cNvSpPr txBox="1">
            <a:spLocks noChangeArrowheads="1"/>
          </p:cNvSpPr>
          <p:nvPr/>
        </p:nvSpPr>
        <p:spPr bwMode="auto">
          <a:xfrm>
            <a:off x="1681163" y="1062631"/>
            <a:ext cx="95560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sng" strike="noStrike" kern="1200" cap="none" spc="0" normalizeH="0" baseline="0" noProof="0" err="1">
                <a:ln>
                  <a:noFill/>
                </a:ln>
                <a:solidFill>
                  <a:srgbClr val="0000FF"/>
                </a:solidFill>
                <a:effectLst/>
                <a:uLnTx/>
                <a:uFillTx/>
                <a:latin typeface="Times New Roman" pitchFamily="18" charset="0"/>
                <a:ea typeface="+mn-ea"/>
                <a:cs typeface="Times New Roman" pitchFamily="18" charset="0"/>
              </a:rPr>
              <a:t>Câu</a:t>
            </a:r>
            <a:r>
              <a:rPr kumimoji="0" lang="en-US" sz="3200" b="1" i="0" u="sng"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4:</a:t>
            </a:r>
            <a:r>
              <a:rPr kumimoji="0" lang="en-US" sz="32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Để </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dán </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thư mục</a:t>
            </a:r>
            <a:r>
              <a:rPr kumimoji="0" lang="en-US" sz="3600" b="1" i="0" u="none" strike="noStrike" kern="1200" cap="none" spc="0" normalizeH="0" baseline="0" noProof="0">
                <a:ln>
                  <a:noFill/>
                </a:ln>
                <a:solidFill>
                  <a:srgbClr val="002060"/>
                </a:solidFill>
                <a:effectLst/>
                <a:uLnTx/>
                <a:uFillTx/>
                <a:latin typeface="Calibri Light"/>
                <a:ea typeface="+mn-ea"/>
                <a:cs typeface="+mn-cs"/>
              </a:rPr>
              <a:t> </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hoặc một tệp</a:t>
            </a: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em chọn lệnh nào trong dải lệnh Home?</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
          <p:cNvSpPr txBox="1">
            <a:spLocks noChangeArrowheads="1"/>
          </p:cNvSpPr>
          <p:nvPr/>
        </p:nvSpPr>
        <p:spPr bwMode="auto">
          <a:xfrm>
            <a:off x="1919288" y="2438402"/>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Rename</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22"/>
          <p:cNvSpPr txBox="1">
            <a:spLocks noChangeArrowheads="1"/>
          </p:cNvSpPr>
          <p:nvPr/>
        </p:nvSpPr>
        <p:spPr bwMode="auto">
          <a:xfrm>
            <a:off x="1905000" y="316389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Copy</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23"/>
          <p:cNvSpPr txBox="1">
            <a:spLocks noChangeArrowheads="1"/>
          </p:cNvSpPr>
          <p:nvPr/>
        </p:nvSpPr>
        <p:spPr bwMode="auto">
          <a:xfrm>
            <a:off x="5789613" y="2438402"/>
            <a:ext cx="4333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Delete</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4"/>
          <p:cNvSpPr txBox="1">
            <a:spLocks noChangeArrowheads="1"/>
          </p:cNvSpPr>
          <p:nvPr/>
        </p:nvSpPr>
        <p:spPr bwMode="auto">
          <a:xfrm>
            <a:off x="5794376" y="3163890"/>
            <a:ext cx="4878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Paste</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8004208"/>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box(in)">
                                      <p:cBhvr>
                                        <p:cTn id="21" dur="500"/>
                                        <p:tgtEl>
                                          <p:spTgt spid="3086"/>
                                        </p:tgtEl>
                                      </p:cBhvr>
                                    </p:animEffect>
                                  </p:childTnLst>
                                  <p:subTnLst>
                                    <p:audio>
                                      <p:cMediaNode>
                                        <p:cTn display="0" masterRel="sameClick">
                                          <p:stCondLst>
                                            <p:cond evt="begin" delay="0">
                                              <p:tn val="19"/>
                                            </p:cond>
                                          </p:stCondLst>
                                          <p:endCondLst>
                                            <p:cond evt="onStopAudio" delay="0">
                                              <p:tgtEl>
                                                <p:sldTgt/>
                                              </p:tgtEl>
                                            </p:cond>
                                          </p:endCondLst>
                                        </p:cTn>
                                        <p:tgtEl>
                                          <p:sndTgt r:embed="rId3" name="ringin.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2" fill="hold" nodeType="clickEffect">
                                  <p:stCondLst>
                                    <p:cond delay="0"/>
                                  </p:stCondLst>
                                  <p:childTnLst>
                                    <p:set>
                                      <p:cBhvr>
                                        <p:cTn id="25" dur="1" fill="hold">
                                          <p:stCondLst>
                                            <p:cond delay="0"/>
                                          </p:stCondLst>
                                        </p:cTn>
                                        <p:tgtEl>
                                          <p:spTgt spid="3098"/>
                                        </p:tgtEl>
                                        <p:attrNameLst>
                                          <p:attrName>style.visibility</p:attrName>
                                        </p:attrNameLst>
                                      </p:cBhvr>
                                      <p:to>
                                        <p:strVal val="visible"/>
                                      </p:to>
                                    </p:set>
                                    <p:anim calcmode="lin" valueType="num">
                                      <p:cBhvr>
                                        <p:cTn id="26" dur="500" fill="hold"/>
                                        <p:tgtEl>
                                          <p:spTgt spid="3098"/>
                                        </p:tgtEl>
                                        <p:attrNameLst>
                                          <p:attrName>ppt_x</p:attrName>
                                        </p:attrNameLst>
                                      </p:cBhvr>
                                      <p:tavLst>
                                        <p:tav tm="0">
                                          <p:val>
                                            <p:strVal val="#ppt_x+#ppt_w/2"/>
                                          </p:val>
                                        </p:tav>
                                        <p:tav tm="100000">
                                          <p:val>
                                            <p:strVal val="#ppt_x"/>
                                          </p:val>
                                        </p:tav>
                                      </p:tavLst>
                                    </p:anim>
                                    <p:anim calcmode="lin" valueType="num">
                                      <p:cBhvr>
                                        <p:cTn id="27" dur="500" fill="hold"/>
                                        <p:tgtEl>
                                          <p:spTgt spid="3098"/>
                                        </p:tgtEl>
                                        <p:attrNameLst>
                                          <p:attrName>ppt_y</p:attrName>
                                        </p:attrNameLst>
                                      </p:cBhvr>
                                      <p:tavLst>
                                        <p:tav tm="0">
                                          <p:val>
                                            <p:strVal val="#ppt_y"/>
                                          </p:val>
                                        </p:tav>
                                        <p:tav tm="100000">
                                          <p:val>
                                            <p:strVal val="#ppt_y"/>
                                          </p:val>
                                        </p:tav>
                                      </p:tavLst>
                                    </p:anim>
                                    <p:anim calcmode="lin" valueType="num">
                                      <p:cBhvr>
                                        <p:cTn id="28" dur="500" fill="hold"/>
                                        <p:tgtEl>
                                          <p:spTgt spid="3098"/>
                                        </p:tgtEl>
                                        <p:attrNameLst>
                                          <p:attrName>ppt_w</p:attrName>
                                        </p:attrNameLst>
                                      </p:cBhvr>
                                      <p:tavLst>
                                        <p:tav tm="0">
                                          <p:val>
                                            <p:fltVal val="0"/>
                                          </p:val>
                                        </p:tav>
                                        <p:tav tm="100000">
                                          <p:val>
                                            <p:strVal val="#ppt_w"/>
                                          </p:val>
                                        </p:tav>
                                      </p:tavLst>
                                    </p:anim>
                                    <p:anim calcmode="lin" valueType="num">
                                      <p:cBhvr>
                                        <p:cTn id="29" dur="500" fill="hold"/>
                                        <p:tgtEl>
                                          <p:spTgt spid="30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3:</a:t>
            </a:r>
          </a:p>
          <a:p>
            <a:pPr algn="ctr">
              <a:defRPr/>
            </a:pPr>
            <a:r>
              <a:rPr lang="vi-VN" sz="4400" b="1">
                <a:latin typeface="SVN-Adam Gorry" panose="02040603050506020204" pitchFamily="18" charset="0"/>
                <a:cs typeface="Times New Roman" panose="02020603050405020304" pitchFamily="18" charset="0"/>
              </a:rPr>
              <a:t>Tổ chức lưu </a:t>
            </a:r>
            <a:r>
              <a:rPr lang="en-US" sz="4400" b="1">
                <a:latin typeface="SVN-Adam Gorry" panose="02040603050506020204" pitchFamily="18" charset="0"/>
                <a:cs typeface="Times New Roman" panose="02020603050405020304" pitchFamily="18" charset="0"/>
              </a:rPr>
              <a:t>t</a:t>
            </a:r>
            <a:r>
              <a:rPr lang="vi-VN" sz="4400" b="1">
                <a:latin typeface="SVN-Adam Gorry" panose="02040603050506020204" pitchFamily="18" charset="0"/>
                <a:cs typeface="Times New Roman" panose="02020603050405020304" pitchFamily="18" charset="0"/>
              </a:rPr>
              <a:t>rữ, tì</a:t>
            </a:r>
            <a:r>
              <a:rPr lang="en-US" sz="4400" b="1">
                <a:latin typeface="SVN-Adam Gorry" panose="02040603050506020204" pitchFamily="18" charset="0"/>
                <a:cs typeface="Times New Roman" panose="02020603050405020304" pitchFamily="18" charset="0"/>
              </a:rPr>
              <a:t>m</a:t>
            </a:r>
            <a:r>
              <a:rPr lang="vi-VN" sz="4400" b="1">
                <a:latin typeface="SVN-Adam Gorry" panose="02040603050506020204" pitchFamily="18" charset="0"/>
                <a:cs typeface="Times New Roman" panose="02020603050405020304" pitchFamily="18" charset="0"/>
              </a:rPr>
              <a:t> k</a:t>
            </a:r>
            <a:r>
              <a:rPr lang="en-US" sz="4400" b="1">
                <a:latin typeface="SVN-Adam Gorry" panose="02040603050506020204" pitchFamily="18" charset="0"/>
                <a:cs typeface="Times New Roman" panose="02020603050405020304" pitchFamily="18" charset="0"/>
              </a:rPr>
              <a:t>iếm</a:t>
            </a:r>
            <a:r>
              <a:rPr lang="vi-VN" sz="4400" b="1">
                <a:latin typeface="SVN-Adam Gorry" panose="02040603050506020204" pitchFamily="18" charset="0"/>
                <a:cs typeface="Times New Roman" panose="02020603050405020304" pitchFamily="18" charset="0"/>
              </a:rPr>
              <a:t> và </a:t>
            </a:r>
            <a:r>
              <a:rPr lang="en-US" sz="4400" b="1">
                <a:latin typeface="SVN-Adam Gorry" panose="02040603050506020204" pitchFamily="18" charset="0"/>
                <a:cs typeface="Times New Roman" panose="02020603050405020304" pitchFamily="18" charset="0"/>
              </a:rPr>
              <a:t>tr</a:t>
            </a:r>
            <a:r>
              <a:rPr lang="vi-VN" sz="4400" b="1">
                <a:latin typeface="SVN-Adam Gorry" panose="02040603050506020204" pitchFamily="18" charset="0"/>
                <a:cs typeface="Times New Roman" panose="02020603050405020304" pitchFamily="18" charset="0"/>
              </a:rPr>
              <a:t>ao đổ</a:t>
            </a:r>
            <a:r>
              <a:rPr lang="en-US" sz="4400" b="1">
                <a:latin typeface="SVN-Adam Gorry" panose="02040603050506020204" pitchFamily="18" charset="0"/>
                <a:cs typeface="Times New Roman" panose="02020603050405020304" pitchFamily="18" charset="0"/>
              </a:rPr>
              <a:t>i</a:t>
            </a:r>
            <a:r>
              <a:rPr lang="vi-VN" sz="4400" b="1">
                <a:latin typeface="SVN-Adam Gorry" panose="02040603050506020204" pitchFamily="18" charset="0"/>
                <a:cs typeface="Times New Roman" panose="02020603050405020304" pitchFamily="18" charset="0"/>
              </a:rPr>
              <a:t> thôn</a:t>
            </a:r>
            <a:r>
              <a:rPr lang="en-US" sz="4400" b="1">
                <a:latin typeface="SVN-Adam Gorry" panose="02040603050506020204" pitchFamily="18" charset="0"/>
                <a:cs typeface="Times New Roman" panose="02020603050405020304" pitchFamily="18" charset="0"/>
              </a:rPr>
              <a:t>g</a:t>
            </a:r>
            <a:r>
              <a:rPr lang="vi-VN" sz="4400" b="1">
                <a:latin typeface="SVN-Adam Gorry" panose="02040603050506020204" pitchFamily="18" charset="0"/>
                <a:cs typeface="Times New Roman" panose="02020603050405020304" pitchFamily="18" charset="0"/>
              </a:rPr>
              <a:t> t</a:t>
            </a:r>
            <a:r>
              <a:rPr lang="en-US" sz="4400" b="1">
                <a:latin typeface="SVN-Adam Gorry" panose="02040603050506020204" pitchFamily="18" charset="0"/>
                <a:cs typeface="Times New Roman" panose="02020603050405020304" pitchFamily="18" charset="0"/>
              </a:rPr>
              <a:t>i</a:t>
            </a:r>
            <a:r>
              <a:rPr lang="vi-VN" sz="4400" b="1">
                <a:latin typeface="SVN-Adam Gorry" panose="02040603050506020204" pitchFamily="18" charset="0"/>
                <a:cs typeface="Times New Roman" panose="02020603050405020304" pitchFamily="18" charset="0"/>
              </a:rPr>
              <a:t>n</a:t>
            </a:r>
            <a:endParaRPr lang="en-US" sz="44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81000" y="4788307"/>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err="1">
                <a:solidFill>
                  <a:srgbClr val="FF0000"/>
                </a:solidFill>
                <a:latin typeface="Times New Roman" panose="02020603050405020304" pitchFamily="18" charset="0"/>
                <a:cs typeface="Times New Roman" panose="02020603050405020304" pitchFamily="18" charset="0"/>
              </a:rPr>
              <a:t>Bài</a:t>
            </a:r>
            <a:r>
              <a:rPr lang="vi-VN" altLang="en-US" sz="4000" b="1" u="sng">
                <a:solidFill>
                  <a:srgbClr val="FF0000"/>
                </a:solidFill>
                <a:latin typeface="Times New Roman" panose="02020603050405020304" pitchFamily="18" charset="0"/>
                <a:cs typeface="Times New Roman" panose="02020603050405020304" pitchFamily="18" charset="0"/>
              </a:rPr>
              <a:t> </a:t>
            </a:r>
            <a:r>
              <a:rPr lang="en-US" altLang="en-US" sz="4000" b="1" u="sng">
                <a:solidFill>
                  <a:srgbClr val="FF0000"/>
                </a:solidFill>
                <a:latin typeface="Times New Roman" panose="02020603050405020304" pitchFamily="18" charset="0"/>
                <a:cs typeface="Times New Roman" panose="02020603050405020304" pitchFamily="18" charset="0"/>
              </a:rPr>
              <a:t>5</a:t>
            </a:r>
            <a:r>
              <a:rPr lang="vi-VN" altLang="en-US" sz="4000" b="1">
                <a:solidFill>
                  <a:srgbClr val="FF0000"/>
                </a:solidFill>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 </a:t>
            </a:r>
            <a:r>
              <a:rPr lang="en-US" altLang="en-US" sz="4000" b="1">
                <a:solidFill>
                  <a:srgbClr val="00B050"/>
                </a:solidFill>
                <a:latin typeface="Times New Roman" panose="02020603050405020304" pitchFamily="18" charset="0"/>
                <a:cs typeface="Times New Roman" panose="02020603050405020304" pitchFamily="18" charset="0"/>
              </a:rPr>
              <a:t>THAO TÁC VỚI TỆP VÀ THƯ MỤC(</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722803" y="1534962"/>
            <a:ext cx="9751340" cy="2968057"/>
          </a:xfrm>
          <a:prstGeom prst="rect">
            <a:avLst/>
          </a:prstGeom>
        </p:spPr>
        <p:txBody>
          <a:bodyPr wrap="square">
            <a:spAutoFit/>
          </a:bodyPr>
          <a:lstStyle/>
          <a:p>
            <a:pPr algn="just" defTabSz="342900">
              <a:lnSpc>
                <a:spcPct val="150000"/>
              </a:lnSpc>
            </a:pPr>
            <a:r>
              <a:rPr lang="vi-VN" sz="3200">
                <a:latin typeface="+mj-lt"/>
                <a:cs typeface="Times New Roman" panose="02020603050405020304" pitchFamily="18" charset="0"/>
              </a:rPr>
              <a:t>Em có một thư mục chứa các tệp ảnh và video về buổi thăm quan của lớp, em muốn chia sẻ cho các bạn. Em sẽ làm cách nào để thư mục đó vừa có trên máy tính của em, vừa có trên máy tính củ</a:t>
            </a:r>
            <a:r>
              <a:rPr lang="en-US" sz="3200">
                <a:latin typeface="+mj-lt"/>
                <a:cs typeface="Times New Roman" panose="02020603050405020304" pitchFamily="18" charset="0"/>
              </a:rPr>
              <a:t>a </a:t>
            </a:r>
            <a:r>
              <a:rPr lang="en-US" sz="3200">
                <a:latin typeface="Times New Roman" panose="02020603050405020304" pitchFamily="18" charset="0"/>
                <a:cs typeface="Times New Roman" panose="02020603050405020304" pitchFamily="18" charset="0"/>
              </a:rPr>
              <a:t>các bạn ?</a:t>
            </a:r>
            <a:endParaRPr lang="vi-VN" sz="3200">
              <a:latin typeface="Times New Roman" panose="02020603050405020304" pitchFamily="18" charset="0"/>
              <a:cs typeface="Times New Roman" panose="02020603050405020304" pitchFamily="18" charset="0"/>
            </a:endParaRP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8544522" y="3581400"/>
            <a:ext cx="3859243" cy="3468535"/>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1549863622"/>
      </p:ext>
    </p:extLst>
  </p:cSld>
  <p:clrMapOvr>
    <a:masterClrMapping/>
  </p:clrMapOvr>
  <p:transition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6CEA0E-5AE8-4F21-99B3-B5E8C978C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2192000" cy="6858000"/>
          </a:xfrm>
          <a:prstGeom prst="rect">
            <a:avLst/>
          </a:prstGeom>
        </p:spPr>
      </p:pic>
      <p:sp>
        <p:nvSpPr>
          <p:cNvPr id="2" name="Title 1">
            <a:extLst>
              <a:ext uri="{FF2B5EF4-FFF2-40B4-BE49-F238E27FC236}">
                <a16:creationId xmlns:a16="http://schemas.microsoft.com/office/drawing/2014/main" id="{DD69EABF-A1C4-4F00-BB1C-827F7C3F0A3F}"/>
              </a:ext>
            </a:extLst>
          </p:cNvPr>
          <p:cNvSpPr>
            <a:spLocks noGrp="1"/>
          </p:cNvSpPr>
          <p:nvPr>
            <p:ph type="title" idx="4294967295"/>
          </p:nvPr>
        </p:nvSpPr>
        <p:spPr>
          <a:xfrm>
            <a:off x="3276600" y="799148"/>
            <a:ext cx="6062662" cy="1325563"/>
          </a:xfrm>
          <a:prstGeom prst="rect">
            <a:avLst/>
          </a:prstGeom>
        </p:spPr>
        <p:txBody>
          <a:bodyPr/>
          <a:lstStyle/>
          <a:p>
            <a:pPr algn="ctr"/>
            <a:r>
              <a:rPr lang="en-US" b="1">
                <a:solidFill>
                  <a:srgbClr val="FF0000"/>
                </a:solidFill>
                <a:latin typeface="Times New Roman" panose="02020603050405020304" pitchFamily="18" charset="0"/>
                <a:cs typeface="Times New Roman" panose="02020603050405020304" pitchFamily="18" charset="0"/>
              </a:rPr>
              <a:t>YÊU CẦU CẦN ĐẠT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1F579E-5663-4961-8552-9BB07CAD9622}"/>
              </a:ext>
            </a:extLst>
          </p:cNvPr>
          <p:cNvSpPr>
            <a:spLocks noGrp="1"/>
          </p:cNvSpPr>
          <p:nvPr>
            <p:ph idx="4294967295"/>
          </p:nvPr>
        </p:nvSpPr>
        <p:spPr>
          <a:xfrm>
            <a:off x="439836" y="2124711"/>
            <a:ext cx="11312327" cy="1965325"/>
          </a:xfrm>
          <a:prstGeom prst="rect">
            <a:avLst/>
          </a:prstGeom>
        </p:spPr>
        <p:txBody>
          <a:bodyPr>
            <a:normAutofit/>
          </a:bodyPr>
          <a:lstStyle/>
          <a:p>
            <a:pPr marL="0" indent="0" algn="just">
              <a:buNone/>
            </a:pPr>
            <a:r>
              <a:rPr lang="en-US"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Thực hiện được các thao tác cơ bản với thư mục và tệp: tạo và xoá thư mục, xoá tệp, di chuyển một thư mục hay một tệp vào trong thư mục khác, sao chép thư mục và tệp, đổi tên tệp.</a:t>
            </a:r>
            <a:endParaRPr lang="en-US" sz="32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E1864B-4D30-B719-C66F-671991F35635}"/>
              </a:ext>
            </a:extLst>
          </p:cNvPr>
          <p:cNvSpPr txBox="1"/>
          <p:nvPr/>
        </p:nvSpPr>
        <p:spPr>
          <a:xfrm>
            <a:off x="424596" y="3886200"/>
            <a:ext cx="10972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Nêu được tác hại khi thao tác nhầm, từ đó có ý thức cẩn thận khi thực hiện các thao tác nêu trên.</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0873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0" y="-161120"/>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3" name="Rectangle 12">
            <a:extLst>
              <a:ext uri="{FF2B5EF4-FFF2-40B4-BE49-F238E27FC236}">
                <a16:creationId xmlns:a16="http://schemas.microsoft.com/office/drawing/2014/main" id="{FBFE8E40-0C04-41D1-A809-0C5B1905F92A}"/>
              </a:ext>
            </a:extLst>
          </p:cNvPr>
          <p:cNvSpPr/>
          <p:nvPr/>
        </p:nvSpPr>
        <p:spPr>
          <a:xfrm>
            <a:off x="85529" y="2081204"/>
            <a:ext cx="6717054" cy="4062779"/>
          </a:xfrm>
          <a:prstGeom prst="rect">
            <a:avLst/>
          </a:prstGeom>
        </p:spPr>
        <p:txBody>
          <a:bodyPr wrap="square">
            <a:spAutoFit/>
          </a:bodyPr>
          <a:lstStyle/>
          <a:p>
            <a:pPr marL="0" marR="0" lvl="0" indent="342900" algn="just" defTabSz="3429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Đầu năm học, cô giáo đã thống nhất với cả lớp và tạo cây thư mục như trong Hình 15a để lưu trữ bài tập và tư liệu của mỗi bạn ở máy tính trong phòng thực hành. Hôm nay, bạn Thu An chuyển từ nhóm 1 sang nhóm 2 nên cần thay đổi cây thư mục như trong Hình 15b, theo em cần phải thực hiện thao tác nào?</a:t>
            </a:r>
          </a:p>
        </p:txBody>
      </p:sp>
      <p:sp>
        <p:nvSpPr>
          <p:cNvPr id="20" name="Rectangle 19">
            <a:extLst>
              <a:ext uri="{FF2B5EF4-FFF2-40B4-BE49-F238E27FC236}">
                <a16:creationId xmlns:a16="http://schemas.microsoft.com/office/drawing/2014/main" id="{BEF1B6C6-026F-4FB9-8D32-25D1F67CD14F}"/>
              </a:ext>
            </a:extLst>
          </p:cNvPr>
          <p:cNvSpPr/>
          <p:nvPr/>
        </p:nvSpPr>
        <p:spPr>
          <a:xfrm>
            <a:off x="935390" y="653486"/>
            <a:ext cx="3076025" cy="878959"/>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4000" b="1" i="0" u="none" strike="noStrike" kern="1200" cap="none" spc="0" normalizeH="0" baseline="0" noProof="0">
              <a:ln>
                <a:noFill/>
              </a:ln>
              <a:solidFill>
                <a:srgbClr val="0998D7"/>
              </a:solidFill>
              <a:effectLst/>
              <a:uLnTx/>
              <a:uFillTx/>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4"/>
          <a:stretch>
            <a:fillRect/>
          </a:stretch>
        </p:blipFill>
        <p:spPr>
          <a:xfrm>
            <a:off x="11341064" y="1322032"/>
            <a:ext cx="488048" cy="430855"/>
          </a:xfrm>
          <a:prstGeom prst="rect">
            <a:avLst/>
          </a:prstGeom>
        </p:spPr>
      </p:pic>
      <p:sp>
        <p:nvSpPr>
          <p:cNvPr id="2" name="Rectangle 1">
            <a:extLst>
              <a:ext uri="{FF2B5EF4-FFF2-40B4-BE49-F238E27FC236}">
                <a16:creationId xmlns:a16="http://schemas.microsoft.com/office/drawing/2014/main" id="{148AABF8-1F5D-7DC7-746E-E878AA623B0C}"/>
              </a:ext>
            </a:extLst>
          </p:cNvPr>
          <p:cNvSpPr/>
          <p:nvPr/>
        </p:nvSpPr>
        <p:spPr>
          <a:xfrm>
            <a:off x="1017480" y="6143983"/>
            <a:ext cx="10323584" cy="494110"/>
          </a:xfrm>
          <a:prstGeom prst="rect">
            <a:avLst/>
          </a:prstGeom>
        </p:spPr>
        <p:txBody>
          <a:bodyPr wrap="square">
            <a:spAutoFit/>
          </a:bodyPr>
          <a:lstStyle/>
          <a:p>
            <a:pPr marL="0" marR="0" lvl="0" indent="34290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Ở bài học này em sẽ tiếp tục được học những thao tác với tệp và thư mục</a:t>
            </a:r>
          </a:p>
        </p:txBody>
      </p:sp>
      <p:pic>
        <p:nvPicPr>
          <p:cNvPr id="7" name="Picture 6" descr="A picture containing diagram&#10;&#10;Description automatically generated">
            <a:extLst>
              <a:ext uri="{FF2B5EF4-FFF2-40B4-BE49-F238E27FC236}">
                <a16:creationId xmlns:a16="http://schemas.microsoft.com/office/drawing/2014/main" id="{4CC94DBC-521D-2477-C599-C769B4E77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2399455"/>
            <a:ext cx="4706565" cy="3365318"/>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58333E-6 7.40741E-7 L -4.58333E-6 -0.07222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par>
                          <p:cTn id="18" fill="hold">
                            <p:stCondLst>
                              <p:cond delay="1350"/>
                            </p:stCondLst>
                            <p:childTnLst>
                              <p:par>
                                <p:cTn id="19" presetID="26"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80">
                                          <p:stCondLst>
                                            <p:cond delay="0"/>
                                          </p:stCondLst>
                                        </p:cTn>
                                        <p:tgtEl>
                                          <p:spTgt spid="2"/>
                                        </p:tgtEl>
                                      </p:cBhvr>
                                    </p:animEffect>
                                    <p:anim calcmode="lin" valueType="num">
                                      <p:cBhvr>
                                        <p:cTn id="4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gtEl>
                                      </p:cBhvr>
                                      <p:to x="100000" y="60000"/>
                                    </p:animScale>
                                    <p:animScale>
                                      <p:cBhvr>
                                        <p:cTn id="50" dur="166" decel="50000">
                                          <p:stCondLst>
                                            <p:cond delay="676"/>
                                          </p:stCondLst>
                                        </p:cTn>
                                        <p:tgtEl>
                                          <p:spTgt spid="2"/>
                                        </p:tgtEl>
                                      </p:cBhvr>
                                      <p:to x="100000" y="100000"/>
                                    </p:animScale>
                                    <p:animScale>
                                      <p:cBhvr>
                                        <p:cTn id="51" dur="26">
                                          <p:stCondLst>
                                            <p:cond delay="1312"/>
                                          </p:stCondLst>
                                        </p:cTn>
                                        <p:tgtEl>
                                          <p:spTgt spid="2"/>
                                        </p:tgtEl>
                                      </p:cBhvr>
                                      <p:to x="100000" y="80000"/>
                                    </p:animScale>
                                    <p:animScale>
                                      <p:cBhvr>
                                        <p:cTn id="52" dur="166" decel="50000">
                                          <p:stCondLst>
                                            <p:cond delay="1338"/>
                                          </p:stCondLst>
                                        </p:cTn>
                                        <p:tgtEl>
                                          <p:spTgt spid="2"/>
                                        </p:tgtEl>
                                      </p:cBhvr>
                                      <p:to x="100000" y="100000"/>
                                    </p:animScale>
                                    <p:animScale>
                                      <p:cBhvr>
                                        <p:cTn id="53" dur="26">
                                          <p:stCondLst>
                                            <p:cond delay="1642"/>
                                          </p:stCondLst>
                                        </p:cTn>
                                        <p:tgtEl>
                                          <p:spTgt spid="2"/>
                                        </p:tgtEl>
                                      </p:cBhvr>
                                      <p:to x="100000" y="90000"/>
                                    </p:animScale>
                                    <p:animScale>
                                      <p:cBhvr>
                                        <p:cTn id="54" dur="166" decel="50000">
                                          <p:stCondLst>
                                            <p:cond delay="1668"/>
                                          </p:stCondLst>
                                        </p:cTn>
                                        <p:tgtEl>
                                          <p:spTgt spid="2"/>
                                        </p:tgtEl>
                                      </p:cBhvr>
                                      <p:to x="100000" y="100000"/>
                                    </p:animScale>
                                    <p:animScale>
                                      <p:cBhvr>
                                        <p:cTn id="55" dur="26">
                                          <p:stCondLst>
                                            <p:cond delay="1808"/>
                                          </p:stCondLst>
                                        </p:cTn>
                                        <p:tgtEl>
                                          <p:spTgt spid="2"/>
                                        </p:tgtEl>
                                      </p:cBhvr>
                                      <p:to x="100000" y="95000"/>
                                    </p:animScale>
                                    <p:animScale>
                                      <p:cBhvr>
                                        <p:cTn id="5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1. </a:t>
            </a:r>
            <a:r>
              <a:rPr kumimoji="0" lang="vi-VN"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CÁC THAO TÁC VỚI TỆP VÀ THƯ MỤC</a:t>
            </a:r>
            <a:r>
              <a:rPr kumimoji="0" lang="en-US"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	</a:t>
            </a:r>
            <a:endParaRPr kumimoji="0" lang="vi-VN" sz="2800" b="1" i="0" u="none" strike="noStrike" kern="1200" cap="none" spc="0" normalizeH="0" baseline="0" noProof="0">
              <a:ln>
                <a:noFill/>
              </a:ln>
              <a:solidFill>
                <a:srgbClr val="F03C69"/>
              </a:solidFill>
              <a:effectLst/>
              <a:uLnTx/>
              <a:uFillTx/>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516759" y="910658"/>
            <a:ext cx="11387054" cy="2137993"/>
            <a:chOff x="484432" y="835989"/>
            <a:chExt cx="11539454" cy="2135013"/>
          </a:xfrm>
        </p:grpSpPr>
        <p:sp>
          <p:nvSpPr>
            <p:cNvPr id="13" name="Rectangle 12">
              <a:extLst>
                <a:ext uri="{FF2B5EF4-FFF2-40B4-BE49-F238E27FC236}">
                  <a16:creationId xmlns:a16="http://schemas.microsoft.com/office/drawing/2014/main" id="{FAB2ABA5-E39F-453B-A1F6-A8A302CF76CF}"/>
                </a:ext>
              </a:extLst>
            </p:cNvPr>
            <p:cNvSpPr/>
            <p:nvPr/>
          </p:nvSpPr>
          <p:spPr>
            <a:xfrm>
              <a:off x="3333995" y="874676"/>
              <a:ext cx="7173355" cy="67091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FC354"/>
                  </a:solidFill>
                  <a:effectLst/>
                  <a:uLnTx/>
                  <a:uFillTx/>
                  <a:latin typeface="SVN-Androgyne" panose="02040603050506020204" pitchFamily="18" charset="0"/>
                  <a:cs typeface="Times New Roman" panose="02020603050405020304" pitchFamily="18" charset="0"/>
                </a:rPr>
                <a:t>Thao tác với thư mục</a:t>
              </a:r>
              <a:endParaRPr kumimoji="0" lang="vi-VN" sz="2800" b="1" i="0" u="none" strike="noStrike" kern="1200" cap="none" spc="0" normalizeH="0" baseline="0" noProof="0">
                <a:ln>
                  <a:noFill/>
                </a:ln>
                <a:solidFill>
                  <a:srgbClr val="7FC354"/>
                </a:solidFill>
                <a:effectLst/>
                <a:uLnTx/>
                <a:uFillTx/>
                <a:latin typeface="SVN-Androgyne" panose="0204060305050602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484432" y="960178"/>
              <a:ext cx="11539454" cy="2010824"/>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4" name="Rectangle 13">
              <a:extLst>
                <a:ext uri="{FF2B5EF4-FFF2-40B4-BE49-F238E27FC236}">
                  <a16:creationId xmlns:a16="http://schemas.microsoft.com/office/drawing/2014/main" id="{70DA43EF-4FDA-4CA6-88C0-2BCCF27C1E7C}"/>
                </a:ext>
              </a:extLst>
            </p:cNvPr>
            <p:cNvSpPr/>
            <p:nvPr/>
          </p:nvSpPr>
          <p:spPr>
            <a:xfrm>
              <a:off x="864743" y="1510364"/>
              <a:ext cx="10769550" cy="1392413"/>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có biết cách nhanh nhất để từ cây thư mục như ở Hình 15a có cây thư mục như ở Hình 15b không?</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38246" y="835989"/>
              <a:ext cx="2883010" cy="944916"/>
              <a:chOff x="538246" y="835989"/>
              <a:chExt cx="2883010" cy="944916"/>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38246" y="835989"/>
                <a:ext cx="2298341" cy="661656"/>
                <a:chOff x="5922009" y="1145128"/>
                <a:chExt cx="2298341"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22009" y="1145128"/>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UTM Bienvenue" panose="02040603050506020204" pitchFamily="18" charset="0"/>
                    <a:cs typeface="+mn-cs"/>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57785" y="1145128"/>
                  <a:ext cx="2135017" cy="533223"/>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UTM Bienvenue" panose="02040603050506020204" pitchFamily="18" charset="0"/>
                      <a:cs typeface="Times New Roman" panose="02020603050405020304" pitchFamily="18" charset="0"/>
                    </a:rPr>
                    <a:t>HOẠT ĐỘNG </a:t>
                  </a:r>
                  <a:endParaRPr kumimoji="0" lang="vi-VN" sz="2200" b="1" i="0" u="none" strike="noStrike" kern="1200" cap="none" spc="0" normalizeH="0" baseline="0" noProof="0">
                    <a:ln>
                      <a:noFill/>
                    </a:ln>
                    <a:solidFill>
                      <a:srgbClr val="FFFFFF"/>
                    </a:solidFill>
                    <a:effectLst/>
                    <a:uLnTx/>
                    <a:uFillTx/>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50255" y="346353"/>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00466" y="929247"/>
                <a:ext cx="363894" cy="661656"/>
              </a:xfrm>
              <a:prstGeom prst="rect">
                <a:avLst/>
              </a:prstGeom>
            </p:spPr>
            <p:txBody>
              <a:bodyPr wrap="square">
                <a:spAutoFit/>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UTM HelvetIns" panose="02040603050506020204" pitchFamily="18" charset="0"/>
                    <a:cs typeface="Times New Roman" panose="02020603050405020304" pitchFamily="18" charset="0"/>
                  </a:rPr>
                  <a:t>1</a:t>
                </a:r>
                <a:endParaRPr kumimoji="0" lang="vi-VN" sz="2800" b="1" i="0" u="none" strike="noStrike" kern="1200" cap="none" spc="0" normalizeH="0" baseline="0" noProof="0">
                  <a:ln>
                    <a:noFill/>
                  </a:ln>
                  <a:solidFill>
                    <a:srgbClr val="FFFFFF"/>
                  </a:solidFill>
                  <a:effectLst/>
                  <a:uLnTx/>
                  <a:uFillTx/>
                  <a:latin typeface="UTM Avo" panose="02040603050506020204" pitchFamily="18" charset="0"/>
                  <a:cs typeface="Times New Roman" panose="02020603050405020304" pitchFamily="18" charset="0"/>
                </a:endParaRPr>
              </a:p>
            </p:txBody>
          </p:sp>
        </p:grpSp>
      </p:grpSp>
      <p:pic>
        <p:nvPicPr>
          <p:cNvPr id="4" name="Picture 3">
            <a:extLst>
              <a:ext uri="{FF2B5EF4-FFF2-40B4-BE49-F238E27FC236}">
                <a16:creationId xmlns:a16="http://schemas.microsoft.com/office/drawing/2014/main" id="{B3301DB2-0FED-320D-DCE8-825A9F181955}"/>
              </a:ext>
            </a:extLst>
          </p:cNvPr>
          <p:cNvPicPr>
            <a:picLocks noChangeAspect="1"/>
          </p:cNvPicPr>
          <p:nvPr/>
        </p:nvPicPr>
        <p:blipFill>
          <a:blip r:embed="rId6"/>
          <a:stretch>
            <a:fillRect/>
          </a:stretch>
        </p:blipFill>
        <p:spPr>
          <a:xfrm>
            <a:off x="149503" y="3815490"/>
            <a:ext cx="734513" cy="653278"/>
          </a:xfrm>
          <a:prstGeom prst="rect">
            <a:avLst/>
          </a:prstGeom>
        </p:spPr>
      </p:pic>
      <p:sp>
        <p:nvSpPr>
          <p:cNvPr id="5" name="Rectangle 4">
            <a:extLst>
              <a:ext uri="{FF2B5EF4-FFF2-40B4-BE49-F238E27FC236}">
                <a16:creationId xmlns:a16="http://schemas.microsoft.com/office/drawing/2014/main" id="{C42D1E21-EEA7-C486-1516-245474B532C1}"/>
              </a:ext>
            </a:extLst>
          </p:cNvPr>
          <p:cNvSpPr/>
          <p:nvPr/>
        </p:nvSpPr>
        <p:spPr>
          <a:xfrm>
            <a:off x="907287" y="3042511"/>
            <a:ext cx="5453143" cy="347184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Ngoài các thao tác đã học ở lớp 3 như tạo, đổi tên và xoá thư mục,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có thể di chuyển hoặc sao chép tệp và thư mục đến thư mục khác.</a:t>
            </a:r>
          </a:p>
        </p:txBody>
      </p:sp>
      <p:pic>
        <p:nvPicPr>
          <p:cNvPr id="8" name="Picture 7" descr="Timeline&#10;&#10;Description automatically generated">
            <a:extLst>
              <a:ext uri="{FF2B5EF4-FFF2-40B4-BE49-F238E27FC236}">
                <a16:creationId xmlns:a16="http://schemas.microsoft.com/office/drawing/2014/main" id="{EB37C405-1CD6-A0D6-E08D-3230F26F0E16}"/>
              </a:ext>
            </a:extLst>
          </p:cNvPr>
          <p:cNvPicPr>
            <a:picLocks noChangeAspect="1"/>
          </p:cNvPicPr>
          <p:nvPr/>
        </p:nvPicPr>
        <p:blipFill rotWithShape="1">
          <a:blip r:embed="rId7">
            <a:extLst>
              <a:ext uri="{28A0092B-C50C-407E-A947-70E740481C1C}">
                <a14:useLocalDpi xmlns:a14="http://schemas.microsoft.com/office/drawing/2010/main" val="0"/>
              </a:ext>
            </a:extLst>
          </a:blip>
          <a:srcRect b="15613"/>
          <a:stretch/>
        </p:blipFill>
        <p:spPr>
          <a:xfrm>
            <a:off x="6715603" y="3234839"/>
            <a:ext cx="4833037" cy="2723188"/>
          </a:xfrm>
          <a:prstGeom prst="rect">
            <a:avLst/>
          </a:prstGeom>
          <a:ln w="12700">
            <a:solidFill>
              <a:srgbClr val="616161"/>
            </a:solidFill>
          </a:ln>
        </p:spPr>
      </p:pic>
      <p:sp>
        <p:nvSpPr>
          <p:cNvPr id="10" name="TextBox 9">
            <a:extLst>
              <a:ext uri="{FF2B5EF4-FFF2-40B4-BE49-F238E27FC236}">
                <a16:creationId xmlns:a16="http://schemas.microsoft.com/office/drawing/2014/main" id="{13DFDF84-1772-173A-881C-41FEE47CE160}"/>
              </a:ext>
            </a:extLst>
          </p:cNvPr>
          <p:cNvSpPr txBox="1"/>
          <p:nvPr/>
        </p:nvSpPr>
        <p:spPr>
          <a:xfrm>
            <a:off x="7391400" y="6114249"/>
            <a:ext cx="1295400"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Hình 15a</a:t>
            </a:r>
          </a:p>
        </p:txBody>
      </p:sp>
      <p:sp>
        <p:nvSpPr>
          <p:cNvPr id="11" name="TextBox 10">
            <a:extLst>
              <a:ext uri="{FF2B5EF4-FFF2-40B4-BE49-F238E27FC236}">
                <a16:creationId xmlns:a16="http://schemas.microsoft.com/office/drawing/2014/main" id="{C49D3250-0090-C6D6-0E13-1916C6213059}"/>
              </a:ext>
            </a:extLst>
          </p:cNvPr>
          <p:cNvSpPr txBox="1"/>
          <p:nvPr/>
        </p:nvSpPr>
        <p:spPr>
          <a:xfrm>
            <a:off x="9410620" y="6144215"/>
            <a:ext cx="1295400"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Hình 15b</a:t>
            </a:r>
          </a:p>
        </p:txBody>
      </p:sp>
    </p:spTree>
    <p:extLst>
      <p:ext uri="{BB962C8B-B14F-4D97-AF65-F5344CB8AC3E}">
        <p14:creationId xmlns:p14="http://schemas.microsoft.com/office/powerpoint/2010/main" val="40626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1.</a:t>
            </a:r>
            <a:r>
              <a:rPr kumimoji="0" lang="en-US" sz="2800" b="1" i="0" u="none" strike="noStrike" kern="1200" cap="none" spc="0" normalizeH="0" noProof="0">
                <a:ln>
                  <a:noFill/>
                </a:ln>
                <a:solidFill>
                  <a:srgbClr val="F03C69"/>
                </a:solidFill>
                <a:effectLst/>
                <a:uLnTx/>
                <a:uFillTx/>
                <a:latin typeface="SVN-SAF" panose="02040603050506020204" pitchFamily="18" charset="0"/>
                <a:cs typeface="Times New Roman" panose="02020603050405020304" pitchFamily="18" charset="0"/>
              </a:rPr>
              <a:t> DI CHUYỂN THƯ MỤC</a:t>
            </a:r>
            <a:endParaRPr kumimoji="0" lang="vi-VN" sz="2800" b="1" i="0" u="none" strike="noStrike" kern="1200" cap="none" spc="0" normalizeH="0" baseline="0" noProof="0">
              <a:ln>
                <a:noFill/>
              </a:ln>
              <a:solidFill>
                <a:srgbClr val="F03C69"/>
              </a:solidFill>
              <a:effectLst/>
              <a:uLnTx/>
              <a:uFillTx/>
              <a:cs typeface="Times New Roman" panose="02020603050405020304" pitchFamily="18" charset="0"/>
            </a:endParaRPr>
          </a:p>
        </p:txBody>
      </p:sp>
      <p:pic>
        <p:nvPicPr>
          <p:cNvPr id="4" name="Picture 3">
            <a:extLst>
              <a:ext uri="{FF2B5EF4-FFF2-40B4-BE49-F238E27FC236}">
                <a16:creationId xmlns:a16="http://schemas.microsoft.com/office/drawing/2014/main" id="{B3301DB2-0FED-320D-DCE8-825A9F181955}"/>
              </a:ext>
            </a:extLst>
          </p:cNvPr>
          <p:cNvPicPr>
            <a:picLocks noChangeAspect="1"/>
          </p:cNvPicPr>
          <p:nvPr/>
        </p:nvPicPr>
        <p:blipFill>
          <a:blip r:embed="rId2"/>
          <a:stretch>
            <a:fillRect/>
          </a:stretch>
        </p:blipFill>
        <p:spPr>
          <a:xfrm>
            <a:off x="645006" y="1143000"/>
            <a:ext cx="734513" cy="653278"/>
          </a:xfrm>
          <a:prstGeom prst="rect">
            <a:avLst/>
          </a:prstGeom>
        </p:spPr>
      </p:pic>
      <p:sp>
        <p:nvSpPr>
          <p:cNvPr id="6" name="Rectangle 5">
            <a:extLst>
              <a:ext uri="{FF2B5EF4-FFF2-40B4-BE49-F238E27FC236}">
                <a16:creationId xmlns:a16="http://schemas.microsoft.com/office/drawing/2014/main" id="{69D140BE-769B-9AC3-520E-F9CAA8634324}"/>
              </a:ext>
            </a:extLst>
          </p:cNvPr>
          <p:cNvSpPr/>
          <p:nvPr/>
        </p:nvSpPr>
        <p:spPr>
          <a:xfrm>
            <a:off x="1394758" y="992998"/>
            <a:ext cx="9730441" cy="221983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Khi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di chuyển một thư mục đến thư mục khác thì tất cả tệp và thư mục con trong thư mục đó sẽ được di chuyển đến vị trí mới và không còn tồn tại ở vị trí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cũ.</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8" name="Picture 7" descr="Timeline&#10;&#10;Description automatically generated">
            <a:extLst>
              <a:ext uri="{FF2B5EF4-FFF2-40B4-BE49-F238E27FC236}">
                <a16:creationId xmlns:a16="http://schemas.microsoft.com/office/drawing/2014/main" id="{EB37C405-1CD6-A0D6-E08D-3230F26F0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258556"/>
            <a:ext cx="4833037" cy="3227029"/>
          </a:xfrm>
          <a:prstGeom prst="rect">
            <a:avLst/>
          </a:prstGeom>
        </p:spPr>
      </p:pic>
      <p:sp>
        <p:nvSpPr>
          <p:cNvPr id="7" name="TextBox 6">
            <a:extLst>
              <a:ext uri="{FF2B5EF4-FFF2-40B4-BE49-F238E27FC236}">
                <a16:creationId xmlns:a16="http://schemas.microsoft.com/office/drawing/2014/main" id="{F0E31BFA-E346-931E-9ACE-BFF6C4346955}"/>
              </a:ext>
            </a:extLst>
          </p:cNvPr>
          <p:cNvSpPr txBox="1"/>
          <p:nvPr/>
        </p:nvSpPr>
        <p:spPr>
          <a:xfrm>
            <a:off x="1394758" y="3429000"/>
            <a:ext cx="5083738" cy="2831544"/>
          </a:xfrm>
          <a:prstGeom prst="rect">
            <a:avLst/>
          </a:prstGeom>
          <a:noFill/>
        </p:spPr>
        <p:txBody>
          <a:bodyPr wrap="square" rtlCol="0">
            <a:spAutoFit/>
          </a:bodyPr>
          <a:lstStyle/>
          <a:p>
            <a:pPr algn="just"/>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Ví dụ:</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Khi em di chuyển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tệp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Gioi thieu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chỉ tồn tại trong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p>
          <a:p>
            <a:endParaRPr lang="en-US"/>
          </a:p>
        </p:txBody>
      </p:sp>
    </p:spTree>
    <p:extLst>
      <p:ext uri="{BB962C8B-B14F-4D97-AF65-F5344CB8AC3E}">
        <p14:creationId xmlns:p14="http://schemas.microsoft.com/office/powerpoint/2010/main" val="3972878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DF8D23-9951-37A6-4DA4-198B445F386B}"/>
              </a:ext>
            </a:extLst>
          </p:cNvPr>
          <p:cNvSpPr/>
          <p:nvPr/>
        </p:nvSpPr>
        <p:spPr>
          <a:xfrm>
            <a:off x="1095888" y="977758"/>
            <a:ext cx="10466346" cy="1481175"/>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Khi sao chép một thư mục đến vị trí khác thì tất cả tệp và thư mục con trong thư mục đó sẽ tồn tại ở cả vị trí mới và vị trí cũ. </a:t>
            </a:r>
            <a:endPar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endParaRPr>
          </a:p>
        </p:txBody>
      </p:sp>
      <p:pic>
        <p:nvPicPr>
          <p:cNvPr id="8" name="Picture 7" descr="Timeline&#10;&#10;Description automatically generated">
            <a:extLst>
              <a:ext uri="{FF2B5EF4-FFF2-40B4-BE49-F238E27FC236}">
                <a16:creationId xmlns:a16="http://schemas.microsoft.com/office/drawing/2014/main" id="{CE15E34F-7719-FD66-728D-7DF2EE0BC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756" y="2667000"/>
            <a:ext cx="4453998" cy="3727460"/>
          </a:xfrm>
          <a:prstGeom prst="rect">
            <a:avLst/>
          </a:prstGeom>
        </p:spPr>
      </p:pic>
      <p:sp>
        <p:nvSpPr>
          <p:cNvPr id="3" name="Rectangle 2">
            <a:extLst>
              <a:ext uri="{FF2B5EF4-FFF2-40B4-BE49-F238E27FC236}">
                <a16:creationId xmlns:a16="http://schemas.microsoft.com/office/drawing/2014/main" id="{B047F0AB-A368-38A7-3BE9-69F591A4EFBC}"/>
              </a:ext>
            </a:extLst>
          </p:cNvPr>
          <p:cNvSpPr/>
          <p:nvPr/>
        </p:nvSpPr>
        <p:spPr>
          <a:xfrm>
            <a:off x="614526" y="292955"/>
            <a:ext cx="8211146" cy="68480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rPr>
              <a:t>2.</a:t>
            </a:r>
            <a:r>
              <a:rPr kumimoji="0" lang="en-US" sz="2800" b="1" i="0" u="none" strike="noStrike" kern="1200" cap="none" spc="0" normalizeH="0" noProof="0">
                <a:ln>
                  <a:noFill/>
                </a:ln>
                <a:solidFill>
                  <a:srgbClr val="F03C69"/>
                </a:solidFill>
                <a:effectLst/>
                <a:uLnTx/>
                <a:uFillTx/>
                <a:latin typeface="SVN-SAF" panose="02040603050506020204" pitchFamily="18" charset="0"/>
                <a:cs typeface="Times New Roman" panose="02020603050405020304" pitchFamily="18" charset="0"/>
              </a:rPr>
              <a:t> SAO CHÉP THƯ MỤC</a:t>
            </a:r>
            <a:endParaRPr kumimoji="0" lang="vi-VN" sz="2800" b="1" i="0" u="none" strike="noStrike" kern="1200" cap="none" spc="0" normalizeH="0" baseline="0" noProof="0">
              <a:ln>
                <a:noFill/>
              </a:ln>
              <a:solidFill>
                <a:srgbClr val="F03C69"/>
              </a:solidFill>
              <a:effectLst/>
              <a:uLnTx/>
              <a:uFillTx/>
              <a:cs typeface="Times New Roman" panose="02020603050405020304" pitchFamily="18" charset="0"/>
            </a:endParaRPr>
          </a:p>
        </p:txBody>
      </p:sp>
      <p:sp>
        <p:nvSpPr>
          <p:cNvPr id="4" name="TextBox 3">
            <a:extLst>
              <a:ext uri="{FF2B5EF4-FFF2-40B4-BE49-F238E27FC236}">
                <a16:creationId xmlns:a16="http://schemas.microsoft.com/office/drawing/2014/main" id="{B6D40788-4600-C3F0-2229-95AFEC249DEA}"/>
              </a:ext>
            </a:extLst>
          </p:cNvPr>
          <p:cNvSpPr txBox="1"/>
          <p:nvPr/>
        </p:nvSpPr>
        <p:spPr>
          <a:xfrm>
            <a:off x="876661" y="2819400"/>
            <a:ext cx="5482880" cy="2554545"/>
          </a:xfrm>
          <a:prstGeom prst="rect">
            <a:avLst/>
          </a:prstGeom>
          <a:noFill/>
        </p:spPr>
        <p:txBody>
          <a:bodyPr wrap="square" rtlCol="0">
            <a:spAutoFit/>
          </a:bodyPr>
          <a:lstStyle/>
          <a:p>
            <a:pPr algn="just"/>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Ví dụ: Khi em sao chép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tệp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Gioi thieu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sẽ tồn tại ở cả hai thư mục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1</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và </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Nhom 2.</a:t>
            </a:r>
            <a:endParaRPr lang="en-US" sz="32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49F83FB-2450-4EAB-0AC6-A8139B4030E4}"/>
              </a:ext>
            </a:extLst>
          </p:cNvPr>
          <p:cNvPicPr>
            <a:picLocks noChangeAspect="1"/>
          </p:cNvPicPr>
          <p:nvPr/>
        </p:nvPicPr>
        <p:blipFill>
          <a:blip r:embed="rId3"/>
          <a:stretch>
            <a:fillRect/>
          </a:stretch>
        </p:blipFill>
        <p:spPr>
          <a:xfrm>
            <a:off x="361375" y="1074996"/>
            <a:ext cx="734513" cy="653278"/>
          </a:xfrm>
          <a:prstGeom prst="rect">
            <a:avLst/>
          </a:prstGeom>
        </p:spPr>
      </p:pic>
    </p:spTree>
    <p:extLst>
      <p:ext uri="{BB962C8B-B14F-4D97-AF65-F5344CB8AC3E}">
        <p14:creationId xmlns:p14="http://schemas.microsoft.com/office/powerpoint/2010/main" val="353661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11441</TotalTime>
  <Words>2951</Words>
  <Application>Microsoft Office PowerPoint</Application>
  <PresentationFormat>Widescreen</PresentationFormat>
  <Paragraphs>285</Paragraphs>
  <Slides>41</Slides>
  <Notes>6</Notes>
  <HiddenSlides>0</HiddenSlides>
  <MMClips>9</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41</vt:i4>
      </vt:variant>
    </vt:vector>
  </HeadingPairs>
  <TitlesOfParts>
    <vt:vector size="65" baseType="lpstr">
      <vt:lpstr>Franklin Gothic Book</vt:lpstr>
      <vt:lpstr>SVN-Adam Gorry</vt:lpstr>
      <vt:lpstr>SVN-SAF</vt:lpstr>
      <vt:lpstr>Arial</vt:lpstr>
      <vt:lpstr>等线</vt:lpstr>
      <vt:lpstr>Times New Roman</vt:lpstr>
      <vt:lpstr>UTM Avo</vt:lpstr>
      <vt:lpstr>Segoe Print</vt:lpstr>
      <vt:lpstr>iCiel Cadena</vt:lpstr>
      <vt:lpstr>Segoe UI Black</vt:lpstr>
      <vt:lpstr>Calibri</vt:lpstr>
      <vt:lpstr>.VnArial</vt:lpstr>
      <vt:lpstr>Open Sans</vt:lpstr>
      <vt:lpstr>.VnTime</vt:lpstr>
      <vt:lpstr>Calibri Light</vt:lpstr>
      <vt:lpstr>Tinos</vt:lpstr>
      <vt:lpstr>Symbol</vt:lpstr>
      <vt:lpstr>UTM HelvetIns</vt:lpstr>
      <vt:lpstr>UTM Bienvenue</vt:lpstr>
      <vt:lpstr>Sniglet</vt:lpstr>
      <vt:lpstr>SVN-Androgyne</vt:lpstr>
      <vt:lpstr>4_Office Theme</vt:lpstr>
      <vt:lpstr>Office Theme</vt:lpstr>
      <vt:lpstr>1_Office 主题</vt:lpstr>
      <vt:lpstr>PowerPoint Presentation</vt:lpstr>
      <vt:lpstr>ÔN BÀI CŨ</vt:lpstr>
      <vt:lpstr>ÔN BÀI CŨ</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BÀI CŨ</vt:lpstr>
      <vt:lpstr>ÔN BÀI CŨ</vt:lpstr>
      <vt:lpstr>ÔN BÀI CŨ</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ADMIN</dc:creator>
  <dc:description>9Slide.vn</dc:description>
  <cp:lastModifiedBy>20.Trần Hoàng Phương Nhi</cp:lastModifiedBy>
  <cp:revision>1265</cp:revision>
  <dcterms:created xsi:type="dcterms:W3CDTF">2021-09-19T04:33:01Z</dcterms:created>
  <dcterms:modified xsi:type="dcterms:W3CDTF">2023-06-07T01:46:51Z</dcterms:modified>
  <cp:category>9Slide.vn</cp:category>
</cp:coreProperties>
</file>