
<file path=[Content_Types].xml><?xml version="1.0" encoding="utf-8"?>
<Types xmlns="http://schemas.openxmlformats.org/package/2006/content-types">
  <Default Extension="png" ContentType="image/png"/>
  <Default Extension="jfif" ContentType="image/jpe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Lst>
  <p:notesMasterIdLst>
    <p:notesMasterId r:id="rId13"/>
  </p:notesMasterIdLst>
  <p:sldIdLst>
    <p:sldId id="563" r:id="rId2"/>
    <p:sldId id="558" r:id="rId3"/>
    <p:sldId id="566" r:id="rId4"/>
    <p:sldId id="565" r:id="rId5"/>
    <p:sldId id="568" r:id="rId6"/>
    <p:sldId id="576" r:id="rId7"/>
    <p:sldId id="577" r:id="rId8"/>
    <p:sldId id="578" r:id="rId9"/>
    <p:sldId id="579" r:id="rId10"/>
    <p:sldId id="602" r:id="rId11"/>
    <p:sldId id="580" r:id="rId12"/>
  </p:sldIdLst>
  <p:sldSz cx="12192000" cy="6858000"/>
  <p:notesSz cx="6858000" cy="9144000"/>
  <p:embeddedFontLst>
    <p:embeddedFont>
      <p:font typeface="Verdana" panose="020B060403050404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Calibri" panose="020F0502020204030204" pitchFamily="34" charset="0"/>
      <p:regular r:id="rId20"/>
      <p:bold r:id="rId21"/>
      <p:italic r:id="rId22"/>
      <p:boldItalic r:id="rId23"/>
    </p:embeddedFont>
  </p:embeddedFontLst>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4646"/>
    <a:srgbClr val="0000CC"/>
    <a:srgbClr val="FEC63B"/>
    <a:srgbClr val="0E6FB2"/>
    <a:srgbClr val="FBAB1B"/>
    <a:srgbClr val="312552"/>
    <a:srgbClr val="1D1D1D"/>
    <a:srgbClr val="4E4E4E"/>
    <a:srgbClr val="FFFFFF"/>
    <a:srgbClr val="3124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93713" autoAdjust="0"/>
  </p:normalViewPr>
  <p:slideViewPr>
    <p:cSldViewPr>
      <p:cViewPr varScale="1">
        <p:scale>
          <a:sx n="69" d="100"/>
          <a:sy n="69" d="100"/>
        </p:scale>
        <p:origin x="81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12/2/2023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59324A-3CEA-4854-AD43-9F1464096ED6}" type="slidenum">
              <a:rPr lang="en-US" smtClean="0"/>
              <a:t>7</a:t>
            </a:fld>
            <a:endParaRPr lang="en-US"/>
          </a:p>
        </p:txBody>
      </p:sp>
    </p:spTree>
    <p:extLst>
      <p:ext uri="{BB962C8B-B14F-4D97-AF65-F5344CB8AC3E}">
        <p14:creationId xmlns:p14="http://schemas.microsoft.com/office/powerpoint/2010/main" val="592661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59324A-3CEA-4854-AD43-9F1464096ED6}" type="slidenum">
              <a:rPr lang="en-US" smtClean="0"/>
              <a:t>8</a:t>
            </a:fld>
            <a:endParaRPr lang="en-US"/>
          </a:p>
        </p:txBody>
      </p:sp>
    </p:spTree>
    <p:extLst>
      <p:ext uri="{BB962C8B-B14F-4D97-AF65-F5344CB8AC3E}">
        <p14:creationId xmlns:p14="http://schemas.microsoft.com/office/powerpoint/2010/main" val="2022038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9</a:t>
            </a:fld>
            <a:endParaRPr lang="en-US"/>
          </a:p>
        </p:txBody>
      </p:sp>
    </p:spTree>
    <p:extLst>
      <p:ext uri="{BB962C8B-B14F-4D97-AF65-F5344CB8AC3E}">
        <p14:creationId xmlns:p14="http://schemas.microsoft.com/office/powerpoint/2010/main" val="436102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12/2/2023</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12/2/2023</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12/2/2023</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12/2/2023</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12/2/2023</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12/2/2023</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12/2/2023</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12/2/2023</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12/2/2023</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12/2/2023</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6.jfif"/><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xml"/><Relationship Id="rId9" Type="http://schemas.openxmlformats.org/officeDocument/2006/relationships/image" Target="../media/image4.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1.jpeg"/><Relationship Id="rId4" Type="http://schemas.openxmlformats.org/officeDocument/2006/relationships/notesSlide" Target="../notesSlides/notesSlide2.xml"/><Relationship Id="rId9"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GIÁO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DỤC</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TẠO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endParaRPr lang="en-US" alt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0DDDA7-C2FA-4969-A98F-A2CAECAA73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32" y="-40691"/>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F2D51F9-6E23-4872-89DB-77262A5432DA}"/>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65E5C98A-BC04-4EA3-87DE-BF5162575111}"/>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7CF89CB-C8B1-95E3-F277-D9EF3292B757}"/>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err="1">
                <a:solidFill>
                  <a:srgbClr val="00B050"/>
                </a:solidFill>
                <a:latin typeface="Times New Roman" panose="02020603050405020304" pitchFamily="18" charset="0"/>
                <a:cs typeface="Times New Roman" panose="02020603050405020304" pitchFamily="18" charset="0"/>
              </a:rPr>
              <a:t>Bài</a:t>
            </a:r>
            <a:r>
              <a:rPr lang="vi-VN" altLang="en-US" sz="3600" b="1" u="sng">
                <a:solidFill>
                  <a:srgbClr val="00B050"/>
                </a:solidFill>
                <a:latin typeface="Times New Roman" panose="02020603050405020304" pitchFamily="18" charset="0"/>
                <a:cs typeface="Times New Roman" panose="02020603050405020304" pitchFamily="18" charset="0"/>
              </a:rPr>
              <a:t> </a:t>
            </a:r>
            <a:r>
              <a:rPr lang="en-US" altLang="en-US" sz="3600" b="1" u="sng">
                <a:solidFill>
                  <a:srgbClr val="00B050"/>
                </a:solidFill>
                <a:latin typeface="Times New Roman" panose="02020603050405020304" pitchFamily="18" charset="0"/>
                <a:cs typeface="Times New Roman" panose="02020603050405020304" pitchFamily="18" charset="0"/>
              </a:rPr>
              <a:t>6</a:t>
            </a:r>
            <a:r>
              <a:rPr lang="vi-VN" altLang="en-US" sz="3600" b="1">
                <a:solidFill>
                  <a:srgbClr val="00B050"/>
                </a:solidFill>
                <a:latin typeface="Times New Roman" panose="02020603050405020304" pitchFamily="18" charset="0"/>
                <a:cs typeface="Times New Roman" panose="02020603050405020304" pitchFamily="18" charset="0"/>
              </a:rPr>
              <a:t>:</a:t>
            </a:r>
            <a:r>
              <a:rPr lang="en-US" altLang="en-US" sz="3600" b="1">
                <a:solidFill>
                  <a:srgbClr val="00B050"/>
                </a:solidFill>
                <a:latin typeface="Times New Roman" panose="02020603050405020304" pitchFamily="18" charset="0"/>
                <a:cs typeface="Times New Roman" panose="02020603050405020304" pitchFamily="18" charset="0"/>
              </a:rPr>
              <a:t> Sử dụng phần mềm khi được phép</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49DBEDC-EF33-1CC6-3E34-F8DEE3AC0A46}"/>
              </a:ext>
            </a:extLst>
          </p:cNvPr>
          <p:cNvSpPr/>
          <p:nvPr/>
        </p:nvSpPr>
        <p:spPr>
          <a:xfrm>
            <a:off x="-50800" y="2151337"/>
            <a:ext cx="12014200" cy="646331"/>
          </a:xfrm>
          <a:prstGeom prst="rect">
            <a:avLst/>
          </a:prstGeom>
          <a:noFill/>
        </p:spPr>
        <p:txBody>
          <a:bodyPr wrap="square">
            <a:spAutoFit/>
          </a:bodyPr>
          <a:lstStyle/>
          <a:p>
            <a:pPr>
              <a:defRPr/>
            </a:pPr>
            <a:r>
              <a:rPr lang="en-US" sz="3600" b="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 Hình thành kiến thức</a:t>
            </a:r>
            <a:endPar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958025A-5F25-21E7-5DE2-E777E27F33AA}"/>
              </a:ext>
            </a:extLst>
          </p:cNvPr>
          <p:cNvSpPr/>
          <p:nvPr/>
        </p:nvSpPr>
        <p:spPr>
          <a:xfrm>
            <a:off x="25400" y="2781626"/>
            <a:ext cx="12014200" cy="553998"/>
          </a:xfrm>
          <a:prstGeom prst="rect">
            <a:avLst/>
          </a:prstGeom>
          <a:noFill/>
        </p:spPr>
        <p:txBody>
          <a:bodyPr wrap="square">
            <a:spAutoFit/>
          </a:bodyPr>
          <a:lstStyle/>
          <a:p>
            <a:pPr>
              <a:defRPr/>
            </a:pPr>
            <a:r>
              <a:rPr lang="en-US" sz="3000" b="1">
                <a:ln w="0"/>
                <a:solidFill>
                  <a:srgbClr val="0000CC"/>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1. Phần mềm miễn phí và phần mềm không miễn phí</a:t>
            </a:r>
            <a:endParaRPr lang="en-US" sz="3000" b="1" dirty="0">
              <a:ln w="0"/>
              <a:solidFill>
                <a:srgbClr val="0000CC"/>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D221F1A-1641-8AF7-5201-C5A0E33D51C0}"/>
              </a:ext>
            </a:extLst>
          </p:cNvPr>
          <p:cNvSpPr txBox="1"/>
          <p:nvPr/>
        </p:nvSpPr>
        <p:spPr>
          <a:xfrm>
            <a:off x="228600" y="3375861"/>
            <a:ext cx="11582400" cy="3161315"/>
          </a:xfrm>
          <a:prstGeom prst="rect">
            <a:avLst/>
          </a:prstGeom>
          <a:noFill/>
        </p:spPr>
        <p:txBody>
          <a:bodyPr wrap="square" rtlCol="0">
            <a:spAutoFit/>
          </a:bodyPr>
          <a:lstStyle/>
          <a:p>
            <a:pPr indent="465138">
              <a:lnSpc>
                <a:spcPct val="130000"/>
              </a:lnSpc>
              <a:buFontTx/>
              <a:buChar char="-"/>
            </a:pPr>
            <a:r>
              <a:rPr lang="en-US" sz="2600">
                <a:latin typeface="Times New Roman" panose="02020603050405020304" pitchFamily="18" charset="0"/>
                <a:cs typeface="Times New Roman" panose="02020603050405020304" pitchFamily="18" charset="0"/>
              </a:rPr>
              <a:t>Phần mềm là những chương trình do cá nhân hoặc tổ chức sản xuất ra để đáp ứng các nhu cầu làm việc, học tập hay giải trí của con người.</a:t>
            </a:r>
          </a:p>
          <a:p>
            <a:pPr indent="465138">
              <a:lnSpc>
                <a:spcPct val="130000"/>
              </a:lnSpc>
              <a:buFontTx/>
              <a:buChar char="-"/>
            </a:pPr>
            <a:r>
              <a:rPr lang="en-US" sz="2600">
                <a:latin typeface="Times New Roman" panose="02020603050405020304" pitchFamily="18" charset="0"/>
                <a:cs typeface="Times New Roman" panose="02020603050405020304" pitchFamily="18" charset="0"/>
              </a:rPr>
              <a:t>Phần mềm miễn phí là phần mềm người dùng có thể tải về từ Internet, sử dụng mà không phải trả tiền. Ví dụ: Kiran's Typing Tutor, Mouse Sill,….</a:t>
            </a:r>
          </a:p>
          <a:p>
            <a:pPr indent="465138">
              <a:lnSpc>
                <a:spcPct val="130000"/>
              </a:lnSpc>
              <a:buFontTx/>
              <a:buChar char="-"/>
            </a:pPr>
            <a:r>
              <a:rPr lang="en-US" sz="2600">
                <a:latin typeface="Times New Roman" panose="02020603050405020304" pitchFamily="18" charset="0"/>
                <a:cs typeface="Times New Roman" panose="02020603050405020304" pitchFamily="18" charset="0"/>
              </a:rPr>
              <a:t>Phần mềm không miễn phí là phần mềm người dùng phải trả một khoản phí để có quyền sử dụng. Ví dụ: PowerPoint, Word,…..</a:t>
            </a:r>
          </a:p>
        </p:txBody>
      </p:sp>
    </p:spTree>
    <p:extLst>
      <p:ext uri="{BB962C8B-B14F-4D97-AF65-F5344CB8AC3E}">
        <p14:creationId xmlns:p14="http://schemas.microsoft.com/office/powerpoint/2010/main" val="125997438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nh huong">
            <a:hlinkClick r:id="" action="ppaction://media"/>
            <a:extLst>
              <a:ext uri="{FF2B5EF4-FFF2-40B4-BE49-F238E27FC236}">
                <a16:creationId xmlns:a16="http://schemas.microsoft.com/office/drawing/2014/main" id="{F861E8A4-2589-4EE5-50DF-0070200E3D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9428966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C0A4"/>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39093533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 </a:t>
            </a: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2023</a:t>
            </a:r>
            <a:endPar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ĐỀ</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MÁY</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TÍNH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914400" y="4006572"/>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Bef>
                <a:spcPct val="0"/>
              </a:spcBef>
              <a:buClrTx/>
              <a:buSzTx/>
              <a:buFontTx/>
              <a:buNone/>
            </a:pPr>
            <a:r>
              <a:rPr lang="en-US" altLang="en-US" sz="4000" b="1" u="sng" err="1">
                <a:solidFill>
                  <a:srgbClr val="FF0000"/>
                </a:solidFill>
                <a:latin typeface="Times New Roman" panose="02020603050405020304" pitchFamily="18" charset="0"/>
                <a:cs typeface="Times New Roman" panose="02020603050405020304" pitchFamily="18" charset="0"/>
              </a:rPr>
              <a:t>Bài</a:t>
            </a:r>
            <a:r>
              <a:rPr lang="vi-VN" altLang="en-US" sz="4000" b="1" u="sng">
                <a:solidFill>
                  <a:srgbClr val="FF0000"/>
                </a:solidFill>
                <a:latin typeface="Times New Roman" panose="02020603050405020304" pitchFamily="18" charset="0"/>
                <a:cs typeface="Times New Roman" panose="02020603050405020304" pitchFamily="18" charset="0"/>
              </a:rPr>
              <a:t> </a:t>
            </a:r>
            <a:r>
              <a:rPr lang="en-US" altLang="en-US" sz="4000" b="1" u="sng">
                <a:solidFill>
                  <a:srgbClr val="FF0000"/>
                </a:solidFill>
                <a:latin typeface="Times New Roman" panose="02020603050405020304" pitchFamily="18" charset="0"/>
                <a:cs typeface="Times New Roman" panose="02020603050405020304" pitchFamily="18" charset="0"/>
              </a:rPr>
              <a:t>6</a:t>
            </a:r>
            <a:r>
              <a:rPr lang="vi-VN" altLang="en-US" sz="4000" b="1">
                <a:solidFill>
                  <a:srgbClr val="FF0000"/>
                </a:solidFill>
                <a:latin typeface="Times New Roman" panose="02020603050405020304" pitchFamily="18" charset="0"/>
                <a:cs typeface="Times New Roman" panose="02020603050405020304" pitchFamily="18" charset="0"/>
              </a:rPr>
              <a:t>:</a:t>
            </a:r>
            <a:r>
              <a:rPr lang="en-US" altLang="en-US" sz="4000" b="1">
                <a:solidFill>
                  <a:srgbClr val="FF0000"/>
                </a:solidFill>
                <a:latin typeface="Times New Roman" panose="02020603050405020304" pitchFamily="18" charset="0"/>
                <a:cs typeface="Times New Roman" panose="02020603050405020304" pitchFamily="18" charset="0"/>
              </a:rPr>
              <a:t> </a:t>
            </a:r>
            <a:r>
              <a:rPr lang="en-US" altLang="en-US" sz="4000" b="1">
                <a:solidFill>
                  <a:srgbClr val="00B050"/>
                </a:solidFill>
                <a:latin typeface="Times New Roman" panose="02020603050405020304" pitchFamily="18" charset="0"/>
                <a:cs typeface="Times New Roman" panose="02020603050405020304" pitchFamily="18" charset="0"/>
              </a:rPr>
              <a:t>Sử dụng phần mềm khi được phép</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38739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200" b="1" u="sng" err="1">
                <a:solidFill>
                  <a:srgbClr val="00B050"/>
                </a:solidFill>
                <a:latin typeface="Times New Roman" panose="02020603050405020304" pitchFamily="18" charset="0"/>
                <a:cs typeface="Times New Roman" panose="02020603050405020304" pitchFamily="18" charset="0"/>
              </a:rPr>
              <a:t>Bài</a:t>
            </a:r>
            <a:r>
              <a:rPr lang="vi-VN" altLang="en-US" sz="3200" b="1" u="sng">
                <a:solidFill>
                  <a:srgbClr val="00B050"/>
                </a:solidFill>
                <a:latin typeface="Times New Roman" panose="02020603050405020304" pitchFamily="18" charset="0"/>
                <a:cs typeface="Times New Roman" panose="02020603050405020304" pitchFamily="18" charset="0"/>
              </a:rPr>
              <a:t> </a:t>
            </a:r>
            <a:r>
              <a:rPr lang="en-US" altLang="en-US" sz="3200" b="1" u="sng">
                <a:solidFill>
                  <a:srgbClr val="00B050"/>
                </a:solidFill>
                <a:latin typeface="Times New Roman" panose="02020603050405020304" pitchFamily="18" charset="0"/>
                <a:cs typeface="Times New Roman" panose="02020603050405020304" pitchFamily="18" charset="0"/>
              </a:rPr>
              <a:t>6</a:t>
            </a:r>
            <a:r>
              <a:rPr lang="vi-VN" altLang="en-US" sz="3200" b="1">
                <a:solidFill>
                  <a:srgbClr val="00B050"/>
                </a:solidFill>
                <a:latin typeface="Times New Roman" panose="02020603050405020304" pitchFamily="18" charset="0"/>
                <a:cs typeface="Times New Roman" panose="02020603050405020304" pitchFamily="18" charset="0"/>
              </a:rPr>
              <a:t>:</a:t>
            </a:r>
            <a:r>
              <a:rPr lang="en-US" altLang="en-US" sz="3200" b="1">
                <a:solidFill>
                  <a:srgbClr val="00B050"/>
                </a:solidFill>
                <a:latin typeface="Times New Roman" panose="02020603050405020304" pitchFamily="18" charset="0"/>
                <a:cs typeface="Times New Roman" panose="02020603050405020304" pitchFamily="18" charset="0"/>
              </a:rPr>
              <a:t> Sử dụng phần mềm khi được phép</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819400" y="2548231"/>
            <a:ext cx="9220199" cy="1886515"/>
            <a:chOff x="2904687" y="2243621"/>
            <a:chExt cx="8580963" cy="908655"/>
          </a:xfrm>
        </p:grpSpPr>
        <p:sp>
          <p:nvSpPr>
            <p:cNvPr id="19" name="Oval 18"/>
            <p:cNvSpPr/>
            <p:nvPr/>
          </p:nvSpPr>
          <p:spPr>
            <a:xfrm>
              <a:off x="2904687" y="2374232"/>
              <a:ext cx="687734" cy="430700"/>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a:solidFill>
                    <a:srgbClr val="0000CC"/>
                  </a:solidFill>
                  <a:latin typeface="Times New Roman" panose="02020603050405020304" pitchFamily="18" charset="0"/>
                  <a:cs typeface="Times New Roman" panose="02020603050405020304" pitchFamily="18" charset="0"/>
                </a:rPr>
                <a:t>1</a:t>
              </a: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r>
                <a:rPr lang="en-US" sz="2800" b="1">
                  <a:latin typeface="Times New Roman" panose="02020603050405020304" pitchFamily="18" charset="0"/>
                  <a:cs typeface="Times New Roman" panose="02020603050405020304" pitchFamily="18" charset="0"/>
                </a:rPr>
                <a:t>Nêu được một vài ví dụ cụ thể về phần mềm miễn </a:t>
              </a:r>
            </a:p>
            <a:p>
              <a:pPr eaLnBrk="1" hangingPunct="1">
                <a:defRPr/>
              </a:pPr>
              <a:r>
                <a:rPr lang="en-US" sz="2800" b="1">
                  <a:latin typeface="Times New Roman" panose="02020603050405020304" pitchFamily="18" charset="0"/>
                  <a:cs typeface="Times New Roman" panose="02020603050405020304" pitchFamily="18" charset="0"/>
                </a:rPr>
                <a:t>phí và phần mềm không miễn phí</a:t>
              </a:r>
              <a:endParaRPr lang="en-US" sz="28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2594346" y="4814610"/>
            <a:ext cx="8999747" cy="1399211"/>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a:solidFill>
                    <a:srgbClr val="0000CC"/>
                  </a:solidFill>
                  <a:latin typeface="Times New Roman" panose="02020603050405020304" pitchFamily="18" charset="0"/>
                  <a:cs typeface="Times New Roman" panose="02020603050405020304" pitchFamily="18" charset="0"/>
                </a:rPr>
                <a:t>2</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r>
                <a:rPr lang="en-US" sz="2800" b="1">
                  <a:solidFill>
                    <a:schemeClr val="tx1"/>
                  </a:solidFill>
                  <a:latin typeface="Times New Roman" panose="02020603050405020304" pitchFamily="18" charset="0"/>
                  <a:cs typeface="Times New Roman" panose="02020603050405020304" pitchFamily="18" charset="0"/>
                </a:rPr>
                <a:t>Biết rằng chỉ sử dụng phần mềm khi được phép</a:t>
              </a: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1782910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par>
                                <p:cTn id="11" presetID="42"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1000"/>
                                        <p:tgtEl>
                                          <p:spTgt spid="62"/>
                                        </p:tgtEl>
                                      </p:cBhvr>
                                    </p:animEffect>
                                    <p:anim calcmode="lin" valueType="num">
                                      <p:cBhvr>
                                        <p:cTn id="14" dur="1000" fill="hold"/>
                                        <p:tgtEl>
                                          <p:spTgt spid="62"/>
                                        </p:tgtEl>
                                        <p:attrNameLst>
                                          <p:attrName>ppt_x</p:attrName>
                                        </p:attrNameLst>
                                      </p:cBhvr>
                                      <p:tavLst>
                                        <p:tav tm="0">
                                          <p:val>
                                            <p:strVal val="#ppt_x"/>
                                          </p:val>
                                        </p:tav>
                                        <p:tav tm="100000">
                                          <p:val>
                                            <p:strVal val="#ppt_x"/>
                                          </p:val>
                                        </p:tav>
                                      </p:tavLst>
                                    </p:anim>
                                    <p:anim calcmode="lin" valueType="num">
                                      <p:cBhvr>
                                        <p:cTn id="15" dur="1000" fill="hold"/>
                                        <p:tgtEl>
                                          <p:spTgt spid="6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1000"/>
                                        <p:tgtEl>
                                          <p:spTgt spid="63"/>
                                        </p:tgtEl>
                                      </p:cBhvr>
                                    </p:animEffect>
                                    <p:anim calcmode="lin" valueType="num">
                                      <p:cBhvr>
                                        <p:cTn id="20" dur="1000" fill="hold"/>
                                        <p:tgtEl>
                                          <p:spTgt spid="63"/>
                                        </p:tgtEl>
                                        <p:attrNameLst>
                                          <p:attrName>ppt_x</p:attrName>
                                        </p:attrNameLst>
                                      </p:cBhvr>
                                      <p:tavLst>
                                        <p:tav tm="0">
                                          <p:val>
                                            <p:strVal val="#ppt_x"/>
                                          </p:val>
                                        </p:tav>
                                        <p:tav tm="100000">
                                          <p:val>
                                            <p:strVal val="#ppt_x"/>
                                          </p:val>
                                        </p:tav>
                                      </p:tavLst>
                                    </p:anim>
                                    <p:anim calcmode="lin" valueType="num">
                                      <p:cBhvr>
                                        <p:cTn id="21"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err="1">
                <a:solidFill>
                  <a:srgbClr val="00B050"/>
                </a:solidFill>
                <a:latin typeface="Times New Roman" panose="02020603050405020304" pitchFamily="18" charset="0"/>
                <a:cs typeface="Times New Roman" panose="02020603050405020304" pitchFamily="18" charset="0"/>
              </a:rPr>
              <a:t>Bài</a:t>
            </a:r>
            <a:r>
              <a:rPr lang="vi-VN" altLang="en-US" sz="3600" b="1" u="sng">
                <a:solidFill>
                  <a:srgbClr val="00B050"/>
                </a:solidFill>
                <a:latin typeface="Times New Roman" panose="02020603050405020304" pitchFamily="18" charset="0"/>
                <a:cs typeface="Times New Roman" panose="02020603050405020304" pitchFamily="18" charset="0"/>
              </a:rPr>
              <a:t> </a:t>
            </a:r>
            <a:r>
              <a:rPr lang="en-US" altLang="en-US" sz="3600" b="1" u="sng">
                <a:solidFill>
                  <a:srgbClr val="00B050"/>
                </a:solidFill>
                <a:latin typeface="Times New Roman" panose="02020603050405020304" pitchFamily="18" charset="0"/>
                <a:cs typeface="Times New Roman" panose="02020603050405020304" pitchFamily="18" charset="0"/>
              </a:rPr>
              <a:t>6</a:t>
            </a:r>
            <a:r>
              <a:rPr lang="vi-VN" altLang="en-US" sz="3600" b="1">
                <a:solidFill>
                  <a:srgbClr val="00B050"/>
                </a:solidFill>
                <a:latin typeface="Times New Roman" panose="02020603050405020304" pitchFamily="18" charset="0"/>
                <a:cs typeface="Times New Roman" panose="02020603050405020304" pitchFamily="18" charset="0"/>
              </a:rPr>
              <a:t>:</a:t>
            </a:r>
            <a:r>
              <a:rPr lang="en-US" altLang="en-US" sz="3600" b="1">
                <a:solidFill>
                  <a:srgbClr val="00B050"/>
                </a:solidFill>
                <a:latin typeface="Times New Roman" panose="02020603050405020304" pitchFamily="18" charset="0"/>
                <a:cs typeface="Times New Roman" panose="02020603050405020304" pitchFamily="18" charset="0"/>
              </a:rPr>
              <a:t> Sử dụng phần mềm khi được phép</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4A21520-7F82-42AA-BC4D-B490D9F4E26B}"/>
              </a:ext>
            </a:extLst>
          </p:cNvPr>
          <p:cNvSpPr/>
          <p:nvPr/>
        </p:nvSpPr>
        <p:spPr>
          <a:xfrm>
            <a:off x="-50800" y="2151337"/>
            <a:ext cx="12014200" cy="646331"/>
          </a:xfrm>
          <a:prstGeom prst="rect">
            <a:avLst/>
          </a:prstGeom>
          <a:noFill/>
        </p:spPr>
        <p:txBody>
          <a:bodyPr wrap="square">
            <a:spAutoFit/>
          </a:bodyPr>
          <a:lstStyle/>
          <a:p>
            <a:pPr marL="742950" indent="-742950">
              <a:buAutoNum type="alphaUcPeriod"/>
              <a:defRPr/>
            </a:pPr>
            <a:r>
              <a:rPr lang="en-US" sz="3600" b="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pic>
        <p:nvPicPr>
          <p:cNvPr id="3" name="Picture 2">
            <a:extLst>
              <a:ext uri="{FF2B5EF4-FFF2-40B4-BE49-F238E27FC236}">
                <a16:creationId xmlns:a16="http://schemas.microsoft.com/office/drawing/2014/main" id="{C90FA445-8CB2-0629-DD42-A2B312FCF488}"/>
              </a:ext>
            </a:extLst>
          </p:cNvPr>
          <p:cNvPicPr>
            <a:picLocks noChangeAspect="1"/>
          </p:cNvPicPr>
          <p:nvPr/>
        </p:nvPicPr>
        <p:blipFill>
          <a:blip r:embed="rId3"/>
          <a:stretch>
            <a:fillRect/>
          </a:stretch>
        </p:blipFill>
        <p:spPr>
          <a:xfrm>
            <a:off x="3733800" y="2292931"/>
            <a:ext cx="8229600" cy="4384146"/>
          </a:xfrm>
          <a:prstGeom prst="rect">
            <a:avLst/>
          </a:prstGeom>
        </p:spPr>
      </p:pic>
    </p:spTree>
    <p:extLst>
      <p:ext uri="{BB962C8B-B14F-4D97-AF65-F5344CB8AC3E}">
        <p14:creationId xmlns:p14="http://schemas.microsoft.com/office/powerpoint/2010/main" val="2900577590"/>
      </p:ext>
    </p:extLst>
  </p:cSld>
  <p:clrMapOvr>
    <a:masterClrMapping/>
  </p:clrMapOvr>
  <p:transition advClick="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4A21520-7F82-42AA-BC4D-B490D9F4E26B}"/>
              </a:ext>
            </a:extLst>
          </p:cNvPr>
          <p:cNvSpPr/>
          <p:nvPr/>
        </p:nvSpPr>
        <p:spPr>
          <a:xfrm>
            <a:off x="-50800" y="2151337"/>
            <a:ext cx="12014200" cy="646331"/>
          </a:xfrm>
          <a:prstGeom prst="rect">
            <a:avLst/>
          </a:prstGeom>
          <a:noFill/>
        </p:spPr>
        <p:txBody>
          <a:bodyPr wrap="square">
            <a:spAutoFit/>
          </a:bodyPr>
          <a:lstStyle/>
          <a:p>
            <a:pPr>
              <a:defRPr/>
            </a:pPr>
            <a:r>
              <a:rPr lang="en-US" sz="3600" b="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 Khởi động</a:t>
            </a:r>
            <a:endPar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73AD455-D63D-8143-B2DA-971399FE418A}"/>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err="1">
                <a:solidFill>
                  <a:srgbClr val="00B050"/>
                </a:solidFill>
                <a:latin typeface="Times New Roman" panose="02020603050405020304" pitchFamily="18" charset="0"/>
                <a:cs typeface="Times New Roman" panose="02020603050405020304" pitchFamily="18" charset="0"/>
              </a:rPr>
              <a:t>Bài</a:t>
            </a:r>
            <a:r>
              <a:rPr lang="vi-VN" altLang="en-US" sz="3600" b="1" u="sng">
                <a:solidFill>
                  <a:srgbClr val="00B050"/>
                </a:solidFill>
                <a:latin typeface="Times New Roman" panose="02020603050405020304" pitchFamily="18" charset="0"/>
                <a:cs typeface="Times New Roman" panose="02020603050405020304" pitchFamily="18" charset="0"/>
              </a:rPr>
              <a:t> </a:t>
            </a:r>
            <a:r>
              <a:rPr lang="en-US" altLang="en-US" sz="3600" b="1" u="sng">
                <a:solidFill>
                  <a:srgbClr val="00B050"/>
                </a:solidFill>
                <a:latin typeface="Times New Roman" panose="02020603050405020304" pitchFamily="18" charset="0"/>
                <a:cs typeface="Times New Roman" panose="02020603050405020304" pitchFamily="18" charset="0"/>
              </a:rPr>
              <a:t>6</a:t>
            </a:r>
            <a:r>
              <a:rPr lang="vi-VN" altLang="en-US" sz="3600" b="1">
                <a:solidFill>
                  <a:srgbClr val="00B050"/>
                </a:solidFill>
                <a:latin typeface="Times New Roman" panose="02020603050405020304" pitchFamily="18" charset="0"/>
                <a:cs typeface="Times New Roman" panose="02020603050405020304" pitchFamily="18" charset="0"/>
              </a:rPr>
              <a:t>:</a:t>
            </a:r>
            <a:r>
              <a:rPr lang="en-US" altLang="en-US" sz="3600" b="1">
                <a:solidFill>
                  <a:srgbClr val="00B050"/>
                </a:solidFill>
                <a:latin typeface="Times New Roman" panose="02020603050405020304" pitchFamily="18" charset="0"/>
                <a:cs typeface="Times New Roman" panose="02020603050405020304" pitchFamily="18" charset="0"/>
              </a:rPr>
              <a:t> Sử dụng phần mềm khi được phép</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9EF1F33-8439-AFEB-3426-ABD0A819E43F}"/>
              </a:ext>
            </a:extLst>
          </p:cNvPr>
          <p:cNvSpPr txBox="1"/>
          <p:nvPr/>
        </p:nvSpPr>
        <p:spPr>
          <a:xfrm>
            <a:off x="228600" y="2896080"/>
            <a:ext cx="24384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Luật chơi:</a:t>
            </a:r>
          </a:p>
        </p:txBody>
      </p:sp>
      <p:sp>
        <p:nvSpPr>
          <p:cNvPr id="9" name="TextBox 8">
            <a:extLst>
              <a:ext uri="{FF2B5EF4-FFF2-40B4-BE49-F238E27FC236}">
                <a16:creationId xmlns:a16="http://schemas.microsoft.com/office/drawing/2014/main" id="{ADEA1219-0DC1-87D3-C930-485493C26119}"/>
              </a:ext>
            </a:extLst>
          </p:cNvPr>
          <p:cNvSpPr txBox="1"/>
          <p:nvPr/>
        </p:nvSpPr>
        <p:spPr>
          <a:xfrm>
            <a:off x="228600" y="3429000"/>
            <a:ext cx="11938000" cy="1953868"/>
          </a:xfrm>
          <a:prstGeom prst="rect">
            <a:avLst/>
          </a:prstGeom>
          <a:noFill/>
        </p:spPr>
        <p:txBody>
          <a:bodyPr wrap="square" rtlCol="0">
            <a:spAutoFit/>
          </a:bodyPr>
          <a:lstStyle/>
          <a:p>
            <a:pPr marL="285750" indent="-285750">
              <a:lnSpc>
                <a:spcPct val="150000"/>
              </a:lnSpc>
              <a:buFontTx/>
              <a:buChar char="-"/>
            </a:pPr>
            <a:r>
              <a:rPr lang="en-US" sz="2800">
                <a:latin typeface="Times New Roman" panose="02020603050405020304" pitchFamily="18" charset="0"/>
                <a:cs typeface="Times New Roman" panose="02020603050405020304" pitchFamily="18" charset="0"/>
              </a:rPr>
              <a:t>Các em sẽ truyền đồ dung cho các bạn trên nền nhạc.</a:t>
            </a:r>
          </a:p>
          <a:p>
            <a:pPr marL="285750" indent="-285750">
              <a:lnSpc>
                <a:spcPct val="150000"/>
              </a:lnSpc>
              <a:buFontTx/>
              <a:buChar char="-"/>
            </a:pPr>
            <a:r>
              <a:rPr lang="en-US" sz="2800">
                <a:latin typeface="Times New Roman" panose="02020603050405020304" pitchFamily="18" charset="0"/>
                <a:cs typeface="Times New Roman" panose="02020603050405020304" pitchFamily="18" charset="0"/>
              </a:rPr>
              <a:t>Nhạc dừng ở đâu, tay bạn nào có đồ vật thì sẽ phải kể tên một phần mềm đã học hoặc mình biết.</a:t>
            </a:r>
          </a:p>
        </p:txBody>
      </p:sp>
    </p:spTree>
    <p:extLst>
      <p:ext uri="{BB962C8B-B14F-4D97-AF65-F5344CB8AC3E}">
        <p14:creationId xmlns:p14="http://schemas.microsoft.com/office/powerpoint/2010/main" val="191548674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1000"/>
                                        <p:tgtEl>
                                          <p:spTgt spid="9">
                                            <p:txEl>
                                              <p:pRg st="1" end="1"/>
                                            </p:txEl>
                                          </p:spTgt>
                                        </p:tgtEl>
                                      </p:cBhvr>
                                    </p:animEffect>
                                    <p:anim calcmode="lin" valueType="num">
                                      <p:cBhvr>
                                        <p:cTn id="2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32" y="1481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E891238-6435-48D1-B478-6DB71474D0F1}"/>
              </a:ext>
            </a:extLst>
          </p:cNvPr>
          <p:cNvPicPr>
            <a:picLocks noChangeAspect="1"/>
          </p:cNvPicPr>
          <p:nvPr/>
        </p:nvPicPr>
        <p:blipFill>
          <a:blip r:embed="rId6"/>
          <a:stretch>
            <a:fillRect/>
          </a:stretch>
        </p:blipFill>
        <p:spPr>
          <a:xfrm>
            <a:off x="228600" y="2797668"/>
            <a:ext cx="689218" cy="653278"/>
          </a:xfrm>
          <a:prstGeom prst="rect">
            <a:avLst/>
          </a:prstGeom>
        </p:spPr>
      </p:pic>
      <p:sp>
        <p:nvSpPr>
          <p:cNvPr id="2" name="Rectangle 1">
            <a:extLst>
              <a:ext uri="{FF2B5EF4-FFF2-40B4-BE49-F238E27FC236}">
                <a16:creationId xmlns:a16="http://schemas.microsoft.com/office/drawing/2014/main" id="{5F2F7F38-11AF-E076-ED12-4FE0C852C156}"/>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err="1">
                <a:solidFill>
                  <a:srgbClr val="00B050"/>
                </a:solidFill>
                <a:latin typeface="Times New Roman" panose="02020603050405020304" pitchFamily="18" charset="0"/>
                <a:cs typeface="Times New Roman" panose="02020603050405020304" pitchFamily="18" charset="0"/>
              </a:rPr>
              <a:t>Bài</a:t>
            </a:r>
            <a:r>
              <a:rPr lang="vi-VN" altLang="en-US" sz="3600" b="1" u="sng">
                <a:solidFill>
                  <a:srgbClr val="00B050"/>
                </a:solidFill>
                <a:latin typeface="Times New Roman" panose="02020603050405020304" pitchFamily="18" charset="0"/>
                <a:cs typeface="Times New Roman" panose="02020603050405020304" pitchFamily="18" charset="0"/>
              </a:rPr>
              <a:t> </a:t>
            </a:r>
            <a:r>
              <a:rPr lang="en-US" altLang="en-US" sz="3600" b="1" u="sng">
                <a:solidFill>
                  <a:srgbClr val="00B050"/>
                </a:solidFill>
                <a:latin typeface="Times New Roman" panose="02020603050405020304" pitchFamily="18" charset="0"/>
                <a:cs typeface="Times New Roman" panose="02020603050405020304" pitchFamily="18" charset="0"/>
              </a:rPr>
              <a:t>6</a:t>
            </a:r>
            <a:r>
              <a:rPr lang="vi-VN" altLang="en-US" sz="3600" b="1">
                <a:solidFill>
                  <a:srgbClr val="00B050"/>
                </a:solidFill>
                <a:latin typeface="Times New Roman" panose="02020603050405020304" pitchFamily="18" charset="0"/>
                <a:cs typeface="Times New Roman" panose="02020603050405020304" pitchFamily="18" charset="0"/>
              </a:rPr>
              <a:t>:</a:t>
            </a:r>
            <a:r>
              <a:rPr lang="en-US" altLang="en-US" sz="3600" b="1">
                <a:solidFill>
                  <a:srgbClr val="00B050"/>
                </a:solidFill>
                <a:latin typeface="Times New Roman" panose="02020603050405020304" pitchFamily="18" charset="0"/>
                <a:cs typeface="Times New Roman" panose="02020603050405020304" pitchFamily="18" charset="0"/>
              </a:rPr>
              <a:t> Sử dụng phần mềm khi được phép</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F952BC0-D72A-8775-A56D-8FC4310F14A3}"/>
              </a:ext>
            </a:extLst>
          </p:cNvPr>
          <p:cNvPicPr>
            <a:picLocks noChangeAspect="1"/>
          </p:cNvPicPr>
          <p:nvPr/>
        </p:nvPicPr>
        <p:blipFill>
          <a:blip r:embed="rId7"/>
          <a:stretch>
            <a:fillRect/>
          </a:stretch>
        </p:blipFill>
        <p:spPr>
          <a:xfrm>
            <a:off x="1524000" y="2179409"/>
            <a:ext cx="7010400" cy="4690623"/>
          </a:xfrm>
          <a:prstGeom prst="rect">
            <a:avLst/>
          </a:prstGeom>
        </p:spPr>
      </p:pic>
      <p:pic>
        <p:nvPicPr>
          <p:cNvPr id="9" name="ChuyenOLop-TuongVy_3c8us">
            <a:hlinkClick r:id="" action="ppaction://media"/>
            <a:extLst>
              <a:ext uri="{FF2B5EF4-FFF2-40B4-BE49-F238E27FC236}">
                <a16:creationId xmlns:a16="http://schemas.microsoft.com/office/drawing/2014/main" id="{25675BFB-EA50-D920-EEAE-6A04CE1169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1746" y="6221555"/>
            <a:ext cx="609600" cy="609600"/>
          </a:xfrm>
          <a:prstGeom prst="rect">
            <a:avLst/>
          </a:prstGeom>
        </p:spPr>
      </p:pic>
      <p:pic>
        <p:nvPicPr>
          <p:cNvPr id="1026" name="Picture 2" descr="HÌNH ĐỘNG VỀ ÂM NHẠC ( MUSIC animations) - Website Trương Thị Nguyệt">
            <a:extLst>
              <a:ext uri="{FF2B5EF4-FFF2-40B4-BE49-F238E27FC236}">
                <a16:creationId xmlns:a16="http://schemas.microsoft.com/office/drawing/2014/main" id="{EB5FB003-EB5A-65D4-3C23-AB9C82EBB7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11566" y="4966359"/>
            <a:ext cx="1857375"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90375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9"/>
                </p:tgtEl>
              </p:cMediaNode>
            </p:audio>
            <p:seq concurrent="1" nextAc="seek">
              <p:cTn id="9" restart="whenNotActive" fill="hold" evtFilter="cancelBubble" nodeType="interactiveSeq">
                <p:stCondLst>
                  <p:cond evt="onClick" delay="0">
                    <p:tgtEl>
                      <p:spTgt spid="1026"/>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05113" fill="hold"/>
                                        <p:tgtEl>
                                          <p:spTgt spid="9"/>
                                        </p:tgtEl>
                                      </p:cBhvr>
                                    </p:cmd>
                                  </p:childTnLst>
                                </p:cTn>
                              </p:par>
                            </p:childTnLst>
                          </p:cTn>
                        </p:par>
                      </p:childTnLst>
                    </p:cTn>
                  </p:par>
                </p:childTnLst>
              </p:cTn>
              <p:nextCondLst>
                <p:cond evt="onClick" delay="0">
                  <p:tgtEl>
                    <p:spTgt spid="102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79A19FF-6860-DE00-BA4A-B47084C6D17A}"/>
              </a:ext>
            </a:extLst>
          </p:cNvPr>
          <p:cNvSpPr/>
          <p:nvPr/>
        </p:nvSpPr>
        <p:spPr>
          <a:xfrm>
            <a:off x="1524000" y="1066546"/>
            <a:ext cx="10972800" cy="646331"/>
          </a:xfrm>
          <a:prstGeom prst="rect">
            <a:avLst/>
          </a:prstGeom>
          <a:noFill/>
        </p:spPr>
        <p:txBody>
          <a:bodyPr wrap="square">
            <a:spAutoFit/>
          </a:bodyPr>
          <a:lstStyle/>
          <a:p>
            <a:pPr algn="ctr">
              <a:spcBef>
                <a:spcPct val="0"/>
              </a:spcBef>
            </a:pPr>
            <a:r>
              <a:rPr lang="en-US" altLang="en-US" sz="3600" b="1" u="sng" err="1">
                <a:solidFill>
                  <a:srgbClr val="00B050"/>
                </a:solidFill>
                <a:latin typeface="Times New Roman" panose="02020603050405020304" pitchFamily="18" charset="0"/>
                <a:cs typeface="Times New Roman" panose="02020603050405020304" pitchFamily="18" charset="0"/>
              </a:rPr>
              <a:t>Bài</a:t>
            </a:r>
            <a:r>
              <a:rPr lang="vi-VN" altLang="en-US" sz="3600" b="1" u="sng">
                <a:solidFill>
                  <a:srgbClr val="00B050"/>
                </a:solidFill>
                <a:latin typeface="Times New Roman" panose="02020603050405020304" pitchFamily="18" charset="0"/>
                <a:cs typeface="Times New Roman" panose="02020603050405020304" pitchFamily="18" charset="0"/>
              </a:rPr>
              <a:t> </a:t>
            </a:r>
            <a:r>
              <a:rPr lang="en-US" altLang="en-US" sz="3600" b="1" u="sng">
                <a:solidFill>
                  <a:srgbClr val="00B050"/>
                </a:solidFill>
                <a:latin typeface="Times New Roman" panose="02020603050405020304" pitchFamily="18" charset="0"/>
                <a:cs typeface="Times New Roman" panose="02020603050405020304" pitchFamily="18" charset="0"/>
              </a:rPr>
              <a:t>6</a:t>
            </a:r>
            <a:r>
              <a:rPr lang="vi-VN" altLang="en-US" sz="3600" b="1">
                <a:solidFill>
                  <a:srgbClr val="00B050"/>
                </a:solidFill>
                <a:latin typeface="Times New Roman" panose="02020603050405020304" pitchFamily="18" charset="0"/>
                <a:cs typeface="Times New Roman" panose="02020603050405020304" pitchFamily="18" charset="0"/>
              </a:rPr>
              <a:t>:</a:t>
            </a:r>
            <a:r>
              <a:rPr lang="en-US" altLang="en-US" sz="3600" b="1">
                <a:solidFill>
                  <a:srgbClr val="00B050"/>
                </a:solidFill>
                <a:latin typeface="Times New Roman" panose="02020603050405020304" pitchFamily="18" charset="0"/>
                <a:cs typeface="Times New Roman" panose="02020603050405020304" pitchFamily="18" charset="0"/>
              </a:rPr>
              <a:t> Sử dụng phần mềm khi được phép(</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3D25550-88AA-B83F-060B-524BABDDDC73}"/>
              </a:ext>
            </a:extLst>
          </p:cNvPr>
          <p:cNvSpPr/>
          <p:nvPr/>
        </p:nvSpPr>
        <p:spPr>
          <a:xfrm>
            <a:off x="-50800" y="2151337"/>
            <a:ext cx="12014200" cy="646331"/>
          </a:xfrm>
          <a:prstGeom prst="rect">
            <a:avLst/>
          </a:prstGeom>
          <a:noFill/>
        </p:spPr>
        <p:txBody>
          <a:bodyPr wrap="square">
            <a:spAutoFit/>
          </a:bodyPr>
          <a:lstStyle/>
          <a:p>
            <a:pPr>
              <a:defRPr/>
            </a:pPr>
            <a:r>
              <a:rPr lang="en-US" sz="3600" b="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 Khởi động</a:t>
            </a:r>
            <a:endPar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9388DDF-3DAD-BCAA-D1D9-78E8E57DE50F}"/>
              </a:ext>
            </a:extLst>
          </p:cNvPr>
          <p:cNvSpPr txBox="1"/>
          <p:nvPr/>
        </p:nvSpPr>
        <p:spPr>
          <a:xfrm>
            <a:off x="228600" y="2797668"/>
            <a:ext cx="11049000" cy="2600199"/>
          </a:xfrm>
          <a:prstGeom prst="rect">
            <a:avLst/>
          </a:prstGeom>
          <a:noFill/>
        </p:spPr>
        <p:txBody>
          <a:bodyPr wrap="square" rtlCol="0">
            <a:spAutoFit/>
          </a:bodyPr>
          <a:lstStyle/>
          <a:p>
            <a:pPr>
              <a:lnSpc>
                <a:spcPct val="150000"/>
              </a:lnSpc>
            </a:pPr>
            <a:r>
              <a:rPr lang="en-US" sz="2800">
                <a:latin typeface="Times New Roman" panose="02020603050405020304" pitchFamily="18" charset="0"/>
                <a:cs typeface="Times New Roman" panose="02020603050405020304" pitchFamily="18" charset="0"/>
              </a:rPr>
              <a:t>Qua trò chơi trên. Các em hãy cho biết:</a:t>
            </a:r>
          </a:p>
          <a:p>
            <a:pPr indent="577850">
              <a:lnSpc>
                <a:spcPct val="150000"/>
              </a:lnSpc>
            </a:pPr>
            <a:r>
              <a:rPr lang="en-US" sz="2800" b="1">
                <a:solidFill>
                  <a:srgbClr val="FF0000"/>
                </a:solidFill>
                <a:latin typeface="Times New Roman" panose="02020603050405020304" pitchFamily="18" charset="0"/>
                <a:cs typeface="Times New Roman" panose="02020603050405020304" pitchFamily="18" charset="0"/>
              </a:rPr>
              <a:t>?1 </a:t>
            </a:r>
            <a:r>
              <a:rPr lang="en-US" sz="2800">
                <a:latin typeface="Times New Roman" panose="02020603050405020304" pitchFamily="18" charset="0"/>
                <a:cs typeface="Times New Roman" panose="02020603050405020304" pitchFamily="18" charset="0"/>
              </a:rPr>
              <a:t>Phần mềm có phải do con người làm ra không</a:t>
            </a:r>
          </a:p>
          <a:p>
            <a:pPr indent="577850">
              <a:lnSpc>
                <a:spcPct val="150000"/>
              </a:lnSpc>
            </a:pPr>
            <a:r>
              <a:rPr lang="en-US" sz="2800" b="1">
                <a:solidFill>
                  <a:srgbClr val="FF0000"/>
                </a:solidFill>
                <a:latin typeface="Times New Roman" panose="02020603050405020304" pitchFamily="18" charset="0"/>
                <a:cs typeface="Times New Roman" panose="02020603050405020304" pitchFamily="18" charset="0"/>
              </a:rPr>
              <a:t>?2 </a:t>
            </a:r>
            <a:r>
              <a:rPr lang="en-US" sz="2800">
                <a:latin typeface="Times New Roman" panose="02020603050405020304" pitchFamily="18" charset="0"/>
                <a:cs typeface="Times New Roman" panose="02020603050405020304" pitchFamily="18" charset="0"/>
              </a:rPr>
              <a:t>Nếu em là người làm ra phần mềm, em sẽ bán cho người cần dùng hay em cho họ dùng miễn phí.</a:t>
            </a:r>
          </a:p>
        </p:txBody>
      </p:sp>
    </p:spTree>
    <p:extLst>
      <p:ext uri="{BB962C8B-B14F-4D97-AF65-F5344CB8AC3E}">
        <p14:creationId xmlns:p14="http://schemas.microsoft.com/office/powerpoint/2010/main" val="251164635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385942E-4888-AC48-5EC1-7BAA93CF6D23}"/>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err="1">
                <a:solidFill>
                  <a:srgbClr val="00B050"/>
                </a:solidFill>
                <a:latin typeface="Times New Roman" panose="02020603050405020304" pitchFamily="18" charset="0"/>
                <a:cs typeface="Times New Roman" panose="02020603050405020304" pitchFamily="18" charset="0"/>
              </a:rPr>
              <a:t>Bài</a:t>
            </a:r>
            <a:r>
              <a:rPr lang="vi-VN" altLang="en-US" sz="3600" b="1" u="sng">
                <a:solidFill>
                  <a:srgbClr val="00B050"/>
                </a:solidFill>
                <a:latin typeface="Times New Roman" panose="02020603050405020304" pitchFamily="18" charset="0"/>
                <a:cs typeface="Times New Roman" panose="02020603050405020304" pitchFamily="18" charset="0"/>
              </a:rPr>
              <a:t> </a:t>
            </a:r>
            <a:r>
              <a:rPr lang="en-US" altLang="en-US" sz="3600" b="1" u="sng">
                <a:solidFill>
                  <a:srgbClr val="00B050"/>
                </a:solidFill>
                <a:latin typeface="Times New Roman" panose="02020603050405020304" pitchFamily="18" charset="0"/>
                <a:cs typeface="Times New Roman" panose="02020603050405020304" pitchFamily="18" charset="0"/>
              </a:rPr>
              <a:t>6</a:t>
            </a:r>
            <a:r>
              <a:rPr lang="vi-VN" altLang="en-US" sz="3600" b="1">
                <a:solidFill>
                  <a:srgbClr val="00B050"/>
                </a:solidFill>
                <a:latin typeface="Times New Roman" panose="02020603050405020304" pitchFamily="18" charset="0"/>
                <a:cs typeface="Times New Roman" panose="02020603050405020304" pitchFamily="18" charset="0"/>
              </a:rPr>
              <a:t>:</a:t>
            </a:r>
            <a:r>
              <a:rPr lang="en-US" altLang="en-US" sz="3600" b="1">
                <a:solidFill>
                  <a:srgbClr val="00B050"/>
                </a:solidFill>
                <a:latin typeface="Times New Roman" panose="02020603050405020304" pitchFamily="18" charset="0"/>
                <a:cs typeface="Times New Roman" panose="02020603050405020304" pitchFamily="18" charset="0"/>
              </a:rPr>
              <a:t> Sử dụng phần mềm khi được phép</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38B1C11-4737-71D5-7E4E-475FDC4459E9}"/>
              </a:ext>
            </a:extLst>
          </p:cNvPr>
          <p:cNvSpPr/>
          <p:nvPr/>
        </p:nvSpPr>
        <p:spPr>
          <a:xfrm>
            <a:off x="-50800" y="2151337"/>
            <a:ext cx="12014200" cy="646331"/>
          </a:xfrm>
          <a:prstGeom prst="rect">
            <a:avLst/>
          </a:prstGeom>
          <a:noFill/>
        </p:spPr>
        <p:txBody>
          <a:bodyPr wrap="square">
            <a:spAutoFit/>
          </a:bodyPr>
          <a:lstStyle/>
          <a:p>
            <a:pPr>
              <a:defRPr/>
            </a:pPr>
            <a:r>
              <a:rPr lang="en-US" sz="3600" b="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 Hình thành kiến thức</a:t>
            </a:r>
            <a:endPar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B2E5893B-F888-20E6-64C1-DCB05C65E94D}"/>
              </a:ext>
            </a:extLst>
          </p:cNvPr>
          <p:cNvSpPr/>
          <p:nvPr/>
        </p:nvSpPr>
        <p:spPr>
          <a:xfrm>
            <a:off x="25400" y="2781626"/>
            <a:ext cx="12014200" cy="553998"/>
          </a:xfrm>
          <a:prstGeom prst="rect">
            <a:avLst/>
          </a:prstGeom>
          <a:noFill/>
        </p:spPr>
        <p:txBody>
          <a:bodyPr wrap="square">
            <a:spAutoFit/>
          </a:bodyPr>
          <a:lstStyle/>
          <a:p>
            <a:pPr>
              <a:defRPr/>
            </a:pPr>
            <a:r>
              <a:rPr lang="en-US" sz="3000" b="1">
                <a:ln w="0"/>
                <a:solidFill>
                  <a:srgbClr val="0000CC"/>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1. Phần mềm miễn phí và phần mềm không miễn phí</a:t>
            </a:r>
            <a:endParaRPr lang="en-US" sz="3000" b="1" dirty="0">
              <a:ln w="0"/>
              <a:solidFill>
                <a:srgbClr val="0000CC"/>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8AF065E-1A58-ADFB-A249-A40F3B06C834}"/>
              </a:ext>
            </a:extLst>
          </p:cNvPr>
          <p:cNvSpPr txBox="1"/>
          <p:nvPr/>
        </p:nvSpPr>
        <p:spPr>
          <a:xfrm>
            <a:off x="508000" y="3240584"/>
            <a:ext cx="11049000" cy="1307537"/>
          </a:xfrm>
          <a:prstGeom prst="rect">
            <a:avLst/>
          </a:prstGeom>
          <a:noFill/>
        </p:spPr>
        <p:txBody>
          <a:bodyPr wrap="square" rtlCol="0">
            <a:spAutoFit/>
          </a:bodyPr>
          <a:lstStyle/>
          <a:p>
            <a:pPr>
              <a:lnSpc>
                <a:spcPct val="150000"/>
              </a:lnSpc>
            </a:pPr>
            <a:r>
              <a:rPr lang="en-US" sz="2800">
                <a:latin typeface="Times New Roman" panose="02020603050405020304" pitchFamily="18" charset="0"/>
                <a:cs typeface="Times New Roman" panose="02020603050405020304" pitchFamily="18" charset="0"/>
              </a:rPr>
              <a:t>Từ các phần mềm chúng ta vừa kể ra ở trò chơi. Em hãy thảo luận nhóm 2 rồi điền vào bảng sau:</a:t>
            </a:r>
          </a:p>
        </p:txBody>
      </p:sp>
      <p:graphicFrame>
        <p:nvGraphicFramePr>
          <p:cNvPr id="10" name="Table 10">
            <a:extLst>
              <a:ext uri="{FF2B5EF4-FFF2-40B4-BE49-F238E27FC236}">
                <a16:creationId xmlns:a16="http://schemas.microsoft.com/office/drawing/2014/main" id="{71B7699B-D2A3-CD90-DD7C-3C6191971BB0}"/>
              </a:ext>
            </a:extLst>
          </p:cNvPr>
          <p:cNvGraphicFramePr>
            <a:graphicFrameLocks noGrp="1"/>
          </p:cNvGraphicFramePr>
          <p:nvPr>
            <p:extLst>
              <p:ext uri="{D42A27DB-BD31-4B8C-83A1-F6EECF244321}">
                <p14:modId xmlns:p14="http://schemas.microsoft.com/office/powerpoint/2010/main" val="1379186333"/>
              </p:ext>
            </p:extLst>
          </p:nvPr>
        </p:nvGraphicFramePr>
        <p:xfrm>
          <a:off x="1669367" y="4548120"/>
          <a:ext cx="8617633" cy="1852680"/>
        </p:xfrm>
        <a:graphic>
          <a:graphicData uri="http://schemas.openxmlformats.org/drawingml/2006/table">
            <a:tbl>
              <a:tblPr firstRow="1" bandRow="1">
                <a:tableStyleId>{21E4AEA4-8DFA-4A89-87EB-49C32662AFE0}</a:tableStyleId>
              </a:tblPr>
              <a:tblGrid>
                <a:gridCol w="4064000">
                  <a:extLst>
                    <a:ext uri="{9D8B030D-6E8A-4147-A177-3AD203B41FA5}">
                      <a16:colId xmlns:a16="http://schemas.microsoft.com/office/drawing/2014/main" val="3681194020"/>
                    </a:ext>
                  </a:extLst>
                </a:gridCol>
                <a:gridCol w="4553633">
                  <a:extLst>
                    <a:ext uri="{9D8B030D-6E8A-4147-A177-3AD203B41FA5}">
                      <a16:colId xmlns:a16="http://schemas.microsoft.com/office/drawing/2014/main" val="3530560419"/>
                    </a:ext>
                  </a:extLst>
                </a:gridCol>
              </a:tblGrid>
              <a:tr h="673368">
                <a:tc>
                  <a:txBody>
                    <a:bodyPr/>
                    <a:lstStyle/>
                    <a:p>
                      <a:pPr algn="ctr"/>
                      <a:r>
                        <a:rPr lang="en-US" sz="2800">
                          <a:solidFill>
                            <a:srgbClr val="FF0000"/>
                          </a:solidFill>
                          <a:latin typeface="Times New Roman" panose="02020603050405020304" pitchFamily="18" charset="0"/>
                          <a:cs typeface="Times New Roman" panose="02020603050405020304" pitchFamily="18" charset="0"/>
                        </a:rPr>
                        <a:t>Phần mềm miễn phí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FF0000"/>
                          </a:solidFill>
                          <a:latin typeface="Times New Roman" panose="02020603050405020304" pitchFamily="18" charset="0"/>
                          <a:cs typeface="Times New Roman" panose="02020603050405020304" pitchFamily="18" charset="0"/>
                        </a:rPr>
                        <a:t>Phần mềm không miễn phí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2012481"/>
                  </a:ext>
                </a:extLst>
              </a:tr>
              <a:tr h="1179312">
                <a:tc>
                  <a:txBody>
                    <a:bodyPr/>
                    <a:lstStyle/>
                    <a:p>
                      <a:endParaRPr lang="en-US">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689008"/>
                  </a:ext>
                </a:extLst>
              </a:tr>
            </a:tbl>
          </a:graphicData>
        </a:graphic>
      </p:graphicFrame>
    </p:spTree>
    <p:extLst>
      <p:ext uri="{BB962C8B-B14F-4D97-AF65-F5344CB8AC3E}">
        <p14:creationId xmlns:p14="http://schemas.microsoft.com/office/powerpoint/2010/main" val="336626308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11589</TotalTime>
  <Words>483</Words>
  <Application>Microsoft Office PowerPoint</Application>
  <PresentationFormat>Widescreen</PresentationFormat>
  <Paragraphs>61</Paragraphs>
  <Slides>11</Slides>
  <Notes>4</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#9Slide02 Noi dung rat dai</vt:lpstr>
      <vt:lpstr>Verdana</vt:lpstr>
      <vt:lpstr>Times New Roman</vt:lpstr>
      <vt:lpstr>Calibri Light</vt:lpstr>
      <vt:lpstr>Calibri</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ChatGPT</cp:lastModifiedBy>
  <cp:revision>1258</cp:revision>
  <dcterms:created xsi:type="dcterms:W3CDTF">2021-09-19T04:33:01Z</dcterms:created>
  <dcterms:modified xsi:type="dcterms:W3CDTF">2023-12-02T02:22:26Z</dcterms:modified>
  <cp:category>9Slide.vn</cp:category>
</cp:coreProperties>
</file>