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77" r:id="rId2"/>
    <p:sldId id="272" r:id="rId3"/>
    <p:sldId id="273" r:id="rId4"/>
    <p:sldId id="275" r:id="rId5"/>
    <p:sldId id="256" r:id="rId6"/>
    <p:sldId id="276" r:id="rId7"/>
    <p:sldId id="270" r:id="rId8"/>
    <p:sldId id="261" r:id="rId9"/>
    <p:sldId id="263" r:id="rId10"/>
    <p:sldId id="262" r:id="rId11"/>
    <p:sldId id="264" r:id="rId12"/>
    <p:sldId id="257" r:id="rId13"/>
    <p:sldId id="258" r:id="rId14"/>
    <p:sldId id="265" r:id="rId15"/>
    <p:sldId id="259" r:id="rId16"/>
    <p:sldId id="266" r:id="rId17"/>
    <p:sldId id="267" r:id="rId18"/>
    <p:sldId id="268" r:id="rId19"/>
    <p:sldId id="271" r:id="rId20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318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43" autoAdjust="0"/>
    <p:restoredTop sz="94660"/>
  </p:normalViewPr>
  <p:slideViewPr>
    <p:cSldViewPr>
      <p:cViewPr varScale="1">
        <p:scale>
          <a:sx n="69" d="100"/>
          <a:sy n="69" d="100"/>
        </p:scale>
        <p:origin x="153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34E52B-60D3-44A4-AEC1-70E8B376C925}" type="datetimeFigureOut">
              <a:rPr lang="vi-VN" smtClean="0"/>
              <a:pPr/>
              <a:t>16/10/2023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16181C-9978-42F7-A73A-F196676BE510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471128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1237AD9-1A13-4EDA-B934-5EF0374611BF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0611336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16181C-9978-42F7-A73A-F196676BE510}" type="slidenum">
              <a:rPr lang="vi-VN" smtClean="0"/>
              <a:pPr/>
              <a:t>12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619017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16181C-9978-42F7-A73A-F196676BE510}" type="slidenum">
              <a:rPr lang="vi-VN" smtClean="0"/>
              <a:pPr/>
              <a:t>15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614635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16181C-9978-42F7-A73A-F196676BE510}" type="slidenum">
              <a:rPr lang="vi-VN" smtClean="0"/>
              <a:pPr/>
              <a:t>16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284653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16181C-9978-42F7-A73A-F196676BE510}" type="slidenum">
              <a:rPr lang="vi-VN" smtClean="0"/>
              <a:pPr/>
              <a:t>17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7251974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16181C-9978-42F7-A73A-F196676BE510}" type="slidenum">
              <a:rPr lang="vi-VN" smtClean="0"/>
              <a:pPr/>
              <a:t>18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949180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vi-VN" smtClean="0">
              <a:latin typeface="Arial" charset="0"/>
            </a:endParaRPr>
          </a:p>
        </p:txBody>
      </p:sp>
      <p:sp>
        <p:nvSpPr>
          <p:cNvPr id="28676" name="Date Placeholder 3"/>
          <p:cNvSpPr>
            <a:spLocks noGrp="1"/>
          </p:cNvSpPr>
          <p:nvPr>
            <p:ph type="dt" sz="quarter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71BE1C1-F4AC-440E-85F7-B84780D8B859}" type="datetime8">
              <a:rPr lang="fr-FR" altLang="en-US" b="0" smtClean="0"/>
              <a:pPr eaLnBrk="1" hangingPunct="1"/>
              <a:t>16/10/2023 14:52</a:t>
            </a:fld>
            <a:endParaRPr lang="fr-FR" altLang="en-US" b="0" smtClean="0">
              <a:ea typeface="SimSun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001975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03467-D46E-42E7-A409-D7C0DE56846A}" type="datetimeFigureOut">
              <a:rPr lang="vi-VN" smtClean="0"/>
              <a:pPr/>
              <a:t>16/10/2023</a:t>
            </a:fld>
            <a:endParaRPr lang="vi-VN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4E80298B-94C2-4317-8210-2B4258C4A23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03467-D46E-42E7-A409-D7C0DE56846A}" type="datetimeFigureOut">
              <a:rPr lang="vi-VN" smtClean="0"/>
              <a:pPr/>
              <a:t>16/10/2023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0298B-94C2-4317-8210-2B4258C4A23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03467-D46E-42E7-A409-D7C0DE56846A}" type="datetimeFigureOut">
              <a:rPr lang="vi-VN" smtClean="0"/>
              <a:pPr/>
              <a:t>16/10/2023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0298B-94C2-4317-8210-2B4258C4A23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03467-D46E-42E7-A409-D7C0DE56846A}" type="datetimeFigureOut">
              <a:rPr lang="vi-VN" smtClean="0"/>
              <a:pPr/>
              <a:t>16/10/2023</a:t>
            </a:fld>
            <a:endParaRPr lang="vi-VN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vi-VN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4E80298B-94C2-4317-8210-2B4258C4A23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03467-D46E-42E7-A409-D7C0DE56846A}" type="datetimeFigureOut">
              <a:rPr lang="vi-VN" smtClean="0"/>
              <a:pPr/>
              <a:t>16/10/2023</a:t>
            </a:fld>
            <a:endParaRPr lang="vi-VN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0298B-94C2-4317-8210-2B4258C4A234}" type="slidenum">
              <a:rPr lang="vi-VN" smtClean="0"/>
              <a:pPr/>
              <a:t>‹#›</a:t>
            </a:fld>
            <a:endParaRPr lang="vi-VN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03467-D46E-42E7-A409-D7C0DE56846A}" type="datetimeFigureOut">
              <a:rPr lang="vi-VN" smtClean="0"/>
              <a:pPr/>
              <a:t>16/10/2023</a:t>
            </a:fld>
            <a:endParaRPr lang="vi-VN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0298B-94C2-4317-8210-2B4258C4A23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03467-D46E-42E7-A409-D7C0DE56846A}" type="datetimeFigureOut">
              <a:rPr lang="vi-VN" smtClean="0"/>
              <a:pPr/>
              <a:t>16/10/2023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4E80298B-94C2-4317-8210-2B4258C4A234}" type="slidenum">
              <a:rPr lang="vi-VN" smtClean="0"/>
              <a:pPr/>
              <a:t>‹#›</a:t>
            </a:fld>
            <a:endParaRPr lang="vi-VN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03467-D46E-42E7-A409-D7C0DE56846A}" type="datetimeFigureOut">
              <a:rPr lang="vi-VN" smtClean="0"/>
              <a:pPr/>
              <a:t>16/10/2023</a:t>
            </a:fld>
            <a:endParaRPr lang="vi-VN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0298B-94C2-4317-8210-2B4258C4A23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03467-D46E-42E7-A409-D7C0DE56846A}" type="datetimeFigureOut">
              <a:rPr lang="vi-VN" smtClean="0"/>
              <a:pPr/>
              <a:t>16/10/2023</a:t>
            </a:fld>
            <a:endParaRPr lang="vi-VN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0298B-94C2-4317-8210-2B4258C4A23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03467-D46E-42E7-A409-D7C0DE56846A}" type="datetimeFigureOut">
              <a:rPr lang="vi-VN" smtClean="0"/>
              <a:pPr/>
              <a:t>16/10/2023</a:t>
            </a:fld>
            <a:endParaRPr lang="vi-VN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0298B-94C2-4317-8210-2B4258C4A23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03467-D46E-42E7-A409-D7C0DE56846A}" type="datetimeFigureOut">
              <a:rPr lang="vi-VN" smtClean="0"/>
              <a:pPr/>
              <a:t>16/10/2023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0298B-94C2-4317-8210-2B4258C4A234}" type="slidenum">
              <a:rPr lang="vi-VN" smtClean="0"/>
              <a:pPr/>
              <a:t>‹#›</a:t>
            </a:fld>
            <a:endParaRPr lang="vi-VN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29103467-D46E-42E7-A409-D7C0DE56846A}" type="datetimeFigureOut">
              <a:rPr lang="vi-VN" smtClean="0"/>
              <a:pPr/>
              <a:t>16/10/2023</a:t>
            </a:fld>
            <a:endParaRPr lang="vi-VN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4E80298B-94C2-4317-8210-2B4258C4A234}" type="slidenum">
              <a:rPr lang="vi-VN" smtClean="0"/>
              <a:pPr/>
              <a:t>‹#›</a:t>
            </a:fld>
            <a:endParaRPr lang="vi-VN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gif"/><Relationship Id="rId3" Type="http://schemas.openxmlformats.org/officeDocument/2006/relationships/image" Target="../media/image4.gif"/><Relationship Id="rId7" Type="http://schemas.openxmlformats.org/officeDocument/2006/relationships/slide" Target="slide17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gif"/><Relationship Id="rId11" Type="http://schemas.openxmlformats.org/officeDocument/2006/relationships/image" Target="../media/image11.gif"/><Relationship Id="rId5" Type="http://schemas.openxmlformats.org/officeDocument/2006/relationships/image" Target="../media/image6.gif"/><Relationship Id="rId10" Type="http://schemas.openxmlformats.org/officeDocument/2006/relationships/image" Target="../media/image10.gif"/><Relationship Id="rId4" Type="http://schemas.openxmlformats.org/officeDocument/2006/relationships/image" Target="../media/image5.png"/><Relationship Id="rId9" Type="http://schemas.openxmlformats.org/officeDocument/2006/relationships/image" Target="../media/image9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4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6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G:\B&#233;%20B&#224;o%20Ng&#432;%20&#8211;%20S&#7855;p%20&#272;&#7871;n%20T&#7871;t%20R&#7891;i%20.mp3" TargetMode="External"/><Relationship Id="rId6" Type="http://schemas.openxmlformats.org/officeDocument/2006/relationships/image" Target="../media/image39.png"/><Relationship Id="rId5" Type="http://schemas.openxmlformats.org/officeDocument/2006/relationships/image" Target="../media/image38.gif"/><Relationship Id="rId4" Type="http://schemas.openxmlformats.org/officeDocument/2006/relationships/image" Target="../media/image37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746125" y="2305050"/>
            <a:ext cx="1841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>
              <a:solidFill>
                <a:srgbClr val="0000CC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20483" name="Picture 3" descr="Avatar14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5943600"/>
            <a:ext cx="9525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228600" y="1936750"/>
            <a:ext cx="8839200" cy="2559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5400" b="1">
                <a:solidFill>
                  <a:srgbClr val="0000CC"/>
                </a:solidFill>
                <a:latin typeface="Times New Roman" panose="02020603050405020304" pitchFamily="18" charset="0"/>
              </a:rPr>
              <a:t>Nhiệt liệt chào mừng các thầy cô giáo về dự hội giảng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5400" b="1">
                <a:solidFill>
                  <a:srgbClr val="0000CC"/>
                </a:solidFill>
                <a:latin typeface="Times New Roman" panose="02020603050405020304" pitchFamily="18" charset="0"/>
              </a:rPr>
              <a:t>môn Tin học lớp 3.</a:t>
            </a:r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6" descr="fishJunping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3733800"/>
            <a:ext cx="17526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8" descr="bunny_thumping_foot_md_clr"/>
          <p:cNvPicPr>
            <a:picLocks noChangeAspect="1" noChangeArrowheads="1" noCrop="1"/>
          </p:cNvPicPr>
          <p:nvPr/>
        </p:nvPicPr>
        <p:blipFill>
          <a:blip r:embed="rId6" cstate="print">
            <a:lum contras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7300" y="4762500"/>
            <a:ext cx="11430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Picture 9" descr="bunny_thumping_foot_md_clr"/>
          <p:cNvPicPr>
            <a:picLocks noChangeAspect="1" noChangeArrowheads="1" noCrop="1"/>
          </p:cNvPicPr>
          <p:nvPr/>
        </p:nvPicPr>
        <p:blipFill>
          <a:blip r:embed="rId6" cstate="print">
            <a:lum contras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1" y="4997450"/>
            <a:ext cx="762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" name="Picture 10" descr="3DBUTT~1">
            <a:hlinkClick r:id="rId7" action="ppaction://hlinksldjump"/>
          </p:cNvPr>
          <p:cNvPicPr>
            <a:picLocks noChangeAspect="1" noChangeArrowheads="1" noCrop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1" y="3970337"/>
            <a:ext cx="8382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3" name="Picture 11" descr="3DBUTT~1">
            <a:hlinkClick r:id="rId7" action="ppaction://hlinksldjump"/>
          </p:cNvPr>
          <p:cNvPicPr>
            <a:picLocks noChangeAspect="1" noChangeArrowheads="1" noCrop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4114800"/>
            <a:ext cx="8382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4" name="Picture 12" descr="3DBIRD~1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533400"/>
            <a:ext cx="1458913" cy="73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5" name="Picture 13" descr="3DBIRD~1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228600"/>
            <a:ext cx="1458913" cy="73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6" name="Picture 14" descr="fishJunping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3352800"/>
            <a:ext cx="17526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7" name="Picture 15" descr="animatedFish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3203575"/>
            <a:ext cx="2133600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8" name="Picture 16" descr="fishJunping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2746375"/>
            <a:ext cx="2895600" cy="174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9" name="Picture 17" descr="animatedFish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657600"/>
            <a:ext cx="2414588" cy="1239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0" name="Picture 18" descr="fishJunping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2514600"/>
            <a:ext cx="3276600" cy="1979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1" name="Picture 19" descr="animatedFish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3581400"/>
            <a:ext cx="2133600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2" name="Picture 20" descr="animatedFish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2819400"/>
            <a:ext cx="2133600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02" name="WordArt 22"/>
          <p:cNvSpPr>
            <a:spLocks noChangeArrowheads="1" noChangeShapeType="1" noTextEdit="1"/>
          </p:cNvSpPr>
          <p:nvPr/>
        </p:nvSpPr>
        <p:spPr bwMode="auto">
          <a:xfrm>
            <a:off x="2133600" y="1295400"/>
            <a:ext cx="5257800" cy="1447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err="1">
                <a:ln w="12700">
                  <a:solidFill>
                    <a:srgbClr val="EAEAEA"/>
                  </a:solidFill>
                  <a:miter lim="800000"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.VnAristote" panose="020B7200000000000000" pitchFamily="34" charset="0"/>
              </a:rPr>
              <a:t>NhiÖt</a:t>
            </a:r>
            <a:r>
              <a:rPr lang="en-US" sz="3600" kern="10" dirty="0">
                <a:ln w="12700">
                  <a:solidFill>
                    <a:srgbClr val="EAEAEA"/>
                  </a:solidFill>
                  <a:miter lim="800000"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.VnAristote" panose="020B7200000000000000" pitchFamily="34" charset="0"/>
              </a:rPr>
              <a:t> </a:t>
            </a:r>
            <a:r>
              <a:rPr lang="en-US" sz="3600" kern="10" dirty="0" err="1">
                <a:ln w="12700">
                  <a:solidFill>
                    <a:srgbClr val="EAEAEA"/>
                  </a:solidFill>
                  <a:miter lim="800000"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.VnAristote" panose="020B7200000000000000" pitchFamily="34" charset="0"/>
              </a:rPr>
              <a:t>liÖt</a:t>
            </a:r>
            <a:r>
              <a:rPr lang="en-US" sz="3600" kern="10" dirty="0">
                <a:ln w="12700">
                  <a:solidFill>
                    <a:srgbClr val="EAEAEA"/>
                  </a:solidFill>
                  <a:miter lim="800000"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.VnAristote" panose="020B7200000000000000" pitchFamily="34" charset="0"/>
              </a:rPr>
              <a:t> </a:t>
            </a:r>
            <a:r>
              <a:rPr lang="en-US" sz="3600" kern="10" dirty="0" err="1">
                <a:ln w="12700">
                  <a:solidFill>
                    <a:srgbClr val="EAEAEA"/>
                  </a:solidFill>
                  <a:miter lim="800000"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.VnAristote" panose="020B7200000000000000" pitchFamily="34" charset="0"/>
              </a:rPr>
              <a:t>chµo</a:t>
            </a:r>
            <a:r>
              <a:rPr lang="en-US" sz="3600" kern="10" dirty="0">
                <a:ln w="12700">
                  <a:solidFill>
                    <a:srgbClr val="EAEAEA"/>
                  </a:solidFill>
                  <a:miter lim="800000"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.VnAristote" panose="020B7200000000000000" pitchFamily="34" charset="0"/>
              </a:rPr>
              <a:t> </a:t>
            </a:r>
            <a:r>
              <a:rPr lang="en-US" sz="3600" kern="10" dirty="0" err="1">
                <a:ln w="12700">
                  <a:solidFill>
                    <a:srgbClr val="EAEAEA"/>
                  </a:solidFill>
                  <a:miter lim="800000"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.VnAristote" panose="020B7200000000000000" pitchFamily="34" charset="0"/>
              </a:rPr>
              <a:t>mõng</a:t>
            </a:r>
            <a:endParaRPr lang="en-US" sz="3600" kern="10" dirty="0">
              <a:ln w="12700">
                <a:solidFill>
                  <a:srgbClr val="EAEAEA"/>
                </a:solidFill>
                <a:miter lim="800000"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.VnAristote" panose="020B7200000000000000" pitchFamily="34" charset="0"/>
            </a:endParaRPr>
          </a:p>
        </p:txBody>
      </p:sp>
      <p:sp>
        <p:nvSpPr>
          <p:cNvPr id="8214" name="WordArt 23"/>
          <p:cNvSpPr>
            <a:spLocks noChangeArrowheads="1" noChangeShapeType="1" noTextEdit="1"/>
          </p:cNvSpPr>
          <p:nvPr/>
        </p:nvSpPr>
        <p:spPr bwMode="auto">
          <a:xfrm>
            <a:off x="914400" y="381000"/>
            <a:ext cx="7391400" cy="6096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0"/>
              </a:avLst>
            </a:prstTxWarp>
          </a:bodyPr>
          <a:lstStyle/>
          <a:p>
            <a:pPr algn="ctr" eaLnBrk="1" hangingPunct="1">
              <a:defRPr/>
            </a:pPr>
            <a:r>
              <a:rPr lang="en-US" sz="3600" kern="10" dirty="0" err="1" smtClean="0"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solidFill>
                  <a:srgbClr val="0000FF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.VnHelvetInsH" panose="020B7200000000000000" pitchFamily="34" charset="0"/>
              </a:rPr>
              <a:t>Tr­êng</a:t>
            </a:r>
            <a:r>
              <a:rPr lang="en-US" sz="3600" kern="10" dirty="0" smtClean="0"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solidFill>
                  <a:srgbClr val="0000FF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.VnHelvetInsH" panose="020B7200000000000000" pitchFamily="34" charset="0"/>
              </a:rPr>
              <a:t> </a:t>
            </a:r>
            <a:r>
              <a:rPr lang="en-US" sz="3600" kern="10" dirty="0" err="1" smtClean="0"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solidFill>
                  <a:srgbClr val="0000FF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.VnHelvetInsH" panose="020B7200000000000000" pitchFamily="34" charset="0"/>
              </a:rPr>
              <a:t>tiÓu</a:t>
            </a:r>
            <a:r>
              <a:rPr lang="en-US" sz="3600" kern="10" dirty="0" smtClean="0"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solidFill>
                  <a:srgbClr val="0000FF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.VnHelvetInsH" panose="020B7200000000000000" pitchFamily="34" charset="0"/>
              </a:rPr>
              <a:t> </a:t>
            </a:r>
            <a:r>
              <a:rPr lang="en-US" sz="3600" kern="10" dirty="0" err="1" smtClean="0"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solidFill>
                  <a:srgbClr val="0000FF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.VnHelvetInsH" panose="020B7200000000000000" pitchFamily="34" charset="0"/>
              </a:rPr>
              <a:t>häc</a:t>
            </a:r>
            <a:r>
              <a:rPr lang="en-US" sz="3600" kern="10" dirty="0" smtClean="0"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solidFill>
                  <a:srgbClr val="0000FF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.VnHelvetInsH" panose="020B7200000000000000" pitchFamily="34" charset="0"/>
              </a:rPr>
              <a:t> </a:t>
            </a:r>
            <a:r>
              <a:rPr lang="en-US" sz="3600" kern="10" dirty="0" err="1" smtClean="0"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solidFill>
                  <a:srgbClr val="0000FF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.VnHelvetInsH" panose="020B7200000000000000" pitchFamily="34" charset="0"/>
              </a:rPr>
              <a:t>ngäc</a:t>
            </a:r>
            <a:r>
              <a:rPr lang="en-US" sz="3600" kern="10" dirty="0" smtClean="0"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solidFill>
                  <a:srgbClr val="0000FF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.VnHelvetInsH" panose="020B7200000000000000" pitchFamily="34" charset="0"/>
              </a:rPr>
              <a:t> </a:t>
            </a:r>
            <a:r>
              <a:rPr lang="en-US" sz="3600" kern="10" dirty="0" err="1" smtClean="0"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solidFill>
                  <a:srgbClr val="0000FF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.VnHelvetInsH" panose="020B7200000000000000" pitchFamily="34" charset="0"/>
              </a:rPr>
              <a:t>l©m</a:t>
            </a:r>
            <a:endParaRPr lang="en-US" sz="3600" kern="10" dirty="0">
              <a:ln w="9525">
                <a:solidFill>
                  <a:schemeClr val="bg1"/>
                </a:solidFill>
                <a:miter lim="800000"/>
                <a:headEnd/>
                <a:tailEnd/>
              </a:ln>
              <a:solidFill>
                <a:srgbClr val="0000FF"/>
              </a:solidFill>
              <a:effectLst>
                <a:outerShdw dist="53882" dir="2700000" algn="ctr" rotWithShape="0">
                  <a:srgbClr val="9999FF">
                    <a:alpha val="79999"/>
                  </a:srgbClr>
                </a:outerShdw>
              </a:effectLst>
              <a:latin typeface=".VnHelvetInsH" panose="020B7200000000000000" pitchFamily="34" charset="0"/>
            </a:endParaRPr>
          </a:p>
        </p:txBody>
      </p:sp>
      <p:sp>
        <p:nvSpPr>
          <p:cNvPr id="3095" name="WordArt 24"/>
          <p:cNvSpPr>
            <a:spLocks noChangeArrowheads="1" noChangeShapeType="1" noTextEdit="1"/>
          </p:cNvSpPr>
          <p:nvPr/>
        </p:nvSpPr>
        <p:spPr bwMode="auto">
          <a:xfrm>
            <a:off x="1028700" y="3970337"/>
            <a:ext cx="7315200" cy="10477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Wave1">
              <a:avLst>
                <a:gd name="adj1" fmla="val 0"/>
                <a:gd name="adj2" fmla="val 0"/>
              </a:avLst>
            </a:prstTxWarp>
          </a:bodyPr>
          <a:lstStyle/>
          <a:p>
            <a:pPr algn="ctr"/>
            <a:r>
              <a:rPr lang="pt-BR" sz="3200" kern="10" dirty="0">
                <a:solidFill>
                  <a:schemeClr val="hlink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.VnHelvetInsH" panose="020B7200000000000000" pitchFamily="34" charset="0"/>
              </a:rPr>
              <a:t> </a:t>
            </a:r>
            <a:r>
              <a:rPr lang="pt-BR" sz="3200" kern="10" dirty="0" smtClean="0">
                <a:solidFill>
                  <a:schemeClr val="hlink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.VnHelvetInsH" panose="020B7200000000000000" pitchFamily="34" charset="0"/>
              </a:rPr>
              <a:t>m«n: </a:t>
            </a:r>
            <a:r>
              <a:rPr lang="pt-BR" sz="3200" kern="10" dirty="0">
                <a:solidFill>
                  <a:schemeClr val="hlink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.VnHelvetInsH" panose="020B7200000000000000" pitchFamily="34" charset="0"/>
              </a:rPr>
              <a:t>tin häc </a:t>
            </a:r>
            <a:endParaRPr lang="pt-BR" sz="3200" kern="10" dirty="0" smtClean="0">
              <a:solidFill>
                <a:schemeClr val="hlink"/>
              </a:soli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.VnHelvetInsH" panose="020B7200000000000000" pitchFamily="34" charset="0"/>
            </a:endParaRPr>
          </a:p>
          <a:p>
            <a:pPr algn="ctr"/>
            <a:r>
              <a:rPr lang="pt-BR" sz="3200" kern="10" dirty="0" smtClean="0">
                <a:solidFill>
                  <a:schemeClr val="hlink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.VnHelvetInsH" panose="020B7200000000000000" pitchFamily="34" charset="0"/>
              </a:rPr>
              <a:t>líp 5</a:t>
            </a:r>
            <a:endParaRPr lang="en-US" sz="3200" kern="10" dirty="0">
              <a:solidFill>
                <a:schemeClr val="hlink"/>
              </a:soli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.VnHelvetInsH" panose="020B7200000000000000" pitchFamily="34" charset="0"/>
            </a:endParaRPr>
          </a:p>
        </p:txBody>
      </p:sp>
      <p:sp>
        <p:nvSpPr>
          <p:cNvPr id="3096" name="WordArt 25"/>
          <p:cNvSpPr>
            <a:spLocks noChangeArrowheads="1" noChangeShapeType="1" noTextEdit="1"/>
          </p:cNvSpPr>
          <p:nvPr/>
        </p:nvSpPr>
        <p:spPr bwMode="auto">
          <a:xfrm>
            <a:off x="1143000" y="2971800"/>
            <a:ext cx="7010400" cy="9906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Wave1">
              <a:avLst>
                <a:gd name="adj1" fmla="val 0"/>
                <a:gd name="adj2" fmla="val 0"/>
              </a:avLst>
            </a:prstTxWarp>
          </a:bodyPr>
          <a:lstStyle/>
          <a:p>
            <a:pPr algn="ctr"/>
            <a:r>
              <a:rPr lang="en-US" sz="3600" kern="10" dirty="0" err="1">
                <a:solidFill>
                  <a:srgbClr val="008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.VnKoala" panose="020B7200000000000000" pitchFamily="34" charset="0"/>
              </a:rPr>
              <a:t>Quý</a:t>
            </a:r>
            <a:r>
              <a:rPr lang="en-US" sz="3600" kern="10" dirty="0">
                <a:solidFill>
                  <a:srgbClr val="008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.VnKoala" panose="020B7200000000000000" pitchFamily="34" charset="0"/>
              </a:rPr>
              <a:t> </a:t>
            </a:r>
            <a:r>
              <a:rPr lang="en-US" sz="3600" kern="10" dirty="0" err="1">
                <a:solidFill>
                  <a:srgbClr val="008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.VnKoala" panose="020B7200000000000000" pitchFamily="34" charset="0"/>
              </a:rPr>
              <a:t>thÇy</a:t>
            </a:r>
            <a:r>
              <a:rPr lang="en-US" sz="3600" kern="10" dirty="0">
                <a:solidFill>
                  <a:srgbClr val="008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.VnKoala" panose="020B7200000000000000" pitchFamily="34" charset="0"/>
              </a:rPr>
              <a:t> c« ®</a:t>
            </a:r>
            <a:r>
              <a:rPr lang="en-US" sz="3600" kern="10" dirty="0" err="1">
                <a:solidFill>
                  <a:srgbClr val="008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.VnKoala" panose="020B7200000000000000" pitchFamily="34" charset="0"/>
              </a:rPr>
              <a:t>Õn</a:t>
            </a:r>
            <a:r>
              <a:rPr lang="en-US" sz="3600" kern="10" dirty="0">
                <a:solidFill>
                  <a:srgbClr val="008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.VnKoala" panose="020B7200000000000000" pitchFamily="34" charset="0"/>
              </a:rPr>
              <a:t> </a:t>
            </a:r>
            <a:r>
              <a:rPr lang="en-US" sz="3600" kern="10" dirty="0" err="1">
                <a:solidFill>
                  <a:srgbClr val="008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.VnKoala" panose="020B7200000000000000" pitchFamily="34" charset="0"/>
              </a:rPr>
              <a:t>dù</a:t>
            </a:r>
            <a:r>
              <a:rPr lang="en-US" sz="3600" kern="10" dirty="0">
                <a:solidFill>
                  <a:srgbClr val="008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.VnKoala" panose="020B7200000000000000" pitchFamily="34" charset="0"/>
              </a:rPr>
              <a:t> </a:t>
            </a:r>
          </a:p>
        </p:txBody>
      </p:sp>
      <p:pic>
        <p:nvPicPr>
          <p:cNvPr id="3097" name="Picture 49" descr="computer"/>
          <p:cNvPicPr>
            <a:picLocks noChangeAspect="1" noChangeArrowheads="1" noCrop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1844675"/>
            <a:ext cx="1600200" cy="150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1595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6" dur="10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05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0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28600" y="3124200"/>
          <a:ext cx="8686800" cy="310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43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43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 smtClean="0">
                          <a:solidFill>
                            <a:schemeClr val="tx1"/>
                          </a:solidFill>
                        </a:rPr>
                        <a:t>Gõ </a:t>
                      </a:r>
                      <a:r>
                        <a:rPr lang="en-US" sz="2800" b="1" dirty="0" err="1" smtClean="0">
                          <a:solidFill>
                            <a:schemeClr val="tx1"/>
                          </a:solidFill>
                        </a:rPr>
                        <a:t>phím</a:t>
                      </a:r>
                      <a:endParaRPr lang="vi-VN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800" b="1" smtClean="0">
                          <a:solidFill>
                            <a:schemeClr val="tx1"/>
                          </a:solidFill>
                        </a:rPr>
                        <a:t>Các dấu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vi-VN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smtClean="0"/>
                        <a:t>SẮC</a:t>
                      </a:r>
                      <a:endParaRPr lang="vi-VN" sz="2800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vi-VN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 smtClean="0"/>
                        <a:t>HUYỀN</a:t>
                      </a:r>
                      <a:endParaRPr lang="vi-VN" sz="2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vi-VN" sz="2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 smtClean="0"/>
                        <a:t>HỎI</a:t>
                      </a:r>
                      <a:endParaRPr lang="vi-VN" sz="2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vi-VN" sz="2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 smtClean="0"/>
                        <a:t>NGÃ</a:t>
                      </a:r>
                      <a:endParaRPr lang="vi-VN" sz="2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vi-VN" sz="2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 smtClean="0"/>
                        <a:t>NẶNG</a:t>
                      </a:r>
                      <a:endParaRPr lang="vi-VN" sz="2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04800" y="1905000"/>
            <a:ext cx="774122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800" b="1" dirty="0" smtClean="0"/>
              <a:t>b</a:t>
            </a:r>
            <a:r>
              <a:rPr lang="en-US" sz="2800" b="1" dirty="0" smtClean="0"/>
              <a:t>, Các dấu “sắc”, “huyền”, “hỏi”, “ngã”, “nặng” </a:t>
            </a:r>
          </a:p>
          <a:p>
            <a:r>
              <a:rPr lang="en-US" sz="2800" b="1" dirty="0" smtClean="0"/>
              <a:t>-&gt; gõ kiểu Telex. </a:t>
            </a:r>
            <a:endParaRPr lang="vi-VN" sz="2800" b="1" dirty="0"/>
          </a:p>
        </p:txBody>
      </p:sp>
      <p:sp>
        <p:nvSpPr>
          <p:cNvPr id="6" name="Subtitle 4"/>
          <p:cNvSpPr txBox="1">
            <a:spLocks/>
          </p:cNvSpPr>
          <p:nvPr/>
        </p:nvSpPr>
        <p:spPr>
          <a:xfrm>
            <a:off x="457200" y="838200"/>
            <a:ext cx="8458200" cy="72229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318A8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BÀI 1: NHỮNG GÌ EM ĐÃ BIẾT (TIẾT 1)</a:t>
            </a:r>
            <a:endParaRPr kumimoji="0" lang="vi-VN" sz="2800" b="1" i="0" u="none" strike="noStrike" kern="1200" cap="none" spc="0" normalizeH="0" baseline="0" noProof="0" dirty="0">
              <a:ln>
                <a:noFill/>
              </a:ln>
              <a:solidFill>
                <a:srgbClr val="9318A8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800" y="1219200"/>
            <a:ext cx="16818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u="sng" smtClean="0"/>
              <a:t>Bài tập 1</a:t>
            </a:r>
            <a:r>
              <a:rPr lang="en-US" sz="2800" b="1" smtClean="0"/>
              <a:t>:</a:t>
            </a:r>
            <a:endParaRPr lang="vi-VN" sz="2800" b="1"/>
          </a:p>
        </p:txBody>
      </p:sp>
      <p:sp>
        <p:nvSpPr>
          <p:cNvPr id="9" name="Rectangle 8"/>
          <p:cNvSpPr/>
          <p:nvPr/>
        </p:nvSpPr>
        <p:spPr>
          <a:xfrm>
            <a:off x="2133600" y="3667780"/>
            <a:ext cx="45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/>
              <a:t>S</a:t>
            </a:r>
            <a:endParaRPr lang="vi-VN" sz="2800" b="1" dirty="0"/>
          </a:p>
        </p:txBody>
      </p:sp>
      <p:sp>
        <p:nvSpPr>
          <p:cNvPr id="10" name="Rectangle 9"/>
          <p:cNvSpPr/>
          <p:nvPr/>
        </p:nvSpPr>
        <p:spPr>
          <a:xfrm>
            <a:off x="2133600" y="4191000"/>
            <a:ext cx="45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smtClean="0"/>
              <a:t>F</a:t>
            </a:r>
            <a:endParaRPr lang="vi-VN" sz="2800" b="1"/>
          </a:p>
        </p:txBody>
      </p:sp>
      <p:sp>
        <p:nvSpPr>
          <p:cNvPr id="11" name="Rectangle 10"/>
          <p:cNvSpPr/>
          <p:nvPr/>
        </p:nvSpPr>
        <p:spPr>
          <a:xfrm>
            <a:off x="2133600" y="4648200"/>
            <a:ext cx="45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smtClean="0"/>
              <a:t>R</a:t>
            </a:r>
            <a:endParaRPr lang="vi-VN" sz="2800" b="1"/>
          </a:p>
        </p:txBody>
      </p:sp>
      <p:sp>
        <p:nvSpPr>
          <p:cNvPr id="12" name="Rectangle 11"/>
          <p:cNvSpPr/>
          <p:nvPr/>
        </p:nvSpPr>
        <p:spPr>
          <a:xfrm>
            <a:off x="2133600" y="5181600"/>
            <a:ext cx="45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smtClean="0"/>
              <a:t>X</a:t>
            </a:r>
            <a:endParaRPr lang="vi-VN" sz="2800" b="1"/>
          </a:p>
        </p:txBody>
      </p:sp>
      <p:sp>
        <p:nvSpPr>
          <p:cNvPr id="13" name="Rectangle 12"/>
          <p:cNvSpPr/>
          <p:nvPr/>
        </p:nvSpPr>
        <p:spPr>
          <a:xfrm>
            <a:off x="2133600" y="5715000"/>
            <a:ext cx="45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smtClean="0"/>
              <a:t>J</a:t>
            </a:r>
            <a:endParaRPr lang="vi-VN" sz="2800" b="1"/>
          </a:p>
        </p:txBody>
      </p:sp>
      <p:sp>
        <p:nvSpPr>
          <p:cNvPr id="14" name="TextBox 13"/>
          <p:cNvSpPr txBox="1"/>
          <p:nvPr/>
        </p:nvSpPr>
        <p:spPr>
          <a:xfrm>
            <a:off x="1986671" y="1229380"/>
            <a:ext cx="16626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Các dấu: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505200" y="1219200"/>
            <a:ext cx="42082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sắc, huyền, hỏi, ngã, nặng </a:t>
            </a:r>
          </a:p>
        </p:txBody>
      </p:sp>
      <p:sp>
        <p:nvSpPr>
          <p:cNvPr id="17" name="Subtitle 4"/>
          <p:cNvSpPr txBox="1">
            <a:spLocks/>
          </p:cNvSpPr>
          <p:nvPr/>
        </p:nvSpPr>
        <p:spPr>
          <a:xfrm>
            <a:off x="304800" y="0"/>
            <a:ext cx="8458200" cy="914400"/>
          </a:xfrm>
          <a:prstGeom prst="rect">
            <a:avLst/>
          </a:prstGeom>
        </p:spPr>
        <p:txBody>
          <a:bodyPr vert="horz" anchor="b">
            <a:normAutofit fontScale="92500" lnSpcReduction="10000"/>
          </a:bodyPr>
          <a:lstStyle>
            <a:lvl1pPr marL="0" indent="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400" kern="1200">
                <a:solidFill>
                  <a:schemeClr val="tx2">
                    <a:shade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 b="1" i="1" dirty="0" err="1" smtClean="0">
                <a:solidFill>
                  <a:srgbClr val="FF0000"/>
                </a:solidFill>
              </a:rPr>
              <a:t>Thứ</a:t>
            </a:r>
            <a:r>
              <a:rPr lang="en-US" sz="2800" b="1" i="1" dirty="0" smtClean="0">
                <a:solidFill>
                  <a:srgbClr val="FF0000"/>
                </a:solidFill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ba</a:t>
            </a:r>
            <a:r>
              <a:rPr lang="en-US" sz="2800" b="1" i="1" dirty="0" smtClean="0">
                <a:solidFill>
                  <a:srgbClr val="FF0000"/>
                </a:solidFill>
              </a:rPr>
              <a:t>,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ngày</a:t>
            </a:r>
            <a:r>
              <a:rPr lang="en-US" sz="2800" b="1" i="1" dirty="0" smtClean="0">
                <a:solidFill>
                  <a:srgbClr val="FF0000"/>
                </a:solidFill>
              </a:rPr>
              <a:t> 24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tháng</a:t>
            </a:r>
            <a:r>
              <a:rPr lang="en-US" sz="2800" b="1" i="1" dirty="0" smtClean="0">
                <a:solidFill>
                  <a:srgbClr val="FF0000"/>
                </a:solidFill>
              </a:rPr>
              <a:t> </a:t>
            </a:r>
            <a:r>
              <a:rPr lang="en-US" sz="2800" b="1" i="1" dirty="0">
                <a:solidFill>
                  <a:srgbClr val="FF0000"/>
                </a:solidFill>
              </a:rPr>
              <a:t>9</a:t>
            </a:r>
            <a:r>
              <a:rPr lang="en-US" sz="2800" b="1" i="1" dirty="0" smtClean="0">
                <a:solidFill>
                  <a:srgbClr val="FF0000"/>
                </a:solidFill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năm</a:t>
            </a:r>
            <a:r>
              <a:rPr lang="en-US" sz="2800" b="1" i="1" dirty="0" smtClean="0">
                <a:solidFill>
                  <a:srgbClr val="FF0000"/>
                </a:solidFill>
              </a:rPr>
              <a:t> 2019</a:t>
            </a:r>
          </a:p>
          <a:p>
            <a:pPr algn="ctr"/>
            <a:r>
              <a:rPr lang="en-US" sz="2800" b="1" i="1" dirty="0" smtClean="0">
                <a:solidFill>
                  <a:srgbClr val="FF0000"/>
                </a:solidFill>
              </a:rPr>
              <a:t>Tin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Học</a:t>
            </a:r>
            <a:endParaRPr lang="vi-VN" sz="2800" b="1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28600" y="3124200"/>
          <a:ext cx="8686800" cy="310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43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43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vi-VN" sz="2800" b="1" smtClean="0">
                          <a:solidFill>
                            <a:schemeClr val="tx1"/>
                          </a:solidFill>
                        </a:rPr>
                        <a:t>Gõ </a:t>
                      </a:r>
                      <a:r>
                        <a:rPr lang="en-US" sz="2800" b="1" smtClean="0">
                          <a:solidFill>
                            <a:schemeClr val="tx1"/>
                          </a:solidFill>
                        </a:rPr>
                        <a:t>phím</a:t>
                      </a:r>
                      <a:endParaRPr lang="vi-VN" sz="28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800" b="1" smtClean="0">
                          <a:solidFill>
                            <a:schemeClr val="tx1"/>
                          </a:solidFill>
                        </a:rPr>
                        <a:t>Các dấu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vi-VN" sz="2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smtClean="0"/>
                        <a:t>SẮC</a:t>
                      </a:r>
                      <a:endParaRPr lang="vi-VN" sz="2800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vi-VN" sz="2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smtClean="0"/>
                        <a:t>HUYỀN</a:t>
                      </a:r>
                      <a:endParaRPr lang="vi-VN" sz="2800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vi-VN" sz="2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smtClean="0"/>
                        <a:t>HỎI</a:t>
                      </a:r>
                      <a:endParaRPr lang="vi-VN" sz="2800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vi-VN" sz="2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smtClean="0"/>
                        <a:t>NGÃ</a:t>
                      </a:r>
                      <a:endParaRPr lang="vi-VN" sz="2800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vi-VN" sz="2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smtClean="0"/>
                        <a:t>NẶNG</a:t>
                      </a:r>
                      <a:endParaRPr lang="vi-VN" sz="2800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04800" y="1905000"/>
            <a:ext cx="774122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800" b="1" smtClean="0"/>
              <a:t>b</a:t>
            </a:r>
            <a:r>
              <a:rPr lang="en-US" sz="2800" b="1" smtClean="0"/>
              <a:t>, Các dấu “sắc”, “huyền”, “hỏi”, “ngã”, “nặng” </a:t>
            </a:r>
          </a:p>
          <a:p>
            <a:r>
              <a:rPr lang="en-US" sz="2800" b="1" smtClean="0"/>
              <a:t>-&gt; gõ kiểu </a:t>
            </a:r>
            <a:r>
              <a:rPr lang="en-US" sz="2800" b="1" smtClean="0">
                <a:solidFill>
                  <a:schemeClr val="accent6"/>
                </a:solidFill>
              </a:rPr>
              <a:t>VNI</a:t>
            </a:r>
            <a:r>
              <a:rPr lang="en-US" sz="2800" b="1" smtClean="0"/>
              <a:t>. </a:t>
            </a:r>
            <a:endParaRPr lang="vi-VN" sz="2800" b="1"/>
          </a:p>
        </p:txBody>
      </p:sp>
      <p:sp>
        <p:nvSpPr>
          <p:cNvPr id="6" name="Subtitle 4"/>
          <p:cNvSpPr txBox="1">
            <a:spLocks/>
          </p:cNvSpPr>
          <p:nvPr/>
        </p:nvSpPr>
        <p:spPr>
          <a:xfrm>
            <a:off x="659642" y="838200"/>
            <a:ext cx="8458200" cy="762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318A8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BÀI 1: NHỮNG GÌ EM ĐÃ BIẾT (TIẾT 1)</a:t>
            </a:r>
            <a:endParaRPr kumimoji="0" lang="vi-VN" sz="2800" b="1" i="0" u="none" strike="noStrike" kern="1200" cap="none" spc="0" normalizeH="0" baseline="0" noProof="0" dirty="0">
              <a:ln>
                <a:noFill/>
              </a:ln>
              <a:solidFill>
                <a:srgbClr val="9318A8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800" y="1219200"/>
            <a:ext cx="16818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u="sng" smtClean="0"/>
              <a:t>Bài tập 1</a:t>
            </a:r>
            <a:r>
              <a:rPr lang="en-US" sz="2800" b="1" smtClean="0"/>
              <a:t>:</a:t>
            </a:r>
            <a:endParaRPr lang="vi-VN" sz="2800" b="1"/>
          </a:p>
        </p:txBody>
      </p:sp>
      <p:sp>
        <p:nvSpPr>
          <p:cNvPr id="9" name="Rectangle 8"/>
          <p:cNvSpPr/>
          <p:nvPr/>
        </p:nvSpPr>
        <p:spPr>
          <a:xfrm>
            <a:off x="2133600" y="3667780"/>
            <a:ext cx="45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/>
              <a:t>1</a:t>
            </a:r>
            <a:endParaRPr lang="vi-VN" sz="2800" b="1" dirty="0"/>
          </a:p>
        </p:txBody>
      </p:sp>
      <p:sp>
        <p:nvSpPr>
          <p:cNvPr id="10" name="Rectangle 9"/>
          <p:cNvSpPr/>
          <p:nvPr/>
        </p:nvSpPr>
        <p:spPr>
          <a:xfrm>
            <a:off x="2133600" y="4191000"/>
            <a:ext cx="45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smtClean="0"/>
              <a:t>2</a:t>
            </a:r>
            <a:endParaRPr lang="vi-VN" sz="2800" b="1"/>
          </a:p>
        </p:txBody>
      </p:sp>
      <p:sp>
        <p:nvSpPr>
          <p:cNvPr id="11" name="Rectangle 10"/>
          <p:cNvSpPr/>
          <p:nvPr/>
        </p:nvSpPr>
        <p:spPr>
          <a:xfrm>
            <a:off x="2133600" y="4648200"/>
            <a:ext cx="45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smtClean="0"/>
              <a:t>3</a:t>
            </a:r>
            <a:endParaRPr lang="vi-VN" sz="2800" b="1"/>
          </a:p>
        </p:txBody>
      </p:sp>
      <p:sp>
        <p:nvSpPr>
          <p:cNvPr id="12" name="Rectangle 11"/>
          <p:cNvSpPr/>
          <p:nvPr/>
        </p:nvSpPr>
        <p:spPr>
          <a:xfrm>
            <a:off x="2133600" y="5181600"/>
            <a:ext cx="45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smtClean="0"/>
              <a:t>4</a:t>
            </a:r>
            <a:endParaRPr lang="vi-VN" sz="2800" b="1"/>
          </a:p>
        </p:txBody>
      </p:sp>
      <p:sp>
        <p:nvSpPr>
          <p:cNvPr id="13" name="Rectangle 12"/>
          <p:cNvSpPr/>
          <p:nvPr/>
        </p:nvSpPr>
        <p:spPr>
          <a:xfrm>
            <a:off x="2133600" y="5715000"/>
            <a:ext cx="45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smtClean="0"/>
              <a:t>5</a:t>
            </a:r>
            <a:endParaRPr lang="vi-VN" sz="2800" b="1"/>
          </a:p>
        </p:txBody>
      </p:sp>
      <p:sp>
        <p:nvSpPr>
          <p:cNvPr id="15" name="Subtitle 4"/>
          <p:cNvSpPr txBox="1">
            <a:spLocks/>
          </p:cNvSpPr>
          <p:nvPr/>
        </p:nvSpPr>
        <p:spPr>
          <a:xfrm>
            <a:off x="304800" y="0"/>
            <a:ext cx="8458200" cy="914400"/>
          </a:xfrm>
          <a:prstGeom prst="rect">
            <a:avLst/>
          </a:prstGeom>
        </p:spPr>
        <p:txBody>
          <a:bodyPr vert="horz" anchor="b">
            <a:normAutofit fontScale="92500" lnSpcReduction="10000"/>
          </a:bodyPr>
          <a:lstStyle>
            <a:lvl1pPr marL="0" indent="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400" kern="1200">
                <a:solidFill>
                  <a:schemeClr val="tx2">
                    <a:shade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 b="1" i="1" dirty="0" err="1" smtClean="0">
                <a:solidFill>
                  <a:srgbClr val="FF0000"/>
                </a:solidFill>
              </a:rPr>
              <a:t>Thứ</a:t>
            </a:r>
            <a:r>
              <a:rPr lang="en-US" sz="2800" b="1" i="1" dirty="0" smtClean="0">
                <a:solidFill>
                  <a:srgbClr val="FF0000"/>
                </a:solidFill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ba</a:t>
            </a:r>
            <a:r>
              <a:rPr lang="en-US" sz="2800" b="1" i="1" dirty="0" smtClean="0">
                <a:solidFill>
                  <a:srgbClr val="FF0000"/>
                </a:solidFill>
              </a:rPr>
              <a:t>,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ngày</a:t>
            </a:r>
            <a:r>
              <a:rPr lang="en-US" sz="2800" b="1" i="1" dirty="0" smtClean="0">
                <a:solidFill>
                  <a:srgbClr val="FF0000"/>
                </a:solidFill>
              </a:rPr>
              <a:t> 24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tháng</a:t>
            </a:r>
            <a:r>
              <a:rPr lang="en-US" sz="2800" b="1" i="1" dirty="0" smtClean="0">
                <a:solidFill>
                  <a:srgbClr val="FF0000"/>
                </a:solidFill>
              </a:rPr>
              <a:t> </a:t>
            </a:r>
            <a:r>
              <a:rPr lang="en-US" sz="2800" b="1" i="1" dirty="0">
                <a:solidFill>
                  <a:srgbClr val="FF0000"/>
                </a:solidFill>
              </a:rPr>
              <a:t>9</a:t>
            </a:r>
            <a:r>
              <a:rPr lang="en-US" sz="2800" b="1" i="1" dirty="0" smtClean="0">
                <a:solidFill>
                  <a:srgbClr val="FF0000"/>
                </a:solidFill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năm</a:t>
            </a:r>
            <a:r>
              <a:rPr lang="en-US" sz="2800" b="1" i="1" dirty="0" smtClean="0">
                <a:solidFill>
                  <a:srgbClr val="FF0000"/>
                </a:solidFill>
              </a:rPr>
              <a:t> 2019</a:t>
            </a:r>
          </a:p>
          <a:p>
            <a:pPr algn="ctr"/>
            <a:r>
              <a:rPr lang="en-US" sz="2800" b="1" i="1" dirty="0" smtClean="0">
                <a:solidFill>
                  <a:srgbClr val="FF0000"/>
                </a:solidFill>
              </a:rPr>
              <a:t>Tin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Học</a:t>
            </a:r>
            <a:endParaRPr lang="vi-VN" sz="2800" b="1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0" grpId="0"/>
      <p:bldP spid="11" grpId="0"/>
      <p:bldP spid="12" grpId="0"/>
      <p:bldP spid="1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8600"/>
            <a:ext cx="8686800" cy="64008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800" b="1" u="sng" dirty="0" smtClean="0"/>
              <a:t>Bài tập 2</a:t>
            </a:r>
            <a:r>
              <a:rPr lang="en-US" sz="2800" b="1" dirty="0" smtClean="0"/>
              <a:t>:</a:t>
            </a:r>
          </a:p>
          <a:p>
            <a:pPr>
              <a:buNone/>
            </a:pPr>
            <a:r>
              <a:rPr lang="en-US" sz="2800" dirty="0" smtClean="0"/>
              <a:t>Chọn các cụm từ thích hợp </a:t>
            </a:r>
            <a:r>
              <a:rPr lang="vi-VN" sz="2800" dirty="0" smtClean="0"/>
              <a:t>để điền vào chỗ chấm (...) </a:t>
            </a:r>
          </a:p>
          <a:p>
            <a:pPr>
              <a:buNone/>
            </a:pPr>
            <a:endParaRPr lang="vi-VN" sz="2800" dirty="0" smtClean="0"/>
          </a:p>
          <a:p>
            <a:pPr>
              <a:buNone/>
            </a:pPr>
            <a:endParaRPr lang="vi-VN" sz="2800" dirty="0" smtClean="0"/>
          </a:p>
          <a:p>
            <a:pPr>
              <a:buNone/>
            </a:pPr>
            <a:r>
              <a:rPr lang="vi-VN" sz="2800" dirty="0" smtClean="0"/>
              <a:t>1. Để chèn.................................vào văn bản, trước tiên ta phải chọn thẻ </a:t>
            </a:r>
            <a:r>
              <a:rPr lang="vi-VN" sz="2800" b="1" dirty="0" smtClean="0"/>
              <a:t>Insert</a:t>
            </a:r>
            <a:r>
              <a:rPr lang="vi-VN" sz="2800" dirty="0" smtClean="0"/>
              <a:t>.</a:t>
            </a:r>
          </a:p>
          <a:p>
            <a:pPr>
              <a:buNone/>
            </a:pPr>
            <a:r>
              <a:rPr lang="vi-VN" sz="2800" dirty="0" smtClean="0"/>
              <a:t>2. Để chèn..............vào vào văn bản, ta chọn  </a:t>
            </a:r>
          </a:p>
          <a:p>
            <a:pPr>
              <a:buNone/>
            </a:pPr>
            <a:endParaRPr lang="vi-VN" sz="2800" dirty="0" smtClean="0"/>
          </a:p>
          <a:p>
            <a:pPr>
              <a:buNone/>
            </a:pPr>
            <a:r>
              <a:rPr lang="vi-VN" sz="2800" dirty="0" smtClean="0"/>
              <a:t>3. Để chèn.......................vào văn bản, ta chọn  </a:t>
            </a:r>
          </a:p>
          <a:p>
            <a:pPr>
              <a:buNone/>
            </a:pPr>
            <a:endParaRPr lang="vi-VN" sz="2800" dirty="0" smtClean="0"/>
          </a:p>
          <a:p>
            <a:pPr>
              <a:buNone/>
            </a:pPr>
            <a:r>
              <a:rPr lang="vi-VN" sz="2800" dirty="0" smtClean="0"/>
              <a:t>4. Để chèn.................vào văn bản, ta chọn  </a:t>
            </a:r>
          </a:p>
          <a:p>
            <a:pPr>
              <a:buNone/>
            </a:pPr>
            <a:endParaRPr lang="vi-VN" sz="2800" dirty="0" smtClean="0"/>
          </a:p>
          <a:p>
            <a:pPr>
              <a:buNone/>
            </a:pPr>
            <a:r>
              <a:rPr lang="vi-VN" sz="2800" dirty="0" smtClean="0"/>
              <a:t>5. Để..............................đoạn văn bản ta chọn   </a:t>
            </a:r>
          </a:p>
          <a:p>
            <a:pPr>
              <a:buNone/>
            </a:pPr>
            <a:endParaRPr lang="vi-VN" sz="2800" dirty="0"/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81800" y="2667000"/>
            <a:ext cx="990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34200" y="3886200"/>
            <a:ext cx="914400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00800" y="4724400"/>
            <a:ext cx="990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2" name="Picture 10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934200" y="5562600"/>
            <a:ext cx="1066800" cy="7092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3" name="TextBox 22"/>
          <p:cNvSpPr txBox="1"/>
          <p:nvPr/>
        </p:nvSpPr>
        <p:spPr>
          <a:xfrm>
            <a:off x="0" y="1066800"/>
            <a:ext cx="3200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i="1" smtClean="0">
                <a:solidFill>
                  <a:srgbClr val="FF0000"/>
                </a:solidFill>
              </a:rPr>
              <a:t>“đối tượng nào đó”, </a:t>
            </a:r>
            <a:endParaRPr lang="vi-VN" sz="2800" i="1"/>
          </a:p>
        </p:txBody>
      </p:sp>
      <p:sp>
        <p:nvSpPr>
          <p:cNvPr id="25" name="TextBox 24"/>
          <p:cNvSpPr txBox="1"/>
          <p:nvPr/>
        </p:nvSpPr>
        <p:spPr>
          <a:xfrm>
            <a:off x="228600" y="1524000"/>
            <a:ext cx="167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i="1" smtClean="0">
                <a:solidFill>
                  <a:srgbClr val="FF0000"/>
                </a:solidFill>
              </a:rPr>
              <a:t>“bảng”, </a:t>
            </a:r>
            <a:endParaRPr lang="vi-VN" sz="2800" i="1"/>
          </a:p>
        </p:txBody>
      </p:sp>
      <p:sp>
        <p:nvSpPr>
          <p:cNvPr id="26" name="TextBox 25"/>
          <p:cNvSpPr txBox="1"/>
          <p:nvPr/>
        </p:nvSpPr>
        <p:spPr>
          <a:xfrm>
            <a:off x="2895600" y="1066800"/>
            <a:ext cx="16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i="1" smtClean="0">
                <a:solidFill>
                  <a:srgbClr val="FF0000"/>
                </a:solidFill>
              </a:rPr>
              <a:t>“hình”, </a:t>
            </a:r>
            <a:endParaRPr lang="vi-VN" sz="2800" i="1"/>
          </a:p>
        </p:txBody>
      </p:sp>
      <p:sp>
        <p:nvSpPr>
          <p:cNvPr id="27" name="TextBox 26"/>
          <p:cNvSpPr txBox="1"/>
          <p:nvPr/>
        </p:nvSpPr>
        <p:spPr>
          <a:xfrm>
            <a:off x="1447800" y="1524000"/>
            <a:ext cx="2362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i="1" smtClean="0">
                <a:solidFill>
                  <a:srgbClr val="FF0000"/>
                </a:solidFill>
              </a:rPr>
              <a:t>“tranh/ảnh”, </a:t>
            </a:r>
            <a:endParaRPr lang="vi-VN" sz="2800" i="1"/>
          </a:p>
        </p:txBody>
      </p:sp>
      <p:sp>
        <p:nvSpPr>
          <p:cNvPr id="28" name="TextBox 27"/>
          <p:cNvSpPr txBox="1"/>
          <p:nvPr/>
        </p:nvSpPr>
        <p:spPr>
          <a:xfrm>
            <a:off x="4191000" y="609600"/>
            <a:ext cx="3124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endParaRPr lang="vi-VN" sz="2800" i="1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vi-VN" sz="2800" i="1" smtClean="0">
                <a:solidFill>
                  <a:srgbClr val="FF0000"/>
                </a:solidFill>
              </a:rPr>
              <a:t>“căn đều hai bên”, </a:t>
            </a:r>
            <a:endParaRPr lang="vi-VN" sz="2800" i="1"/>
          </a:p>
        </p:txBody>
      </p:sp>
      <p:sp>
        <p:nvSpPr>
          <p:cNvPr id="29" name="TextBox 28"/>
          <p:cNvSpPr txBox="1"/>
          <p:nvPr/>
        </p:nvSpPr>
        <p:spPr>
          <a:xfrm>
            <a:off x="3657600" y="1520112"/>
            <a:ext cx="19367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i="1" smtClean="0">
                <a:solidFill>
                  <a:srgbClr val="FF0000"/>
                </a:solidFill>
              </a:rPr>
              <a:t>“căn giữa”.</a:t>
            </a:r>
            <a:endParaRPr lang="vi-VN" sz="2800" i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9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3.98844E-6 L 0.2 0.13942 " pathEditMode="relative" rAng="0" ptsTypes="AA">
                                      <p:cBhvr>
                                        <p:cTn id="71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00" y="7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98844E-6 L -0.1125 0.2615 " pathEditMode="relative" rAng="0" ptsTypes="AA">
                                      <p:cBhvr>
                                        <p:cTn id="75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600" y="13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4.39306E-6 L 0.04583 0.33919 " pathEditMode="relative" rAng="0" ptsTypes="AA">
                                      <p:cBhvr>
                                        <p:cTn id="79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00" y="16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39306E-6 L 0.175 0.47237 " pathEditMode="relative" rAng="0" ptsTypes="AA">
                                      <p:cBhvr>
                                        <p:cTn id="83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00" y="23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0.00023 L -0.3375 0.675 " pathEditMode="relative" rAng="0" ptsTypes="AA">
                                      <p:cBhvr>
                                        <p:cTn id="87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875" y="337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9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3" grpId="0"/>
      <p:bldP spid="23" grpId="1"/>
      <p:bldP spid="25" grpId="0"/>
      <p:bldP spid="25" grpId="1"/>
      <p:bldP spid="26" grpId="0"/>
      <p:bldP spid="26" grpId="1"/>
      <p:bldP spid="27" grpId="0"/>
      <p:bldP spid="27" grpId="1"/>
      <p:bldP spid="28" grpId="0"/>
      <p:bldP spid="28" grpId="1"/>
      <p:bldP spid="29" grpId="0"/>
      <p:bldP spid="29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"/>
            <a:ext cx="8686800" cy="14478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vi-VN" sz="2800" b="1" u="sng" dirty="0" smtClean="0"/>
              <a:t>Bài tập 3</a:t>
            </a:r>
            <a:r>
              <a:rPr lang="vi-VN" sz="2800" b="1" dirty="0" smtClean="0"/>
              <a:t>:</a:t>
            </a:r>
          </a:p>
          <a:p>
            <a:pPr marL="514350" indent="-514350">
              <a:buAutoNum type="arabicPeriod"/>
            </a:pPr>
            <a:r>
              <a:rPr lang="en-US" sz="2800" i="1" dirty="0" smtClean="0">
                <a:solidFill>
                  <a:srgbClr val="7030A0"/>
                </a:solidFill>
              </a:rPr>
              <a:t>Sắp xếp các bước đúng để </a:t>
            </a:r>
            <a:r>
              <a:rPr lang="vi-VN" sz="2800" i="1" dirty="0" smtClean="0">
                <a:solidFill>
                  <a:srgbClr val="7030A0"/>
                </a:solidFill>
              </a:rPr>
              <a:t>di chuyển một phần văn bản đến vị trí mới: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228600" y="1752600"/>
            <a:ext cx="8686800" cy="4572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kumimoji="0" lang="vi-VN" sz="2800" b="0" i="0" u="none" strike="noStrike" kern="1200" cap="none" spc="0" normalizeH="0" baseline="0" noProof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Chọn phần văn bản cần di chuyển.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228600" y="1295400"/>
            <a:ext cx="8686800" cy="5334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kumimoji="0" lang="vi-VN" sz="2800" b="0" i="0" u="none" strike="noStrike" kern="1200" cap="none" spc="0" normalizeH="0" baseline="0" noProof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Nháy chuột phải chọn </a:t>
            </a:r>
            <a:r>
              <a:rPr kumimoji="0" lang="vi-VN" sz="28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Cut</a:t>
            </a:r>
            <a:r>
              <a:rPr kumimoji="0" lang="vi-VN" sz="2800" b="0" i="0" u="none" strike="noStrike" kern="1200" cap="none" spc="0" normalizeH="0" baseline="0" noProof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228600" y="2133600"/>
            <a:ext cx="8686800" cy="5334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kumimoji="0" lang="vi-VN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Nháy chuột phải chọn </a:t>
            </a:r>
            <a:r>
              <a:rPr kumimoji="0" lang="vi-VN" sz="28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Paste.</a:t>
            </a:r>
            <a:endParaRPr kumimoji="0" lang="vi-VN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228600" y="2590800"/>
            <a:ext cx="8686800" cy="4572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kumimoji="0" lang="vi-VN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 chuyển con trỏ chuột đến vùng soạn thảo cần di</a:t>
            </a: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chuyển</a:t>
            </a:r>
            <a:r>
              <a:rPr kumimoji="0" lang="en-US" sz="2800" b="0" i="0" u="none" strike="noStrike" kern="1200" cap="none" spc="0" normalizeH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đến</a:t>
            </a:r>
            <a:endParaRPr kumimoji="0" lang="vi-VN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Right Arrow 12"/>
          <p:cNvSpPr/>
          <p:nvPr/>
        </p:nvSpPr>
        <p:spPr>
          <a:xfrm>
            <a:off x="0" y="3429000"/>
            <a:ext cx="9144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 -1.64662E-6 L 0.03333 0.2997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00" y="15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667 2.93247E-6 L 0.03333 0.42738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00" y="21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 -8.0481E-7 L 0.03333 0.31082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00" y="15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5 3.77428E-6 L 0.03333 0.50508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400" y="25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1" grpId="0"/>
      <p:bldP spid="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0"/>
            <a:ext cx="8686800" cy="608012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vi-VN" sz="2800" b="1" u="sng" smtClean="0"/>
              <a:t>Bài tập 3</a:t>
            </a:r>
            <a:r>
              <a:rPr lang="vi-VN" sz="2800" b="1" smtClean="0"/>
              <a:t>:</a:t>
            </a:r>
          </a:p>
          <a:p>
            <a:pPr>
              <a:buNone/>
            </a:pPr>
            <a:r>
              <a:rPr lang="vi-VN" sz="2800" i="1" smtClean="0"/>
              <a:t>1. Để di chuyển một phần văn bản đến vị trí mới:</a:t>
            </a:r>
          </a:p>
          <a:p>
            <a:r>
              <a:rPr lang="vi-VN" sz="2800" smtClean="0"/>
              <a:t> Chọn phần văn bản cần di chuyển.</a:t>
            </a:r>
          </a:p>
          <a:p>
            <a:r>
              <a:rPr lang="vi-VN" sz="2800" smtClean="0"/>
              <a:t> Nháy chuột phải chọn</a:t>
            </a:r>
            <a:r>
              <a:rPr lang="vi-VN" sz="2800" smtClean="0">
                <a:solidFill>
                  <a:srgbClr val="FF0000"/>
                </a:solidFill>
              </a:rPr>
              <a:t> </a:t>
            </a:r>
            <a:r>
              <a:rPr lang="vi-VN" sz="2800" b="1" smtClean="0">
                <a:solidFill>
                  <a:srgbClr val="FF0000"/>
                </a:solidFill>
              </a:rPr>
              <a:t>Cut</a:t>
            </a:r>
            <a:r>
              <a:rPr lang="vi-VN" sz="2800" smtClean="0">
                <a:solidFill>
                  <a:srgbClr val="FF0000"/>
                </a:solidFill>
              </a:rPr>
              <a:t>.</a:t>
            </a:r>
          </a:p>
          <a:p>
            <a:endParaRPr lang="vi-VN" sz="2800" smtClean="0">
              <a:solidFill>
                <a:srgbClr val="FF0000"/>
              </a:solidFill>
            </a:endParaRPr>
          </a:p>
          <a:p>
            <a:endParaRPr lang="vi-VN" sz="2800" smtClean="0">
              <a:solidFill>
                <a:srgbClr val="FF0000"/>
              </a:solidFill>
            </a:endParaRPr>
          </a:p>
          <a:p>
            <a:endParaRPr lang="vi-VN" sz="2800" smtClean="0">
              <a:solidFill>
                <a:srgbClr val="FF0000"/>
              </a:solidFill>
            </a:endParaRPr>
          </a:p>
          <a:p>
            <a:r>
              <a:rPr lang="vi-VN" sz="2800" smtClean="0">
                <a:solidFill>
                  <a:schemeClr val="tx1"/>
                </a:solidFill>
              </a:rPr>
              <a:t>Di chuyển con trỏ chuột đến vùng soạn thảo cần di chuyển đến.</a:t>
            </a:r>
          </a:p>
          <a:p>
            <a:r>
              <a:rPr lang="vi-VN" sz="2800" smtClean="0">
                <a:solidFill>
                  <a:schemeClr val="tx1"/>
                </a:solidFill>
              </a:rPr>
              <a:t> Nháy chuột phải chọn </a:t>
            </a:r>
            <a:r>
              <a:rPr lang="vi-VN" sz="2800" b="1" smtClean="0">
                <a:solidFill>
                  <a:srgbClr val="FF0000"/>
                </a:solidFill>
              </a:rPr>
              <a:t>Paste.</a:t>
            </a:r>
          </a:p>
          <a:p>
            <a:pPr>
              <a:buNone/>
            </a:pPr>
            <a:endParaRPr lang="vi-VN" sz="2800" smtClean="0">
              <a:solidFill>
                <a:srgbClr val="FF0000"/>
              </a:solidFill>
            </a:endParaRPr>
          </a:p>
          <a:p>
            <a:pPr>
              <a:buNone/>
            </a:pPr>
            <a:endParaRPr lang="vi-VN" sz="2800" smtClean="0">
              <a:solidFill>
                <a:schemeClr val="tx1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1200" y="990600"/>
            <a:ext cx="3352800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24400" y="1676400"/>
            <a:ext cx="34290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86350" y="4419600"/>
            <a:ext cx="2705100" cy="216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04800" y="0"/>
            <a:ext cx="8305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i="1" smtClean="0"/>
              <a:t>2. </a:t>
            </a:r>
            <a:r>
              <a:rPr lang="en-US" sz="2800" i="1" smtClean="0">
                <a:solidFill>
                  <a:srgbClr val="7030A0"/>
                </a:solidFill>
              </a:rPr>
              <a:t>Sắp xếp các bước để sao chép một bức tranh </a:t>
            </a:r>
            <a:r>
              <a:rPr lang="vi-VN" sz="2800" i="1" smtClean="0">
                <a:solidFill>
                  <a:srgbClr val="7030A0"/>
                </a:solidFill>
              </a:rPr>
              <a:t>bản đến vị trí </a:t>
            </a:r>
            <a:r>
              <a:rPr lang="en-US" sz="2800" i="1" smtClean="0">
                <a:solidFill>
                  <a:srgbClr val="7030A0"/>
                </a:solidFill>
              </a:rPr>
              <a:t>khác:</a:t>
            </a:r>
            <a:r>
              <a:rPr lang="vi-VN" sz="2800" i="1" smtClean="0"/>
              <a:t> </a:t>
            </a:r>
            <a:endParaRPr lang="vi-VN" sz="2800" i="1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304800" y="1066800"/>
            <a:ext cx="8686800" cy="609600"/>
          </a:xfrm>
        </p:spPr>
        <p:txBody>
          <a:bodyPr>
            <a:normAutofit/>
          </a:bodyPr>
          <a:lstStyle/>
          <a:p>
            <a:r>
              <a:rPr lang="vi-VN" sz="2800" smtClean="0">
                <a:solidFill>
                  <a:schemeClr val="tx1"/>
                </a:solidFill>
              </a:rPr>
              <a:t>Nháy chuột phải chọn </a:t>
            </a:r>
            <a:r>
              <a:rPr lang="vi-VN" sz="2800" b="1" smtClean="0">
                <a:solidFill>
                  <a:srgbClr val="FF0000"/>
                </a:solidFill>
              </a:rPr>
              <a:t>Paste. </a:t>
            </a:r>
          </a:p>
        </p:txBody>
      </p:sp>
      <p:sp>
        <p:nvSpPr>
          <p:cNvPr id="7" name="Content Placeholder 8"/>
          <p:cNvSpPr txBox="1">
            <a:spLocks/>
          </p:cNvSpPr>
          <p:nvPr/>
        </p:nvSpPr>
        <p:spPr>
          <a:xfrm>
            <a:off x="262596" y="2286000"/>
            <a:ext cx="8686800" cy="914400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kumimoji="0" lang="vi-VN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 chuyển con trỏ chuột đến</a:t>
            </a: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vi-VN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vùng soạn thảo cần dán bức tranh.</a:t>
            </a:r>
            <a:r>
              <a:rPr kumimoji="0" lang="vi-VN" sz="28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vi-VN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Content Placeholder 8"/>
          <p:cNvSpPr txBox="1">
            <a:spLocks/>
          </p:cNvSpPr>
          <p:nvPr/>
        </p:nvSpPr>
        <p:spPr>
          <a:xfrm>
            <a:off x="304800" y="1447800"/>
            <a:ext cx="8686800" cy="6096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kumimoji="0" lang="vi-VN" sz="2800" b="0" i="0" u="none" strike="noStrike" kern="1200" cap="none" spc="0" normalizeH="0" baseline="0" noProof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Chọn </a:t>
            </a: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tranh </a:t>
            </a:r>
            <a:r>
              <a:rPr kumimoji="0" lang="vi-VN" sz="2800" b="0" i="0" u="none" strike="noStrike" kern="1200" cap="none" spc="0" normalizeH="0" baseline="0" noProof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cần sao chép.</a:t>
            </a:r>
          </a:p>
        </p:txBody>
      </p:sp>
      <p:sp>
        <p:nvSpPr>
          <p:cNvPr id="11" name="Content Placeholder 8"/>
          <p:cNvSpPr txBox="1">
            <a:spLocks/>
          </p:cNvSpPr>
          <p:nvPr/>
        </p:nvSpPr>
        <p:spPr>
          <a:xfrm>
            <a:off x="304800" y="1828800"/>
            <a:ext cx="8686800" cy="5334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kumimoji="0" lang="vi-VN" sz="2800" b="0" i="0" u="none" strike="noStrike" kern="1200" cap="none" spc="0" normalizeH="0" baseline="0" noProof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Nháy chuột phải chọn </a:t>
            </a:r>
            <a:r>
              <a:rPr kumimoji="0" lang="vi-VN" sz="28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Copy</a:t>
            </a:r>
            <a:r>
              <a:rPr kumimoji="0" lang="en-US" sz="28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vi-VN" sz="2800" b="1" i="0" u="none" strike="noStrike" kern="1200" cap="none" spc="0" normalizeH="0" baseline="0" noProof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Right Arrow 12"/>
          <p:cNvSpPr/>
          <p:nvPr/>
        </p:nvSpPr>
        <p:spPr>
          <a:xfrm>
            <a:off x="0" y="3048000"/>
            <a:ext cx="9144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642 -2.39593E-6 L 0.00382 0.2842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0" y="14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677 -2.89547E-6 L 0.00157 0.29417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0" y="14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99537E-6 L 0.00833 0.29973 " pathEditMode="relative" ptsTypes="AA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1.76688E-6 L 0.00417 0.59505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0" y="29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  <p:bldP spid="7" grpId="0"/>
      <p:bldP spid="10" grpId="0" build="allAtOnce"/>
      <p:bldP spid="1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04800" y="0"/>
            <a:ext cx="8305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i="1" smtClean="0"/>
              <a:t>2. Để sao chép 1 bức tranh rồi dán vào một vị trí khác của văn bản ta thực hiện như sau: </a:t>
            </a:r>
            <a:endParaRPr lang="vi-VN" sz="2800" i="1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304800" y="1066800"/>
            <a:ext cx="8686800" cy="5791200"/>
          </a:xfrm>
        </p:spPr>
        <p:txBody>
          <a:bodyPr>
            <a:normAutofit/>
          </a:bodyPr>
          <a:lstStyle/>
          <a:p>
            <a:r>
              <a:rPr lang="vi-VN" sz="2800" smtClean="0"/>
              <a:t>Chọn hình cần sao chép.</a:t>
            </a:r>
          </a:p>
          <a:p>
            <a:r>
              <a:rPr lang="vi-VN" sz="2800" smtClean="0"/>
              <a:t>Nháy chuột phải chọn </a:t>
            </a:r>
            <a:r>
              <a:rPr lang="vi-VN" sz="2800" b="1" smtClean="0">
                <a:solidFill>
                  <a:srgbClr val="FF0000"/>
                </a:solidFill>
              </a:rPr>
              <a:t>Copy</a:t>
            </a:r>
          </a:p>
          <a:p>
            <a:endParaRPr lang="vi-VN" sz="2800" b="1" smtClean="0">
              <a:solidFill>
                <a:srgbClr val="FF0000"/>
              </a:solidFill>
            </a:endParaRPr>
          </a:p>
          <a:p>
            <a:endParaRPr lang="vi-VN" sz="2800" b="1" smtClean="0">
              <a:solidFill>
                <a:srgbClr val="FF0000"/>
              </a:solidFill>
            </a:endParaRPr>
          </a:p>
          <a:p>
            <a:r>
              <a:rPr lang="vi-VN" sz="2800" smtClean="0">
                <a:solidFill>
                  <a:schemeClr val="tx1"/>
                </a:solidFill>
              </a:rPr>
              <a:t>Di chuyển con trỏ chuột đến</a:t>
            </a:r>
          </a:p>
          <a:p>
            <a:pPr>
              <a:buNone/>
            </a:pPr>
            <a:r>
              <a:rPr lang="vi-VN" sz="2800" smtClean="0">
                <a:solidFill>
                  <a:schemeClr val="tx1"/>
                </a:solidFill>
              </a:rPr>
              <a:t>vùng soạn thảo cần dán bức tranh.</a:t>
            </a:r>
            <a:r>
              <a:rPr lang="vi-VN" sz="2800" b="1" smtClean="0">
                <a:solidFill>
                  <a:srgbClr val="FF0000"/>
                </a:solidFill>
              </a:rPr>
              <a:t> </a:t>
            </a:r>
            <a:endParaRPr lang="vi-VN" sz="2800" smtClean="0">
              <a:solidFill>
                <a:schemeClr val="tx1"/>
              </a:solidFill>
            </a:endParaRPr>
          </a:p>
          <a:p>
            <a:r>
              <a:rPr lang="vi-VN" sz="2800" b="1" smtClean="0">
                <a:solidFill>
                  <a:schemeClr val="tx1"/>
                </a:solidFill>
              </a:rPr>
              <a:t> </a:t>
            </a:r>
            <a:r>
              <a:rPr lang="vi-VN" sz="2800" smtClean="0">
                <a:solidFill>
                  <a:schemeClr val="tx1"/>
                </a:solidFill>
              </a:rPr>
              <a:t>Nháy chuột phải chọn </a:t>
            </a:r>
            <a:r>
              <a:rPr lang="vi-VN" sz="2800" b="1" smtClean="0">
                <a:solidFill>
                  <a:srgbClr val="FF0000"/>
                </a:solidFill>
              </a:rPr>
              <a:t>Paste. </a:t>
            </a:r>
          </a:p>
        </p:txBody>
      </p:sp>
      <p:pic>
        <p:nvPicPr>
          <p:cNvPr id="12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53000" y="838200"/>
            <a:ext cx="3886199" cy="27707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05400" y="4343400"/>
            <a:ext cx="2686050" cy="230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200400" y="685800"/>
            <a:ext cx="228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u="sng" smtClean="0">
                <a:solidFill>
                  <a:srgbClr val="FF0000"/>
                </a:solidFill>
              </a:rPr>
              <a:t>Thực hành</a:t>
            </a:r>
            <a:r>
              <a:rPr lang="en-US" sz="2800" i="1" smtClean="0">
                <a:solidFill>
                  <a:srgbClr val="FF0000"/>
                </a:solidFill>
              </a:rPr>
              <a:t>:</a:t>
            </a:r>
            <a:endParaRPr lang="vi-VN" sz="2800" i="1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" y="1752600"/>
            <a:ext cx="8153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smtClean="0">
                <a:solidFill>
                  <a:srgbClr val="7030A0"/>
                </a:solidFill>
              </a:rPr>
              <a:t>Bài tập 4</a:t>
            </a:r>
            <a:r>
              <a:rPr lang="en-US" sz="2800" i="1" smtClean="0">
                <a:solidFill>
                  <a:srgbClr val="7030A0"/>
                </a:solidFill>
              </a:rPr>
              <a:t>: </a:t>
            </a:r>
            <a:r>
              <a:rPr lang="en-US" sz="2800" smtClean="0">
                <a:solidFill>
                  <a:srgbClr val="0070C0"/>
                </a:solidFill>
              </a:rPr>
              <a:t>Em soạn rồi trình bày đoạn văn bản sau, lưu vào thư mục của lớp em trong máy tính:</a:t>
            </a:r>
            <a:endParaRPr lang="vi-VN" sz="2800">
              <a:solidFill>
                <a:srgbClr val="0070C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24000" y="3210580"/>
            <a:ext cx="6553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Thiên nhiên kì thú – Hang Sơn Đoòng</a:t>
            </a:r>
            <a:endParaRPr lang="vi-VN" sz="2800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295400" y="4048780"/>
            <a:ext cx="6324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(Trang 38 sách Hướng dẫn học Tin học 5)</a:t>
            </a:r>
            <a:endParaRPr lang="vi-VN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914400" y="228600"/>
            <a:ext cx="228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u="sng" dirty="0" err="1" smtClean="0">
                <a:solidFill>
                  <a:srgbClr val="FF0000"/>
                </a:solidFill>
              </a:rPr>
              <a:t>Củng</a:t>
            </a:r>
            <a:r>
              <a:rPr lang="en-US" sz="3600" u="sng" dirty="0" smtClean="0">
                <a:solidFill>
                  <a:srgbClr val="FF0000"/>
                </a:solidFill>
              </a:rPr>
              <a:t> </a:t>
            </a:r>
            <a:r>
              <a:rPr lang="en-US" sz="3600" u="sng" dirty="0" err="1" smtClean="0">
                <a:solidFill>
                  <a:srgbClr val="FF0000"/>
                </a:solidFill>
              </a:rPr>
              <a:t>cố</a:t>
            </a:r>
            <a:r>
              <a:rPr lang="en-US" sz="3600" u="sng" dirty="0" smtClean="0">
                <a:solidFill>
                  <a:srgbClr val="FF0000"/>
                </a:solidFill>
              </a:rPr>
              <a:t>:</a:t>
            </a:r>
            <a:endParaRPr lang="vi-VN" sz="2800" i="1" dirty="0">
              <a:solidFill>
                <a:srgbClr val="FF0000"/>
              </a:solidFill>
            </a:endParaRPr>
          </a:p>
        </p:txBody>
      </p:sp>
      <p:graphicFrame>
        <p:nvGraphicFramePr>
          <p:cNvPr id="3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8892579"/>
              </p:ext>
            </p:extLst>
          </p:nvPr>
        </p:nvGraphicFramePr>
        <p:xfrm>
          <a:off x="36394" y="1392573"/>
          <a:ext cx="3926006" cy="47034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96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22603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chemeClr val="tx1"/>
                          </a:solidFill>
                        </a:rPr>
                        <a:t>Gõ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chemeClr val="tx1"/>
                          </a:solidFill>
                        </a:rPr>
                        <a:t>phím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vi-VN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 smtClean="0">
                          <a:solidFill>
                            <a:schemeClr val="tx1"/>
                          </a:solidFill>
                        </a:rPr>
                        <a:t>Các kí tự </a:t>
                      </a:r>
                      <a:endParaRPr lang="vi-VN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2603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tx1"/>
                          </a:solidFill>
                        </a:rPr>
                        <a:t>Telex      </a:t>
                      </a:r>
                      <a:r>
                        <a:rPr lang="en-US" sz="2800" b="1" dirty="0" err="1" smtClean="0">
                          <a:solidFill>
                            <a:schemeClr val="tx1"/>
                          </a:solidFill>
                        </a:rPr>
                        <a:t>Vni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vi-VN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vi-VN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2603">
                <a:tc>
                  <a:txBody>
                    <a:bodyPr/>
                    <a:lstStyle/>
                    <a:p>
                      <a:pPr algn="ctr"/>
                      <a:endParaRPr lang="en-US" sz="28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smtClean="0"/>
                        <a:t>Â</a:t>
                      </a:r>
                      <a:endParaRPr lang="vi-VN" sz="2800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2603">
                <a:tc>
                  <a:txBody>
                    <a:bodyPr/>
                    <a:lstStyle/>
                    <a:p>
                      <a:pPr algn="ctr"/>
                      <a:endParaRPr lang="en-US" sz="2800" b="1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smtClean="0"/>
                        <a:t>Ô</a:t>
                      </a:r>
                      <a:endParaRPr lang="vi-VN" sz="2800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2603">
                <a:tc>
                  <a:txBody>
                    <a:bodyPr/>
                    <a:lstStyle/>
                    <a:p>
                      <a:pPr algn="ctr"/>
                      <a:endParaRPr lang="en-US" sz="2800" b="1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smtClean="0"/>
                        <a:t>Ê</a:t>
                      </a:r>
                      <a:endParaRPr lang="vi-VN" sz="2800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2603">
                <a:tc>
                  <a:txBody>
                    <a:bodyPr/>
                    <a:lstStyle/>
                    <a:p>
                      <a:pPr algn="ctr"/>
                      <a:endParaRPr lang="en-US" sz="2800" b="1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800" b="1" smtClean="0"/>
                        <a:t>Đ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22603">
                <a:tc>
                  <a:txBody>
                    <a:bodyPr/>
                    <a:lstStyle/>
                    <a:p>
                      <a:pPr algn="ctr"/>
                      <a:endParaRPr lang="en-US" sz="2800" b="1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800" b="1" dirty="0" smtClean="0"/>
                        <a:t>Ă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22603">
                <a:tc>
                  <a:txBody>
                    <a:bodyPr/>
                    <a:lstStyle/>
                    <a:p>
                      <a:pPr algn="ctr"/>
                      <a:endParaRPr lang="en-US" sz="2800" b="1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800" b="1" dirty="0" smtClean="0"/>
                        <a:t>Ư</a:t>
                      </a:r>
                      <a:endParaRPr lang="en-US" sz="2800" b="1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22603">
                <a:tc>
                  <a:txBody>
                    <a:bodyPr/>
                    <a:lstStyle/>
                    <a:p>
                      <a:pPr algn="ctr"/>
                      <a:endParaRPr lang="en-US" sz="2800" b="1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800" b="1" dirty="0" smtClean="0"/>
                        <a:t>Ơ</a:t>
                      </a:r>
                      <a:endParaRPr lang="en-US" sz="2800" b="1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77806" y="2448580"/>
            <a:ext cx="70403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vi-VN" sz="2800" b="1" dirty="0" smtClean="0">
                <a:solidFill>
                  <a:prstClr val="black"/>
                </a:solidFill>
              </a:rPr>
              <a:t>AA</a:t>
            </a:r>
            <a:endParaRPr lang="en-US" sz="2800" b="1" dirty="0" smtClean="0">
              <a:solidFill>
                <a:prstClr val="black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7806" y="3058180"/>
            <a:ext cx="74251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800" b="1" smtClean="0">
                <a:solidFill>
                  <a:prstClr val="black"/>
                </a:solidFill>
              </a:rPr>
              <a:t>OO</a:t>
            </a:r>
          </a:p>
        </p:txBody>
      </p:sp>
      <p:sp>
        <p:nvSpPr>
          <p:cNvPr id="7" name="Rectangle 6"/>
          <p:cNvSpPr/>
          <p:nvPr/>
        </p:nvSpPr>
        <p:spPr>
          <a:xfrm>
            <a:off x="77806" y="4048780"/>
            <a:ext cx="70403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800" b="1" smtClean="0">
                <a:solidFill>
                  <a:prstClr val="black"/>
                </a:solidFill>
              </a:rPr>
              <a:t>DD</a:t>
            </a:r>
          </a:p>
        </p:txBody>
      </p:sp>
      <p:sp>
        <p:nvSpPr>
          <p:cNvPr id="8" name="Rectangle 7"/>
          <p:cNvSpPr/>
          <p:nvPr/>
        </p:nvSpPr>
        <p:spPr>
          <a:xfrm>
            <a:off x="76200" y="4582180"/>
            <a:ext cx="76360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800" b="1" smtClean="0">
                <a:solidFill>
                  <a:prstClr val="black"/>
                </a:solidFill>
              </a:rPr>
              <a:t>AW</a:t>
            </a:r>
          </a:p>
        </p:txBody>
      </p:sp>
      <p:sp>
        <p:nvSpPr>
          <p:cNvPr id="9" name="Rectangle 8"/>
          <p:cNvSpPr/>
          <p:nvPr/>
        </p:nvSpPr>
        <p:spPr>
          <a:xfrm>
            <a:off x="77806" y="5115580"/>
            <a:ext cx="8034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800" b="1" smtClean="0">
                <a:solidFill>
                  <a:prstClr val="black"/>
                </a:solidFill>
              </a:rPr>
              <a:t>UW</a:t>
            </a:r>
          </a:p>
        </p:txBody>
      </p:sp>
      <p:sp>
        <p:nvSpPr>
          <p:cNvPr id="10" name="Rectangle 9"/>
          <p:cNvSpPr/>
          <p:nvPr/>
        </p:nvSpPr>
        <p:spPr>
          <a:xfrm>
            <a:off x="93345" y="5648980"/>
            <a:ext cx="82266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800" b="1" smtClean="0">
                <a:solidFill>
                  <a:prstClr val="black"/>
                </a:solidFill>
              </a:rPr>
              <a:t>OW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1244" y="3515380"/>
            <a:ext cx="6623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800" b="1" smtClean="0">
                <a:solidFill>
                  <a:prstClr val="black"/>
                </a:solidFill>
              </a:rPr>
              <a:t>EE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398736" y="2448580"/>
            <a:ext cx="6238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vi-VN" sz="2800" b="1" dirty="0" smtClean="0">
                <a:solidFill>
                  <a:prstClr val="black"/>
                </a:solidFill>
              </a:rPr>
              <a:t>A</a:t>
            </a:r>
            <a:r>
              <a:rPr lang="en-US" sz="2800" b="1" dirty="0" smtClean="0">
                <a:solidFill>
                  <a:prstClr val="black"/>
                </a:solidFill>
              </a:rPr>
              <a:t>6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398736" y="3058180"/>
            <a:ext cx="64312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2800" b="1" smtClean="0">
                <a:solidFill>
                  <a:prstClr val="black"/>
                </a:solidFill>
              </a:rPr>
              <a:t>O6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98736" y="4048780"/>
            <a:ext cx="6238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2800" b="1" smtClean="0">
                <a:solidFill>
                  <a:prstClr val="black"/>
                </a:solidFill>
              </a:rPr>
              <a:t>D9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397130" y="4582180"/>
            <a:ext cx="6238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2800" b="1" smtClean="0">
                <a:solidFill>
                  <a:prstClr val="black"/>
                </a:solidFill>
              </a:rPr>
              <a:t>A8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398736" y="5115580"/>
            <a:ext cx="6238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2800" b="1" smtClean="0">
                <a:solidFill>
                  <a:prstClr val="black"/>
                </a:solidFill>
              </a:rPr>
              <a:t>U7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414275" y="5648980"/>
            <a:ext cx="64312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2800" b="1" smtClean="0">
                <a:solidFill>
                  <a:prstClr val="black"/>
                </a:solidFill>
              </a:rPr>
              <a:t>O7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422174" y="3515380"/>
            <a:ext cx="6030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2800" b="1" smtClean="0">
                <a:solidFill>
                  <a:prstClr val="black"/>
                </a:solidFill>
              </a:rPr>
              <a:t>E6</a:t>
            </a:r>
          </a:p>
        </p:txBody>
      </p:sp>
      <p:cxnSp>
        <p:nvCxnSpPr>
          <p:cNvPr id="21" name="Straight Connector 20"/>
          <p:cNvCxnSpPr/>
          <p:nvPr/>
        </p:nvCxnSpPr>
        <p:spPr>
          <a:xfrm>
            <a:off x="1219200" y="1915180"/>
            <a:ext cx="0" cy="42672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9484438"/>
              </p:ext>
            </p:extLst>
          </p:nvPr>
        </p:nvGraphicFramePr>
        <p:xfrm>
          <a:off x="4191000" y="1554163"/>
          <a:ext cx="4800600" cy="3627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1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 smtClean="0">
                          <a:solidFill>
                            <a:schemeClr val="tx1"/>
                          </a:solidFill>
                        </a:rPr>
                        <a:t>Gõ </a:t>
                      </a:r>
                      <a:r>
                        <a:rPr lang="en-US" sz="2800" b="1" dirty="0" err="1" smtClean="0">
                          <a:solidFill>
                            <a:schemeClr val="tx1"/>
                          </a:solidFill>
                        </a:rPr>
                        <a:t>phím</a:t>
                      </a:r>
                      <a:endParaRPr lang="vi-VN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800" b="1" dirty="0" smtClean="0">
                          <a:solidFill>
                            <a:schemeClr val="tx1"/>
                          </a:solidFill>
                        </a:rPr>
                        <a:t>Các dấu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 smtClean="0">
                          <a:solidFill>
                            <a:schemeClr val="tx1"/>
                          </a:solidFill>
                        </a:rPr>
                        <a:t>Telex      </a:t>
                      </a:r>
                      <a:r>
                        <a:rPr lang="en-US" sz="2800" b="1" dirty="0" err="1" smtClean="0">
                          <a:solidFill>
                            <a:schemeClr val="tx1"/>
                          </a:solidFill>
                        </a:rPr>
                        <a:t>Vni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vi-VN" sz="28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vi-VN" sz="28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vi-VN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smtClean="0"/>
                        <a:t>SẮC</a:t>
                      </a:r>
                      <a:endParaRPr lang="vi-VN" sz="2800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vi-VN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 smtClean="0"/>
                        <a:t>HUYỀN</a:t>
                      </a:r>
                      <a:endParaRPr lang="vi-VN" sz="2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vi-VN" sz="2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 smtClean="0"/>
                        <a:t>HỎI</a:t>
                      </a:r>
                      <a:endParaRPr lang="vi-VN" sz="2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vi-VN" sz="2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 smtClean="0"/>
                        <a:t>NGÃ</a:t>
                      </a:r>
                      <a:endParaRPr lang="vi-VN" sz="2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vi-VN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 smtClean="0"/>
                        <a:t>NẶNG</a:t>
                      </a:r>
                      <a:endParaRPr lang="vi-VN" sz="2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cxnSp>
        <p:nvCxnSpPr>
          <p:cNvPr id="26" name="Straight Connector 25"/>
          <p:cNvCxnSpPr/>
          <p:nvPr/>
        </p:nvCxnSpPr>
        <p:spPr>
          <a:xfrm>
            <a:off x="5715000" y="2057400"/>
            <a:ext cx="0" cy="305818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6172200" y="2534960"/>
            <a:ext cx="45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/>
              <a:t>1</a:t>
            </a:r>
            <a:endParaRPr lang="vi-VN" sz="2800" b="1" dirty="0"/>
          </a:p>
        </p:txBody>
      </p:sp>
      <p:sp>
        <p:nvSpPr>
          <p:cNvPr id="29" name="Rectangle 28"/>
          <p:cNvSpPr/>
          <p:nvPr/>
        </p:nvSpPr>
        <p:spPr>
          <a:xfrm>
            <a:off x="6172200" y="3058180"/>
            <a:ext cx="45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smtClean="0"/>
              <a:t>2</a:t>
            </a:r>
            <a:endParaRPr lang="vi-VN" sz="2800" b="1"/>
          </a:p>
        </p:txBody>
      </p:sp>
      <p:sp>
        <p:nvSpPr>
          <p:cNvPr id="30" name="Rectangle 29"/>
          <p:cNvSpPr/>
          <p:nvPr/>
        </p:nvSpPr>
        <p:spPr>
          <a:xfrm>
            <a:off x="6172200" y="3515380"/>
            <a:ext cx="45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smtClean="0"/>
              <a:t>3</a:t>
            </a:r>
            <a:endParaRPr lang="vi-VN" sz="2800" b="1"/>
          </a:p>
        </p:txBody>
      </p:sp>
      <p:sp>
        <p:nvSpPr>
          <p:cNvPr id="31" name="Rectangle 30"/>
          <p:cNvSpPr/>
          <p:nvPr/>
        </p:nvSpPr>
        <p:spPr>
          <a:xfrm>
            <a:off x="6172200" y="4048780"/>
            <a:ext cx="45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smtClean="0"/>
              <a:t>4</a:t>
            </a:r>
            <a:endParaRPr lang="vi-VN" sz="2800" b="1"/>
          </a:p>
        </p:txBody>
      </p:sp>
      <p:sp>
        <p:nvSpPr>
          <p:cNvPr id="32" name="Rectangle 31"/>
          <p:cNvSpPr/>
          <p:nvPr/>
        </p:nvSpPr>
        <p:spPr>
          <a:xfrm>
            <a:off x="6172200" y="4582180"/>
            <a:ext cx="45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smtClean="0"/>
              <a:t>5</a:t>
            </a:r>
            <a:endParaRPr lang="vi-VN" sz="2800" b="1"/>
          </a:p>
        </p:txBody>
      </p:sp>
      <p:sp>
        <p:nvSpPr>
          <p:cNvPr id="33" name="Rectangle 32"/>
          <p:cNvSpPr/>
          <p:nvPr/>
        </p:nvSpPr>
        <p:spPr>
          <a:xfrm>
            <a:off x="4800600" y="2514600"/>
            <a:ext cx="45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/>
              <a:t>S</a:t>
            </a:r>
            <a:endParaRPr lang="vi-VN" sz="2800" b="1" dirty="0"/>
          </a:p>
        </p:txBody>
      </p:sp>
      <p:sp>
        <p:nvSpPr>
          <p:cNvPr id="34" name="Rectangle 33"/>
          <p:cNvSpPr/>
          <p:nvPr/>
        </p:nvSpPr>
        <p:spPr>
          <a:xfrm>
            <a:off x="4800600" y="3037820"/>
            <a:ext cx="45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smtClean="0"/>
              <a:t>F</a:t>
            </a:r>
            <a:endParaRPr lang="vi-VN" sz="2800" b="1"/>
          </a:p>
        </p:txBody>
      </p:sp>
      <p:sp>
        <p:nvSpPr>
          <p:cNvPr id="35" name="Rectangle 34"/>
          <p:cNvSpPr/>
          <p:nvPr/>
        </p:nvSpPr>
        <p:spPr>
          <a:xfrm>
            <a:off x="4800600" y="3495020"/>
            <a:ext cx="45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smtClean="0"/>
              <a:t>R</a:t>
            </a:r>
            <a:endParaRPr lang="vi-VN" sz="2800" b="1"/>
          </a:p>
        </p:txBody>
      </p:sp>
      <p:sp>
        <p:nvSpPr>
          <p:cNvPr id="36" name="Rectangle 35"/>
          <p:cNvSpPr/>
          <p:nvPr/>
        </p:nvSpPr>
        <p:spPr>
          <a:xfrm>
            <a:off x="4800600" y="4028420"/>
            <a:ext cx="45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smtClean="0"/>
              <a:t>X</a:t>
            </a:r>
            <a:endParaRPr lang="vi-VN" sz="2800" b="1"/>
          </a:p>
        </p:txBody>
      </p:sp>
      <p:sp>
        <p:nvSpPr>
          <p:cNvPr id="37" name="Rectangle 36"/>
          <p:cNvSpPr/>
          <p:nvPr/>
        </p:nvSpPr>
        <p:spPr>
          <a:xfrm>
            <a:off x="4800600" y="4561820"/>
            <a:ext cx="45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smtClean="0"/>
              <a:t>J</a:t>
            </a:r>
            <a:endParaRPr lang="vi-VN" sz="28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8" descr="flower[1][1][1][1]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-3028950" y="3257550"/>
            <a:ext cx="662940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3" name="Picture 8" descr="flower[1][1][1][1]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5543550" y="3257550"/>
            <a:ext cx="662940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4" name="Picture 8" descr="flower[1][1][1][1]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81000" y="0"/>
            <a:ext cx="8382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5" name="Picture 8" descr="flower[1][1][1][1]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6096000"/>
            <a:ext cx="8382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3" name="WordArt 12"/>
          <p:cNvSpPr>
            <a:spLocks noChangeArrowheads="1" noChangeShapeType="1" noTextEdit="1"/>
          </p:cNvSpPr>
          <p:nvPr/>
        </p:nvSpPr>
        <p:spPr bwMode="auto">
          <a:xfrm>
            <a:off x="2027534" y="3507976"/>
            <a:ext cx="5314950" cy="1524000"/>
          </a:xfrm>
          <a:prstGeom prst="rect">
            <a:avLst/>
          </a:prstGeom>
        </p:spPr>
        <p:txBody>
          <a:bodyPr wrap="none" fromWordArt="1">
            <a:prstTxWarp prst="textInflateTop">
              <a:avLst>
                <a:gd name="adj" fmla="val 31917"/>
              </a:avLst>
            </a:prstTxWarp>
          </a:bodyPr>
          <a:lstStyle/>
          <a:p>
            <a:pPr algn="ctr"/>
            <a:r>
              <a:rPr lang="en-US" sz="3600" kern="10" dirty="0">
                <a:ln w="12700">
                  <a:solidFill>
                    <a:srgbClr val="800080"/>
                  </a:solidFill>
                  <a:round/>
                  <a:headEnd/>
                  <a:tailEnd/>
                </a:ln>
                <a:solidFill>
                  <a:srgbClr val="660033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CHÚC CÁC EM CHĂM NGOAN HỌC </a:t>
            </a:r>
            <a:r>
              <a:rPr lang="en-US" sz="3600" kern="10" dirty="0" err="1">
                <a:ln w="12700">
                  <a:solidFill>
                    <a:srgbClr val="800080"/>
                  </a:solidFill>
                  <a:round/>
                  <a:headEnd/>
                  <a:tailEnd/>
                </a:ln>
                <a:solidFill>
                  <a:srgbClr val="660033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GiỎI</a:t>
            </a:r>
            <a:r>
              <a:rPr lang="en-US" sz="3600" kern="10" dirty="0">
                <a:ln w="12700">
                  <a:solidFill>
                    <a:srgbClr val="800080"/>
                  </a:solidFill>
                  <a:round/>
                  <a:headEnd/>
                  <a:tailEnd/>
                </a:ln>
                <a:solidFill>
                  <a:srgbClr val="660033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  </a:t>
            </a:r>
          </a:p>
        </p:txBody>
      </p:sp>
      <p:pic>
        <p:nvPicPr>
          <p:cNvPr id="25607" name="Picture 148" descr="phao hoa 1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1390650" y="-247650"/>
            <a:ext cx="1676400" cy="217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8" name="Picture 149" descr="phao hoa 1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4417057">
            <a:off x="4876800" y="4171950"/>
            <a:ext cx="1676400" cy="217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9" name="Picture 150" descr="phao hoa 1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731978">
            <a:off x="3505200" y="4629150"/>
            <a:ext cx="1676400" cy="217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10" name="Picture 151" descr="phao hoa 1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5886450" y="3752850"/>
            <a:ext cx="2057400" cy="217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11" name="Picture 152" descr="phao hoa 1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983422">
            <a:off x="1562100" y="4324350"/>
            <a:ext cx="1676400" cy="217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12" name="Picture 153" descr="phao hoa 1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6766835">
            <a:off x="5791200" y="-990600"/>
            <a:ext cx="16764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13" name="Picture 154" descr="phao hoa 1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7298871">
            <a:off x="1390650" y="1352550"/>
            <a:ext cx="1676400" cy="217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14" name="Picture 155" descr="phao hoa 1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6419850" y="1047750"/>
            <a:ext cx="1676400" cy="217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15" name="Picture 156" descr="phao hoa 1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4450003">
            <a:off x="3562350" y="57150"/>
            <a:ext cx="1676400" cy="217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Bé Bào Ngư – Sắp Đến Tết Rồi 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6400800"/>
            <a:ext cx="32385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WordArt 6"/>
          <p:cNvSpPr>
            <a:spLocks noChangeArrowheads="1" noChangeShapeType="1" noTextEdit="1"/>
          </p:cNvSpPr>
          <p:nvPr/>
        </p:nvSpPr>
        <p:spPr bwMode="auto">
          <a:xfrm>
            <a:off x="1295400" y="1295400"/>
            <a:ext cx="6705600" cy="68580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1878417"/>
              </a:avLst>
            </a:prstTxWarp>
          </a:bodyPr>
          <a:lstStyle/>
          <a:p>
            <a:pPr algn="ctr"/>
            <a:r>
              <a:rPr lang="en-US" sz="3600" b="1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UNI Chu viet tay"/>
              </a:rPr>
              <a:t>Chúc</a:t>
            </a:r>
            <a:r>
              <a:rPr lang="en-US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UNI Chu viet tay"/>
              </a:rPr>
              <a:t> </a:t>
            </a:r>
            <a:r>
              <a:rPr lang="en-US" sz="3600" b="1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UNI Chu viet tay"/>
              </a:rPr>
              <a:t>các</a:t>
            </a:r>
            <a:r>
              <a:rPr lang="en-US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UNI Chu viet tay"/>
              </a:rPr>
              <a:t> </a:t>
            </a:r>
            <a:r>
              <a:rPr lang="en-US" sz="3600" b="1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UNI Chu viet tay"/>
              </a:rPr>
              <a:t>thầy</a:t>
            </a:r>
            <a:r>
              <a:rPr lang="en-US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UNI Chu viet tay"/>
              </a:rPr>
              <a:t> </a:t>
            </a:r>
            <a:r>
              <a:rPr lang="en-US" sz="3600" b="1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UNI Chu viet tay"/>
              </a:rPr>
              <a:t>cô</a:t>
            </a:r>
            <a:r>
              <a:rPr lang="en-US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UNI Chu viet tay"/>
              </a:rPr>
              <a:t> </a:t>
            </a:r>
            <a:r>
              <a:rPr lang="en-US" sz="3600" b="1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UNI Chu viet tay"/>
              </a:rPr>
              <a:t>mạnh</a:t>
            </a:r>
            <a:r>
              <a:rPr lang="en-US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UNI Chu viet tay"/>
              </a:rPr>
              <a:t> </a:t>
            </a:r>
            <a:r>
              <a:rPr lang="en-US" sz="3600" b="1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UNI Chu viet tay"/>
              </a:rPr>
              <a:t>khỏe</a:t>
            </a:r>
            <a:r>
              <a:rPr lang="en-US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UNI Chu viet tay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4201787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4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3.61111E-6 4.81481E-6 L 3.61111E-6 -0.07223 " pathEditMode="relative" rAng="0" ptsTypes="AA">
                                      <p:cBhvr>
                                        <p:cTn id="13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14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7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 nodeType="clickPar">
                      <p:stCondLst>
                        <p:cond delay="0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2" dur="10236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audio>
              <p:cMediaNode vol="80000">
                <p:cTn id="2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4343" grpId="0" animBg="1"/>
      <p:bldP spid="14343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4"/>
          <p:cNvSpPr txBox="1">
            <a:spLocks/>
          </p:cNvSpPr>
          <p:nvPr/>
        </p:nvSpPr>
        <p:spPr>
          <a:xfrm>
            <a:off x="304800" y="0"/>
            <a:ext cx="8458200" cy="914400"/>
          </a:xfrm>
          <a:prstGeom prst="rect">
            <a:avLst/>
          </a:prstGeom>
        </p:spPr>
        <p:txBody>
          <a:bodyPr vert="horz" anchor="b">
            <a:normAutofit fontScale="92500" lnSpcReduction="10000"/>
          </a:bodyPr>
          <a:lstStyle>
            <a:lvl1pPr marL="0" indent="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400" kern="1200">
                <a:solidFill>
                  <a:schemeClr val="tx2">
                    <a:shade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 b="1" i="1" dirty="0" err="1" smtClean="0">
                <a:solidFill>
                  <a:srgbClr val="FF0000"/>
                </a:solidFill>
              </a:rPr>
              <a:t>Thứ</a:t>
            </a:r>
            <a:r>
              <a:rPr lang="en-US" sz="2800" b="1" i="1" dirty="0" smtClean="0">
                <a:solidFill>
                  <a:srgbClr val="FF0000"/>
                </a:solidFill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ba</a:t>
            </a:r>
            <a:r>
              <a:rPr lang="en-US" sz="2800" b="1" i="1" dirty="0" smtClean="0">
                <a:solidFill>
                  <a:srgbClr val="FF0000"/>
                </a:solidFill>
              </a:rPr>
              <a:t>,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ngày</a:t>
            </a:r>
            <a:r>
              <a:rPr lang="en-US" sz="2800" b="1" i="1" dirty="0" smtClean="0">
                <a:solidFill>
                  <a:srgbClr val="FF0000"/>
                </a:solidFill>
              </a:rPr>
              <a:t> 24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tháng</a:t>
            </a:r>
            <a:r>
              <a:rPr lang="en-US" sz="2800" b="1" i="1" dirty="0" smtClean="0">
                <a:solidFill>
                  <a:srgbClr val="FF0000"/>
                </a:solidFill>
              </a:rPr>
              <a:t> </a:t>
            </a:r>
            <a:r>
              <a:rPr lang="en-US" sz="2800" b="1" i="1" dirty="0">
                <a:solidFill>
                  <a:srgbClr val="FF0000"/>
                </a:solidFill>
              </a:rPr>
              <a:t>9</a:t>
            </a:r>
            <a:r>
              <a:rPr lang="en-US" sz="2800" b="1" i="1" dirty="0" smtClean="0">
                <a:solidFill>
                  <a:srgbClr val="FF0000"/>
                </a:solidFill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năm</a:t>
            </a:r>
            <a:r>
              <a:rPr lang="en-US" sz="2800" b="1" i="1" dirty="0" smtClean="0">
                <a:solidFill>
                  <a:srgbClr val="FF0000"/>
                </a:solidFill>
              </a:rPr>
              <a:t> 2019</a:t>
            </a:r>
          </a:p>
          <a:p>
            <a:pPr algn="ctr"/>
            <a:r>
              <a:rPr lang="en-US" sz="2800" b="1" i="1" dirty="0" smtClean="0">
                <a:solidFill>
                  <a:srgbClr val="FF0000"/>
                </a:solidFill>
              </a:rPr>
              <a:t>Tin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Học</a:t>
            </a:r>
            <a:endParaRPr lang="vi-VN" sz="2800" b="1" i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47800" y="1066800"/>
            <a:ext cx="12987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/>
              <a:t>Bài</a:t>
            </a:r>
            <a:r>
              <a:rPr lang="en-US" sz="2800" dirty="0" smtClean="0"/>
              <a:t> </a:t>
            </a:r>
            <a:r>
              <a:rPr lang="en-US" sz="2800" dirty="0" err="1" smtClean="0"/>
              <a:t>cũ</a:t>
            </a:r>
            <a:r>
              <a:rPr lang="en-US" sz="2800" dirty="0" smtClean="0"/>
              <a:t>: 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2652032" y="1046384"/>
            <a:ext cx="61109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rgbClr val="002060"/>
                </a:solidFill>
              </a:rPr>
              <a:t>Học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và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chơi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cùng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máy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tính</a:t>
            </a:r>
            <a:r>
              <a:rPr lang="en-US" sz="2800" b="1" dirty="0" smtClean="0">
                <a:solidFill>
                  <a:srgbClr val="002060"/>
                </a:solidFill>
              </a:rPr>
              <a:t>: </a:t>
            </a:r>
            <a:r>
              <a:rPr lang="en-US" sz="2800" b="1" dirty="0" err="1" smtClean="0">
                <a:solidFill>
                  <a:srgbClr val="002060"/>
                </a:solidFill>
              </a:rPr>
              <a:t>Stellarium</a:t>
            </a:r>
            <a:endParaRPr lang="en-US" sz="2800" b="1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2000" y="2133600"/>
            <a:ext cx="59378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rgbClr val="7030A0"/>
                </a:solidFill>
              </a:rPr>
              <a:t>Biểu</a:t>
            </a:r>
            <a:r>
              <a:rPr lang="en-US" sz="2800" b="1" dirty="0" smtClean="0">
                <a:solidFill>
                  <a:srgbClr val="7030A0"/>
                </a:solidFill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</a:rPr>
              <a:t>tượng</a:t>
            </a:r>
            <a:r>
              <a:rPr lang="en-US" sz="2800" b="1" dirty="0" smtClean="0">
                <a:solidFill>
                  <a:srgbClr val="7030A0"/>
                </a:solidFill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</a:rPr>
              <a:t>của</a:t>
            </a:r>
            <a:r>
              <a:rPr lang="en-US" sz="2800" b="1" dirty="0" smtClean="0">
                <a:solidFill>
                  <a:srgbClr val="7030A0"/>
                </a:solidFill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</a:rPr>
              <a:t>phần</a:t>
            </a:r>
            <a:r>
              <a:rPr lang="en-US" sz="2800" b="1" dirty="0" smtClean="0">
                <a:solidFill>
                  <a:srgbClr val="7030A0"/>
                </a:solidFill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</a:rPr>
              <a:t>mềm</a:t>
            </a:r>
            <a:r>
              <a:rPr lang="en-US" sz="2800" b="1" dirty="0" smtClean="0">
                <a:solidFill>
                  <a:srgbClr val="7030A0"/>
                </a:solidFill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</a:rPr>
              <a:t>Stellarium</a:t>
            </a:r>
            <a:endParaRPr lang="en-US" sz="2800" b="1" dirty="0">
              <a:solidFill>
                <a:srgbClr val="7030A0"/>
              </a:solidFill>
            </a:endParaRPr>
          </a:p>
        </p:txBody>
      </p: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1760537" y="3206750"/>
            <a:ext cx="914400" cy="1474788"/>
            <a:chOff x="533400" y="4134029"/>
            <a:chExt cx="914400" cy="1474639"/>
          </a:xfrm>
        </p:grpSpPr>
        <p:pic>
          <p:nvPicPr>
            <p:cNvPr id="7" name="Picture 1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3400" y="4134029"/>
              <a:ext cx="914400" cy="889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TextBox 3"/>
            <p:cNvSpPr txBox="1">
              <a:spLocks noChangeArrowheads="1"/>
            </p:cNvSpPr>
            <p:nvPr/>
          </p:nvSpPr>
          <p:spPr bwMode="auto">
            <a:xfrm>
              <a:off x="768424" y="5085448"/>
              <a:ext cx="44435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sz="2800">
                  <a:solidFill>
                    <a:srgbClr val="FF0000"/>
                  </a:solidFill>
                </a:rPr>
                <a:t>A</a:t>
              </a:r>
            </a:p>
          </p:txBody>
        </p:sp>
      </p:grpSp>
      <p:grpSp>
        <p:nvGrpSpPr>
          <p:cNvPr id="9" name="Group 8"/>
          <p:cNvGrpSpPr>
            <a:grpSpLocks/>
          </p:cNvGrpSpPr>
          <p:nvPr/>
        </p:nvGrpSpPr>
        <p:grpSpPr bwMode="auto">
          <a:xfrm>
            <a:off x="3505200" y="3200400"/>
            <a:ext cx="914400" cy="1419225"/>
            <a:chOff x="2506662" y="4127679"/>
            <a:chExt cx="914400" cy="1418570"/>
          </a:xfrm>
        </p:grpSpPr>
        <p:pic>
          <p:nvPicPr>
            <p:cNvPr id="10" name="Picture 11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06662" y="4127679"/>
              <a:ext cx="914400" cy="869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" name="TextBox 16"/>
            <p:cNvSpPr txBox="1">
              <a:spLocks noChangeArrowheads="1"/>
            </p:cNvSpPr>
            <p:nvPr/>
          </p:nvSpPr>
          <p:spPr bwMode="auto">
            <a:xfrm>
              <a:off x="2749624" y="5023029"/>
              <a:ext cx="44435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sz="2800" dirty="0">
                  <a:solidFill>
                    <a:srgbClr val="FF0000"/>
                  </a:solidFill>
                </a:rPr>
                <a:t>B</a:t>
              </a:r>
            </a:p>
          </p:txBody>
        </p:sp>
      </p:grpSp>
      <p:pic>
        <p:nvPicPr>
          <p:cNvPr id="12" name="Picture 25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428" t="1" r="14286" b="4191"/>
          <a:stretch/>
        </p:blipFill>
        <p:spPr bwMode="auto">
          <a:xfrm>
            <a:off x="5181600" y="3221704"/>
            <a:ext cx="802919" cy="8921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16"/>
          <p:cNvSpPr txBox="1">
            <a:spLocks noChangeArrowheads="1"/>
          </p:cNvSpPr>
          <p:nvPr/>
        </p:nvSpPr>
        <p:spPr bwMode="auto">
          <a:xfrm>
            <a:off x="5360884" y="4048538"/>
            <a:ext cx="444352" cy="52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800" dirty="0" smtClean="0">
                <a:solidFill>
                  <a:srgbClr val="FF0000"/>
                </a:solidFill>
              </a:rPr>
              <a:t>C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5" name="TextBox 16"/>
          <p:cNvSpPr txBox="1">
            <a:spLocks noChangeArrowheads="1"/>
          </p:cNvSpPr>
          <p:nvPr/>
        </p:nvSpPr>
        <p:spPr bwMode="auto">
          <a:xfrm>
            <a:off x="6930713" y="4096163"/>
            <a:ext cx="444352" cy="52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800" dirty="0" smtClean="0">
                <a:solidFill>
                  <a:srgbClr val="FF0000"/>
                </a:solidFill>
              </a:rPr>
              <a:t>D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6" name="Oval 12"/>
          <p:cNvSpPr>
            <a:spLocks noChangeArrowheads="1"/>
          </p:cNvSpPr>
          <p:nvPr/>
        </p:nvSpPr>
        <p:spPr bwMode="auto">
          <a:xfrm>
            <a:off x="6886189" y="4038600"/>
            <a:ext cx="533400" cy="533400"/>
          </a:xfrm>
          <a:prstGeom prst="ellipse">
            <a:avLst/>
          </a:prstGeom>
          <a:noFill/>
          <a:ln w="38100">
            <a:solidFill>
              <a:srgbClr val="00206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sz="1800">
              <a:solidFill>
                <a:srgbClr val="002060"/>
              </a:solidFill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699844" y="3200400"/>
            <a:ext cx="781029" cy="781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2076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3" grpId="0"/>
      <p:bldP spid="15" grpId="0"/>
      <p:bldP spid="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4"/>
          <p:cNvSpPr txBox="1">
            <a:spLocks/>
          </p:cNvSpPr>
          <p:nvPr/>
        </p:nvSpPr>
        <p:spPr>
          <a:xfrm>
            <a:off x="304800" y="0"/>
            <a:ext cx="8458200" cy="914400"/>
          </a:xfrm>
          <a:prstGeom prst="rect">
            <a:avLst/>
          </a:prstGeom>
        </p:spPr>
        <p:txBody>
          <a:bodyPr vert="horz" anchor="b">
            <a:normAutofit fontScale="92500" lnSpcReduction="10000"/>
          </a:bodyPr>
          <a:lstStyle>
            <a:lvl1pPr marL="0" indent="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400" kern="1200">
                <a:solidFill>
                  <a:schemeClr val="tx2">
                    <a:shade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 b="1" i="1" dirty="0" err="1" smtClean="0">
                <a:solidFill>
                  <a:srgbClr val="FF0000"/>
                </a:solidFill>
              </a:rPr>
              <a:t>Thứ</a:t>
            </a:r>
            <a:r>
              <a:rPr lang="en-US" sz="2800" b="1" i="1" dirty="0" smtClean="0">
                <a:solidFill>
                  <a:srgbClr val="FF0000"/>
                </a:solidFill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ba</a:t>
            </a:r>
            <a:r>
              <a:rPr lang="en-US" sz="2800" b="1" i="1" dirty="0" smtClean="0">
                <a:solidFill>
                  <a:srgbClr val="FF0000"/>
                </a:solidFill>
              </a:rPr>
              <a:t>,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ngày</a:t>
            </a:r>
            <a:r>
              <a:rPr lang="en-US" sz="2800" b="1" i="1" dirty="0" smtClean="0">
                <a:solidFill>
                  <a:srgbClr val="FF0000"/>
                </a:solidFill>
              </a:rPr>
              <a:t> 24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tháng</a:t>
            </a:r>
            <a:r>
              <a:rPr lang="en-US" sz="2800" b="1" i="1" dirty="0" smtClean="0">
                <a:solidFill>
                  <a:srgbClr val="FF0000"/>
                </a:solidFill>
              </a:rPr>
              <a:t> </a:t>
            </a:r>
            <a:r>
              <a:rPr lang="en-US" sz="2800" b="1" i="1" dirty="0">
                <a:solidFill>
                  <a:srgbClr val="FF0000"/>
                </a:solidFill>
              </a:rPr>
              <a:t>9</a:t>
            </a:r>
            <a:r>
              <a:rPr lang="en-US" sz="2800" b="1" i="1" dirty="0" smtClean="0">
                <a:solidFill>
                  <a:srgbClr val="FF0000"/>
                </a:solidFill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năm</a:t>
            </a:r>
            <a:r>
              <a:rPr lang="en-US" sz="2800" b="1" i="1" dirty="0" smtClean="0">
                <a:solidFill>
                  <a:srgbClr val="FF0000"/>
                </a:solidFill>
              </a:rPr>
              <a:t> 2019</a:t>
            </a:r>
          </a:p>
          <a:p>
            <a:pPr algn="ctr"/>
            <a:r>
              <a:rPr lang="en-US" sz="2800" b="1" i="1" dirty="0" smtClean="0">
                <a:solidFill>
                  <a:srgbClr val="FF0000"/>
                </a:solidFill>
              </a:rPr>
              <a:t>Tin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Học</a:t>
            </a:r>
            <a:endParaRPr lang="vi-VN" sz="2800" b="1" i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47800" y="1066800"/>
            <a:ext cx="12987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/>
              <a:t>Bài</a:t>
            </a:r>
            <a:r>
              <a:rPr lang="en-US" sz="2800" dirty="0" smtClean="0"/>
              <a:t> </a:t>
            </a:r>
            <a:r>
              <a:rPr lang="en-US" sz="2800" dirty="0" err="1" smtClean="0"/>
              <a:t>cũ</a:t>
            </a:r>
            <a:r>
              <a:rPr lang="en-US" sz="2800" dirty="0" smtClean="0"/>
              <a:t>: 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2652032" y="1046384"/>
            <a:ext cx="61109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rgbClr val="002060"/>
                </a:solidFill>
              </a:rPr>
              <a:t>Học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và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chơi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cùng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máy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tính</a:t>
            </a:r>
            <a:r>
              <a:rPr lang="en-US" sz="2800" b="1" dirty="0" smtClean="0">
                <a:solidFill>
                  <a:srgbClr val="002060"/>
                </a:solidFill>
              </a:rPr>
              <a:t>: </a:t>
            </a:r>
            <a:r>
              <a:rPr lang="en-US" sz="2800" b="1" dirty="0" err="1" smtClean="0">
                <a:solidFill>
                  <a:srgbClr val="002060"/>
                </a:solidFill>
              </a:rPr>
              <a:t>Stellarium</a:t>
            </a:r>
            <a:endParaRPr lang="en-US" sz="2800" b="1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2000" y="2133600"/>
            <a:ext cx="728276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rgbClr val="7030A0"/>
                </a:solidFill>
              </a:rPr>
              <a:t>Để</a:t>
            </a:r>
            <a:r>
              <a:rPr lang="en-US" sz="2800" b="1" dirty="0" smtClean="0">
                <a:solidFill>
                  <a:srgbClr val="7030A0"/>
                </a:solidFill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</a:rPr>
              <a:t>chọn</a:t>
            </a:r>
            <a:r>
              <a:rPr lang="en-US" sz="2800" b="1" dirty="0" smtClean="0">
                <a:solidFill>
                  <a:srgbClr val="7030A0"/>
                </a:solidFill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</a:rPr>
              <a:t>địa</a:t>
            </a:r>
            <a:r>
              <a:rPr lang="en-US" sz="2800" b="1" dirty="0" smtClean="0">
                <a:solidFill>
                  <a:srgbClr val="7030A0"/>
                </a:solidFill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</a:rPr>
              <a:t>điểm</a:t>
            </a:r>
            <a:r>
              <a:rPr lang="en-US" sz="2800" b="1" dirty="0" smtClean="0">
                <a:solidFill>
                  <a:srgbClr val="7030A0"/>
                </a:solidFill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</a:rPr>
              <a:t>quan</a:t>
            </a:r>
            <a:r>
              <a:rPr lang="en-US" sz="2800" b="1" dirty="0" smtClean="0">
                <a:solidFill>
                  <a:srgbClr val="7030A0"/>
                </a:solidFill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</a:rPr>
              <a:t>sát</a:t>
            </a:r>
            <a:r>
              <a:rPr lang="en-US" sz="2800" b="1" dirty="0" smtClean="0">
                <a:solidFill>
                  <a:srgbClr val="7030A0"/>
                </a:solidFill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</a:rPr>
              <a:t>em</a:t>
            </a:r>
            <a:r>
              <a:rPr lang="en-US" sz="2800" b="1" dirty="0" smtClean="0">
                <a:solidFill>
                  <a:srgbClr val="7030A0"/>
                </a:solidFill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</a:rPr>
              <a:t>nháy</a:t>
            </a:r>
            <a:r>
              <a:rPr lang="en-US" sz="2800" b="1" dirty="0" smtClean="0">
                <a:solidFill>
                  <a:srgbClr val="7030A0"/>
                </a:solidFill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</a:rPr>
              <a:t>chọn</a:t>
            </a:r>
            <a:r>
              <a:rPr lang="en-US" sz="2800" b="1" dirty="0" smtClean="0">
                <a:solidFill>
                  <a:srgbClr val="7030A0"/>
                </a:solidFill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</a:rPr>
              <a:t>vào</a:t>
            </a:r>
            <a:r>
              <a:rPr lang="en-US" sz="2800" b="1" dirty="0" smtClean="0">
                <a:solidFill>
                  <a:srgbClr val="7030A0"/>
                </a:solidFill>
              </a:rPr>
              <a:t> </a:t>
            </a:r>
          </a:p>
          <a:p>
            <a:r>
              <a:rPr lang="en-US" sz="2800" b="1" dirty="0" err="1" smtClean="0">
                <a:solidFill>
                  <a:srgbClr val="7030A0"/>
                </a:solidFill>
              </a:rPr>
              <a:t>nút</a:t>
            </a:r>
            <a:r>
              <a:rPr lang="en-US" sz="2800" b="1" dirty="0" smtClean="0">
                <a:solidFill>
                  <a:srgbClr val="7030A0"/>
                </a:solidFill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</a:rPr>
              <a:t>lệnh</a:t>
            </a:r>
            <a:r>
              <a:rPr lang="en-US" sz="2800" b="1" dirty="0" smtClean="0">
                <a:solidFill>
                  <a:srgbClr val="7030A0"/>
                </a:solidFill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</a:rPr>
              <a:t>nào</a:t>
            </a:r>
            <a:r>
              <a:rPr lang="en-US" sz="2800" b="1" dirty="0" smtClean="0">
                <a:solidFill>
                  <a:srgbClr val="7030A0"/>
                </a:solidFill>
              </a:rPr>
              <a:t>?</a:t>
            </a:r>
            <a:endParaRPr lang="en-US" sz="2800" b="1" dirty="0">
              <a:solidFill>
                <a:srgbClr val="7030A0"/>
              </a:solidFill>
            </a:endParaRPr>
          </a:p>
        </p:txBody>
      </p:sp>
      <p:sp>
        <p:nvSpPr>
          <p:cNvPr id="13" name="TextBox 16"/>
          <p:cNvSpPr txBox="1">
            <a:spLocks noChangeArrowheads="1"/>
          </p:cNvSpPr>
          <p:nvPr/>
        </p:nvSpPr>
        <p:spPr bwMode="auto">
          <a:xfrm>
            <a:off x="2059645" y="4267200"/>
            <a:ext cx="42351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800" dirty="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15" name="TextBox 16"/>
          <p:cNvSpPr txBox="1">
            <a:spLocks noChangeArrowheads="1"/>
          </p:cNvSpPr>
          <p:nvPr/>
        </p:nvSpPr>
        <p:spPr bwMode="auto">
          <a:xfrm>
            <a:off x="6930713" y="4267200"/>
            <a:ext cx="444352" cy="52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800" dirty="0" smtClean="0">
                <a:solidFill>
                  <a:srgbClr val="FF0000"/>
                </a:solidFill>
              </a:rPr>
              <a:t>D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6" name="Oval 12"/>
          <p:cNvSpPr>
            <a:spLocks noChangeArrowheads="1"/>
          </p:cNvSpPr>
          <p:nvPr/>
        </p:nvSpPr>
        <p:spPr bwMode="auto">
          <a:xfrm>
            <a:off x="1964802" y="4226216"/>
            <a:ext cx="533400" cy="574384"/>
          </a:xfrm>
          <a:prstGeom prst="ellipse">
            <a:avLst/>
          </a:prstGeom>
          <a:noFill/>
          <a:ln w="38100">
            <a:solidFill>
              <a:srgbClr val="00206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sz="1800">
              <a:solidFill>
                <a:srgbClr val="002060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69746" y="3285543"/>
            <a:ext cx="873454" cy="950073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469946" y="3285542"/>
            <a:ext cx="873454" cy="950073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145063" y="3285542"/>
            <a:ext cx="874737" cy="950074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715990" y="3285541"/>
            <a:ext cx="873798" cy="950074"/>
          </a:xfrm>
          <a:prstGeom prst="rect">
            <a:avLst/>
          </a:prstGeom>
        </p:spPr>
      </p:pic>
      <p:sp>
        <p:nvSpPr>
          <p:cNvPr id="22" name="TextBox 16"/>
          <p:cNvSpPr txBox="1">
            <a:spLocks noChangeArrowheads="1"/>
          </p:cNvSpPr>
          <p:nvPr/>
        </p:nvSpPr>
        <p:spPr bwMode="auto">
          <a:xfrm>
            <a:off x="3684497" y="4267200"/>
            <a:ext cx="42351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800" dirty="0" smtClean="0">
                <a:solidFill>
                  <a:srgbClr val="FF0000"/>
                </a:solidFill>
              </a:rPr>
              <a:t>B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23" name="TextBox 16"/>
          <p:cNvSpPr txBox="1">
            <a:spLocks noChangeArrowheads="1"/>
          </p:cNvSpPr>
          <p:nvPr/>
        </p:nvSpPr>
        <p:spPr bwMode="auto">
          <a:xfrm>
            <a:off x="5360255" y="4300230"/>
            <a:ext cx="444352" cy="52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800" dirty="0" smtClean="0">
                <a:solidFill>
                  <a:srgbClr val="FF0000"/>
                </a:solidFill>
              </a:rPr>
              <a:t>C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62000" y="2159000"/>
            <a:ext cx="7162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7030A0"/>
                </a:solidFill>
              </a:rPr>
              <a:t>Để</a:t>
            </a:r>
            <a:r>
              <a:rPr lang="en-US" sz="2800" b="1" dirty="0" smtClean="0">
                <a:solidFill>
                  <a:srgbClr val="7030A0"/>
                </a:solidFill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</a:rPr>
              <a:t>tìm</a:t>
            </a:r>
            <a:r>
              <a:rPr lang="en-US" sz="2800" b="1" dirty="0" smtClean="0">
                <a:solidFill>
                  <a:srgbClr val="7030A0"/>
                </a:solidFill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</a:rPr>
              <a:t>kiếm</a:t>
            </a:r>
            <a:r>
              <a:rPr lang="en-US" sz="2800" b="1" dirty="0" smtClean="0">
                <a:solidFill>
                  <a:srgbClr val="7030A0"/>
                </a:solidFill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</a:rPr>
              <a:t>hành</a:t>
            </a:r>
            <a:r>
              <a:rPr lang="en-US" sz="2800" b="1" dirty="0" smtClean="0">
                <a:solidFill>
                  <a:srgbClr val="7030A0"/>
                </a:solidFill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</a:rPr>
              <a:t>tinh</a:t>
            </a:r>
            <a:r>
              <a:rPr lang="en-US" sz="2800" b="1" dirty="0" smtClean="0">
                <a:solidFill>
                  <a:srgbClr val="7030A0"/>
                </a:solidFill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</a:rPr>
              <a:t>hoặc</a:t>
            </a:r>
            <a:r>
              <a:rPr lang="en-US" sz="2800" b="1" dirty="0" smtClean="0">
                <a:solidFill>
                  <a:srgbClr val="7030A0"/>
                </a:solidFill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</a:rPr>
              <a:t>ngôi</a:t>
            </a:r>
            <a:r>
              <a:rPr lang="en-US" sz="2800" b="1" dirty="0" smtClean="0">
                <a:solidFill>
                  <a:srgbClr val="7030A0"/>
                </a:solidFill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</a:rPr>
              <a:t>sao</a:t>
            </a:r>
            <a:r>
              <a:rPr lang="en-US" sz="2800" b="1" dirty="0" smtClean="0">
                <a:solidFill>
                  <a:srgbClr val="7030A0"/>
                </a:solidFill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</a:rPr>
              <a:t>nào</a:t>
            </a:r>
            <a:r>
              <a:rPr lang="en-US" sz="2800" b="1" dirty="0" smtClean="0">
                <a:solidFill>
                  <a:srgbClr val="7030A0"/>
                </a:solidFill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</a:rPr>
              <a:t>đó</a:t>
            </a:r>
            <a:r>
              <a:rPr lang="en-US" sz="2800" b="1" dirty="0" smtClean="0">
                <a:solidFill>
                  <a:srgbClr val="7030A0"/>
                </a:solidFill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</a:rPr>
              <a:t>em</a:t>
            </a:r>
            <a:r>
              <a:rPr lang="en-US" sz="2800" b="1" dirty="0" smtClean="0">
                <a:solidFill>
                  <a:srgbClr val="7030A0"/>
                </a:solidFill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</a:rPr>
              <a:t>nháy</a:t>
            </a:r>
            <a:r>
              <a:rPr lang="en-US" sz="2800" b="1" dirty="0" smtClean="0">
                <a:solidFill>
                  <a:srgbClr val="7030A0"/>
                </a:solidFill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</a:rPr>
              <a:t>chọn</a:t>
            </a:r>
            <a:r>
              <a:rPr lang="en-US" sz="2800" b="1" dirty="0" smtClean="0">
                <a:solidFill>
                  <a:srgbClr val="7030A0"/>
                </a:solidFill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</a:rPr>
              <a:t>vào</a:t>
            </a:r>
            <a:r>
              <a:rPr lang="en-US" sz="2800" b="1" dirty="0" smtClean="0">
                <a:solidFill>
                  <a:srgbClr val="7030A0"/>
                </a:solidFill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</a:rPr>
              <a:t>nút</a:t>
            </a:r>
            <a:r>
              <a:rPr lang="en-US" sz="2800" b="1" dirty="0" smtClean="0">
                <a:solidFill>
                  <a:srgbClr val="7030A0"/>
                </a:solidFill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</a:rPr>
              <a:t>lệnh</a:t>
            </a:r>
            <a:r>
              <a:rPr lang="en-US" sz="2800" b="1" dirty="0" smtClean="0">
                <a:solidFill>
                  <a:srgbClr val="7030A0"/>
                </a:solidFill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</a:rPr>
              <a:t>nào</a:t>
            </a:r>
            <a:r>
              <a:rPr lang="en-US" sz="2800" b="1" dirty="0" smtClean="0">
                <a:solidFill>
                  <a:srgbClr val="7030A0"/>
                </a:solidFill>
              </a:rPr>
              <a:t>?</a:t>
            </a:r>
            <a:endParaRPr lang="en-US" sz="2800" b="1" dirty="0">
              <a:solidFill>
                <a:srgbClr val="7030A0"/>
              </a:solidFill>
            </a:endParaRPr>
          </a:p>
        </p:txBody>
      </p:sp>
      <p:sp>
        <p:nvSpPr>
          <p:cNvPr id="24" name="Oval 12"/>
          <p:cNvSpPr>
            <a:spLocks noChangeArrowheads="1"/>
          </p:cNvSpPr>
          <p:nvPr/>
        </p:nvSpPr>
        <p:spPr bwMode="auto">
          <a:xfrm>
            <a:off x="3609265" y="4249308"/>
            <a:ext cx="533400" cy="574384"/>
          </a:xfrm>
          <a:prstGeom prst="ellipse">
            <a:avLst/>
          </a:prstGeom>
          <a:noFill/>
          <a:ln w="38100">
            <a:solidFill>
              <a:srgbClr val="00206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sz="180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3008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13" grpId="0"/>
      <p:bldP spid="15" grpId="0"/>
      <p:bldP spid="16" grpId="0" animBg="1"/>
      <p:bldP spid="16" grpId="1" animBg="1"/>
      <p:bldP spid="22" grpId="0"/>
      <p:bldP spid="23" grpId="0"/>
      <p:bldP spid="17" grpId="0"/>
      <p:bldP spid="2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4"/>
          <p:cNvSpPr txBox="1">
            <a:spLocks/>
          </p:cNvSpPr>
          <p:nvPr/>
        </p:nvSpPr>
        <p:spPr>
          <a:xfrm>
            <a:off x="304800" y="0"/>
            <a:ext cx="8458200" cy="914400"/>
          </a:xfrm>
          <a:prstGeom prst="rect">
            <a:avLst/>
          </a:prstGeom>
        </p:spPr>
        <p:txBody>
          <a:bodyPr vert="horz" anchor="b">
            <a:normAutofit fontScale="92500" lnSpcReduction="10000"/>
          </a:bodyPr>
          <a:lstStyle>
            <a:lvl1pPr marL="0" indent="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400" kern="1200">
                <a:solidFill>
                  <a:schemeClr val="tx2">
                    <a:shade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 b="1" i="1" dirty="0" err="1" smtClean="0">
                <a:solidFill>
                  <a:srgbClr val="FF0000"/>
                </a:solidFill>
              </a:rPr>
              <a:t>Thứ</a:t>
            </a:r>
            <a:r>
              <a:rPr lang="en-US" sz="2800" b="1" i="1" dirty="0" smtClean="0">
                <a:solidFill>
                  <a:srgbClr val="FF0000"/>
                </a:solidFill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ba</a:t>
            </a:r>
            <a:r>
              <a:rPr lang="en-US" sz="2800" b="1" i="1" dirty="0" smtClean="0">
                <a:solidFill>
                  <a:srgbClr val="FF0000"/>
                </a:solidFill>
              </a:rPr>
              <a:t>,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ngày</a:t>
            </a:r>
            <a:r>
              <a:rPr lang="en-US" sz="2800" b="1" i="1" dirty="0" smtClean="0">
                <a:solidFill>
                  <a:srgbClr val="FF0000"/>
                </a:solidFill>
              </a:rPr>
              <a:t> 24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tháng</a:t>
            </a:r>
            <a:r>
              <a:rPr lang="en-US" sz="2800" b="1" i="1" dirty="0" smtClean="0">
                <a:solidFill>
                  <a:srgbClr val="FF0000"/>
                </a:solidFill>
              </a:rPr>
              <a:t> </a:t>
            </a:r>
            <a:r>
              <a:rPr lang="en-US" sz="2800" b="1" i="1" dirty="0">
                <a:solidFill>
                  <a:srgbClr val="FF0000"/>
                </a:solidFill>
              </a:rPr>
              <a:t>9</a:t>
            </a:r>
            <a:r>
              <a:rPr lang="en-US" sz="2800" b="1" i="1" dirty="0" smtClean="0">
                <a:solidFill>
                  <a:srgbClr val="FF0000"/>
                </a:solidFill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năm</a:t>
            </a:r>
            <a:r>
              <a:rPr lang="en-US" sz="2800" b="1" i="1" dirty="0" smtClean="0">
                <a:solidFill>
                  <a:srgbClr val="FF0000"/>
                </a:solidFill>
              </a:rPr>
              <a:t> 2019</a:t>
            </a:r>
          </a:p>
          <a:p>
            <a:pPr algn="ctr"/>
            <a:r>
              <a:rPr lang="en-US" sz="2800" b="1" i="1" dirty="0" smtClean="0">
                <a:solidFill>
                  <a:srgbClr val="FF0000"/>
                </a:solidFill>
              </a:rPr>
              <a:t>Tin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Học</a:t>
            </a:r>
            <a:endParaRPr lang="vi-VN" sz="2800" b="1" i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47800" y="1066800"/>
            <a:ext cx="12987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/>
              <a:t>Bài</a:t>
            </a:r>
            <a:r>
              <a:rPr lang="en-US" sz="2800" dirty="0" smtClean="0"/>
              <a:t> </a:t>
            </a:r>
            <a:r>
              <a:rPr lang="en-US" sz="2800" dirty="0" err="1" smtClean="0"/>
              <a:t>cũ</a:t>
            </a:r>
            <a:r>
              <a:rPr lang="en-US" sz="2800" dirty="0" smtClean="0"/>
              <a:t>: 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2652032" y="1046384"/>
            <a:ext cx="61109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rgbClr val="002060"/>
                </a:solidFill>
              </a:rPr>
              <a:t>Học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và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chơi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cùng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máy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tính</a:t>
            </a:r>
            <a:r>
              <a:rPr lang="en-US" sz="2800" b="1" dirty="0" smtClean="0">
                <a:solidFill>
                  <a:srgbClr val="002060"/>
                </a:solidFill>
              </a:rPr>
              <a:t>: </a:t>
            </a:r>
            <a:r>
              <a:rPr lang="en-US" sz="2800" b="1" dirty="0" err="1" smtClean="0">
                <a:solidFill>
                  <a:srgbClr val="002060"/>
                </a:solidFill>
              </a:rPr>
              <a:t>Stellarium</a:t>
            </a:r>
            <a:endParaRPr lang="en-US" sz="2800" b="1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2000" y="2133600"/>
            <a:ext cx="76001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rgbClr val="7030A0"/>
                </a:solidFill>
              </a:rPr>
              <a:t>Để</a:t>
            </a:r>
            <a:r>
              <a:rPr lang="en-US" sz="2800" b="1" dirty="0" smtClean="0">
                <a:solidFill>
                  <a:srgbClr val="7030A0"/>
                </a:solidFill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</a:rPr>
              <a:t>hiện</a:t>
            </a:r>
            <a:r>
              <a:rPr lang="en-US" sz="2800" b="1" dirty="0" smtClean="0">
                <a:solidFill>
                  <a:srgbClr val="7030A0"/>
                </a:solidFill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</a:rPr>
              <a:t>tên</a:t>
            </a:r>
            <a:r>
              <a:rPr lang="en-US" sz="2800" b="1" dirty="0" smtClean="0">
                <a:solidFill>
                  <a:srgbClr val="7030A0"/>
                </a:solidFill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</a:rPr>
              <a:t>các</a:t>
            </a:r>
            <a:r>
              <a:rPr lang="en-US" sz="2800" b="1" dirty="0" smtClean="0">
                <a:solidFill>
                  <a:srgbClr val="7030A0"/>
                </a:solidFill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</a:rPr>
              <a:t>chòn</a:t>
            </a:r>
            <a:r>
              <a:rPr lang="en-US" sz="2800" b="1" dirty="0" smtClean="0">
                <a:solidFill>
                  <a:srgbClr val="7030A0"/>
                </a:solidFill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</a:rPr>
              <a:t>sao</a:t>
            </a:r>
            <a:r>
              <a:rPr lang="en-US" sz="2800" b="1" dirty="0" smtClean="0">
                <a:solidFill>
                  <a:srgbClr val="7030A0"/>
                </a:solidFill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</a:rPr>
              <a:t>em</a:t>
            </a:r>
            <a:r>
              <a:rPr lang="en-US" sz="2800" b="1" dirty="0" smtClean="0">
                <a:solidFill>
                  <a:srgbClr val="7030A0"/>
                </a:solidFill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</a:rPr>
              <a:t>nháy</a:t>
            </a:r>
            <a:r>
              <a:rPr lang="en-US" sz="2800" b="1" dirty="0" smtClean="0">
                <a:solidFill>
                  <a:srgbClr val="7030A0"/>
                </a:solidFill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</a:rPr>
              <a:t>nút</a:t>
            </a:r>
            <a:r>
              <a:rPr lang="en-US" sz="2800" b="1" dirty="0" smtClean="0">
                <a:solidFill>
                  <a:srgbClr val="7030A0"/>
                </a:solidFill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</a:rPr>
              <a:t>lệnh</a:t>
            </a:r>
            <a:r>
              <a:rPr lang="en-US" sz="2800" b="1" dirty="0" smtClean="0">
                <a:solidFill>
                  <a:srgbClr val="7030A0"/>
                </a:solidFill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</a:rPr>
              <a:t>nào</a:t>
            </a:r>
            <a:r>
              <a:rPr lang="en-US" sz="2800" b="1" dirty="0" smtClean="0">
                <a:solidFill>
                  <a:srgbClr val="7030A0"/>
                </a:solidFill>
              </a:rPr>
              <a:t>?</a:t>
            </a:r>
            <a:endParaRPr lang="en-US" sz="2800" b="1" dirty="0">
              <a:solidFill>
                <a:srgbClr val="7030A0"/>
              </a:solidFill>
            </a:endParaRPr>
          </a:p>
        </p:txBody>
      </p:sp>
      <p:sp>
        <p:nvSpPr>
          <p:cNvPr id="13" name="TextBox 16"/>
          <p:cNvSpPr txBox="1">
            <a:spLocks noChangeArrowheads="1"/>
          </p:cNvSpPr>
          <p:nvPr/>
        </p:nvSpPr>
        <p:spPr bwMode="auto">
          <a:xfrm>
            <a:off x="2059645" y="4267200"/>
            <a:ext cx="42351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800" dirty="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15" name="TextBox 16"/>
          <p:cNvSpPr txBox="1">
            <a:spLocks noChangeArrowheads="1"/>
          </p:cNvSpPr>
          <p:nvPr/>
        </p:nvSpPr>
        <p:spPr bwMode="auto">
          <a:xfrm>
            <a:off x="6781800" y="4267200"/>
            <a:ext cx="444352" cy="52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800" dirty="0" smtClean="0">
                <a:solidFill>
                  <a:srgbClr val="FF0000"/>
                </a:solidFill>
              </a:rPr>
              <a:t>D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6" name="Oval 12"/>
          <p:cNvSpPr>
            <a:spLocks noChangeArrowheads="1"/>
          </p:cNvSpPr>
          <p:nvPr/>
        </p:nvSpPr>
        <p:spPr bwMode="auto">
          <a:xfrm>
            <a:off x="6718407" y="4343400"/>
            <a:ext cx="533400" cy="533400"/>
          </a:xfrm>
          <a:prstGeom prst="ellipse">
            <a:avLst/>
          </a:prstGeom>
          <a:noFill/>
          <a:ln w="38100">
            <a:solidFill>
              <a:srgbClr val="00206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sz="1800">
              <a:solidFill>
                <a:srgbClr val="002060"/>
              </a:solidFill>
            </a:endParaRPr>
          </a:p>
        </p:txBody>
      </p:sp>
      <p:sp>
        <p:nvSpPr>
          <p:cNvPr id="22" name="TextBox 16"/>
          <p:cNvSpPr txBox="1">
            <a:spLocks noChangeArrowheads="1"/>
          </p:cNvSpPr>
          <p:nvPr/>
        </p:nvSpPr>
        <p:spPr bwMode="auto">
          <a:xfrm>
            <a:off x="3684497" y="4267200"/>
            <a:ext cx="42351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800" dirty="0" smtClean="0">
                <a:solidFill>
                  <a:srgbClr val="FF0000"/>
                </a:solidFill>
              </a:rPr>
              <a:t>B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23" name="TextBox 16"/>
          <p:cNvSpPr txBox="1">
            <a:spLocks noChangeArrowheads="1"/>
          </p:cNvSpPr>
          <p:nvPr/>
        </p:nvSpPr>
        <p:spPr bwMode="auto">
          <a:xfrm>
            <a:off x="5360255" y="4300230"/>
            <a:ext cx="444352" cy="52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800" dirty="0" smtClean="0">
                <a:solidFill>
                  <a:srgbClr val="FF0000"/>
                </a:solidFill>
              </a:rPr>
              <a:t>C</a:t>
            </a:r>
            <a:endParaRPr lang="en-US" sz="2800" dirty="0">
              <a:solidFill>
                <a:srgbClr val="FF0000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40597" y="3467475"/>
            <a:ext cx="542562" cy="73788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643257" y="3429000"/>
            <a:ext cx="583036" cy="79293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295839" y="3429000"/>
            <a:ext cx="571561" cy="77732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694156" y="3429943"/>
            <a:ext cx="680909" cy="775417"/>
          </a:xfrm>
          <a:prstGeom prst="rect">
            <a:avLst/>
          </a:prstGeom>
        </p:spPr>
      </p:pic>
      <p:sp>
        <p:nvSpPr>
          <p:cNvPr id="17" name="Oval 12"/>
          <p:cNvSpPr>
            <a:spLocks noChangeArrowheads="1"/>
          </p:cNvSpPr>
          <p:nvPr/>
        </p:nvSpPr>
        <p:spPr bwMode="auto">
          <a:xfrm>
            <a:off x="1976870" y="4267200"/>
            <a:ext cx="533400" cy="533400"/>
          </a:xfrm>
          <a:prstGeom prst="ellipse">
            <a:avLst/>
          </a:prstGeom>
          <a:noFill/>
          <a:ln w="38100">
            <a:solidFill>
              <a:srgbClr val="00206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sz="1800">
              <a:solidFill>
                <a:srgbClr val="00206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82540" y="2164520"/>
            <a:ext cx="83487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rgbClr val="7030A0"/>
                </a:solidFill>
              </a:rPr>
              <a:t>Để</a:t>
            </a:r>
            <a:r>
              <a:rPr lang="en-US" sz="2800" b="1" dirty="0" smtClean="0">
                <a:solidFill>
                  <a:srgbClr val="7030A0"/>
                </a:solidFill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</a:rPr>
              <a:t>hiện</a:t>
            </a:r>
            <a:r>
              <a:rPr lang="en-US" sz="2800" b="1" dirty="0" smtClean="0">
                <a:solidFill>
                  <a:srgbClr val="7030A0"/>
                </a:solidFill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</a:rPr>
              <a:t>hình</a:t>
            </a:r>
            <a:r>
              <a:rPr lang="en-US" sz="2800" b="1" dirty="0" smtClean="0">
                <a:solidFill>
                  <a:srgbClr val="7030A0"/>
                </a:solidFill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</a:rPr>
              <a:t>vẽ</a:t>
            </a:r>
            <a:r>
              <a:rPr lang="en-US" sz="2800" b="1" dirty="0" smtClean="0">
                <a:solidFill>
                  <a:srgbClr val="7030A0"/>
                </a:solidFill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</a:rPr>
              <a:t>các</a:t>
            </a:r>
            <a:r>
              <a:rPr lang="en-US" sz="2800" b="1" dirty="0" smtClean="0">
                <a:solidFill>
                  <a:srgbClr val="7030A0"/>
                </a:solidFill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</a:rPr>
              <a:t>chòm</a:t>
            </a:r>
            <a:r>
              <a:rPr lang="en-US" sz="2800" b="1" dirty="0" smtClean="0">
                <a:solidFill>
                  <a:srgbClr val="7030A0"/>
                </a:solidFill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</a:rPr>
              <a:t>sao</a:t>
            </a:r>
            <a:r>
              <a:rPr lang="en-US" sz="2800" b="1" dirty="0" smtClean="0">
                <a:solidFill>
                  <a:srgbClr val="7030A0"/>
                </a:solidFill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</a:rPr>
              <a:t>em</a:t>
            </a:r>
            <a:r>
              <a:rPr lang="en-US" sz="2800" b="1" dirty="0" smtClean="0">
                <a:solidFill>
                  <a:srgbClr val="7030A0"/>
                </a:solidFill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</a:rPr>
              <a:t>nháy</a:t>
            </a:r>
            <a:r>
              <a:rPr lang="en-US" sz="2800" b="1" dirty="0" smtClean="0">
                <a:solidFill>
                  <a:srgbClr val="7030A0"/>
                </a:solidFill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</a:rPr>
              <a:t>nút</a:t>
            </a:r>
            <a:r>
              <a:rPr lang="en-US" sz="2800" b="1" dirty="0" smtClean="0">
                <a:solidFill>
                  <a:srgbClr val="7030A0"/>
                </a:solidFill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</a:rPr>
              <a:t>lệnh</a:t>
            </a:r>
            <a:r>
              <a:rPr lang="en-US" sz="2800" b="1" dirty="0" smtClean="0">
                <a:solidFill>
                  <a:srgbClr val="7030A0"/>
                </a:solidFill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</a:rPr>
              <a:t>nào</a:t>
            </a:r>
            <a:r>
              <a:rPr lang="en-US" sz="2800" b="1" dirty="0" smtClean="0">
                <a:solidFill>
                  <a:srgbClr val="7030A0"/>
                </a:solidFill>
              </a:rPr>
              <a:t>?</a:t>
            </a:r>
            <a:endParaRPr lang="en-US" sz="2800" b="1" dirty="0">
              <a:solidFill>
                <a:srgbClr val="7030A0"/>
              </a:solidFill>
            </a:endParaRPr>
          </a:p>
        </p:txBody>
      </p:sp>
      <p:sp>
        <p:nvSpPr>
          <p:cNvPr id="19" name="Oval 12"/>
          <p:cNvSpPr>
            <a:spLocks noChangeArrowheads="1"/>
          </p:cNvSpPr>
          <p:nvPr/>
        </p:nvSpPr>
        <p:spPr bwMode="auto">
          <a:xfrm>
            <a:off x="5334000" y="4315692"/>
            <a:ext cx="533400" cy="533400"/>
          </a:xfrm>
          <a:prstGeom prst="ellipse">
            <a:avLst/>
          </a:prstGeom>
          <a:noFill/>
          <a:ln w="38100">
            <a:solidFill>
              <a:srgbClr val="00206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sz="1800">
              <a:solidFill>
                <a:srgbClr val="00206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82540" y="2183275"/>
            <a:ext cx="68996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rgbClr val="7030A0"/>
                </a:solidFill>
              </a:rPr>
              <a:t>Để</a:t>
            </a:r>
            <a:r>
              <a:rPr lang="en-US" sz="2800" b="1" dirty="0" smtClean="0">
                <a:solidFill>
                  <a:srgbClr val="7030A0"/>
                </a:solidFill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</a:rPr>
              <a:t>tắt</a:t>
            </a:r>
            <a:r>
              <a:rPr lang="en-US" sz="2800" b="1" dirty="0" smtClean="0">
                <a:solidFill>
                  <a:srgbClr val="7030A0"/>
                </a:solidFill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</a:rPr>
              <a:t>chương</a:t>
            </a:r>
            <a:r>
              <a:rPr lang="en-US" sz="2800" b="1" dirty="0" smtClean="0">
                <a:solidFill>
                  <a:srgbClr val="7030A0"/>
                </a:solidFill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</a:rPr>
              <a:t>trình</a:t>
            </a:r>
            <a:r>
              <a:rPr lang="en-US" sz="2800" b="1" dirty="0" smtClean="0">
                <a:solidFill>
                  <a:srgbClr val="7030A0"/>
                </a:solidFill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</a:rPr>
              <a:t>em</a:t>
            </a:r>
            <a:r>
              <a:rPr lang="en-US" sz="2800" b="1" dirty="0" smtClean="0">
                <a:solidFill>
                  <a:srgbClr val="7030A0"/>
                </a:solidFill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</a:rPr>
              <a:t>nháy</a:t>
            </a:r>
            <a:r>
              <a:rPr lang="en-US" sz="2800" b="1" dirty="0" smtClean="0">
                <a:solidFill>
                  <a:srgbClr val="7030A0"/>
                </a:solidFill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</a:rPr>
              <a:t>nút</a:t>
            </a:r>
            <a:r>
              <a:rPr lang="en-US" sz="2800" b="1" dirty="0" smtClean="0">
                <a:solidFill>
                  <a:srgbClr val="7030A0"/>
                </a:solidFill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</a:rPr>
              <a:t>lệnh</a:t>
            </a:r>
            <a:r>
              <a:rPr lang="en-US" sz="2800" b="1" dirty="0" smtClean="0">
                <a:solidFill>
                  <a:srgbClr val="7030A0"/>
                </a:solidFill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</a:rPr>
              <a:t>nào</a:t>
            </a:r>
            <a:r>
              <a:rPr lang="en-US" sz="2800" b="1" dirty="0" smtClean="0">
                <a:solidFill>
                  <a:srgbClr val="7030A0"/>
                </a:solidFill>
              </a:rPr>
              <a:t>?</a:t>
            </a:r>
            <a:endParaRPr lang="en-US" sz="28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9948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16" grpId="0" animBg="1"/>
      <p:bldP spid="16" grpId="1" animBg="1"/>
      <p:bldP spid="17" grpId="0" animBg="1"/>
      <p:bldP spid="18" grpId="0"/>
      <p:bldP spid="18" grpId="1"/>
      <p:bldP spid="19" grpId="0" animBg="1"/>
      <p:bldP spid="19" grpId="1" animBg="1"/>
      <p:bldP spid="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457200" y="1000780"/>
            <a:ext cx="8458200" cy="914400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en-US" sz="2800" b="1" dirty="0" smtClean="0">
                <a:solidFill>
                  <a:srgbClr val="9318A8"/>
                </a:solidFill>
              </a:rPr>
              <a:t>CHỦ ĐỀ 2: SOẠN THẢO VĂN BẢN </a:t>
            </a:r>
          </a:p>
          <a:p>
            <a:pPr algn="ctr"/>
            <a:r>
              <a:rPr lang="en-US" sz="2800" b="1" dirty="0" smtClean="0">
                <a:solidFill>
                  <a:srgbClr val="9318A8"/>
                </a:solidFill>
              </a:rPr>
              <a:t>BÀI 1: NHỮNG GÌ EM ĐÃ BIẾT (TIẾT 1)</a:t>
            </a:r>
            <a:endParaRPr lang="vi-VN" sz="2800" b="1" dirty="0">
              <a:solidFill>
                <a:srgbClr val="9318A8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33400" y="2219980"/>
            <a:ext cx="845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smtClean="0"/>
              <a:t>Mục tiêu</a:t>
            </a:r>
            <a:r>
              <a:rPr lang="en-US" sz="2800" b="1" cap="none" dirty="0" smtClean="0"/>
              <a:t>:</a:t>
            </a:r>
            <a:endParaRPr lang="vi-VN" sz="2800" dirty="0"/>
          </a:p>
        </p:txBody>
      </p:sp>
      <p:sp>
        <p:nvSpPr>
          <p:cNvPr id="13" name="TextBox 12"/>
          <p:cNvSpPr txBox="1"/>
          <p:nvPr/>
        </p:nvSpPr>
        <p:spPr>
          <a:xfrm>
            <a:off x="558800" y="2895600"/>
            <a:ext cx="8585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/>
              <a:t>- Củng cố các thao tác về gõ văn bản tiếng Việt, chọn phông chữ, cỡ chữ, kiểu chữ, chèn tranh, ảnh vào văn bản.</a:t>
            </a:r>
            <a:endParaRPr lang="vi-VN" sz="2800" dirty="0"/>
          </a:p>
        </p:txBody>
      </p:sp>
      <p:sp>
        <p:nvSpPr>
          <p:cNvPr id="17" name="TextBox 16"/>
          <p:cNvSpPr txBox="1"/>
          <p:nvPr/>
        </p:nvSpPr>
        <p:spPr>
          <a:xfrm>
            <a:off x="533400" y="4177605"/>
            <a:ext cx="8585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/>
              <a:t>- Luyện tập các thao tác sao chép, cắt dán, di chuyển một đoạn văn bản hoặc hình\tranh ảnh tới vị trí khác của văn bản.</a:t>
            </a:r>
            <a:endParaRPr lang="vi-VN" sz="2800" dirty="0"/>
          </a:p>
        </p:txBody>
      </p:sp>
      <p:sp>
        <p:nvSpPr>
          <p:cNvPr id="9" name="Subtitle 4"/>
          <p:cNvSpPr txBox="1">
            <a:spLocks/>
          </p:cNvSpPr>
          <p:nvPr/>
        </p:nvSpPr>
        <p:spPr>
          <a:xfrm>
            <a:off x="304800" y="0"/>
            <a:ext cx="8458200" cy="914400"/>
          </a:xfrm>
          <a:prstGeom prst="rect">
            <a:avLst/>
          </a:prstGeom>
        </p:spPr>
        <p:txBody>
          <a:bodyPr vert="horz" anchor="b">
            <a:normAutofit fontScale="92500" lnSpcReduction="10000"/>
          </a:bodyPr>
          <a:lstStyle>
            <a:lvl1pPr marL="0" indent="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400" kern="1200">
                <a:solidFill>
                  <a:schemeClr val="tx2">
                    <a:shade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 b="1" i="1" dirty="0" err="1" smtClean="0">
                <a:solidFill>
                  <a:srgbClr val="FF0000"/>
                </a:solidFill>
              </a:rPr>
              <a:t>Thứ</a:t>
            </a:r>
            <a:r>
              <a:rPr lang="en-US" sz="2800" b="1" i="1" dirty="0" smtClean="0">
                <a:solidFill>
                  <a:srgbClr val="FF0000"/>
                </a:solidFill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ba</a:t>
            </a:r>
            <a:r>
              <a:rPr lang="en-US" sz="2800" b="1" i="1" dirty="0" smtClean="0">
                <a:solidFill>
                  <a:srgbClr val="FF0000"/>
                </a:solidFill>
              </a:rPr>
              <a:t>,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ngày</a:t>
            </a:r>
            <a:r>
              <a:rPr lang="en-US" sz="2800" b="1" i="1" dirty="0" smtClean="0">
                <a:solidFill>
                  <a:srgbClr val="FF0000"/>
                </a:solidFill>
              </a:rPr>
              <a:t> 24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tháng</a:t>
            </a:r>
            <a:r>
              <a:rPr lang="en-US" sz="2800" b="1" i="1" dirty="0" smtClean="0">
                <a:solidFill>
                  <a:srgbClr val="FF0000"/>
                </a:solidFill>
              </a:rPr>
              <a:t> </a:t>
            </a:r>
            <a:r>
              <a:rPr lang="en-US" sz="2800" b="1" i="1" dirty="0">
                <a:solidFill>
                  <a:srgbClr val="FF0000"/>
                </a:solidFill>
              </a:rPr>
              <a:t>9</a:t>
            </a:r>
            <a:r>
              <a:rPr lang="en-US" sz="2800" b="1" i="1" dirty="0" smtClean="0">
                <a:solidFill>
                  <a:srgbClr val="FF0000"/>
                </a:solidFill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năm</a:t>
            </a:r>
            <a:r>
              <a:rPr lang="en-US" sz="2800" b="1" i="1" dirty="0" smtClean="0">
                <a:solidFill>
                  <a:srgbClr val="FF0000"/>
                </a:solidFill>
              </a:rPr>
              <a:t> 2019</a:t>
            </a:r>
          </a:p>
          <a:p>
            <a:pPr algn="ctr"/>
            <a:r>
              <a:rPr lang="en-US" sz="2800" b="1" i="1" dirty="0" smtClean="0">
                <a:solidFill>
                  <a:srgbClr val="FF0000"/>
                </a:solidFill>
              </a:rPr>
              <a:t>Tin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Học</a:t>
            </a:r>
            <a:endParaRPr lang="vi-VN" sz="2800" b="1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35" grpId="0"/>
      <p:bldP spid="13" grpId="0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4"/>
          <p:cNvSpPr txBox="1">
            <a:spLocks/>
          </p:cNvSpPr>
          <p:nvPr/>
        </p:nvSpPr>
        <p:spPr>
          <a:xfrm>
            <a:off x="304800" y="0"/>
            <a:ext cx="8458200" cy="914400"/>
          </a:xfrm>
          <a:prstGeom prst="rect">
            <a:avLst/>
          </a:prstGeom>
        </p:spPr>
        <p:txBody>
          <a:bodyPr vert="horz" anchor="b">
            <a:normAutofit fontScale="92500" lnSpcReduction="10000"/>
          </a:bodyPr>
          <a:lstStyle>
            <a:lvl1pPr marL="0" indent="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400" kern="1200">
                <a:solidFill>
                  <a:schemeClr val="tx2">
                    <a:shade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 b="1" i="1" dirty="0" err="1" smtClean="0">
                <a:solidFill>
                  <a:srgbClr val="FF0000"/>
                </a:solidFill>
              </a:rPr>
              <a:t>Thứ</a:t>
            </a:r>
            <a:r>
              <a:rPr lang="en-US" sz="2800" b="1" i="1" dirty="0" smtClean="0">
                <a:solidFill>
                  <a:srgbClr val="FF0000"/>
                </a:solidFill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ba</a:t>
            </a:r>
            <a:r>
              <a:rPr lang="en-US" sz="2800" b="1" i="1" dirty="0" smtClean="0">
                <a:solidFill>
                  <a:srgbClr val="FF0000"/>
                </a:solidFill>
              </a:rPr>
              <a:t>,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ngày</a:t>
            </a:r>
            <a:r>
              <a:rPr lang="en-US" sz="2800" b="1" i="1" dirty="0" smtClean="0">
                <a:solidFill>
                  <a:srgbClr val="FF0000"/>
                </a:solidFill>
              </a:rPr>
              <a:t> 24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tháng</a:t>
            </a:r>
            <a:r>
              <a:rPr lang="en-US" sz="2800" b="1" i="1" dirty="0" smtClean="0">
                <a:solidFill>
                  <a:srgbClr val="FF0000"/>
                </a:solidFill>
              </a:rPr>
              <a:t> </a:t>
            </a:r>
            <a:r>
              <a:rPr lang="en-US" sz="2800" b="1" i="1" dirty="0">
                <a:solidFill>
                  <a:srgbClr val="FF0000"/>
                </a:solidFill>
              </a:rPr>
              <a:t>9</a:t>
            </a:r>
            <a:r>
              <a:rPr lang="en-US" sz="2800" b="1" i="1" dirty="0" smtClean="0">
                <a:solidFill>
                  <a:srgbClr val="FF0000"/>
                </a:solidFill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năm</a:t>
            </a:r>
            <a:r>
              <a:rPr lang="en-US" sz="2800" b="1" i="1" dirty="0" smtClean="0">
                <a:solidFill>
                  <a:srgbClr val="FF0000"/>
                </a:solidFill>
              </a:rPr>
              <a:t> 2019</a:t>
            </a:r>
          </a:p>
          <a:p>
            <a:pPr algn="ctr"/>
            <a:r>
              <a:rPr lang="en-US" sz="2800" b="1" i="1" dirty="0" smtClean="0">
                <a:solidFill>
                  <a:srgbClr val="FF0000"/>
                </a:solidFill>
              </a:rPr>
              <a:t>Tin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Học</a:t>
            </a:r>
            <a:endParaRPr lang="vi-VN" sz="2800" b="1" i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37304" y="2098475"/>
            <a:ext cx="51934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rgbClr val="002060"/>
                </a:solidFill>
              </a:rPr>
              <a:t>Biểu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tượng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của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phần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mềm</a:t>
            </a:r>
            <a:r>
              <a:rPr lang="en-US" sz="2800" b="1" dirty="0" smtClean="0">
                <a:solidFill>
                  <a:srgbClr val="002060"/>
                </a:solidFill>
              </a:rPr>
              <a:t> Word</a:t>
            </a:r>
            <a:endParaRPr lang="en-US" sz="2800" b="1" dirty="0">
              <a:solidFill>
                <a:srgbClr val="002060"/>
              </a:solidFill>
            </a:endParaRPr>
          </a:p>
        </p:txBody>
      </p:sp>
      <p:sp>
        <p:nvSpPr>
          <p:cNvPr id="13" name="TextBox 16"/>
          <p:cNvSpPr txBox="1">
            <a:spLocks noChangeArrowheads="1"/>
          </p:cNvSpPr>
          <p:nvPr/>
        </p:nvSpPr>
        <p:spPr bwMode="auto">
          <a:xfrm>
            <a:off x="5360884" y="4048538"/>
            <a:ext cx="444352" cy="52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800" dirty="0" smtClean="0">
                <a:solidFill>
                  <a:srgbClr val="FF0000"/>
                </a:solidFill>
              </a:rPr>
              <a:t>C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5" name="TextBox 16"/>
          <p:cNvSpPr txBox="1">
            <a:spLocks noChangeArrowheads="1"/>
          </p:cNvSpPr>
          <p:nvPr/>
        </p:nvSpPr>
        <p:spPr bwMode="auto">
          <a:xfrm>
            <a:off x="6930713" y="4096163"/>
            <a:ext cx="444352" cy="52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800" dirty="0" smtClean="0">
                <a:solidFill>
                  <a:srgbClr val="FF0000"/>
                </a:solidFill>
              </a:rPr>
              <a:t>D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6" name="Oval 12"/>
          <p:cNvSpPr>
            <a:spLocks noChangeArrowheads="1"/>
          </p:cNvSpPr>
          <p:nvPr/>
        </p:nvSpPr>
        <p:spPr bwMode="auto">
          <a:xfrm>
            <a:off x="5339239" y="4065896"/>
            <a:ext cx="533400" cy="533400"/>
          </a:xfrm>
          <a:prstGeom prst="ellipse">
            <a:avLst/>
          </a:prstGeom>
          <a:noFill/>
          <a:ln w="38100">
            <a:solidFill>
              <a:srgbClr val="00206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sz="1800">
              <a:solidFill>
                <a:srgbClr val="002060"/>
              </a:solidFill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699844" y="3200400"/>
            <a:ext cx="781029" cy="781029"/>
          </a:xfrm>
          <a:prstGeom prst="rect">
            <a:avLst/>
          </a:prstGeom>
        </p:spPr>
      </p:pic>
      <p:sp>
        <p:nvSpPr>
          <p:cNvPr id="18" name="Subtitle 4"/>
          <p:cNvSpPr txBox="1">
            <a:spLocks/>
          </p:cNvSpPr>
          <p:nvPr/>
        </p:nvSpPr>
        <p:spPr>
          <a:xfrm>
            <a:off x="357116" y="826834"/>
            <a:ext cx="8458200" cy="914400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342900" indent="-3429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"/>
              <a:defRPr kumimoji="0" sz="3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"/>
              <a:defRPr kumimoji="0"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"/>
              <a:defRPr kumimoji="0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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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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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"/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800" b="1" dirty="0" err="1" smtClean="0">
                <a:solidFill>
                  <a:srgbClr val="9318A8"/>
                </a:solidFill>
              </a:rPr>
              <a:t>CHỦ</a:t>
            </a:r>
            <a:r>
              <a:rPr lang="en-US" sz="2800" b="1" dirty="0" smtClean="0">
                <a:solidFill>
                  <a:srgbClr val="9318A8"/>
                </a:solidFill>
              </a:rPr>
              <a:t> </a:t>
            </a:r>
            <a:r>
              <a:rPr lang="en-US" sz="2800" b="1" dirty="0" err="1" smtClean="0">
                <a:solidFill>
                  <a:srgbClr val="9318A8"/>
                </a:solidFill>
              </a:rPr>
              <a:t>ĐỀ</a:t>
            </a:r>
            <a:r>
              <a:rPr lang="en-US" sz="2800" b="1" dirty="0" smtClean="0">
                <a:solidFill>
                  <a:srgbClr val="9318A8"/>
                </a:solidFill>
              </a:rPr>
              <a:t> 2: </a:t>
            </a:r>
            <a:r>
              <a:rPr lang="en-US" sz="2800" b="1" dirty="0" err="1" smtClean="0">
                <a:solidFill>
                  <a:srgbClr val="9318A8"/>
                </a:solidFill>
              </a:rPr>
              <a:t>SOẠN</a:t>
            </a:r>
            <a:r>
              <a:rPr lang="en-US" sz="2800" b="1" dirty="0" smtClean="0">
                <a:solidFill>
                  <a:srgbClr val="9318A8"/>
                </a:solidFill>
              </a:rPr>
              <a:t> </a:t>
            </a:r>
            <a:r>
              <a:rPr lang="en-US" sz="2800" b="1" dirty="0" err="1" smtClean="0">
                <a:solidFill>
                  <a:srgbClr val="9318A8"/>
                </a:solidFill>
              </a:rPr>
              <a:t>THẢO</a:t>
            </a:r>
            <a:r>
              <a:rPr lang="en-US" sz="2800" b="1" dirty="0" smtClean="0">
                <a:solidFill>
                  <a:srgbClr val="9318A8"/>
                </a:solidFill>
              </a:rPr>
              <a:t> </a:t>
            </a:r>
            <a:r>
              <a:rPr lang="en-US" sz="2800" b="1" dirty="0" err="1" smtClean="0">
                <a:solidFill>
                  <a:srgbClr val="9318A8"/>
                </a:solidFill>
              </a:rPr>
              <a:t>VĂN</a:t>
            </a:r>
            <a:r>
              <a:rPr lang="en-US" sz="2800" b="1" dirty="0" smtClean="0">
                <a:solidFill>
                  <a:srgbClr val="9318A8"/>
                </a:solidFill>
              </a:rPr>
              <a:t> </a:t>
            </a:r>
            <a:r>
              <a:rPr lang="en-US" sz="2800" b="1" dirty="0" err="1" smtClean="0">
                <a:solidFill>
                  <a:srgbClr val="9318A8"/>
                </a:solidFill>
              </a:rPr>
              <a:t>BẢN</a:t>
            </a:r>
            <a:r>
              <a:rPr lang="en-US" sz="2800" b="1" dirty="0" smtClean="0">
                <a:solidFill>
                  <a:srgbClr val="9318A8"/>
                </a:solidFill>
              </a:rPr>
              <a:t> </a:t>
            </a:r>
          </a:p>
          <a:p>
            <a:pPr marL="0" indent="0" algn="ctr">
              <a:buNone/>
            </a:pPr>
            <a:r>
              <a:rPr lang="en-US" sz="2800" b="1" dirty="0" err="1" smtClean="0">
                <a:solidFill>
                  <a:srgbClr val="9318A8"/>
                </a:solidFill>
              </a:rPr>
              <a:t>BÀI</a:t>
            </a:r>
            <a:r>
              <a:rPr lang="en-US" sz="2800" b="1" dirty="0" smtClean="0">
                <a:solidFill>
                  <a:srgbClr val="9318A8"/>
                </a:solidFill>
              </a:rPr>
              <a:t> 1: </a:t>
            </a:r>
            <a:r>
              <a:rPr lang="en-US" sz="2800" b="1" dirty="0" err="1" smtClean="0">
                <a:solidFill>
                  <a:srgbClr val="9318A8"/>
                </a:solidFill>
              </a:rPr>
              <a:t>NHỮNG</a:t>
            </a:r>
            <a:r>
              <a:rPr lang="en-US" sz="2800" b="1" dirty="0" smtClean="0">
                <a:solidFill>
                  <a:srgbClr val="9318A8"/>
                </a:solidFill>
              </a:rPr>
              <a:t> </a:t>
            </a:r>
            <a:r>
              <a:rPr lang="en-US" sz="2800" b="1" dirty="0" err="1" smtClean="0">
                <a:solidFill>
                  <a:srgbClr val="9318A8"/>
                </a:solidFill>
              </a:rPr>
              <a:t>GÌ</a:t>
            </a:r>
            <a:r>
              <a:rPr lang="en-US" sz="2800" b="1" dirty="0" smtClean="0">
                <a:solidFill>
                  <a:srgbClr val="9318A8"/>
                </a:solidFill>
              </a:rPr>
              <a:t> EM </a:t>
            </a:r>
            <a:r>
              <a:rPr lang="en-US" sz="2800" b="1" dirty="0" err="1" smtClean="0">
                <a:solidFill>
                  <a:srgbClr val="9318A8"/>
                </a:solidFill>
              </a:rPr>
              <a:t>ĐÃ</a:t>
            </a:r>
            <a:r>
              <a:rPr lang="en-US" sz="2800" b="1" dirty="0" smtClean="0">
                <a:solidFill>
                  <a:srgbClr val="9318A8"/>
                </a:solidFill>
              </a:rPr>
              <a:t> </a:t>
            </a:r>
            <a:r>
              <a:rPr lang="en-US" sz="2800" b="1" dirty="0" err="1" smtClean="0">
                <a:solidFill>
                  <a:srgbClr val="9318A8"/>
                </a:solidFill>
              </a:rPr>
              <a:t>BIẾT</a:t>
            </a:r>
            <a:r>
              <a:rPr lang="en-US" sz="2800" b="1" dirty="0" smtClean="0">
                <a:solidFill>
                  <a:srgbClr val="9318A8"/>
                </a:solidFill>
              </a:rPr>
              <a:t> (</a:t>
            </a:r>
            <a:r>
              <a:rPr lang="en-US" sz="2800" b="1" dirty="0" err="1" smtClean="0">
                <a:solidFill>
                  <a:srgbClr val="9318A8"/>
                </a:solidFill>
              </a:rPr>
              <a:t>TIẾT</a:t>
            </a:r>
            <a:r>
              <a:rPr lang="en-US" sz="2800" b="1" dirty="0" smtClean="0">
                <a:solidFill>
                  <a:srgbClr val="9318A8"/>
                </a:solidFill>
              </a:rPr>
              <a:t> 1)</a:t>
            </a:r>
            <a:endParaRPr lang="vi-VN" sz="2800" b="1" dirty="0">
              <a:solidFill>
                <a:srgbClr val="9318A8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696975" y="2070706"/>
            <a:ext cx="54200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rgbClr val="002060"/>
                </a:solidFill>
              </a:rPr>
              <a:t>Biểu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tượng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của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phần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mềm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Unikey</a:t>
            </a:r>
            <a:endParaRPr lang="en-US" sz="2800" b="1" dirty="0">
              <a:solidFill>
                <a:srgbClr val="00206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010068" y="3249292"/>
            <a:ext cx="979698" cy="83181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979691" y="3249292"/>
            <a:ext cx="905648" cy="771477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597553" y="3249292"/>
            <a:ext cx="760456" cy="846871"/>
          </a:xfrm>
          <a:prstGeom prst="rect">
            <a:avLst/>
          </a:prstGeom>
        </p:spPr>
      </p:pic>
      <p:sp>
        <p:nvSpPr>
          <p:cNvPr id="20" name="Oval 12"/>
          <p:cNvSpPr>
            <a:spLocks noChangeArrowheads="1"/>
          </p:cNvSpPr>
          <p:nvPr/>
        </p:nvSpPr>
        <p:spPr bwMode="auto">
          <a:xfrm>
            <a:off x="2286000" y="4091194"/>
            <a:ext cx="533400" cy="533400"/>
          </a:xfrm>
          <a:prstGeom prst="ellipse">
            <a:avLst/>
          </a:prstGeom>
          <a:noFill/>
          <a:ln w="38100">
            <a:solidFill>
              <a:srgbClr val="00206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sz="1800">
              <a:solidFill>
                <a:srgbClr val="002060"/>
              </a:solidFill>
            </a:endParaRPr>
          </a:p>
        </p:txBody>
      </p:sp>
      <p:sp>
        <p:nvSpPr>
          <p:cNvPr id="21" name="TextBox 16"/>
          <p:cNvSpPr txBox="1">
            <a:spLocks noChangeArrowheads="1"/>
          </p:cNvSpPr>
          <p:nvPr/>
        </p:nvSpPr>
        <p:spPr bwMode="auto">
          <a:xfrm>
            <a:off x="2341964" y="4096405"/>
            <a:ext cx="42351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800" dirty="0" smtClean="0">
                <a:solidFill>
                  <a:srgbClr val="FF0000"/>
                </a:solidFill>
              </a:rPr>
              <a:t>A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22" name="TextBox 16"/>
          <p:cNvSpPr txBox="1">
            <a:spLocks noChangeArrowheads="1"/>
          </p:cNvSpPr>
          <p:nvPr/>
        </p:nvSpPr>
        <p:spPr bwMode="auto">
          <a:xfrm>
            <a:off x="3768621" y="4096405"/>
            <a:ext cx="42351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800" dirty="0" smtClean="0">
                <a:solidFill>
                  <a:srgbClr val="FF0000"/>
                </a:solidFill>
              </a:rPr>
              <a:t>B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7826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16" grpId="0" animBg="1"/>
      <p:bldP spid="16" grpId="1" animBg="1"/>
      <p:bldP spid="19" grpId="0"/>
      <p:bldP spid="2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381000" y="533400"/>
            <a:ext cx="8458200" cy="914400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 smtClean="0">
                <a:solidFill>
                  <a:srgbClr val="9318A8"/>
                </a:solidFill>
              </a:rPr>
              <a:t>BÀI 1: NHỮNG GÌ EM ĐÃ BIẾT (TIẾT 1)</a:t>
            </a:r>
            <a:endParaRPr lang="vi-VN" sz="2800" b="1" dirty="0">
              <a:solidFill>
                <a:srgbClr val="9318A8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3276600"/>
            <a:ext cx="662299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24" name="Straight Arrow Connector 23"/>
          <p:cNvCxnSpPr/>
          <p:nvPr/>
        </p:nvCxnSpPr>
        <p:spPr>
          <a:xfrm rot="10800000" flipV="1">
            <a:off x="2743202" y="2667000"/>
            <a:ext cx="3581398" cy="2514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10800000" flipV="1">
            <a:off x="2743200" y="2667000"/>
            <a:ext cx="5257800" cy="2743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4" name="Right Arrow 33"/>
          <p:cNvSpPr/>
          <p:nvPr/>
        </p:nvSpPr>
        <p:spPr>
          <a:xfrm>
            <a:off x="457200" y="4648200"/>
            <a:ext cx="533400" cy="38100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rgbClr val="FF00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57200" y="1815405"/>
            <a:ext cx="8458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cap="none" dirty="0" smtClean="0"/>
              <a:t>Bài tập 1</a:t>
            </a:r>
            <a:r>
              <a:rPr lang="en-US" sz="2800" b="1" cap="none" dirty="0" smtClean="0"/>
              <a:t>:</a:t>
            </a:r>
            <a:r>
              <a:rPr lang="en-US" sz="2800" cap="none" dirty="0" smtClean="0"/>
              <a:t/>
            </a:r>
            <a:br>
              <a:rPr lang="en-US" sz="2800" cap="none" dirty="0" smtClean="0"/>
            </a:br>
            <a:r>
              <a:rPr lang="en-US" sz="2800" cap="none" dirty="0" smtClean="0"/>
              <a:t>Có 2 kiểu gõ Tiếng Việt hay dùng là:</a:t>
            </a:r>
            <a:r>
              <a:rPr lang="en-US" sz="2800" b="1" cap="none" dirty="0" smtClean="0">
                <a:solidFill>
                  <a:srgbClr val="FF0000"/>
                </a:solidFill>
              </a:rPr>
              <a:t>                 </a:t>
            </a:r>
            <a:r>
              <a:rPr lang="en-US" sz="2800" cap="none" dirty="0" smtClean="0"/>
              <a:t>và </a:t>
            </a:r>
            <a:r>
              <a:rPr lang="en-US" sz="2800" b="1" cap="none" dirty="0" smtClean="0">
                <a:solidFill>
                  <a:schemeClr val="accent2"/>
                </a:solidFill>
              </a:rPr>
              <a:t>  </a:t>
            </a:r>
          </a:p>
          <a:p>
            <a:endParaRPr lang="vi-VN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457200" y="1371601"/>
            <a:ext cx="7848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</a:rPr>
              <a:t>A. HOẠT ĐỘNG THỰC HÀNH</a:t>
            </a:r>
            <a:endParaRPr lang="vi-VN" sz="2800" b="1" dirty="0">
              <a:solidFill>
                <a:srgbClr val="C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791200" y="2237936"/>
            <a:ext cx="144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cap="none" dirty="0" smtClean="0">
                <a:solidFill>
                  <a:schemeClr val="tx1"/>
                </a:solidFill>
              </a:rPr>
              <a:t>TELEX</a:t>
            </a:r>
            <a:r>
              <a:rPr lang="en-US" sz="2800" b="1" cap="none" dirty="0" smtClean="0">
                <a:solidFill>
                  <a:srgbClr val="FF0000"/>
                </a:solidFill>
              </a:rPr>
              <a:t> </a:t>
            </a:r>
            <a:endParaRPr lang="vi-VN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7696200" y="2223868"/>
            <a:ext cx="1028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cap="none" smtClean="0">
                <a:solidFill>
                  <a:schemeClr val="accent2"/>
                </a:solidFill>
              </a:rPr>
              <a:t>VNI</a:t>
            </a:r>
            <a:endParaRPr lang="vi-VN" sz="2800"/>
          </a:p>
        </p:txBody>
      </p:sp>
      <p:sp>
        <p:nvSpPr>
          <p:cNvPr id="15" name="Subtitle 4"/>
          <p:cNvSpPr txBox="1">
            <a:spLocks/>
          </p:cNvSpPr>
          <p:nvPr/>
        </p:nvSpPr>
        <p:spPr>
          <a:xfrm>
            <a:off x="304800" y="0"/>
            <a:ext cx="8458200" cy="914400"/>
          </a:xfrm>
          <a:prstGeom prst="rect">
            <a:avLst/>
          </a:prstGeom>
        </p:spPr>
        <p:txBody>
          <a:bodyPr vert="horz" anchor="b">
            <a:normAutofit fontScale="92500" lnSpcReduction="10000"/>
          </a:bodyPr>
          <a:lstStyle>
            <a:lvl1pPr marL="0" indent="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400" kern="1200">
                <a:solidFill>
                  <a:schemeClr val="tx2">
                    <a:shade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 b="1" i="1" dirty="0" err="1" smtClean="0">
                <a:solidFill>
                  <a:srgbClr val="FF0000"/>
                </a:solidFill>
              </a:rPr>
              <a:t>Thứ</a:t>
            </a:r>
            <a:r>
              <a:rPr lang="en-US" sz="2800" b="1" i="1" dirty="0" smtClean="0">
                <a:solidFill>
                  <a:srgbClr val="FF0000"/>
                </a:solidFill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ba</a:t>
            </a:r>
            <a:r>
              <a:rPr lang="en-US" sz="2800" b="1" i="1" dirty="0" smtClean="0">
                <a:solidFill>
                  <a:srgbClr val="FF0000"/>
                </a:solidFill>
              </a:rPr>
              <a:t>,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ngày</a:t>
            </a:r>
            <a:r>
              <a:rPr lang="en-US" sz="2800" b="1" i="1" dirty="0" smtClean="0">
                <a:solidFill>
                  <a:srgbClr val="FF0000"/>
                </a:solidFill>
              </a:rPr>
              <a:t> 24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tháng</a:t>
            </a:r>
            <a:r>
              <a:rPr lang="en-US" sz="2800" b="1" i="1" dirty="0" smtClean="0">
                <a:solidFill>
                  <a:srgbClr val="FF0000"/>
                </a:solidFill>
              </a:rPr>
              <a:t> </a:t>
            </a:r>
            <a:r>
              <a:rPr lang="en-US" sz="2800" b="1" i="1" dirty="0">
                <a:solidFill>
                  <a:srgbClr val="FF0000"/>
                </a:solidFill>
              </a:rPr>
              <a:t>9</a:t>
            </a:r>
            <a:r>
              <a:rPr lang="en-US" sz="2800" b="1" i="1" dirty="0" smtClean="0">
                <a:solidFill>
                  <a:srgbClr val="FF0000"/>
                </a:solidFill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năm</a:t>
            </a:r>
            <a:r>
              <a:rPr lang="en-US" sz="2800" b="1" i="1" dirty="0" smtClean="0">
                <a:solidFill>
                  <a:srgbClr val="FF0000"/>
                </a:solidFill>
              </a:rPr>
              <a:t> 2019</a:t>
            </a:r>
          </a:p>
          <a:p>
            <a:pPr algn="ctr"/>
            <a:r>
              <a:rPr lang="en-US" sz="2800" b="1" i="1" dirty="0" smtClean="0">
                <a:solidFill>
                  <a:srgbClr val="FF0000"/>
                </a:solidFill>
              </a:rPr>
              <a:t>Tin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Học</a:t>
            </a:r>
            <a:endParaRPr lang="vi-VN" sz="2800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2940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5" grpId="0"/>
      <p:bldP spid="10" grpId="0"/>
      <p:bldP spid="11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473633"/>
              </p:ext>
            </p:extLst>
          </p:nvPr>
        </p:nvGraphicFramePr>
        <p:xfrm>
          <a:off x="533400" y="2580620"/>
          <a:ext cx="8686800" cy="4145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43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43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chemeClr val="tx1"/>
                          </a:solidFill>
                        </a:rPr>
                        <a:t>Gõ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chemeClr val="tx1"/>
                          </a:solidFill>
                        </a:rPr>
                        <a:t>phím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vi-VN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smtClean="0">
                          <a:solidFill>
                            <a:schemeClr val="tx1"/>
                          </a:solidFill>
                        </a:rPr>
                        <a:t>Các kí tự </a:t>
                      </a:r>
                      <a:endParaRPr lang="vi-VN" sz="28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800" b="1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smtClean="0"/>
                        <a:t>Â</a:t>
                      </a:r>
                      <a:endParaRPr lang="vi-VN" sz="2800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800" b="1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smtClean="0"/>
                        <a:t>Ô</a:t>
                      </a:r>
                      <a:endParaRPr lang="vi-VN" sz="2800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800" b="1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smtClean="0"/>
                        <a:t>Ê</a:t>
                      </a:r>
                      <a:endParaRPr lang="vi-VN" sz="2800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800" b="1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800" b="1" smtClean="0"/>
                        <a:t>Đ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800" b="1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800" b="1" smtClean="0"/>
                        <a:t>Ă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800" b="1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800" b="1" smtClean="0"/>
                        <a:t>Ư</a:t>
                      </a:r>
                      <a:endParaRPr lang="en-US" sz="2800" b="1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800" b="1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800" b="1" smtClean="0"/>
                        <a:t>Ơ</a:t>
                      </a:r>
                      <a:endParaRPr lang="en-US" sz="2800" b="1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3400" y="1905000"/>
            <a:ext cx="77739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vi-VN" sz="2800" b="1" dirty="0" smtClean="0"/>
              <a:t>a</a:t>
            </a:r>
            <a:r>
              <a:rPr lang="en-US" sz="2800" b="1" dirty="0" smtClean="0"/>
              <a:t>) Các kí tự â ; ô ; ê ; đ ; ă ; ư ; ơ -&gt; gõ kiểu Telex.</a:t>
            </a:r>
            <a:endParaRPr lang="vi-VN" sz="2800" b="1" dirty="0"/>
          </a:p>
        </p:txBody>
      </p:sp>
      <p:sp>
        <p:nvSpPr>
          <p:cNvPr id="6" name="Subtitle 4"/>
          <p:cNvSpPr txBox="1">
            <a:spLocks/>
          </p:cNvSpPr>
          <p:nvPr/>
        </p:nvSpPr>
        <p:spPr>
          <a:xfrm>
            <a:off x="457200" y="772180"/>
            <a:ext cx="8458200" cy="9144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318A8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BÀI 1: NHỮNG GÌ EM ĐÃ BIẾT (TIẾT 1)</a:t>
            </a:r>
            <a:endParaRPr kumimoji="0" lang="vi-VN" sz="2800" b="1" i="0" u="none" strike="noStrike" kern="1200" cap="none" spc="0" normalizeH="0" baseline="0" noProof="0" dirty="0">
              <a:ln>
                <a:noFill/>
              </a:ln>
              <a:solidFill>
                <a:srgbClr val="9318A8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3400" y="1371600"/>
            <a:ext cx="16818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u="sng" dirty="0" smtClean="0"/>
              <a:t>Bài tập 1</a:t>
            </a:r>
            <a:r>
              <a:rPr lang="en-US" sz="2800" b="1" dirty="0" smtClean="0"/>
              <a:t>:</a:t>
            </a:r>
            <a:endParaRPr lang="vi-VN" sz="2800" b="1" dirty="0"/>
          </a:p>
        </p:txBody>
      </p:sp>
      <p:sp>
        <p:nvSpPr>
          <p:cNvPr id="9" name="Rectangle 8"/>
          <p:cNvSpPr/>
          <p:nvPr/>
        </p:nvSpPr>
        <p:spPr>
          <a:xfrm>
            <a:off x="2438400" y="3037820"/>
            <a:ext cx="7040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vi-VN" sz="2800" b="1" smtClean="0">
                <a:solidFill>
                  <a:prstClr val="black"/>
                </a:solidFill>
              </a:rPr>
              <a:t>AA</a:t>
            </a:r>
            <a:endParaRPr lang="en-US" sz="2800" b="1" smtClean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438400" y="3647420"/>
            <a:ext cx="7425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2800" b="1" smtClean="0">
                <a:solidFill>
                  <a:prstClr val="black"/>
                </a:solidFill>
              </a:rPr>
              <a:t>OO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438400" y="4638020"/>
            <a:ext cx="7040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2800" b="1" smtClean="0">
                <a:solidFill>
                  <a:prstClr val="black"/>
                </a:solidFill>
              </a:rPr>
              <a:t>DD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436794" y="5171420"/>
            <a:ext cx="76360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2800" b="1" smtClean="0">
                <a:solidFill>
                  <a:prstClr val="black"/>
                </a:solidFill>
              </a:rPr>
              <a:t>AW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438400" y="5704820"/>
            <a:ext cx="80342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2800" b="1" smtClean="0">
                <a:solidFill>
                  <a:prstClr val="black"/>
                </a:solidFill>
              </a:rPr>
              <a:t>UW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453939" y="6238220"/>
            <a:ext cx="82266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2800" b="1" smtClean="0">
                <a:solidFill>
                  <a:prstClr val="black"/>
                </a:solidFill>
              </a:rPr>
              <a:t>OW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461838" y="4104620"/>
            <a:ext cx="66236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2800" b="1" smtClean="0">
                <a:solidFill>
                  <a:prstClr val="black"/>
                </a:solidFill>
              </a:rPr>
              <a:t>EE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286000" y="1381780"/>
            <a:ext cx="17171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smtClean="0"/>
              <a:t>Các kí tự:</a:t>
            </a:r>
            <a:endParaRPr lang="vi-VN" sz="28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4003137" y="1384300"/>
            <a:ext cx="32944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smtClean="0"/>
              <a:t>â ; ô ; ê ; đ ; ă ; ư ; ơ</a:t>
            </a:r>
            <a:endParaRPr lang="vi-VN" sz="2800" b="1" dirty="0"/>
          </a:p>
        </p:txBody>
      </p:sp>
      <p:sp>
        <p:nvSpPr>
          <p:cNvPr id="20" name="Subtitle 4"/>
          <p:cNvSpPr txBox="1">
            <a:spLocks/>
          </p:cNvSpPr>
          <p:nvPr/>
        </p:nvSpPr>
        <p:spPr>
          <a:xfrm>
            <a:off x="304800" y="0"/>
            <a:ext cx="8458200" cy="914400"/>
          </a:xfrm>
          <a:prstGeom prst="rect">
            <a:avLst/>
          </a:prstGeom>
        </p:spPr>
        <p:txBody>
          <a:bodyPr vert="horz" anchor="b">
            <a:normAutofit fontScale="92500" lnSpcReduction="10000"/>
          </a:bodyPr>
          <a:lstStyle>
            <a:lvl1pPr marL="0" indent="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400" kern="1200">
                <a:solidFill>
                  <a:schemeClr val="tx2">
                    <a:shade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 b="1" i="1" dirty="0" err="1" smtClean="0">
                <a:solidFill>
                  <a:srgbClr val="FF0000"/>
                </a:solidFill>
              </a:rPr>
              <a:t>Thứ</a:t>
            </a:r>
            <a:r>
              <a:rPr lang="en-US" sz="2800" b="1" i="1" dirty="0" smtClean="0">
                <a:solidFill>
                  <a:srgbClr val="FF0000"/>
                </a:solidFill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ba</a:t>
            </a:r>
            <a:r>
              <a:rPr lang="en-US" sz="2800" b="1" i="1" dirty="0" smtClean="0">
                <a:solidFill>
                  <a:srgbClr val="FF0000"/>
                </a:solidFill>
              </a:rPr>
              <a:t>,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ngày</a:t>
            </a:r>
            <a:r>
              <a:rPr lang="en-US" sz="2800" b="1" i="1" dirty="0" smtClean="0">
                <a:solidFill>
                  <a:srgbClr val="FF0000"/>
                </a:solidFill>
              </a:rPr>
              <a:t> 24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tháng</a:t>
            </a:r>
            <a:r>
              <a:rPr lang="en-US" sz="2800" b="1" i="1" dirty="0" smtClean="0">
                <a:solidFill>
                  <a:srgbClr val="FF0000"/>
                </a:solidFill>
              </a:rPr>
              <a:t> </a:t>
            </a:r>
            <a:r>
              <a:rPr lang="en-US" sz="2800" b="1" i="1" dirty="0">
                <a:solidFill>
                  <a:srgbClr val="FF0000"/>
                </a:solidFill>
              </a:rPr>
              <a:t>9</a:t>
            </a:r>
            <a:r>
              <a:rPr lang="en-US" sz="2800" b="1" i="1" dirty="0" smtClean="0">
                <a:solidFill>
                  <a:srgbClr val="FF0000"/>
                </a:solidFill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năm</a:t>
            </a:r>
            <a:r>
              <a:rPr lang="en-US" sz="2800" b="1" i="1" dirty="0" smtClean="0">
                <a:solidFill>
                  <a:srgbClr val="FF0000"/>
                </a:solidFill>
              </a:rPr>
              <a:t> 2019</a:t>
            </a:r>
          </a:p>
          <a:p>
            <a:pPr algn="ctr"/>
            <a:r>
              <a:rPr lang="en-US" sz="2800" b="1" i="1" dirty="0" smtClean="0">
                <a:solidFill>
                  <a:srgbClr val="FF0000"/>
                </a:solidFill>
              </a:rPr>
              <a:t>Tin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Học</a:t>
            </a:r>
            <a:endParaRPr lang="vi-VN" sz="2800" b="1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4800" y="2438400"/>
          <a:ext cx="8686800" cy="4145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43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43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smtClean="0">
                          <a:solidFill>
                            <a:schemeClr val="tx1"/>
                          </a:solidFill>
                        </a:rPr>
                        <a:t>Gõ phím </a:t>
                      </a:r>
                      <a:endParaRPr lang="vi-VN" sz="28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smtClean="0">
                          <a:solidFill>
                            <a:schemeClr val="tx1"/>
                          </a:solidFill>
                        </a:rPr>
                        <a:t>Các kí tự </a:t>
                      </a:r>
                      <a:endParaRPr lang="vi-VN" sz="28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800" b="1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smtClean="0"/>
                        <a:t>Â</a:t>
                      </a:r>
                      <a:endParaRPr lang="vi-VN" sz="2800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800" b="1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smtClean="0"/>
                        <a:t>Ô</a:t>
                      </a:r>
                      <a:endParaRPr lang="vi-VN" sz="2800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800" b="1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smtClean="0"/>
                        <a:t>Ê</a:t>
                      </a:r>
                      <a:endParaRPr lang="vi-VN" sz="2800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800" b="1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800" b="1" smtClean="0"/>
                        <a:t>Đ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800" b="1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800" b="1" smtClean="0"/>
                        <a:t>Ă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800" b="1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800" b="1" smtClean="0"/>
                        <a:t>Ư</a:t>
                      </a:r>
                      <a:endParaRPr lang="en-US" sz="2800" b="1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800" b="1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800" b="1" smtClean="0"/>
                        <a:t>Ơ</a:t>
                      </a:r>
                      <a:endParaRPr lang="en-US" sz="2800" b="1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04800" y="1762780"/>
            <a:ext cx="76305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vi-VN" sz="2800" b="1" smtClean="0"/>
              <a:t>a</a:t>
            </a:r>
            <a:r>
              <a:rPr lang="en-US" sz="2800" b="1" smtClean="0"/>
              <a:t>) Các kí tự â ; ô ; ê ; đ ; ă ; ư ; ơ -&gt; gõ kiểu </a:t>
            </a:r>
            <a:r>
              <a:rPr lang="en-US" sz="2800" b="1" smtClean="0">
                <a:solidFill>
                  <a:schemeClr val="accent6"/>
                </a:solidFill>
              </a:rPr>
              <a:t>VNI</a:t>
            </a:r>
            <a:r>
              <a:rPr lang="en-US" sz="2800" b="1" smtClean="0"/>
              <a:t>.</a:t>
            </a:r>
            <a:endParaRPr lang="vi-VN" sz="2800" b="1"/>
          </a:p>
        </p:txBody>
      </p:sp>
      <p:sp>
        <p:nvSpPr>
          <p:cNvPr id="6" name="Subtitle 4"/>
          <p:cNvSpPr txBox="1">
            <a:spLocks/>
          </p:cNvSpPr>
          <p:nvPr/>
        </p:nvSpPr>
        <p:spPr>
          <a:xfrm>
            <a:off x="533400" y="838200"/>
            <a:ext cx="8458200" cy="9144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318A8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BÀI 1: NHỮNG GÌ EM ĐÃ BIẾT (TIẾT 1)</a:t>
            </a:r>
            <a:endParaRPr kumimoji="0" lang="vi-VN" sz="2800" b="1" i="0" u="none" strike="noStrike" kern="1200" cap="none" spc="0" normalizeH="0" baseline="0" noProof="0" dirty="0">
              <a:ln>
                <a:noFill/>
              </a:ln>
              <a:solidFill>
                <a:srgbClr val="9318A8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800" y="1229380"/>
            <a:ext cx="16818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u="sng" smtClean="0"/>
              <a:t>Bài tập 1</a:t>
            </a:r>
            <a:r>
              <a:rPr lang="en-US" sz="2800" b="1" smtClean="0"/>
              <a:t>:</a:t>
            </a:r>
            <a:endParaRPr lang="vi-VN" sz="2800" b="1"/>
          </a:p>
        </p:txBody>
      </p:sp>
      <p:sp>
        <p:nvSpPr>
          <p:cNvPr id="9" name="Rectangle 8"/>
          <p:cNvSpPr/>
          <p:nvPr/>
        </p:nvSpPr>
        <p:spPr>
          <a:xfrm>
            <a:off x="2209800" y="2895600"/>
            <a:ext cx="6238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vi-VN" sz="2800" b="1" dirty="0" smtClean="0">
                <a:solidFill>
                  <a:prstClr val="black"/>
                </a:solidFill>
              </a:rPr>
              <a:t>A</a:t>
            </a:r>
            <a:r>
              <a:rPr lang="en-US" sz="2800" b="1" dirty="0" smtClean="0">
                <a:solidFill>
                  <a:prstClr val="black"/>
                </a:solidFill>
              </a:rPr>
              <a:t>6</a:t>
            </a:r>
          </a:p>
        </p:txBody>
      </p:sp>
      <p:sp>
        <p:nvSpPr>
          <p:cNvPr id="10" name="Rectangle 9"/>
          <p:cNvSpPr/>
          <p:nvPr/>
        </p:nvSpPr>
        <p:spPr>
          <a:xfrm>
            <a:off x="2209800" y="3505200"/>
            <a:ext cx="64312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2800" b="1" smtClean="0">
                <a:solidFill>
                  <a:prstClr val="black"/>
                </a:solidFill>
              </a:rPr>
              <a:t>O6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209800" y="4495800"/>
            <a:ext cx="6238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2800" b="1" smtClean="0">
                <a:solidFill>
                  <a:prstClr val="black"/>
                </a:solidFill>
              </a:rPr>
              <a:t>D9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208194" y="5029200"/>
            <a:ext cx="6238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2800" b="1" smtClean="0">
                <a:solidFill>
                  <a:prstClr val="black"/>
                </a:solidFill>
              </a:rPr>
              <a:t>A8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209800" y="5562600"/>
            <a:ext cx="6238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2800" b="1" smtClean="0">
                <a:solidFill>
                  <a:prstClr val="black"/>
                </a:solidFill>
              </a:rPr>
              <a:t>U7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225339" y="6096000"/>
            <a:ext cx="64312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2800" b="1" smtClean="0">
                <a:solidFill>
                  <a:prstClr val="black"/>
                </a:solidFill>
              </a:rPr>
              <a:t>O7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233238" y="3962400"/>
            <a:ext cx="6030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2800" b="1" smtClean="0">
                <a:solidFill>
                  <a:prstClr val="black"/>
                </a:solidFill>
              </a:rPr>
              <a:t>E6</a:t>
            </a:r>
          </a:p>
        </p:txBody>
      </p:sp>
      <p:sp>
        <p:nvSpPr>
          <p:cNvPr id="17" name="Subtitle 4"/>
          <p:cNvSpPr txBox="1">
            <a:spLocks/>
          </p:cNvSpPr>
          <p:nvPr/>
        </p:nvSpPr>
        <p:spPr>
          <a:xfrm>
            <a:off x="304800" y="0"/>
            <a:ext cx="8458200" cy="914400"/>
          </a:xfrm>
          <a:prstGeom prst="rect">
            <a:avLst/>
          </a:prstGeom>
        </p:spPr>
        <p:txBody>
          <a:bodyPr vert="horz" anchor="b">
            <a:normAutofit fontScale="92500" lnSpcReduction="10000"/>
          </a:bodyPr>
          <a:lstStyle>
            <a:lvl1pPr marL="0" indent="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400" kern="1200">
                <a:solidFill>
                  <a:schemeClr val="tx2">
                    <a:shade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 b="1" i="1" dirty="0" err="1" smtClean="0">
                <a:solidFill>
                  <a:srgbClr val="FF0000"/>
                </a:solidFill>
              </a:rPr>
              <a:t>Thứ</a:t>
            </a:r>
            <a:r>
              <a:rPr lang="en-US" sz="2800" b="1" i="1" dirty="0" smtClean="0">
                <a:solidFill>
                  <a:srgbClr val="FF0000"/>
                </a:solidFill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ba</a:t>
            </a:r>
            <a:r>
              <a:rPr lang="en-US" sz="2800" b="1" i="1" dirty="0" smtClean="0">
                <a:solidFill>
                  <a:srgbClr val="FF0000"/>
                </a:solidFill>
              </a:rPr>
              <a:t>,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ngày</a:t>
            </a:r>
            <a:r>
              <a:rPr lang="en-US" sz="2800" b="1" i="1" dirty="0" smtClean="0">
                <a:solidFill>
                  <a:srgbClr val="FF0000"/>
                </a:solidFill>
              </a:rPr>
              <a:t> 24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tháng</a:t>
            </a:r>
            <a:r>
              <a:rPr lang="en-US" sz="2800" b="1" i="1" dirty="0" smtClean="0">
                <a:solidFill>
                  <a:srgbClr val="FF0000"/>
                </a:solidFill>
              </a:rPr>
              <a:t> </a:t>
            </a:r>
            <a:r>
              <a:rPr lang="en-US" sz="2800" b="1" i="1" dirty="0">
                <a:solidFill>
                  <a:srgbClr val="FF0000"/>
                </a:solidFill>
              </a:rPr>
              <a:t>9</a:t>
            </a:r>
            <a:r>
              <a:rPr lang="en-US" sz="2800" b="1" i="1" dirty="0" smtClean="0">
                <a:solidFill>
                  <a:srgbClr val="FF0000"/>
                </a:solidFill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năm</a:t>
            </a:r>
            <a:r>
              <a:rPr lang="en-US" sz="2800" b="1" i="1" dirty="0" smtClean="0">
                <a:solidFill>
                  <a:srgbClr val="FF0000"/>
                </a:solidFill>
              </a:rPr>
              <a:t> 2019</a:t>
            </a:r>
          </a:p>
          <a:p>
            <a:pPr algn="ctr"/>
            <a:r>
              <a:rPr lang="en-US" sz="2800" b="1" i="1" dirty="0" smtClean="0">
                <a:solidFill>
                  <a:srgbClr val="FF0000"/>
                </a:solidFill>
              </a:rPr>
              <a:t>Tin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Học</a:t>
            </a:r>
            <a:endParaRPr lang="vi-VN" sz="2800" b="1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649</TotalTime>
  <Words>1108</Words>
  <Application>Microsoft Office PowerPoint</Application>
  <PresentationFormat>On-screen Show (4:3)</PresentationFormat>
  <Paragraphs>247</Paragraphs>
  <Slides>19</Slides>
  <Notes>7</Notes>
  <HiddenSlides>0</HiddenSlides>
  <MMClips>1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9" baseType="lpstr">
      <vt:lpstr>SimSun</vt:lpstr>
      <vt:lpstr>.VnAristote</vt:lpstr>
      <vt:lpstr>.VnHelvetInsH</vt:lpstr>
      <vt:lpstr>.VnKoala</vt:lpstr>
      <vt:lpstr>Arial</vt:lpstr>
      <vt:lpstr>Calibri</vt:lpstr>
      <vt:lpstr>Times New Roman</vt:lpstr>
      <vt:lpstr>UNI Chu viet tay</vt:lpstr>
      <vt:lpstr>Wingdings 2</vt:lpstr>
      <vt:lpstr>Trek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THEU TRAN</dc:creator>
  <cp:lastModifiedBy>ChatGPT</cp:lastModifiedBy>
  <cp:revision>198</cp:revision>
  <dcterms:created xsi:type="dcterms:W3CDTF">2018-10-07T07:59:18Z</dcterms:created>
  <dcterms:modified xsi:type="dcterms:W3CDTF">2023-10-16T07:53:13Z</dcterms:modified>
</cp:coreProperties>
</file>