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5"/>
  </p:notesMasterIdLst>
  <p:sldIdLst>
    <p:sldId id="287" r:id="rId2"/>
    <p:sldId id="288" r:id="rId3"/>
    <p:sldId id="289" r:id="rId4"/>
    <p:sldId id="291" r:id="rId5"/>
    <p:sldId id="294" r:id="rId6"/>
    <p:sldId id="304" r:id="rId7"/>
    <p:sldId id="308" r:id="rId8"/>
    <p:sldId id="297" r:id="rId9"/>
    <p:sldId id="306" r:id="rId10"/>
    <p:sldId id="307" r:id="rId11"/>
    <p:sldId id="298" r:id="rId12"/>
    <p:sldId id="299" r:id="rId13"/>
    <p:sldId id="301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FFFF"/>
    <a:srgbClr val="00FFFF"/>
    <a:srgbClr val="FFCCCC"/>
    <a:srgbClr val="99FFCC"/>
    <a:srgbClr val="00FFCC"/>
    <a:srgbClr val="00CCFF"/>
    <a:srgbClr val="926838"/>
    <a:srgbClr val="EB701D"/>
    <a:srgbClr val="775233"/>
    <a:srgbClr val="764A0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62" autoAdjust="0"/>
    <p:restoredTop sz="94660"/>
  </p:normalViewPr>
  <p:slideViewPr>
    <p:cSldViewPr snapToGrid="0">
      <p:cViewPr varScale="1">
        <p:scale>
          <a:sx n="85" d="100"/>
          <a:sy n="85" d="100"/>
        </p:scale>
        <p:origin x="562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386A99-9277-465B-B5C6-0E54B5D891E4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CACA5-0721-4C42-A629-D2841ED4C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396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47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574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298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244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08008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781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0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98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04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3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555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4823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8933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39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tm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661851" y="5263913"/>
            <a:ext cx="9673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0000CC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	</a:t>
            </a:r>
            <a:r>
              <a:rPr lang="en-US" sz="4800" b="1" dirty="0">
                <a:solidFill>
                  <a:srgbClr val="0000CC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Cả nhà từ phố về thăm quê.</a:t>
            </a:r>
            <a:endParaRPr lang="en-US" sz="4400" b="1" dirty="0">
              <a:solidFill>
                <a:srgbClr val="0000CC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3996676" y="5341587"/>
            <a:ext cx="101286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ph</a:t>
            </a:r>
            <a:endParaRPr lang="en-US" sz="48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83" y="412473"/>
            <a:ext cx="9683433" cy="498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362E968-AE8C-4A26-A60A-B19570316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396" y="729673"/>
            <a:ext cx="2737766" cy="1219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7203DAA-6475-4ADE-8506-9979219FDD81}"/>
              </a:ext>
            </a:extLst>
          </p:cNvPr>
          <p:cNvSpPr txBox="1"/>
          <p:nvPr/>
        </p:nvSpPr>
        <p:spPr>
          <a:xfrm>
            <a:off x="7331501" y="5433920"/>
            <a:ext cx="10128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800" b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lang="en-US" sz="44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743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f7.photo.talk.zdn.vn/175096120214862622/2a0d3ee84abc82e2dba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1"/>
          <a:stretch/>
        </p:blipFill>
        <p:spPr bwMode="auto">
          <a:xfrm>
            <a:off x="654755" y="655637"/>
            <a:ext cx="10535519" cy="39615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82648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1204421" y="5196124"/>
            <a:ext cx="107418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>
                <a:solidFill>
                  <a:schemeClr val="accent1">
                    <a:lumMod val="50000"/>
                  </a:schemeClr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r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a</a:t>
            </a:r>
            <a:r>
              <a:rPr lang="en-US" sz="3200" b="1">
                <a:solidFill>
                  <a:schemeClr val="accent1">
                    <a:lumMod val="50000"/>
                  </a:schemeClr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Thủ đô. B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cho bé quà quê. Bố đưa b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Century Gothic" pitchFamily="34" charset="0"/>
              </a:rPr>
              <a:t>à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 đi Bờ Hồ, </a:t>
            </a:r>
          </a:p>
          <a:p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đi phố cổ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6198700" y="5201270"/>
            <a:ext cx="1024444" cy="606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lang="en-US" sz="32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1613782" y="5684084"/>
            <a:ext cx="102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ph</a:t>
            </a:r>
            <a:endParaRPr lang="en-US" sz="32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16" y="531807"/>
            <a:ext cx="10412862" cy="459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2AEFA4-EA1C-4CA1-B5F3-7E6BFCA9A3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016" y="359297"/>
            <a:ext cx="2262346" cy="102074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255F35-6C44-4C52-83DE-153D8788F170}"/>
              </a:ext>
            </a:extLst>
          </p:cNvPr>
          <p:cNvSpPr txBox="1"/>
          <p:nvPr/>
        </p:nvSpPr>
        <p:spPr>
          <a:xfrm>
            <a:off x="5483213" y="5207893"/>
            <a:ext cx="10268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lang="en-US" sz="3200" b="1" dirty="0">
              <a:solidFill>
                <a:srgbClr val="FF0000"/>
              </a:solidFill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582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90" y="524163"/>
            <a:ext cx="9645074" cy="5544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769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77"/>
          <a:stretch/>
        </p:blipFill>
        <p:spPr>
          <a:xfrm flipH="1">
            <a:off x="1230664" y="230101"/>
            <a:ext cx="1718906" cy="14929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23" t="9736" b="17249"/>
          <a:stretch/>
        </p:blipFill>
        <p:spPr>
          <a:xfrm>
            <a:off x="8470231" y="240566"/>
            <a:ext cx="1941095" cy="14851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48"/>
          <a:stretch/>
        </p:blipFill>
        <p:spPr>
          <a:xfrm>
            <a:off x="2949571" y="240566"/>
            <a:ext cx="5520660" cy="1677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268129" y="725539"/>
            <a:ext cx="2883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Bandit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E2AB90-96E1-4776-BC52-1E65B309B418}"/>
              </a:ext>
            </a:extLst>
          </p:cNvPr>
          <p:cNvSpPr txBox="1"/>
          <p:nvPr/>
        </p:nvSpPr>
        <p:spPr>
          <a:xfrm>
            <a:off x="618311" y="1426705"/>
            <a:ext cx="10929404" cy="11339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63001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5D0A635F-595D-7944-B06B-0F42D3C7303D}"/>
              </a:ext>
            </a:extLst>
          </p:cNvPr>
          <p:cNvSpPr txBox="1"/>
          <p:nvPr/>
        </p:nvSpPr>
        <p:spPr>
          <a:xfrm>
            <a:off x="1085088" y="1377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1575A62-37CC-44C9-9CAE-762C5E9DCE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56" y="2816613"/>
            <a:ext cx="1401031" cy="3383280"/>
          </a:xfrm>
          <a:prstGeom prst="rect">
            <a:avLst/>
          </a:prstGeom>
        </p:spPr>
      </p:pic>
      <p:sp>
        <p:nvSpPr>
          <p:cNvPr id="6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2313407" y="3444686"/>
            <a:ext cx="6842258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nn-NO" sz="3200" b="1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0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(Tiết 1)</a:t>
            </a:r>
          </a:p>
          <a:p>
            <a:pPr algn="ctr"/>
            <a:br>
              <a:rPr lang="nn-NO" sz="66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66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4238058" y="1799041"/>
            <a:ext cx="1496478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  </a:t>
            </a:r>
          </a:p>
          <a:p>
            <a:pPr algn="ctr"/>
            <a:b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5449062" y="2109748"/>
            <a:ext cx="1651588" cy="11692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</a:t>
            </a: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6815176" y="1778121"/>
            <a:ext cx="1441077" cy="16456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nn-NO" sz="6600" b="1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  </a:t>
            </a:r>
          </a:p>
          <a:p>
            <a:pPr algn="ctr"/>
            <a:b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Google Shape;54;p13">
            <a:extLst>
              <a:ext uri="{FF2B5EF4-FFF2-40B4-BE49-F238E27FC236}">
                <a16:creationId xmlns:a16="http://schemas.microsoft.com/office/drawing/2014/main" id="{62CE5469-123C-4D45-AA43-64C73F255744}"/>
              </a:ext>
            </a:extLst>
          </p:cNvPr>
          <p:cNvSpPr txBox="1">
            <a:spLocks/>
          </p:cNvSpPr>
          <p:nvPr/>
        </p:nvSpPr>
        <p:spPr>
          <a:xfrm>
            <a:off x="8256253" y="2037220"/>
            <a:ext cx="1620742" cy="1169287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n-NO" sz="6600" b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</a:t>
            </a:r>
            <a:endParaRPr lang="nn-NO" sz="5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13407" y="2343944"/>
            <a:ext cx="22585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n-NO" sz="4400" b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 26:</a:t>
            </a:r>
            <a:endParaRPr lang="en-US" sz="4400"/>
          </a:p>
        </p:txBody>
      </p:sp>
    </p:spTree>
    <p:extLst>
      <p:ext uri="{BB962C8B-B14F-4D97-AF65-F5344CB8AC3E}">
        <p14:creationId xmlns:p14="http://schemas.microsoft.com/office/powerpoint/2010/main" val="88107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2" grpId="0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882" y="156213"/>
            <a:ext cx="2204771" cy="9715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7513" y="505613"/>
            <a:ext cx="19570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cs typeface="Times New Roman" panose="02020603050405020304" pitchFamily="18" charset="0"/>
              </a:rPr>
              <a:t>- </a:t>
            </a:r>
            <a:r>
              <a:rPr lang="en-US" sz="66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595620" y="1855452"/>
          <a:ext cx="322910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20198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598879" y="2856349"/>
            <a:ext cx="3229098" cy="129077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6000" b="1" dirty="0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r>
              <a:rPr lang="en-US" sz="6000" b="1" dirty="0">
                <a:solidFill>
                  <a:schemeClr val="tx1"/>
                </a:solidFill>
                <a:cs typeface="Times New Roman" panose="02020603050405020304" pitchFamily="18" charset="0"/>
              </a:rPr>
              <a:t>ố</a:t>
            </a:r>
            <a:endParaRPr lang="en-US" sz="4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endParaRPr lang="en-US" sz="60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7496440" y="1841203"/>
          <a:ext cx="2869634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8317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493261" y="2846738"/>
            <a:ext cx="2869632" cy="115883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r>
              <a:rPr lang="en-US" sz="5400" b="1">
                <a:solidFill>
                  <a:schemeClr val="tx1"/>
                </a:solidFill>
                <a:cs typeface="Times New Roman" panose="02020603050405020304" pitchFamily="18" charset="0"/>
              </a:rPr>
              <a:t>ê</a:t>
            </a:r>
            <a:endParaRPr lang="en-US" sz="6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93121" y="412893"/>
            <a:ext cx="18853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66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520739" y="4756117"/>
            <a:ext cx="100491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cs typeface="Times New Roman" panose="02020603050405020304" pitchFamily="18" charset="0"/>
              </a:rPr>
              <a:t>ph</a:t>
            </a:r>
            <a:r>
              <a:rPr lang="en-US" sz="4000" b="1" dirty="0">
                <a:latin typeface="Century Gothic" pitchFamily="34" charset="0"/>
                <a:cs typeface="Times New Roman" panose="02020603050405020304" charset="0"/>
              </a:rPr>
              <a:t>à</a:t>
            </a:r>
            <a:r>
              <a:rPr lang="en-US" sz="4800" b="1" dirty="0">
                <a:cs typeface="Times New Roman" panose="02020603050405020304" pitchFamily="18" charset="0"/>
              </a:rPr>
              <a:t>    phí    phở      qu</a:t>
            </a:r>
            <a:r>
              <a:rPr lang="en-US" sz="4400" b="1" dirty="0">
                <a:latin typeface="Century Gothic" pitchFamily="34" charset="0"/>
                <a:cs typeface="Times New Roman" panose="02020603050405020304" charset="0"/>
              </a:rPr>
              <a:t>a</a:t>
            </a:r>
            <a:r>
              <a:rPr lang="en-US" sz="4800" b="1" dirty="0">
                <a:cs typeface="Times New Roman" panose="02020603050405020304" pitchFamily="18" charset="0"/>
              </a:rPr>
              <a:t>    quê    quế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511714" y="4746128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769759" y="505613"/>
            <a:ext cx="16494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3062285" y="4748958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4419173" y="4749382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6288141" y="4747068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7576586" y="4746887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 </a:t>
            </a:r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9369546" y="4745546"/>
            <a:ext cx="2290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79202" y="1760614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169107" y="1818337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cs typeface="Times New Roman" panose="02020603050405020304" pitchFamily="18" charset="0"/>
              </a:rPr>
              <a:t>ô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467312" y="1785403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5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800818" y="1829604"/>
            <a:ext cx="14899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cs typeface="Times New Roman" panose="02020603050405020304" pitchFamily="18" charset="0"/>
              </a:rPr>
              <a:t>ê</a:t>
            </a:r>
            <a:endParaRPr lang="en-US" sz="5400" b="1" dirty="0"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216726" y="5418280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61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8" grpId="0" animBg="1"/>
      <p:bldP spid="8" grpId="1" animBg="1"/>
      <p:bldP spid="10" grpId="0" animBg="1"/>
      <p:bldP spid="10" grpId="1" animBg="1"/>
      <p:bldP spid="11" grpId="0"/>
      <p:bldP spid="11" grpId="1"/>
      <p:bldP spid="12" grpId="0"/>
      <p:bldP spid="17" grpId="0"/>
      <p:bldP spid="21" grpId="0"/>
      <p:bldP spid="21" grpId="1"/>
      <p:bldP spid="21" grpId="2"/>
      <p:bldP spid="24" grpId="0"/>
      <p:bldP spid="25" grpId="0"/>
      <p:bldP spid="26" grpId="0"/>
      <p:bldP spid="27" grpId="0"/>
      <p:bldP spid="28" grpId="0"/>
      <p:bldP spid="2" grpId="0"/>
      <p:bldP spid="29" grpId="0"/>
      <p:bldP spid="30" grpId="0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4C14A7-6EC4-4A7B-BF4D-1A99C7B32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08" y="171878"/>
            <a:ext cx="1659827" cy="971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44602" y="171878"/>
            <a:ext cx="1649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5" name="Table 2"/>
          <p:cNvGraphicFramePr>
            <a:graphicFrameLocks noGrp="1"/>
          </p:cNvGraphicFramePr>
          <p:nvPr/>
        </p:nvGraphicFramePr>
        <p:xfrm>
          <a:off x="2595620" y="1060971"/>
          <a:ext cx="3229100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4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85086"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2595620" y="2055242"/>
            <a:ext cx="3229098" cy="8934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4400" b="1">
                <a:solidFill>
                  <a:schemeClr val="tx1"/>
                </a:solidFill>
                <a:cs typeface="Times New Roman" panose="02020603050405020304" pitchFamily="18" charset="0"/>
              </a:rPr>
              <a:t>ph</a:t>
            </a:r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ố</a:t>
            </a:r>
            <a:endParaRPr lang="en-US" sz="3600" b="1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endParaRPr lang="en-US" sz="4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7454727" y="986308"/>
          <a:ext cx="2869634" cy="982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8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348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68317">
                <a:tc>
                  <a:txBody>
                    <a:bodyPr/>
                    <a:lstStyle/>
                    <a:p>
                      <a:pPr algn="ctr"/>
                      <a:endParaRPr lang="en-US" sz="5400" dirty="0">
                        <a:solidFill>
                          <a:srgbClr val="FF0000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6000" dirty="0">
                        <a:solidFill>
                          <a:schemeClr val="tx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80" marR="68580" marT="34290" marB="34290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7454729" y="1980754"/>
            <a:ext cx="2869632" cy="87473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r>
              <a:rPr lang="en-US" sz="4400" b="1">
                <a:solidFill>
                  <a:schemeClr val="tx1"/>
                </a:solidFill>
                <a:cs typeface="Times New Roman" panose="02020603050405020304" pitchFamily="18" charset="0"/>
              </a:rPr>
              <a:t>ê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1594" y="193232"/>
            <a:ext cx="18853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2331093" y="2960000"/>
            <a:ext cx="1004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cs typeface="Times New Roman" panose="02020603050405020304" pitchFamily="18" charset="0"/>
              </a:rPr>
              <a:t>ph</a:t>
            </a:r>
            <a:r>
              <a:rPr lang="en-US" sz="3200" b="1" dirty="0">
                <a:latin typeface="Century Gothic" pitchFamily="34" charset="0"/>
              </a:rPr>
              <a:t>à</a:t>
            </a:r>
            <a:r>
              <a:rPr lang="en-US" sz="3600" b="1" dirty="0">
                <a:cs typeface="Times New Roman" panose="02020603050405020304" pitchFamily="18" charset="0"/>
              </a:rPr>
              <a:t>    phí    phở            qu</a:t>
            </a:r>
            <a:r>
              <a:rPr lang="en-US" sz="3200" b="1" dirty="0">
                <a:latin typeface="Century Gothic" pitchFamily="34" charset="0"/>
                <a:cs typeface="Times New Roman" panose="02020603050405020304" charset="0"/>
              </a:rPr>
              <a:t>a</a:t>
            </a:r>
            <a:r>
              <a:rPr lang="en-US" sz="3600" b="1" dirty="0">
                <a:cs typeface="Times New Roman" panose="02020603050405020304" pitchFamily="18" charset="0"/>
              </a:rPr>
              <a:t>  quê  quế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74766" y="207567"/>
            <a:ext cx="1649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0000"/>
                </a:solidFill>
                <a:cs typeface="Times New Roman" panose="02020603050405020304" pitchFamily="18" charset="0"/>
              </a:rPr>
              <a:t>p</a:t>
            </a:r>
            <a:endParaRPr lang="en-US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04653" y="1093077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ph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2758" y="1122683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ô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482927" y="1013760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cs typeface="Times New Roman" panose="02020603050405020304" pitchFamily="18" charset="0"/>
              </a:rPr>
              <a:t>qu</a:t>
            </a:r>
            <a:endParaRPr lang="en-US" sz="40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834456" y="1016672"/>
            <a:ext cx="1489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cs typeface="Times New Roman" panose="02020603050405020304" pitchFamily="18" charset="0"/>
              </a:rPr>
              <a:t>ê</a:t>
            </a:r>
            <a:endParaRPr lang="en-US" sz="4000" b="1" dirty="0"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910" y="3876146"/>
            <a:ext cx="1484074" cy="1491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9472" y="3819643"/>
            <a:ext cx="1599842" cy="1618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5036" y="3910280"/>
            <a:ext cx="1528831" cy="15548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Picture 24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110" y="3876146"/>
            <a:ext cx="1572625" cy="15623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79E3C58-E099-42D3-AED5-E3BD463BC873}"/>
              </a:ext>
            </a:extLst>
          </p:cNvPr>
          <p:cNvSpPr txBox="1"/>
          <p:nvPr/>
        </p:nvSpPr>
        <p:spPr>
          <a:xfrm>
            <a:off x="1160186" y="5476642"/>
            <a:ext cx="10006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3200" b="1" dirty="0">
                <a:latin typeface="Century Gothic" pitchFamily="34" charset="0"/>
              </a:rPr>
              <a:t>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en-US" sz="3200" b="1" dirty="0">
                <a:latin typeface="Century Gothic" pitchFamily="34" charset="0"/>
              </a:rPr>
              <a:t>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phố cổ            quê nh</a:t>
            </a:r>
            <a:r>
              <a:rPr lang="en-US" sz="3200" b="1" dirty="0">
                <a:latin typeface="Century Gothic" pitchFamily="34" charset="0"/>
              </a:rPr>
              <a:t>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quả khế</a:t>
            </a:r>
          </a:p>
        </p:txBody>
      </p:sp>
      <p:sp>
        <p:nvSpPr>
          <p:cNvPr id="27" name="Oval 26"/>
          <p:cNvSpPr/>
          <p:nvPr/>
        </p:nvSpPr>
        <p:spPr>
          <a:xfrm>
            <a:off x="7258930" y="347693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8740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7773CB8-2DCE-4D3B-B91B-A8BF92FC6D4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57726" y="326417"/>
            <a:ext cx="5092530" cy="255638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107E6988-8527-458E-97D5-779243C29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316" y="3962400"/>
            <a:ext cx="3047621" cy="280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39404" y="2882801"/>
            <a:ext cx="648544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 bảng con</a:t>
            </a:r>
          </a:p>
        </p:txBody>
      </p:sp>
    </p:spTree>
    <p:extLst>
      <p:ext uri="{BB962C8B-B14F-4D97-AF65-F5344CB8AC3E}">
        <p14:creationId xmlns:p14="http://schemas.microsoft.com/office/powerpoint/2010/main" val="15130409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f48-zpg.zdn.vn/5156476564164103834/4fa1a998f4cc3c9265d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" t="-1" b="1251"/>
          <a:stretch/>
        </p:blipFill>
        <p:spPr bwMode="auto">
          <a:xfrm>
            <a:off x="632178" y="262288"/>
            <a:ext cx="10272888" cy="6143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2739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f33-zpg.zdn.vn/2438794400460037691/8c568acbd59f1dc1448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"/>
          <a:stretch/>
        </p:blipFill>
        <p:spPr bwMode="auto">
          <a:xfrm>
            <a:off x="857955" y="250296"/>
            <a:ext cx="9832623" cy="6161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237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u the ngoi">
            <a:extLst>
              <a:ext uri="{FF2B5EF4-FFF2-40B4-BE49-F238E27FC236}">
                <a16:creationId xmlns:a16="http://schemas.microsoft.com/office/drawing/2014/main" id="{6A2B093C-5BF1-4D9F-B1A3-9D1EE9EE6C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553" y="4058653"/>
            <a:ext cx="2514742" cy="2350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D16B30-BE75-464D-82A1-EEBED0D4AC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904" y="458606"/>
            <a:ext cx="6401693" cy="464091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26C7B4-ACA8-40BC-A7E4-7F44A79D1B23}"/>
              </a:ext>
            </a:extLst>
          </p:cNvPr>
          <p:cNvSpPr/>
          <p:nvPr/>
        </p:nvSpPr>
        <p:spPr>
          <a:xfrm>
            <a:off x="4315325" y="477078"/>
            <a:ext cx="6400800" cy="5791200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848235-B0B9-47AC-9945-B61110BD7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083" y="176462"/>
            <a:ext cx="3025633" cy="12833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5" y="4988278"/>
            <a:ext cx="5551054" cy="120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319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f17-zpc.zdn.vn/7393211187061779402/79059163e937216978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" t="2450" r="4005" b="10363"/>
          <a:stretch/>
        </p:blipFill>
        <p:spPr bwMode="auto">
          <a:xfrm>
            <a:off x="1106311" y="237067"/>
            <a:ext cx="9019822" cy="62239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688125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2627</TotalTime>
  <Words>102</Words>
  <Application>Microsoft Office PowerPoint</Application>
  <PresentationFormat>Widescreen</PresentationFormat>
  <Paragraphs>53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</vt:lpstr>
      <vt:lpstr>Times New Roman</vt:lpstr>
      <vt:lpstr>Calibri Light</vt:lpstr>
      <vt:lpstr>Arial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84965661543</dc:creator>
  <cp:lastModifiedBy>minh trí</cp:lastModifiedBy>
  <cp:revision>211</cp:revision>
  <dcterms:created xsi:type="dcterms:W3CDTF">2021-07-10T15:07:21Z</dcterms:created>
  <dcterms:modified xsi:type="dcterms:W3CDTF">2023-06-05T14:30:43Z</dcterms:modified>
</cp:coreProperties>
</file>