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7"/>
  </p:notesMasterIdLst>
  <p:sldIdLst>
    <p:sldId id="435" r:id="rId2"/>
    <p:sldId id="395" r:id="rId3"/>
    <p:sldId id="396" r:id="rId4"/>
    <p:sldId id="445" r:id="rId5"/>
    <p:sldId id="446" r:id="rId6"/>
    <p:sldId id="447" r:id="rId7"/>
    <p:sldId id="448" r:id="rId8"/>
    <p:sldId id="449" r:id="rId9"/>
    <p:sldId id="436" r:id="rId10"/>
    <p:sldId id="394" r:id="rId11"/>
    <p:sldId id="399" r:id="rId12"/>
    <p:sldId id="437" r:id="rId13"/>
    <p:sldId id="438" r:id="rId14"/>
    <p:sldId id="452" r:id="rId15"/>
    <p:sldId id="453" r:id="rId16"/>
    <p:sldId id="428" r:id="rId17"/>
    <p:sldId id="427" r:id="rId18"/>
    <p:sldId id="426" r:id="rId19"/>
    <p:sldId id="439" r:id="rId20"/>
    <p:sldId id="441" r:id="rId21"/>
    <p:sldId id="442" r:id="rId22"/>
    <p:sldId id="443" r:id="rId23"/>
    <p:sldId id="454" r:id="rId24"/>
    <p:sldId id="431" r:id="rId25"/>
    <p:sldId id="444"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334"/>
    <a:srgbClr val="FED267"/>
    <a:srgbClr val="F1BE22"/>
    <a:srgbClr val="5EAD42"/>
    <a:srgbClr val="203965"/>
    <a:srgbClr val="F99102"/>
    <a:srgbClr val="FEBF2C"/>
    <a:srgbClr val="FFC102"/>
    <a:srgbClr val="005A9A"/>
    <a:srgbClr val="A71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90" autoAdjust="0"/>
    <p:restoredTop sz="94660"/>
  </p:normalViewPr>
  <p:slideViewPr>
    <p:cSldViewPr snapToGrid="0" showGuides="1">
      <p:cViewPr>
        <p:scale>
          <a:sx n="50" d="100"/>
          <a:sy n="50" d="100"/>
        </p:scale>
        <p:origin x="-1644" y="-498"/>
      </p:cViewPr>
      <p:guideLst>
        <p:guide orient="horz" pos="2160"/>
        <p:guide pos="3840"/>
      </p:guideLst>
    </p:cSldViewPr>
  </p:slideViewPr>
  <p:notesTextViewPr>
    <p:cViewPr>
      <p:scale>
        <a:sx n="1" d="1"/>
        <a:sy n="1" d="1"/>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2023/9/10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3E2028-23C5-411E-A61D-BA17CCF4DD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2699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2023/9/10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9264460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050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125045992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5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xmlns=""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xmlns=""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70548241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xmlns=""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pic>
        <p:nvPicPr>
          <p:cNvPr id="10" name="Picture 9">
            <a:extLst>
              <a:ext uri="{FF2B5EF4-FFF2-40B4-BE49-F238E27FC236}">
                <a16:creationId xmlns:a16="http://schemas.microsoft.com/office/drawing/2014/main" xmlns=""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1" name="Picture 10">
            <a:extLst>
              <a:ext uri="{FF2B5EF4-FFF2-40B4-BE49-F238E27FC236}">
                <a16:creationId xmlns:a16="http://schemas.microsoft.com/office/drawing/2014/main" xmlns=""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2" name="Picture 11">
            <a:extLst>
              <a:ext uri="{FF2B5EF4-FFF2-40B4-BE49-F238E27FC236}">
                <a16:creationId xmlns:a16="http://schemas.microsoft.com/office/drawing/2014/main" xmlns=""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13" name="Picture 12">
            <a:extLst>
              <a:ext uri="{FF2B5EF4-FFF2-40B4-BE49-F238E27FC236}">
                <a16:creationId xmlns:a16="http://schemas.microsoft.com/office/drawing/2014/main" xmlns=""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sp>
        <p:nvSpPr>
          <p:cNvPr id="14" name="Title 1">
            <a:extLst>
              <a:ext uri="{FF2B5EF4-FFF2-40B4-BE49-F238E27FC236}">
                <a16:creationId xmlns:a16="http://schemas.microsoft.com/office/drawing/2014/main" xmlns="" id="{7A218C26-69B7-499C-B190-96851A78FEC6}"/>
              </a:ext>
            </a:extLst>
          </p:cNvPr>
          <p:cNvSpPr txBox="1">
            <a:spLocks/>
          </p:cNvSpPr>
          <p:nvPr userDrawn="1"/>
        </p:nvSpPr>
        <p:spPr>
          <a:xfrm>
            <a:off x="-402464" y="6332213"/>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786"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786"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7" name="Picture 16">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8" name="Picture 17">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9" name="Picture 18">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5" r:id="rId3"/>
    <p:sldLayoutId id="2147483751" r:id="rId4"/>
    <p:sldLayoutId id="2147483668"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1.png"/><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4.png"/><Relationship Id="rId5" Type="http://schemas.microsoft.com/office/2007/relationships/hdphoto" Target="../media/hdphoto12.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3.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3.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6.png"/><Relationship Id="rId18" Type="http://schemas.openxmlformats.org/officeDocument/2006/relationships/image" Target="../media/image18.png"/><Relationship Id="rId3" Type="http://schemas.openxmlformats.org/officeDocument/2006/relationships/slide" Target="slide5.xml"/><Relationship Id="rId21" Type="http://schemas.microsoft.com/office/2007/relationships/hdphoto" Target="../media/hdphoto10.wdp"/><Relationship Id="rId7" Type="http://schemas.openxmlformats.org/officeDocument/2006/relationships/image" Target="../media/image14.png"/><Relationship Id="rId12" Type="http://schemas.openxmlformats.org/officeDocument/2006/relationships/slide" Target="slide8.xml"/><Relationship Id="rId17" Type="http://schemas.microsoft.com/office/2007/relationships/hdphoto" Target="../media/hdphoto8.wdp"/><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 Target="slide6.xml"/><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slide" Target="slide9.xml"/><Relationship Id="rId10" Type="http://schemas.openxmlformats.org/officeDocument/2006/relationships/image" Target="../media/image15.png"/><Relationship Id="rId19" Type="http://schemas.microsoft.com/office/2007/relationships/hdphoto" Target="../media/hdphoto9.wdp"/><Relationship Id="rId4" Type="http://schemas.openxmlformats.org/officeDocument/2006/relationships/image" Target="../media/image13.png"/><Relationship Id="rId9" Type="http://schemas.openxmlformats.org/officeDocument/2006/relationships/slide" Target="slide7.xml"/><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slide" Target="slide4.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4.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5.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EE6"/>
        </a:solidFill>
        <a:effectLst/>
      </p:bgPr>
    </p:bg>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xmlns="" id="{8D599516-1F29-AE63-2224-F6F037EC6B0A}"/>
              </a:ext>
            </a:extLst>
          </p:cNvPr>
          <p:cNvSpPr/>
          <p:nvPr/>
        </p:nvSpPr>
        <p:spPr>
          <a:xfrm>
            <a:off x="4005943" y="0"/>
            <a:ext cx="8186057" cy="6858000"/>
          </a:xfrm>
          <a:custGeom>
            <a:avLst/>
            <a:gdLst>
              <a:gd name="connsiteX0" fmla="*/ 2467176 w 3503495"/>
              <a:gd name="connsiteY0" fmla="*/ 0 h 2429827"/>
              <a:gd name="connsiteX1" fmla="*/ 1413711 w 3503495"/>
              <a:gd name="connsiteY1" fmla="*/ 945833 h 2429827"/>
              <a:gd name="connsiteX2" fmla="*/ 627898 w 3503495"/>
              <a:gd name="connsiteY2" fmla="*/ 1923098 h 2429827"/>
              <a:gd name="connsiteX3" fmla="*/ 201 w 3503495"/>
              <a:gd name="connsiteY3" fmla="*/ 2429828 h 2429827"/>
              <a:gd name="connsiteX4" fmla="*/ 3503496 w 3503495"/>
              <a:gd name="connsiteY4" fmla="*/ 2429828 h 2429827"/>
              <a:gd name="connsiteX5" fmla="*/ 3503496 w 3503495"/>
              <a:gd name="connsiteY5" fmla="*/ 0 h 2429827"/>
              <a:gd name="connsiteX6" fmla="*/ 2467176 w 3503495"/>
              <a:gd name="connsiteY6" fmla="*/ 0 h 242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495" h="2429827">
                <a:moveTo>
                  <a:pt x="2467176" y="0"/>
                </a:moveTo>
                <a:cubicBezTo>
                  <a:pt x="2467176" y="0"/>
                  <a:pt x="1740418" y="143828"/>
                  <a:pt x="1413711" y="945833"/>
                </a:cubicBezTo>
                <a:cubicBezTo>
                  <a:pt x="1087956" y="1748790"/>
                  <a:pt x="1285124" y="1697355"/>
                  <a:pt x="627898" y="1923098"/>
                </a:cubicBezTo>
                <a:cubicBezTo>
                  <a:pt x="-29327" y="2148840"/>
                  <a:pt x="201" y="2429828"/>
                  <a:pt x="201" y="2429828"/>
                </a:cubicBezTo>
                <a:lnTo>
                  <a:pt x="3503496" y="2429828"/>
                </a:lnTo>
                <a:lnTo>
                  <a:pt x="3503496" y="0"/>
                </a:lnTo>
                <a:lnTo>
                  <a:pt x="2467176" y="0"/>
                </a:lnTo>
                <a:close/>
              </a:path>
            </a:pathLst>
          </a:custGeom>
          <a:solidFill>
            <a:srgbClr val="00994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6" name="任意多边形: 形状 35">
            <a:extLst>
              <a:ext uri="{FF2B5EF4-FFF2-40B4-BE49-F238E27FC236}">
                <a16:creationId xmlns:a16="http://schemas.microsoft.com/office/drawing/2014/main" xmlns="" id="{D8EEB5B2-9D8E-B378-4031-210269ECDF89}"/>
              </a:ext>
            </a:extLst>
          </p:cNvPr>
          <p:cNvSpPr/>
          <p:nvPr/>
        </p:nvSpPr>
        <p:spPr>
          <a:xfrm>
            <a:off x="7112614" y="1358950"/>
            <a:ext cx="1426952" cy="512876"/>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7ACE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9" name="任意多边形: 形状 38">
            <a:extLst>
              <a:ext uri="{FF2B5EF4-FFF2-40B4-BE49-F238E27FC236}">
                <a16:creationId xmlns:a16="http://schemas.microsoft.com/office/drawing/2014/main" xmlns="" id="{DD29E2B1-352E-58D5-CB7D-811514ABF59D}"/>
              </a:ext>
            </a:extLst>
          </p:cNvPr>
          <p:cNvSpPr/>
          <p:nvPr/>
        </p:nvSpPr>
        <p:spPr>
          <a:xfrm>
            <a:off x="9390865" y="907326"/>
            <a:ext cx="915508" cy="329052"/>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A5E0C8">
              <a:alpha val="7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57"/>
            <a:ext cx="12192000" cy="6858000"/>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9891" b="100000" l="9891" r="94721"/>
                    </a14:imgEffect>
                  </a14:imgLayer>
                </a14:imgProps>
              </a:ext>
              <a:ext uri="{28A0092B-C50C-407E-A947-70E740481C1C}">
                <a14:useLocalDpi xmlns:a14="http://schemas.microsoft.com/office/drawing/2010/main" val="0"/>
              </a:ext>
            </a:extLst>
          </a:blip>
          <a:stretch>
            <a:fillRect/>
          </a:stretch>
        </p:blipFill>
        <p:spPr>
          <a:xfrm>
            <a:off x="-436581" y="2432732"/>
            <a:ext cx="4408811" cy="4408811"/>
          </a:xfrm>
          <a:prstGeom prst="rect">
            <a:avLst/>
          </a:prstGeom>
        </p:spPr>
      </p:pic>
      <p:pic>
        <p:nvPicPr>
          <p:cNvPr id="8" name="Picture 7"/>
          <p:cNvPicPr>
            <a:picLocks noChangeAspect="1"/>
          </p:cNvPicPr>
          <p:nvPr/>
        </p:nvPicPr>
        <p:blipFill>
          <a:blip r:embed="rId6"/>
          <a:stretch>
            <a:fillRect/>
          </a:stretch>
        </p:blipFill>
        <p:spPr>
          <a:xfrm>
            <a:off x="692594" y="1408424"/>
            <a:ext cx="11101778" cy="2865368"/>
          </a:xfrm>
          <a:prstGeom prst="rect">
            <a:avLst/>
          </a:prstGeom>
        </p:spPr>
      </p:pic>
      <p:pic>
        <p:nvPicPr>
          <p:cNvPr id="9" name="Picture 8" descr="Logo, company name&#10;&#10;Description automatically generated">
            <a:extLst>
              <a:ext uri="{FF2B5EF4-FFF2-40B4-BE49-F238E27FC236}">
                <a16:creationId xmlns:a16="http://schemas.microsoft.com/office/drawing/2014/main" xmlns=""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8829" y="-79013"/>
            <a:ext cx="1150865" cy="1150865"/>
          </a:xfrm>
          <a:prstGeom prst="rect">
            <a:avLst/>
          </a:prstGeom>
        </p:spPr>
      </p:pic>
      <p:pic>
        <p:nvPicPr>
          <p:cNvPr id="10" name="Picture 9" descr="A picture containing watch, green&#10;&#10;Description automatically generated">
            <a:extLst>
              <a:ext uri="{FF2B5EF4-FFF2-40B4-BE49-F238E27FC236}">
                <a16:creationId xmlns:a16="http://schemas.microsoft.com/office/drawing/2014/main" xmlns="" id="{E358E3FC-E69F-929B-2943-EDF1FDA770B1}"/>
              </a:ext>
            </a:extLst>
          </p:cNvPr>
          <p:cNvPicPr>
            <a:picLocks noChangeAspect="1"/>
          </p:cNvPicPr>
          <p:nvPr/>
        </p:nvPicPr>
        <p:blipFill>
          <a:blip r:embed="rId9"/>
          <a:stretch>
            <a:fillRect/>
          </a:stretch>
        </p:blipFill>
        <p:spPr>
          <a:xfrm>
            <a:off x="3404013" y="2540000"/>
            <a:ext cx="383640" cy="407066"/>
          </a:xfrm>
          <a:prstGeom prst="rect">
            <a:avLst/>
          </a:prstGeom>
        </p:spPr>
      </p:pic>
      <p:pic>
        <p:nvPicPr>
          <p:cNvPr id="13" name="Picture 2" descr="54 dân tộc Việt Nam - Page 5 of 5 - Địa Ốc Thông Thái"/>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8539566" y="4239111"/>
            <a:ext cx="2383165" cy="26371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54 dân tộc Việt Nam - Page 5 of 5 - Địa Ốc Thông Thái"/>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6327741" y="4223149"/>
            <a:ext cx="2280550" cy="263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050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1+#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xmlns="" id="{84928654-6051-2795-250C-4423ED2B21D1}"/>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4436" y="197450"/>
            <a:ext cx="6617855" cy="401250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14080"/>
            <a:ext cx="2133600" cy="1727023"/>
          </a:xfrm>
          <a:prstGeom prst="rect">
            <a:avLst/>
          </a:prstGeom>
        </p:spPr>
      </p:pic>
      <p:pic>
        <p:nvPicPr>
          <p:cNvPr id="3" name="Picture 2"/>
          <p:cNvPicPr>
            <a:picLocks noChangeAspect="1"/>
          </p:cNvPicPr>
          <p:nvPr/>
        </p:nvPicPr>
        <p:blipFill>
          <a:blip r:embed="rId6"/>
          <a:stretch>
            <a:fillRect/>
          </a:stretch>
        </p:blipFill>
        <p:spPr>
          <a:xfrm>
            <a:off x="0" y="1544104"/>
            <a:ext cx="8541236" cy="2420322"/>
          </a:xfrm>
          <a:prstGeom prst="rect">
            <a:avLst/>
          </a:prstGeom>
        </p:spPr>
      </p:pic>
      <p:pic>
        <p:nvPicPr>
          <p:cNvPr id="1026" name="Picture 2" descr="54 dân tộc Việt Nam - Page 5 of 5 - Địa Ốc Thông Thái"/>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77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3" name="Rectangle 2"/>
          <p:cNvSpPr/>
          <p:nvPr/>
        </p:nvSpPr>
        <p:spPr>
          <a:xfrm>
            <a:off x="873442" y="1709700"/>
            <a:ext cx="8532977" cy="954107"/>
          </a:xfrm>
          <a:prstGeom prst="rect">
            <a:avLst/>
          </a:prstGeom>
        </p:spPr>
        <p:txBody>
          <a:bodyPr wrap="none">
            <a:spAutoFit/>
          </a:bodyPr>
          <a:lstStyle/>
          <a:p>
            <a:pPr algn="ctr"/>
            <a:r>
              <a:rPr lang="nl-NL"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nl-NL"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Em</a:t>
            </a: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hãy đọc thông tin SGK trang 24 và kể tên một số </a:t>
            </a:r>
          </a:p>
          <a:p>
            <a:pPr algn="ct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dân tộc vùng Trung du và miền núi Bắc Bộ.</a:t>
            </a:r>
            <a:endParaRPr lang="en-US" sz="2800" b="1"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13" name="Google Shape;117;p2"/>
          <p:cNvSpPr/>
          <p:nvPr/>
        </p:nvSpPr>
        <p:spPr>
          <a:xfrm>
            <a:off x="873442" y="1620787"/>
            <a:ext cx="8532977" cy="114690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 name="TextBox 3"/>
          <p:cNvSpPr txBox="1"/>
          <p:nvPr/>
        </p:nvSpPr>
        <p:spPr>
          <a:xfrm>
            <a:off x="873442" y="1641643"/>
            <a:ext cx="8508733" cy="1015663"/>
          </a:xfrm>
          <a:prstGeom prst="rect">
            <a:avLst/>
          </a:prstGeom>
          <a:noFill/>
        </p:spPr>
        <p:txBody>
          <a:bodyPr wrap="square" rtlCol="0">
            <a:spAutoFit/>
          </a:bodyPr>
          <a:lstStyle/>
          <a:p>
            <a:pPr algn="ctr"/>
            <a:r>
              <a:rPr lang="vi-VN" sz="3000" b="1" dirty="0">
                <a:latin typeface="Cambria" panose="02040503050406030204" pitchFamily="18" charset="0"/>
                <a:ea typeface="Cambria" panose="02040503050406030204" pitchFamily="18" charset="0"/>
              </a:rPr>
              <a:t>Một số dân tộc sống ở vùng Trung du và</a:t>
            </a:r>
          </a:p>
          <a:p>
            <a:pPr algn="ctr"/>
            <a:r>
              <a:rPr lang="vi-VN" sz="3000" b="1" dirty="0">
                <a:latin typeface="Cambria" panose="02040503050406030204" pitchFamily="18" charset="0"/>
                <a:ea typeface="Cambria" panose="02040503050406030204" pitchFamily="18" charset="0"/>
              </a:rPr>
              <a:t> miền núi Bắc Bộ.</a:t>
            </a:r>
            <a:endParaRPr lang="en-US" sz="3000" b="1" dirty="0">
              <a:latin typeface="Cambria" panose="02040503050406030204" pitchFamily="18" charset="0"/>
              <a:ea typeface="Cambria" panose="02040503050406030204" pitchFamily="18" charset="0"/>
            </a:endParaRPr>
          </a:p>
        </p:txBody>
      </p:sp>
      <p:pic>
        <p:nvPicPr>
          <p:cNvPr id="15" name="Picture 14"/>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275671" y="3024739"/>
            <a:ext cx="4065069" cy="286670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42" y="3024739"/>
            <a:ext cx="4979658" cy="2866701"/>
          </a:xfrm>
          <a:prstGeom prst="rect">
            <a:avLst/>
          </a:prstGeom>
        </p:spPr>
      </p:pic>
      <p:sp>
        <p:nvSpPr>
          <p:cNvPr id="8" name="TextBox 7"/>
          <p:cNvSpPr txBox="1"/>
          <p:nvPr/>
        </p:nvSpPr>
        <p:spPr>
          <a:xfrm>
            <a:off x="2452885" y="5891440"/>
            <a:ext cx="2281187"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Người Mông</a:t>
            </a:r>
            <a:endParaRPr lang="en-US" sz="2400" dirty="0">
              <a:latin typeface="Cambria" panose="02040503050406030204" pitchFamily="18" charset="0"/>
              <a:ea typeface="Cambria" panose="02040503050406030204" pitchFamily="18" charset="0"/>
            </a:endParaRPr>
          </a:p>
        </p:txBody>
      </p:sp>
      <p:sp>
        <p:nvSpPr>
          <p:cNvPr id="17" name="TextBox 16"/>
          <p:cNvSpPr txBox="1"/>
          <p:nvPr/>
        </p:nvSpPr>
        <p:spPr>
          <a:xfrm>
            <a:off x="7432543" y="5891439"/>
            <a:ext cx="2281187"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Người Tày</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2092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animBg="1"/>
      <p:bldP spid="4" grpId="0"/>
      <p:bldP spid="8"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miền núi Bắc Bộ.</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2452885" y="5891440"/>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Thái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Nùng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732051" y="2656768"/>
            <a:ext cx="3727312" cy="2977190"/>
          </a:xfrm>
          <a:prstGeom prst="rect">
            <a:avLst/>
          </a:prstGeom>
        </p:spPr>
      </p:pic>
      <p:pic>
        <p:nvPicPr>
          <p:cNvPr id="5" name="Picture 4"/>
          <p:cNvPicPr>
            <a:picLocks noChangeAspect="1"/>
          </p:cNvPicPr>
          <p:nvPr/>
        </p:nvPicPr>
        <p:blipFill>
          <a:blip r:embed="rId5"/>
          <a:stretch>
            <a:fillRect/>
          </a:stretch>
        </p:blipFill>
        <p:spPr>
          <a:xfrm>
            <a:off x="6319549" y="2607620"/>
            <a:ext cx="4621631" cy="3075485"/>
          </a:xfrm>
          <a:prstGeom prst="rect">
            <a:avLst/>
          </a:prstGeom>
        </p:spPr>
      </p:pic>
    </p:spTree>
    <p:extLst>
      <p:ext uri="{BB962C8B-B14F-4D97-AF65-F5344CB8AC3E}">
        <p14:creationId xmlns:p14="http://schemas.microsoft.com/office/powerpoint/2010/main" val="1857105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miền núi Bắc Bộ.</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1946707" y="5708642"/>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Mường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Dao</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4"/>
          <a:stretch>
            <a:fillRect/>
          </a:stretch>
        </p:blipFill>
        <p:spPr>
          <a:xfrm>
            <a:off x="849745" y="2704581"/>
            <a:ext cx="4507346" cy="2929601"/>
          </a:xfrm>
          <a:prstGeom prst="rect">
            <a:avLst/>
          </a:prstGeom>
        </p:spPr>
      </p:pic>
      <p:pic>
        <p:nvPicPr>
          <p:cNvPr id="7" name="Picture 6"/>
          <p:cNvPicPr>
            <a:picLocks noChangeAspect="1"/>
          </p:cNvPicPr>
          <p:nvPr/>
        </p:nvPicPr>
        <p:blipFill>
          <a:blip r:embed="rId5"/>
          <a:stretch>
            <a:fillRect/>
          </a:stretch>
        </p:blipFill>
        <p:spPr>
          <a:xfrm>
            <a:off x="6022109" y="2621565"/>
            <a:ext cx="4620346" cy="3095632"/>
          </a:xfrm>
          <a:prstGeom prst="rect">
            <a:avLst/>
          </a:prstGeom>
        </p:spPr>
      </p:pic>
    </p:spTree>
    <p:extLst>
      <p:ext uri="{BB962C8B-B14F-4D97-AF65-F5344CB8AC3E}">
        <p14:creationId xmlns:p14="http://schemas.microsoft.com/office/powerpoint/2010/main" val="1107719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308" y="481263"/>
            <a:ext cx="5508855" cy="3098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81263"/>
            <a:ext cx="5569819" cy="3098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07" y="3742424"/>
            <a:ext cx="5508855" cy="2982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688281"/>
            <a:ext cx="5493890" cy="3090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37232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101" y="503383"/>
            <a:ext cx="5168767" cy="2907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175" y="530801"/>
            <a:ext cx="4957010" cy="2852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01" y="3609172"/>
            <a:ext cx="5335604" cy="3001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1175" y="3609172"/>
            <a:ext cx="5255393" cy="2956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8519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11" name="Google Shape;117;p2"/>
          <p:cNvSpPr/>
          <p:nvPr/>
        </p:nvSpPr>
        <p:spPr>
          <a:xfrm>
            <a:off x="1338478" y="1731623"/>
            <a:ext cx="9347995" cy="387485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2" name="TextBox 11"/>
          <p:cNvSpPr txBox="1"/>
          <p:nvPr/>
        </p:nvSpPr>
        <p:spPr>
          <a:xfrm>
            <a:off x="1338478" y="2060885"/>
            <a:ext cx="92136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Trung du miền núi Bắc Bộ có hơn 14 triệu người (năm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p:cNvSpPr txBox="1"/>
          <p:nvPr/>
        </p:nvSpPr>
        <p:spPr>
          <a:xfrm>
            <a:off x="1445143" y="3128811"/>
            <a:ext cx="8631730"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Có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1338478" y="4239981"/>
            <a:ext cx="9117086" cy="101566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-Mỗi dân tộc đều có tiếng nói, trang phục phong tục tập quán riêng tạo nên sự đa dạng về văn hóa.</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920869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5187366" y="498763"/>
            <a:ext cx="6379925" cy="4719781"/>
          </a:xfrm>
          <a:prstGeom prst="rect">
            <a:avLst/>
          </a:prstGeom>
        </p:spPr>
      </p:pic>
      <p:sp>
        <p:nvSpPr>
          <p:cNvPr id="4" name="TextBox 3"/>
          <p:cNvSpPr txBox="1"/>
          <p:nvPr/>
        </p:nvSpPr>
        <p:spPr>
          <a:xfrm>
            <a:off x="3713018" y="5449453"/>
            <a:ext cx="9587344" cy="707886"/>
          </a:xfrm>
          <a:prstGeom prst="rect">
            <a:avLst/>
          </a:prstGeom>
          <a:noFill/>
        </p:spPr>
        <p:txBody>
          <a:bodyPr wrap="square" rtlCol="0">
            <a:spAutoFit/>
          </a:bodyPr>
          <a:lstStyle/>
          <a:p>
            <a:pPr algn="ctr"/>
            <a:r>
              <a:rPr lang="vi-VN" sz="2000" b="1" dirty="0">
                <a:latin typeface="Cambria" panose="02040503050406030204" pitchFamily="18" charset="0"/>
                <a:ea typeface="Cambria" panose="02040503050406030204" pitchFamily="18" charset="0"/>
              </a:rPr>
              <a:t>Lược đồ mật độ dân số theo tỉnh vùng Trung du</a:t>
            </a:r>
          </a:p>
          <a:p>
            <a:pPr algn="ctr"/>
            <a:r>
              <a:rPr lang="vi-VN" sz="2000" b="1" dirty="0">
                <a:latin typeface="Cambria" panose="02040503050406030204" pitchFamily="18" charset="0"/>
                <a:ea typeface="Cambria" panose="02040503050406030204" pitchFamily="18" charset="0"/>
              </a:rPr>
              <a:t> và miền núi Bắc Bộ năm 2020</a:t>
            </a:r>
            <a:endParaRPr lang="en-US" sz="2000" b="1" dirty="0">
              <a:latin typeface="Cambria" panose="02040503050406030204" pitchFamily="18" charset="0"/>
              <a:ea typeface="Cambria" panose="02040503050406030204" pitchFamily="18" charset="0"/>
            </a:endParaRPr>
          </a:p>
        </p:txBody>
      </p:sp>
      <p:sp>
        <p:nvSpPr>
          <p:cNvPr id="6" name="Rectangle 5"/>
          <p:cNvSpPr/>
          <p:nvPr/>
        </p:nvSpPr>
        <p:spPr>
          <a:xfrm>
            <a:off x="430122" y="1814462"/>
            <a:ext cx="4757244" cy="2816156"/>
          </a:xfrm>
          <a:prstGeom prst="rect">
            <a:avLst/>
          </a:prstGeom>
        </p:spPr>
        <p:txBody>
          <a:bodyPr wrap="square">
            <a:spAutoFit/>
          </a:bodyPr>
          <a:lstStyle/>
          <a:p>
            <a:pPr algn="ctr">
              <a:lnSpc>
                <a:spcPct val="150000"/>
              </a:lnSpc>
              <a:spcBef>
                <a:spcPts val="240"/>
              </a:spcBef>
              <a:spcAft>
                <a:spcPts val="240"/>
              </a:spcAft>
            </a:pPr>
            <a:r>
              <a:rPr lang="vi-VN" sz="3000"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Trung du và miền núi Bắc Bộ là vùng dân cư thưa thớt. Dân cư của vùng phân bố không đồng đều giữa các tỉnh, giữa khu vực miền núi và khu vực trung du.</a:t>
            </a:r>
            <a:endPar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760396" y="567890"/>
            <a:ext cx="4302492" cy="1015663"/>
          </a:xfrm>
          <a:prstGeom prst="rect">
            <a:avLst/>
          </a:prstGeom>
          <a:noFill/>
        </p:spPr>
        <p:txBody>
          <a:bodyPr wrap="square" rtlCol="0">
            <a:spAutoFit/>
          </a:bodyPr>
          <a:lstStyle/>
          <a:p>
            <a:pPr algn="ctr"/>
            <a:r>
              <a:rPr lang="vi-VN" sz="3000" b="1" dirty="0">
                <a:solidFill>
                  <a:srgbClr val="FF0000"/>
                </a:solidFill>
                <a:latin typeface="Cambria" panose="02040503050406030204" pitchFamily="18" charset="0"/>
                <a:ea typeface="Cambria" panose="02040503050406030204" pitchFamily="18" charset="0"/>
              </a:rPr>
              <a:t>ĐỌC THÔNG TIN </a:t>
            </a:r>
          </a:p>
          <a:p>
            <a:pPr algn="ctr"/>
            <a:r>
              <a:rPr lang="vi-VN" sz="3000" b="1" dirty="0">
                <a:solidFill>
                  <a:srgbClr val="FF0000"/>
                </a:solidFill>
                <a:latin typeface="Cambria" panose="02040503050406030204" pitchFamily="18" charset="0"/>
                <a:ea typeface="Cambria" panose="02040503050406030204" pitchFamily="18" charset="0"/>
              </a:rPr>
              <a:t>VÀ QUAN SÁT LƯỢC ĐỒ</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0823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05741" y="491086"/>
            <a:ext cx="1992819" cy="1613069"/>
          </a:xfrm>
          <a:prstGeom prst="rect">
            <a:avLst/>
          </a:prstGeom>
        </p:spPr>
      </p:pic>
      <p:grpSp>
        <p:nvGrpSpPr>
          <p:cNvPr id="9" name="Group 8">
            <a:extLst>
              <a:ext uri="{FF2B5EF4-FFF2-40B4-BE49-F238E27FC236}">
                <a16:creationId xmlns:a16="http://schemas.microsoft.com/office/drawing/2014/main" xmlns="" id="{3E022641-F937-4B6D-816A-4D8670618810}"/>
              </a:ext>
            </a:extLst>
          </p:cNvPr>
          <p:cNvGrpSpPr/>
          <p:nvPr/>
        </p:nvGrpSpPr>
        <p:grpSpPr>
          <a:xfrm>
            <a:off x="2802094" y="1204804"/>
            <a:ext cx="4571829" cy="1256838"/>
            <a:chOff x="6133574" y="1765495"/>
            <a:chExt cx="5223800" cy="2002220"/>
          </a:xfrm>
        </p:grpSpPr>
        <p:sp>
          <p:nvSpPr>
            <p:cNvPr id="10" name="Speech Bubble: Rectangle with Corners Rounded 7">
              <a:extLst>
                <a:ext uri="{FF2B5EF4-FFF2-40B4-BE49-F238E27FC236}">
                  <a16:creationId xmlns:a16="http://schemas.microsoft.com/office/drawing/2014/main" xmlns="" id="{98C5D630-6596-4118-846D-AB42D8F34EC7}"/>
                </a:ext>
              </a:extLst>
            </p:cNvPr>
            <p:cNvSpPr/>
            <p:nvPr/>
          </p:nvSpPr>
          <p:spPr>
            <a:xfrm>
              <a:off x="6133574" y="1765495"/>
              <a:ext cx="5223800" cy="2002220"/>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EFD28518-CA42-4BC6-B244-5CBC461F2EBD}"/>
                </a:ext>
              </a:extLst>
            </p:cNvPr>
            <p:cNvSpPr txBox="1"/>
            <p:nvPr/>
          </p:nvSpPr>
          <p:spPr>
            <a:xfrm>
              <a:off x="6217592" y="2251782"/>
              <a:ext cx="5055761" cy="1005129"/>
            </a:xfrm>
            <a:prstGeom prst="rect">
              <a:avLst/>
            </a:prstGeom>
            <a:noFill/>
          </p:spPr>
          <p:txBody>
            <a:bodyPr wrap="square">
              <a:spAutoFit/>
            </a:bodyPr>
            <a:lstStyle/>
            <a:p>
              <a:pPr algn="ctr"/>
              <a:r>
                <a:rPr lang="vi-VN" sz="35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gì?</a:t>
              </a:r>
              <a:endParaRPr lang="en-US" sz="3500" b="1" dirty="0">
                <a:solidFill>
                  <a:srgbClr val="C00000"/>
                </a:solidFill>
                <a:latin typeface="Cambria" panose="02040503050406030204" pitchFamily="18" charset="0"/>
                <a:ea typeface="Cambria" panose="02040503050406030204" pitchFamily="18" charset="0"/>
              </a:endParaRPr>
            </a:p>
          </p:txBody>
        </p:sp>
      </p:grpSp>
      <p:sp>
        <p:nvSpPr>
          <p:cNvPr id="12" name="Rectangle 11"/>
          <p:cNvSpPr/>
          <p:nvPr/>
        </p:nvSpPr>
        <p:spPr>
          <a:xfrm>
            <a:off x="341746" y="2685794"/>
            <a:ext cx="9079346" cy="1261756"/>
          </a:xfrm>
          <a:prstGeom prst="rect">
            <a:avLst/>
          </a:prstGeom>
        </p:spPr>
        <p:txBody>
          <a:bodyPr wrap="square">
            <a:spAutoFit/>
          </a:bodyPr>
          <a:lstStyle/>
          <a:p>
            <a:pPr algn="ctr">
              <a:lnSpc>
                <a:spcPct val="150000"/>
              </a:lnSpc>
              <a:spcBef>
                <a:spcPts val="240"/>
              </a:spcBef>
              <a:spcAft>
                <a:spcPts val="240"/>
              </a:spcAft>
            </a:pP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số người dân trung bình sống trên một đơn vị diện tích lãnh thổ (đơn vị: người/km</a:t>
            </a:r>
            <a:r>
              <a:rPr lang="vi-VN" sz="2700" b="1" i="1" baseline="30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2</a:t>
            </a: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7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3412490"/>
            <a:ext cx="5957454" cy="297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40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5434" y="1640132"/>
            <a:ext cx="6205160" cy="553998"/>
          </a:xfrm>
          <a:prstGeom prst="rect">
            <a:avLst/>
          </a:prstGeom>
        </p:spPr>
        <p:txBody>
          <a:bodyPr wrap="none">
            <a:spAutoFit/>
          </a:bodyPr>
          <a:lstStyle/>
          <a:p>
            <a:r>
              <a:rPr lang="vi-VN" sz="3000" b="1" dirty="0">
                <a:solidFill>
                  <a:srgbClr val="002060"/>
                </a:solidFill>
                <a:latin typeface="Cambria" panose="02040503050406030204" pitchFamily="18" charset="0"/>
                <a:ea typeface="Cambria" panose="02040503050406030204" pitchFamily="18" charset="0"/>
              </a:rPr>
              <a:t>HOÀN THÀNH PHIẾU BÀI TẬP SAU:</a:t>
            </a:r>
            <a:endParaRPr lang="en-US" sz="30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83C13892-720B-84FD-5253-A2DCBEE7E418}"/>
              </a:ext>
            </a:extLst>
          </p:cNvPr>
          <p:cNvPicPr>
            <a:picLocks noChangeAspect="1"/>
          </p:cNvPicPr>
          <p:nvPr/>
        </p:nvPicPr>
        <p:blipFill rotWithShape="1">
          <a:blip r:embed="rId2"/>
          <a:srcRect r="21051" b="7401"/>
          <a:stretch/>
        </p:blipFill>
        <p:spPr>
          <a:xfrm>
            <a:off x="2587181" y="365522"/>
            <a:ext cx="5605474" cy="1274610"/>
          </a:xfrm>
          <a:prstGeom prst="rect">
            <a:avLst/>
          </a:prstGeom>
        </p:spPr>
      </p:pic>
      <p:pic>
        <p:nvPicPr>
          <p:cNvPr id="4" name="Picture 3">
            <a:extLst>
              <a:ext uri="{FF2B5EF4-FFF2-40B4-BE49-F238E27FC236}">
                <a16:creationId xmlns:a16="http://schemas.microsoft.com/office/drawing/2014/main" xmlns="" id="{4C236A29-BDB1-9AE8-A2ED-171B09B26720}"/>
              </a:ext>
            </a:extLst>
          </p:cNvPr>
          <p:cNvPicPr>
            <a:picLocks noChangeAspect="1"/>
          </p:cNvPicPr>
          <p:nvPr/>
        </p:nvPicPr>
        <p:blipFill rotWithShape="1">
          <a:blip r:embed="rId3"/>
          <a:srcRect r="57164"/>
          <a:stretch/>
        </p:blipFill>
        <p:spPr>
          <a:xfrm>
            <a:off x="8860594" y="4533500"/>
            <a:ext cx="1834692" cy="2407344"/>
          </a:xfrm>
          <a:prstGeom prst="rect">
            <a:avLst/>
          </a:prstGeom>
        </p:spPr>
      </p:pic>
      <p:pic>
        <p:nvPicPr>
          <p:cNvPr id="5" name="Picture 4">
            <a:extLst>
              <a:ext uri="{FF2B5EF4-FFF2-40B4-BE49-F238E27FC236}">
                <a16:creationId xmlns:a16="http://schemas.microsoft.com/office/drawing/2014/main" xmlns="" id="{F3982F99-2B72-6355-3301-8FEE155BFAD7}"/>
              </a:ext>
            </a:extLst>
          </p:cNvPr>
          <p:cNvPicPr>
            <a:picLocks noChangeAspect="1"/>
          </p:cNvPicPr>
          <p:nvPr/>
        </p:nvPicPr>
        <p:blipFill rotWithShape="1">
          <a:blip r:embed="rId3"/>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xmlns="" id="{40862FB7-9F3C-4F68-8D76-01BD7923A627}"/>
              </a:ext>
            </a:extLst>
          </p:cNvPr>
          <p:cNvGraphicFramePr>
            <a:graphicFrameLocks/>
          </p:cNvGraphicFramePr>
          <p:nvPr>
            <p:extLst>
              <p:ext uri="{D42A27DB-BD31-4B8C-83A1-F6EECF244321}">
                <p14:modId xmlns:p14="http://schemas.microsoft.com/office/powerpoint/2010/main" val="2548484595"/>
              </p:ext>
            </p:extLst>
          </p:nvPr>
        </p:nvGraphicFramePr>
        <p:xfrm>
          <a:off x="526471" y="2194130"/>
          <a:ext cx="8451273" cy="4097240"/>
        </p:xfrm>
        <a:graphic>
          <a:graphicData uri="http://schemas.openxmlformats.org/drawingml/2006/table">
            <a:tbl>
              <a:tblPr/>
              <a:tblGrid>
                <a:gridCol w="4375634">
                  <a:extLst>
                    <a:ext uri="{9D8B030D-6E8A-4147-A177-3AD203B41FA5}">
                      <a16:colId xmlns:a16="http://schemas.microsoft.com/office/drawing/2014/main" xmlns="" val="20000"/>
                    </a:ext>
                  </a:extLst>
                </a:gridCol>
                <a:gridCol w="4075639">
                  <a:extLst>
                    <a:ext uri="{9D8B030D-6E8A-4147-A177-3AD203B41FA5}">
                      <a16:colId xmlns:a16="http://schemas.microsoft.com/office/drawing/2014/main" xmlns="" val="20001"/>
                    </a:ext>
                  </a:extLst>
                </a:gridCol>
              </a:tblGrid>
              <a:tr h="1091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xmlns="" val="10000"/>
                  </a:ext>
                </a:extLst>
              </a:tr>
              <a:tr h="8145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1"/>
                  </a:ext>
                </a:extLst>
              </a:tr>
              <a:tr h="7316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2"/>
                  </a:ext>
                </a:extLst>
              </a:tr>
              <a:tr h="6713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3"/>
                  </a:ext>
                </a:extLst>
              </a:tr>
              <a:tr h="787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412453219"/>
                  </a:ext>
                </a:extLst>
              </a:tr>
            </a:tbl>
          </a:graphicData>
        </a:graphic>
      </p:graphicFrame>
    </p:spTree>
    <p:extLst>
      <p:ext uri="{BB962C8B-B14F-4D97-AF65-F5344CB8AC3E}">
        <p14:creationId xmlns:p14="http://schemas.microsoft.com/office/powerpoint/2010/main" val="2362568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sp>
        <p:nvSpPr>
          <p:cNvPr id="14" name="圆角矩形 8"/>
          <p:cNvSpPr/>
          <p:nvPr/>
        </p:nvSpPr>
        <p:spPr>
          <a:xfrm>
            <a:off x="1147618" y="1115830"/>
            <a:ext cx="10287000" cy="5346408"/>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6" name="TextBox 10">
            <a:extLst>
              <a:ext uri="{FF2B5EF4-FFF2-40B4-BE49-F238E27FC236}">
                <a16:creationId xmlns:a16="http://schemas.microsoft.com/office/drawing/2014/main" xmlns="" id="{D30AFE1D-6FA9-2849-E55F-82B40F5FC17F}"/>
              </a:ext>
            </a:extLst>
          </p:cNvPr>
          <p:cNvSpPr txBox="1"/>
          <p:nvPr/>
        </p:nvSpPr>
        <p:spPr>
          <a:xfrm>
            <a:off x="1657998" y="136925"/>
            <a:ext cx="8542340" cy="990421"/>
          </a:xfrm>
          <a:prstGeom prst="rect">
            <a:avLst/>
          </a:prstGeom>
          <a:noFill/>
        </p:spPr>
        <p:txBody>
          <a:bodyPr wrap="square" lIns="86699" tIns="43349" rIns="86699" bIns="43349">
            <a:spAutoFit/>
          </a:bodyPr>
          <a:lstStyle/>
          <a:p>
            <a:pPr algn="ctr" defTabSz="1219170">
              <a:buClr>
                <a:srgbClr val="000000"/>
              </a:buClr>
            </a:pPr>
            <a:r>
              <a:rPr lang="vi-VN" altLang="zh-CN" sz="5867" kern="0" cap="all" dirty="0">
                <a:solidFill>
                  <a:srgbClr val="597000">
                    <a:lumMod val="50000"/>
                  </a:srgbClr>
                </a:solidFill>
                <a:latin typeface="Cambria" panose="02040503050406030204" pitchFamily="18" charset="0"/>
                <a:ea typeface="Cambria" panose="02040503050406030204" pitchFamily="18" charset="0"/>
                <a:cs typeface="Arial" panose="020B0604020202020204" pitchFamily="34" charset="0"/>
                <a:sym typeface="Arial"/>
              </a:rPr>
              <a:t>YÊU CẦU CẦN ĐẠT</a:t>
            </a:r>
            <a:endParaRPr lang="zh-CN" altLang="en-US" sz="5867" kern="0" cap="all" dirty="0">
              <a:solidFill>
                <a:srgbClr val="597000">
                  <a:lumMod val="50000"/>
                </a:srgbClr>
              </a:solidFill>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7" name="Picture 16" descr="Logo, company name&#10;&#10;Description automatically generated">
            <a:extLst>
              <a:ext uri="{FF2B5EF4-FFF2-40B4-BE49-F238E27FC236}">
                <a16:creationId xmlns:a16="http://schemas.microsoft.com/office/drawing/2014/main" xmlns="" id="{375F0091-8A0A-17C4-B922-DE863FAC6C0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300000"/>
                    </a14:imgEffect>
                  </a14:imgLayer>
                </a14:imgProps>
              </a:ext>
            </a:extLst>
          </a:blip>
          <a:stretch>
            <a:fillRect/>
          </a:stretch>
        </p:blipFill>
        <p:spPr>
          <a:xfrm>
            <a:off x="9559430" y="131805"/>
            <a:ext cx="1150865" cy="1150865"/>
          </a:xfrm>
          <a:prstGeom prst="rect">
            <a:avLst/>
          </a:prstGeom>
        </p:spPr>
      </p:pic>
      <p:sp>
        <p:nvSpPr>
          <p:cNvPr id="7" name="TextBox 6"/>
          <p:cNvSpPr txBox="1"/>
          <p:nvPr/>
        </p:nvSpPr>
        <p:spPr>
          <a:xfrm>
            <a:off x="1495280" y="1841821"/>
            <a:ext cx="932973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Kể được một số dân tộc sinh sống ở vùng trung du và miền núi Bắc Bộ.</a:t>
            </a:r>
            <a:endParaRPr lang="en-US" sz="2600" dirty="0">
              <a:latin typeface="Cambria" panose="02040503050406030204" pitchFamily="18" charset="0"/>
              <a:ea typeface="Cambria" panose="02040503050406030204" pitchFamily="18" charset="0"/>
            </a:endParaRPr>
          </a:p>
        </p:txBody>
      </p:sp>
      <p:sp>
        <p:nvSpPr>
          <p:cNvPr id="19" name="TextBox 18"/>
          <p:cNvSpPr txBox="1"/>
          <p:nvPr/>
        </p:nvSpPr>
        <p:spPr>
          <a:xfrm>
            <a:off x="1532370" y="2809103"/>
            <a:ext cx="929264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endParaRPr lang="en-US" sz="2600" dirty="0">
              <a:latin typeface="Cambria" panose="02040503050406030204" pitchFamily="18" charset="0"/>
              <a:ea typeface="Cambria" panose="02040503050406030204" pitchFamily="18" charset="0"/>
            </a:endParaRPr>
          </a:p>
        </p:txBody>
      </p:sp>
      <p:sp>
        <p:nvSpPr>
          <p:cNvPr id="11" name="TextBox 10"/>
          <p:cNvSpPr txBox="1"/>
          <p:nvPr/>
        </p:nvSpPr>
        <p:spPr>
          <a:xfrm>
            <a:off x="1593404" y="4212414"/>
            <a:ext cx="10142538" cy="892552"/>
          </a:xfrm>
          <a:prstGeom prst="rect">
            <a:avLst/>
          </a:prstGeom>
          <a:noFill/>
        </p:spPr>
        <p:txBody>
          <a:bodyPr wrap="square" rtlCol="0">
            <a:spAutoFit/>
          </a:bodyPr>
          <a:lstStyle/>
          <a:p>
            <a:r>
              <a:rPr lang="fr-FR" sz="2600" dirty="0" err="1">
                <a:latin typeface="Cambria" panose="02040503050406030204" pitchFamily="18" charset="0"/>
                <a:ea typeface="Cambria" panose="02040503050406030204" pitchFamily="18" charset="0"/>
              </a:rPr>
              <a:t>Hình</a:t>
            </a:r>
            <a:r>
              <a:rPr lang="vi-VN" sz="2600" dirty="0">
                <a:latin typeface="Cambria" panose="02040503050406030204" pitchFamily="18" charset="0"/>
                <a:ea typeface="Cambria" panose="02040503050406030204" pitchFamily="18" charset="0"/>
              </a:rPr>
              <a:t> thành năng lực nhận thức khoa học Địa lí; Hình thành năng lực tìm hiểu Địa lí; tự chủ và tự học, năng lực giao tiếp và hợp tác,...</a:t>
            </a:r>
            <a:endParaRPr lang="en-US" sz="2600" dirty="0">
              <a:latin typeface="Cambria" panose="02040503050406030204" pitchFamily="18" charset="0"/>
              <a:ea typeface="Cambria" panose="02040503050406030204" pitchFamily="18" charset="0"/>
            </a:endParaRPr>
          </a:p>
        </p:txBody>
      </p:sp>
      <p:sp>
        <p:nvSpPr>
          <p:cNvPr id="20" name="TextBox 19"/>
          <p:cNvSpPr txBox="1"/>
          <p:nvPr/>
        </p:nvSpPr>
        <p:spPr>
          <a:xfrm>
            <a:off x="1417647" y="5535207"/>
            <a:ext cx="10142538" cy="892552"/>
          </a:xfrm>
          <a:prstGeom prst="rect">
            <a:avLst/>
          </a:prstGeom>
          <a:noFill/>
        </p:spPr>
        <p:txBody>
          <a:bodyPr wrap="square" rtlCol="0">
            <a:spAutoFit/>
          </a:bodyPr>
          <a:lstStyle/>
          <a:p>
            <a:pPr lvl="0"/>
            <a:r>
              <a:rPr lang="en-US" sz="2600" dirty="0" err="1">
                <a:latin typeface="Cambria" panose="02040503050406030204" pitchFamily="18" charset="0"/>
                <a:ea typeface="Cambria" panose="02040503050406030204" pitchFamily="18" charset="0"/>
              </a:rPr>
              <a:t>Bồi</a:t>
            </a:r>
            <a:r>
              <a:rPr lang="vi-VN" sz="2600" dirty="0">
                <a:latin typeface="Cambria" panose="02040503050406030204" pitchFamily="18" charset="0"/>
                <a:ea typeface="Cambria" panose="02040503050406030204" pitchFamily="18" charset="0"/>
              </a:rPr>
              <a:t> dưỡng phẩm chất: Nhân ái, tôn trọng sự khác biệt giữa các dân tộc.</a:t>
            </a:r>
            <a:endParaRPr lang="en-US" sz="2600" dirty="0">
              <a:latin typeface="Cambria" panose="02040503050406030204" pitchFamily="18" charset="0"/>
              <a:ea typeface="Cambria" panose="02040503050406030204" pitchFamily="18" charset="0"/>
            </a:endParaRPr>
          </a:p>
          <a:p>
            <a:endParaRPr lang="en-US" sz="2600" dirty="0">
              <a:latin typeface="Cambria" panose="02040503050406030204" pitchFamily="18" charset="0"/>
              <a:ea typeface="Cambria" panose="02040503050406030204" pitchFamily="18" charset="0"/>
            </a:endParaRPr>
          </a:p>
        </p:txBody>
      </p:sp>
      <p:sp>
        <p:nvSpPr>
          <p:cNvPr id="21" name="TextBox 20"/>
          <p:cNvSpPr txBox="1"/>
          <p:nvPr/>
        </p:nvSpPr>
        <p:spPr>
          <a:xfrm>
            <a:off x="1495280" y="1367323"/>
            <a:ext cx="3560547"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1. Kiến thức</a:t>
            </a:r>
            <a:endParaRPr lang="en-US" sz="3000" b="1"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1532370" y="3696323"/>
            <a:ext cx="3800898"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2. Phẩm chất</a:t>
            </a:r>
            <a:endParaRPr lang="en-US" sz="30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593404" y="5054948"/>
            <a:ext cx="2285929"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3. Năng lực</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2468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9" grpId="0"/>
      <p:bldP spid="11" grpId="0"/>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3982F99-2B72-6355-3301-8FEE155BFAD7}"/>
              </a:ext>
            </a:extLst>
          </p:cNvPr>
          <p:cNvPicPr>
            <a:picLocks noChangeAspect="1"/>
          </p:cNvPicPr>
          <p:nvPr/>
        </p:nvPicPr>
        <p:blipFill rotWithShape="1">
          <a:blip r:embed="rId2"/>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xmlns="" id="{40862FB7-9F3C-4F68-8D76-01BD7923A627}"/>
              </a:ext>
            </a:extLst>
          </p:cNvPr>
          <p:cNvGraphicFramePr>
            <a:graphicFrameLocks/>
          </p:cNvGraphicFramePr>
          <p:nvPr>
            <p:extLst>
              <p:ext uri="{D42A27DB-BD31-4B8C-83A1-F6EECF244321}">
                <p14:modId xmlns:p14="http://schemas.microsoft.com/office/powerpoint/2010/main" val="2159619050"/>
              </p:ext>
            </p:extLst>
          </p:nvPr>
        </p:nvGraphicFramePr>
        <p:xfrm>
          <a:off x="507610" y="1472666"/>
          <a:ext cx="9162474" cy="5245768"/>
        </p:xfrm>
        <a:graphic>
          <a:graphicData uri="http://schemas.openxmlformats.org/drawingml/2006/table">
            <a:tbl>
              <a:tblPr/>
              <a:tblGrid>
                <a:gridCol w="4743857">
                  <a:extLst>
                    <a:ext uri="{9D8B030D-6E8A-4147-A177-3AD203B41FA5}">
                      <a16:colId xmlns:a16="http://schemas.microsoft.com/office/drawing/2014/main" xmlns="" val="20000"/>
                    </a:ext>
                  </a:extLst>
                </a:gridCol>
                <a:gridCol w="4418617">
                  <a:extLst>
                    <a:ext uri="{9D8B030D-6E8A-4147-A177-3AD203B41FA5}">
                      <a16:colId xmlns:a16="http://schemas.microsoft.com/office/drawing/2014/main" xmlns="" val="20001"/>
                    </a:ext>
                  </a:extLst>
                </a:gridCol>
              </a:tblGrid>
              <a:tr h="11054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xmlns="" val="10000"/>
                  </a:ext>
                </a:extLst>
              </a:tr>
              <a:tr h="11220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1"/>
                  </a:ext>
                </a:extLst>
              </a:tr>
              <a:tr h="10079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2"/>
                  </a:ext>
                </a:extLst>
              </a:tr>
              <a:tr h="9248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3"/>
                  </a:ext>
                </a:extLst>
              </a:tr>
              <a:tr h="10854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412453219"/>
                  </a:ext>
                </a:extLst>
              </a:tr>
            </a:tbl>
          </a:graphicData>
        </a:graphic>
      </p:graphicFrame>
      <p:pic>
        <p:nvPicPr>
          <p:cNvPr id="7" name="Picture 6">
            <a:extLst>
              <a:ext uri="{FF2B5EF4-FFF2-40B4-BE49-F238E27FC236}">
                <a16:creationId xmlns:a16="http://schemas.microsoft.com/office/drawing/2014/main" xmlns="" id="{4C236A29-BDB1-9AE8-A2ED-171B09B26720}"/>
              </a:ext>
            </a:extLst>
          </p:cNvPr>
          <p:cNvPicPr>
            <a:picLocks noChangeAspect="1"/>
          </p:cNvPicPr>
          <p:nvPr/>
        </p:nvPicPr>
        <p:blipFill rotWithShape="1">
          <a:blip r:embed="rId2"/>
          <a:srcRect r="57164"/>
          <a:stretch/>
        </p:blipFill>
        <p:spPr>
          <a:xfrm>
            <a:off x="9024126" y="4748076"/>
            <a:ext cx="1671159" cy="2192768"/>
          </a:xfrm>
          <a:prstGeom prst="rect">
            <a:avLst/>
          </a:prstGeom>
        </p:spPr>
      </p:pic>
      <p:sp>
        <p:nvSpPr>
          <p:cNvPr id="6" name="TextBox 5"/>
          <p:cNvSpPr txBox="1"/>
          <p:nvPr/>
        </p:nvSpPr>
        <p:spPr>
          <a:xfrm>
            <a:off x="5178052" y="2777575"/>
            <a:ext cx="4618182" cy="861774"/>
          </a:xfrm>
          <a:prstGeom prst="rect">
            <a:avLst/>
          </a:prstGeom>
          <a:noFill/>
        </p:spPr>
        <p:txBody>
          <a:bodyPr wrap="square" rtlCol="0">
            <a:spAutoFit/>
          </a:bodyPr>
          <a:lstStyle/>
          <a:p>
            <a:pPr algn="ctr"/>
            <a:r>
              <a:rPr lang="vi-VN" sz="2500" b="1" i="1" dirty="0">
                <a:latin typeface="Cambria" panose="02040503050406030204" pitchFamily="18" charset="0"/>
                <a:ea typeface="Cambria" panose="02040503050406030204" pitchFamily="18" charset="0"/>
              </a:rPr>
              <a:t>Sơn La, Điện Biên, Lai Châu, Bắc Kạn, Cao Bằng, Lạng Sơn</a:t>
            </a:r>
            <a:endParaRPr lang="en-US" sz="2500" b="1" dirty="0">
              <a:latin typeface="Cambria" panose="02040503050406030204" pitchFamily="18" charset="0"/>
              <a:ea typeface="Cambria" panose="02040503050406030204" pitchFamily="18" charset="0"/>
            </a:endParaRPr>
          </a:p>
        </p:txBody>
      </p:sp>
      <p:sp>
        <p:nvSpPr>
          <p:cNvPr id="8" name="TextBox 7"/>
          <p:cNvSpPr txBox="1"/>
          <p:nvPr/>
        </p:nvSpPr>
        <p:spPr>
          <a:xfrm>
            <a:off x="5310520" y="3801335"/>
            <a:ext cx="4353248" cy="1246495"/>
          </a:xfrm>
          <a:prstGeom prst="rect">
            <a:avLst/>
          </a:prstGeom>
          <a:noFill/>
        </p:spPr>
        <p:txBody>
          <a:bodyPr wrap="square" rtlCol="0">
            <a:spAutoFit/>
          </a:bodyPr>
          <a:lstStyle/>
          <a:p>
            <a:pPr lvl="0" algn="ctr"/>
            <a:r>
              <a:rPr lang="vi-VN" sz="2500" b="1" i="1" dirty="0">
                <a:latin typeface="Cambria" panose="02040503050406030204" pitchFamily="18" charset="0"/>
                <a:ea typeface="Cambria" panose="02040503050406030204" pitchFamily="18" charset="0"/>
              </a:rPr>
              <a:t>Hòa Bình, Yên Bái, Lào Cai, Tuyên Quang, Hà Giang</a:t>
            </a:r>
            <a:endParaRPr lang="en-US" sz="2500" b="1" dirty="0">
              <a:latin typeface="Cambria" panose="02040503050406030204" pitchFamily="18" charset="0"/>
              <a:ea typeface="Cambria" panose="02040503050406030204" pitchFamily="18" charset="0"/>
            </a:endParaRPr>
          </a:p>
          <a:p>
            <a:pPr algn="ctr"/>
            <a:endParaRPr lang="en-US" sz="2500" b="1" dirty="0">
              <a:latin typeface="Cambria" panose="02040503050406030204" pitchFamily="18" charset="0"/>
              <a:ea typeface="Cambria" panose="02040503050406030204" pitchFamily="18" charset="0"/>
            </a:endParaRPr>
          </a:p>
        </p:txBody>
      </p:sp>
      <p:sp>
        <p:nvSpPr>
          <p:cNvPr id="9" name="TextBox 8"/>
          <p:cNvSpPr txBox="1"/>
          <p:nvPr/>
        </p:nvSpPr>
        <p:spPr>
          <a:xfrm>
            <a:off x="5453683" y="4987081"/>
            <a:ext cx="4066921"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Thái Nguyên, Quảng Ninh</a:t>
            </a:r>
            <a:endParaRPr lang="en-US" sz="2500" b="1" dirty="0">
              <a:latin typeface="Cambria" panose="02040503050406030204" pitchFamily="18" charset="0"/>
              <a:ea typeface="Cambria" panose="02040503050406030204" pitchFamily="18" charset="0"/>
            </a:endParaRPr>
          </a:p>
        </p:txBody>
      </p:sp>
      <p:sp>
        <p:nvSpPr>
          <p:cNvPr id="11" name="TextBox 10"/>
          <p:cNvSpPr txBox="1"/>
          <p:nvPr/>
        </p:nvSpPr>
        <p:spPr>
          <a:xfrm>
            <a:off x="5636714" y="5963962"/>
            <a:ext cx="3214255"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Phú Thọ, Bắc Giang</a:t>
            </a:r>
            <a:endParaRPr lang="en-US" sz="2500" b="1" dirty="0">
              <a:latin typeface="Cambria" panose="02040503050406030204" pitchFamily="18" charset="0"/>
              <a:ea typeface="Cambria" panose="02040503050406030204" pitchFamily="18" charset="0"/>
            </a:endParaRPr>
          </a:p>
        </p:txBody>
      </p:sp>
      <p:sp>
        <p:nvSpPr>
          <p:cNvPr id="12" name="TextBox 10">
            <a:extLst>
              <a:ext uri="{FF2B5EF4-FFF2-40B4-BE49-F238E27FC236}">
                <a16:creationId xmlns:a16="http://schemas.microsoft.com/office/drawing/2014/main" xmlns="" id="{D30AFE1D-6FA9-2849-E55F-82B40F5FC17F}"/>
              </a:ext>
            </a:extLst>
          </p:cNvPr>
          <p:cNvSpPr txBox="1"/>
          <p:nvPr/>
        </p:nvSpPr>
        <p:spPr>
          <a:xfrm>
            <a:off x="1039350" y="4520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CHIA SẺ</a:t>
            </a:r>
            <a:endParaRPr kumimoji="0" lang="zh-CN" altLang="en-US" sz="7000" b="0" i="0" u="none" strike="noStrike" kern="0" cap="all" spc="0" normalizeH="0" baseline="0" noProof="0" dirty="0">
              <a:ln>
                <a:noFill/>
              </a:ln>
              <a:solidFill>
                <a:srgbClr val="C00000"/>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Tree>
    <p:extLst>
      <p:ext uri="{BB962C8B-B14F-4D97-AF65-F5344CB8AC3E}">
        <p14:creationId xmlns:p14="http://schemas.microsoft.com/office/powerpoint/2010/main" val="3311248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7">
            <a:extLst>
              <a:ext uri="{FF2B5EF4-FFF2-40B4-BE49-F238E27FC236}">
                <a16:creationId xmlns:a16="http://schemas.microsoft.com/office/drawing/2014/main" xmlns="" id="{98C5D630-6596-4118-846D-AB42D8F34EC7}"/>
              </a:ext>
            </a:extLst>
          </p:cNvPr>
          <p:cNvSpPr/>
          <p:nvPr/>
        </p:nvSpPr>
        <p:spPr>
          <a:xfrm>
            <a:off x="689033" y="1027017"/>
            <a:ext cx="7398327" cy="1649232"/>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EFD28518-CA42-4BC6-B244-5CBC461F2EBD}"/>
              </a:ext>
            </a:extLst>
          </p:cNvPr>
          <p:cNvSpPr txBox="1"/>
          <p:nvPr/>
        </p:nvSpPr>
        <p:spPr>
          <a:xfrm>
            <a:off x="427354" y="1343801"/>
            <a:ext cx="7921683" cy="1015663"/>
          </a:xfrm>
          <a:prstGeom prst="rect">
            <a:avLst/>
          </a:prstGeom>
          <a:noFill/>
        </p:spPr>
        <p:txBody>
          <a:bodyPr wrap="square">
            <a:spAutoFit/>
          </a:bodyPr>
          <a:lstStyle/>
          <a:p>
            <a:pPr algn="ctr"/>
            <a:r>
              <a:rPr lang="vi-VN" sz="3000" b="1" dirty="0">
                <a:latin typeface="Cambria" panose="02040503050406030204" pitchFamily="18" charset="0"/>
                <a:ea typeface="Cambria" panose="02040503050406030204" pitchFamily="18" charset="0"/>
              </a:rPr>
              <a:t>Em có nhận xét gì về sự phân bố dân cư ở vùng Trung du và miền núi Bắc Bộ</a:t>
            </a:r>
            <a:endParaRPr lang="en-US" sz="3000" b="1" dirty="0">
              <a:latin typeface="Cambria" panose="02040503050406030204" pitchFamily="18" charset="0"/>
              <a:ea typeface="Cambria" panose="02040503050406030204" pitchFamily="18" charset="0"/>
            </a:endParaRPr>
          </a:p>
        </p:txBody>
      </p:sp>
      <p:sp>
        <p:nvSpPr>
          <p:cNvPr id="4" name="Rectangle 3"/>
          <p:cNvSpPr/>
          <p:nvPr/>
        </p:nvSpPr>
        <p:spPr>
          <a:xfrm>
            <a:off x="427354" y="2992609"/>
            <a:ext cx="9517442" cy="2776658"/>
          </a:xfrm>
          <a:prstGeom prst="rect">
            <a:avLst/>
          </a:prstGeom>
        </p:spPr>
        <p:txBody>
          <a:bodyPr wrap="square">
            <a:spAutoFit/>
          </a:bodyPr>
          <a:lstStyle/>
          <a:p>
            <a:pPr algn="ctr">
              <a:lnSpc>
                <a:spcPct val="150000"/>
              </a:lnSpc>
              <a:spcBef>
                <a:spcPts val="240"/>
              </a:spcBef>
              <a:spcAft>
                <a:spcPts val="240"/>
              </a:spcAft>
            </a:pPr>
            <a:r>
              <a:rPr lang="vi-VN" sz="3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Dân cư ở Trung du và miền núi Bắc Bộ thưa thớt, phân bố không đồng đều giữa các tỉnh, giữa khu vực miền núi và khu vực trung du ( tập trung đông ở vùng Trung du và thưa thớt ở miền núi).</a:t>
            </a:r>
            <a:endPar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8741878" y="506230"/>
            <a:ext cx="3039444" cy="2248539"/>
          </a:xfrm>
          <a:prstGeom prst="rect">
            <a:avLst/>
          </a:prstGeom>
        </p:spPr>
      </p:pic>
      <p:sp>
        <p:nvSpPr>
          <p:cNvPr id="6" name="TextBox 5"/>
          <p:cNvSpPr txBox="1"/>
          <p:nvPr/>
        </p:nvSpPr>
        <p:spPr>
          <a:xfrm>
            <a:off x="5412803" y="2634374"/>
            <a:ext cx="9587344" cy="400110"/>
          </a:xfrm>
          <a:prstGeom prst="rect">
            <a:avLst/>
          </a:prstGeom>
          <a:noFill/>
        </p:spPr>
        <p:txBody>
          <a:bodyPr wrap="square" rtlCol="0">
            <a:spAutoFit/>
          </a:bodyPr>
          <a:lstStyle/>
          <a:p>
            <a:pPr algn="ctr"/>
            <a:r>
              <a:rPr lang="vi-VN" sz="1000" b="1" dirty="0">
                <a:latin typeface="Cambria" panose="02040503050406030204" pitchFamily="18" charset="0"/>
                <a:ea typeface="Cambria" panose="02040503050406030204" pitchFamily="18" charset="0"/>
              </a:rPr>
              <a:t>Lược đồ mật độ dân số theo tỉnh vùng Trung du</a:t>
            </a:r>
          </a:p>
          <a:p>
            <a:pPr algn="ctr"/>
            <a:r>
              <a:rPr lang="vi-VN" sz="1000" b="1" dirty="0">
                <a:latin typeface="Cambria" panose="02040503050406030204" pitchFamily="18" charset="0"/>
                <a:ea typeface="Cambria" panose="02040503050406030204" pitchFamily="18" charset="0"/>
              </a:rPr>
              <a:t> và miền núi Bắc Bộ năm 2020</a:t>
            </a:r>
            <a:endParaRPr lang="en-US" sz="1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81244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926137"/>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sp>
        <p:nvSpPr>
          <p:cNvPr id="28" name="TextBox 10">
            <a:extLst>
              <a:ext uri="{FF2B5EF4-FFF2-40B4-BE49-F238E27FC236}">
                <a16:creationId xmlns:a16="http://schemas.microsoft.com/office/drawing/2014/main" xmlns="" id="{D30AFE1D-6FA9-2849-E55F-82B40F5FC17F}"/>
              </a:ext>
            </a:extLst>
          </p:cNvPr>
          <p:cNvSpPr txBox="1"/>
          <p:nvPr/>
        </p:nvSpPr>
        <p:spPr>
          <a:xfrm>
            <a:off x="1092200" y="1049484"/>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KẾT LUẬN</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8" name="TextBox 7"/>
          <p:cNvSpPr txBox="1"/>
          <p:nvPr/>
        </p:nvSpPr>
        <p:spPr>
          <a:xfrm>
            <a:off x="1092200" y="2415144"/>
            <a:ext cx="8987777"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effectLst/>
                <a:uLnTx/>
                <a:uFillTx/>
                <a:latin typeface="Cambria" panose="02040503050406030204" pitchFamily="18" charset="0"/>
                <a:ea typeface="Cambria" panose="02040503050406030204" pitchFamily="18" charset="0"/>
              </a:rPr>
              <a:t>- </a:t>
            </a:r>
            <a:r>
              <a:rPr lang="vi-VN" sz="3000" b="1" dirty="0">
                <a:latin typeface="Cambria" panose="02040503050406030204" pitchFamily="18" charset="0"/>
                <a:ea typeface="Cambria" panose="02040503050406030204" pitchFamily="18" charset="0"/>
              </a:rPr>
              <a:t>Trung du và miền núi Bắc Bộ có</a:t>
            </a:r>
            <a:r>
              <a:rPr kumimoji="0" lang="vi-VN" sz="3000" b="1" i="0" u="none" strike="noStrike" kern="1200" cap="none" spc="0" normalizeH="0" noProof="0" dirty="0">
                <a:ln>
                  <a:noFill/>
                </a:ln>
                <a:effectLst/>
                <a:uLnTx/>
                <a:uFillTx/>
                <a:latin typeface="Cambria" panose="02040503050406030204" pitchFamily="18" charset="0"/>
                <a:ea typeface="Cambria" panose="02040503050406030204" pitchFamily="18" charset="0"/>
              </a:rPr>
              <a:t>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1"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10552098" y="4555142"/>
            <a:ext cx="2090430" cy="23131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9000341" y="4756039"/>
            <a:ext cx="1808166" cy="20908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44426" y="3710088"/>
            <a:ext cx="9258647" cy="784830"/>
          </a:xfrm>
          <a:prstGeom prst="rect">
            <a:avLst/>
          </a:prstGeom>
        </p:spPr>
        <p:txBody>
          <a:bodyPr wrap="square">
            <a:spAutoFit/>
          </a:bodyPr>
          <a:lstStyle/>
          <a:p>
            <a:pPr algn="ctr">
              <a:lnSpc>
                <a:spcPct val="150000"/>
              </a:lnSpc>
              <a:spcBef>
                <a:spcPts val="240"/>
              </a:spcBef>
              <a:spcAft>
                <a:spcPts val="240"/>
              </a:spcAft>
            </a:pPr>
            <a:r>
              <a:rPr lang="vi-VN" sz="3000" b="1" dirty="0">
                <a:latin typeface="Cambria" panose="02040503050406030204" pitchFamily="18" charset="0"/>
                <a:ea typeface="Cambria" panose="02040503050406030204" pitchFamily="18" charset="0"/>
                <a:cs typeface="Times New Roman" panose="02020603050405020304" pitchFamily="18" charset="0"/>
              </a:rPr>
              <a:t>- Dân cư ở đây thưa thớt, phân bố không đồng đều.</a:t>
            </a:r>
            <a:endParaRPr lang="en-US" sz="3000" b="1"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631394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sp>
        <p:nvSpPr>
          <p:cNvPr id="14" name="圆角矩形 8"/>
          <p:cNvSpPr/>
          <p:nvPr/>
        </p:nvSpPr>
        <p:spPr>
          <a:xfrm>
            <a:off x="1147618" y="1115830"/>
            <a:ext cx="10287000" cy="5346408"/>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6" name="TextBox 10">
            <a:extLst>
              <a:ext uri="{FF2B5EF4-FFF2-40B4-BE49-F238E27FC236}">
                <a16:creationId xmlns:a16="http://schemas.microsoft.com/office/drawing/2014/main" xmlns="" id="{D30AFE1D-6FA9-2849-E55F-82B40F5FC17F}"/>
              </a:ext>
            </a:extLst>
          </p:cNvPr>
          <p:cNvSpPr txBox="1"/>
          <p:nvPr/>
        </p:nvSpPr>
        <p:spPr>
          <a:xfrm>
            <a:off x="1657998" y="136925"/>
            <a:ext cx="8542340" cy="990421"/>
          </a:xfrm>
          <a:prstGeom prst="rect">
            <a:avLst/>
          </a:prstGeom>
          <a:noFill/>
        </p:spPr>
        <p:txBody>
          <a:bodyPr wrap="square" lIns="86699" tIns="43349" rIns="86699" bIns="43349">
            <a:spAutoFit/>
          </a:bodyPr>
          <a:lstStyle/>
          <a:p>
            <a:pPr algn="ctr" defTabSz="1219170">
              <a:buClr>
                <a:srgbClr val="000000"/>
              </a:buClr>
            </a:pPr>
            <a:r>
              <a:rPr lang="vi-VN" altLang="zh-CN" sz="5867" kern="0" cap="all" dirty="0">
                <a:solidFill>
                  <a:srgbClr val="597000">
                    <a:lumMod val="50000"/>
                  </a:srgbClr>
                </a:solidFill>
                <a:latin typeface="Cambria" panose="02040503050406030204" pitchFamily="18" charset="0"/>
                <a:ea typeface="Cambria" panose="02040503050406030204" pitchFamily="18" charset="0"/>
                <a:cs typeface="Arial" panose="020B0604020202020204" pitchFamily="34" charset="0"/>
                <a:sym typeface="Arial"/>
              </a:rPr>
              <a:t>YÊU CẦU CẦN ĐẠT</a:t>
            </a:r>
            <a:endParaRPr lang="zh-CN" altLang="en-US" sz="5867" kern="0" cap="all" dirty="0">
              <a:solidFill>
                <a:srgbClr val="597000">
                  <a:lumMod val="50000"/>
                </a:srgbClr>
              </a:solidFill>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7" name="Picture 16" descr="Logo, company name&#10;&#10;Description automatically generated">
            <a:extLst>
              <a:ext uri="{FF2B5EF4-FFF2-40B4-BE49-F238E27FC236}">
                <a16:creationId xmlns:a16="http://schemas.microsoft.com/office/drawing/2014/main" xmlns="" id="{375F0091-8A0A-17C4-B922-DE863FAC6C0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300000"/>
                    </a14:imgEffect>
                  </a14:imgLayer>
                </a14:imgProps>
              </a:ext>
            </a:extLst>
          </a:blip>
          <a:stretch>
            <a:fillRect/>
          </a:stretch>
        </p:blipFill>
        <p:spPr>
          <a:xfrm>
            <a:off x="9559430" y="131805"/>
            <a:ext cx="1150865" cy="1150865"/>
          </a:xfrm>
          <a:prstGeom prst="rect">
            <a:avLst/>
          </a:prstGeom>
        </p:spPr>
      </p:pic>
      <p:sp>
        <p:nvSpPr>
          <p:cNvPr id="7" name="TextBox 6"/>
          <p:cNvSpPr txBox="1"/>
          <p:nvPr/>
        </p:nvSpPr>
        <p:spPr>
          <a:xfrm>
            <a:off x="1495280" y="1841821"/>
            <a:ext cx="932973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Kể được một số dân tộc sinh sống ở vùng trung du và miền núi Bắc Bộ.</a:t>
            </a:r>
            <a:endParaRPr lang="en-US" sz="2600" dirty="0">
              <a:latin typeface="Cambria" panose="02040503050406030204" pitchFamily="18" charset="0"/>
              <a:ea typeface="Cambria" panose="02040503050406030204" pitchFamily="18" charset="0"/>
            </a:endParaRPr>
          </a:p>
        </p:txBody>
      </p:sp>
      <p:sp>
        <p:nvSpPr>
          <p:cNvPr id="19" name="TextBox 18"/>
          <p:cNvSpPr txBox="1"/>
          <p:nvPr/>
        </p:nvSpPr>
        <p:spPr>
          <a:xfrm>
            <a:off x="1532370" y="2809103"/>
            <a:ext cx="929264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endParaRPr lang="en-US" sz="2600" dirty="0">
              <a:latin typeface="Cambria" panose="02040503050406030204" pitchFamily="18" charset="0"/>
              <a:ea typeface="Cambria" panose="02040503050406030204" pitchFamily="18" charset="0"/>
            </a:endParaRPr>
          </a:p>
        </p:txBody>
      </p:sp>
      <p:sp>
        <p:nvSpPr>
          <p:cNvPr id="11" name="TextBox 10"/>
          <p:cNvSpPr txBox="1"/>
          <p:nvPr/>
        </p:nvSpPr>
        <p:spPr>
          <a:xfrm>
            <a:off x="1593404" y="4212414"/>
            <a:ext cx="10142538" cy="892552"/>
          </a:xfrm>
          <a:prstGeom prst="rect">
            <a:avLst/>
          </a:prstGeom>
          <a:noFill/>
        </p:spPr>
        <p:txBody>
          <a:bodyPr wrap="square" rtlCol="0">
            <a:spAutoFit/>
          </a:bodyPr>
          <a:lstStyle/>
          <a:p>
            <a:r>
              <a:rPr lang="fr-FR" sz="2600" dirty="0" err="1">
                <a:latin typeface="Cambria" panose="02040503050406030204" pitchFamily="18" charset="0"/>
                <a:ea typeface="Cambria" panose="02040503050406030204" pitchFamily="18" charset="0"/>
              </a:rPr>
              <a:t>Hình</a:t>
            </a:r>
            <a:r>
              <a:rPr lang="vi-VN" sz="2600" dirty="0">
                <a:latin typeface="Cambria" panose="02040503050406030204" pitchFamily="18" charset="0"/>
                <a:ea typeface="Cambria" panose="02040503050406030204" pitchFamily="18" charset="0"/>
              </a:rPr>
              <a:t> thành năng lực nhận thức khoa học Địa lí; Hình thành năng lực tìm hiểu Địa lí; tự chủ và tự học, năng lực giao tiếp và hợp tác,...</a:t>
            </a:r>
            <a:endParaRPr lang="en-US" sz="2600" dirty="0">
              <a:latin typeface="Cambria" panose="02040503050406030204" pitchFamily="18" charset="0"/>
              <a:ea typeface="Cambria" panose="02040503050406030204" pitchFamily="18" charset="0"/>
            </a:endParaRPr>
          </a:p>
        </p:txBody>
      </p:sp>
      <p:sp>
        <p:nvSpPr>
          <p:cNvPr id="20" name="TextBox 19"/>
          <p:cNvSpPr txBox="1"/>
          <p:nvPr/>
        </p:nvSpPr>
        <p:spPr>
          <a:xfrm>
            <a:off x="1417647" y="5535207"/>
            <a:ext cx="10142538" cy="892552"/>
          </a:xfrm>
          <a:prstGeom prst="rect">
            <a:avLst/>
          </a:prstGeom>
          <a:noFill/>
        </p:spPr>
        <p:txBody>
          <a:bodyPr wrap="square" rtlCol="0">
            <a:spAutoFit/>
          </a:bodyPr>
          <a:lstStyle/>
          <a:p>
            <a:pPr lvl="0"/>
            <a:r>
              <a:rPr lang="en-US" sz="2600" dirty="0" err="1">
                <a:latin typeface="Cambria" panose="02040503050406030204" pitchFamily="18" charset="0"/>
                <a:ea typeface="Cambria" panose="02040503050406030204" pitchFamily="18" charset="0"/>
              </a:rPr>
              <a:t>Bồi</a:t>
            </a:r>
            <a:r>
              <a:rPr lang="vi-VN" sz="2600" dirty="0">
                <a:latin typeface="Cambria" panose="02040503050406030204" pitchFamily="18" charset="0"/>
                <a:ea typeface="Cambria" panose="02040503050406030204" pitchFamily="18" charset="0"/>
              </a:rPr>
              <a:t> dưỡng phẩm chất: Nhân ái, tôn trọng sự khác biệt giữa các dân tộc.</a:t>
            </a:r>
            <a:endParaRPr lang="en-US" sz="2600" dirty="0">
              <a:latin typeface="Cambria" panose="02040503050406030204" pitchFamily="18" charset="0"/>
              <a:ea typeface="Cambria" panose="02040503050406030204" pitchFamily="18" charset="0"/>
            </a:endParaRPr>
          </a:p>
          <a:p>
            <a:endParaRPr lang="en-US" sz="2600" dirty="0">
              <a:latin typeface="Cambria" panose="02040503050406030204" pitchFamily="18" charset="0"/>
              <a:ea typeface="Cambria" panose="02040503050406030204" pitchFamily="18" charset="0"/>
            </a:endParaRPr>
          </a:p>
        </p:txBody>
      </p:sp>
      <p:sp>
        <p:nvSpPr>
          <p:cNvPr id="21" name="TextBox 20"/>
          <p:cNvSpPr txBox="1"/>
          <p:nvPr/>
        </p:nvSpPr>
        <p:spPr>
          <a:xfrm>
            <a:off x="1495280" y="1367323"/>
            <a:ext cx="3560547"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1. Kiến thức</a:t>
            </a:r>
            <a:endParaRPr lang="en-US" sz="3000" b="1"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1532370" y="3696323"/>
            <a:ext cx="3800898"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2. Phẩm chất</a:t>
            </a:r>
            <a:endParaRPr lang="en-US" sz="30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593404" y="5054948"/>
            <a:ext cx="2285929"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3. Năng lực</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9299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9" grpId="0"/>
      <p:bldP spid="11" grpId="0"/>
      <p:bldP spid="20" grpId="0"/>
      <p:bldP spid="21"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xmlns="" id="{D30AFE1D-6FA9-2849-E55F-82B40F5FC17F}"/>
              </a:ext>
            </a:extLst>
          </p:cNvPr>
          <p:cNvSpPr txBox="1"/>
          <p:nvPr/>
        </p:nvSpPr>
        <p:spPr>
          <a:xfrm>
            <a:off x="1227641" y="1668320"/>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a:t>
            </a:r>
            <a:r>
              <a:rPr kumimoji="0" lang="vi-VN" altLang="zh-CN" sz="7000" b="0" i="0" u="none" strike="noStrike" kern="0" cap="all" spc="0" normalizeH="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dò</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10" name="TextBox 9"/>
          <p:cNvSpPr txBox="1"/>
          <p:nvPr/>
        </p:nvSpPr>
        <p:spPr>
          <a:xfrm>
            <a:off x="1467787" y="3133773"/>
            <a:ext cx="9523301" cy="2585323"/>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Tx/>
              <a:buChar char="-"/>
              <a:tabLst/>
              <a:defRPr/>
            </a:pPr>
            <a:r>
              <a:rPr kumimoji="0" lang="vi-VN" sz="5400" b="1" i="0" u="none" strike="noStrike" kern="1200" cap="none" spc="0" normalizeH="0" noProof="0" dirty="0">
                <a:ln>
                  <a:noFill/>
                </a:ln>
                <a:effectLst/>
                <a:uLnTx/>
                <a:uFillTx/>
                <a:latin typeface="Cambria" panose="02040503050406030204" pitchFamily="18" charset="0"/>
                <a:ea typeface="Cambria" panose="02040503050406030204" pitchFamily="18" charset="0"/>
              </a:rPr>
              <a:t>Tìm hiểu thêm về các dân tộc sinh sống ở vùng Trung du và miền núi Bắc Bộ. </a:t>
            </a: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39323" y="1296884"/>
            <a:ext cx="2083592" cy="1686544"/>
          </a:xfrm>
          <a:prstGeom prst="rect">
            <a:avLst/>
          </a:prstGeom>
        </p:spPr>
      </p:pic>
    </p:spTree>
    <p:extLst>
      <p:ext uri="{BB962C8B-B14F-4D97-AF65-F5344CB8AC3E}">
        <p14:creationId xmlns:p14="http://schemas.microsoft.com/office/powerpoint/2010/main" val="548813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xmlns="" id="{D30AFE1D-6FA9-2849-E55F-82B40F5FC17F}"/>
              </a:ext>
            </a:extLst>
          </p:cNvPr>
          <p:cNvSpPr txBox="1"/>
          <p:nvPr/>
        </p:nvSpPr>
        <p:spPr>
          <a:xfrm>
            <a:off x="1587859" y="1622139"/>
            <a:ext cx="8542340" cy="2241981"/>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CHÚC CÁC EM</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HỌC TỐT</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627178" y="419430"/>
            <a:ext cx="2083592" cy="1686544"/>
          </a:xfrm>
          <a:prstGeom prst="rect">
            <a:avLst/>
          </a:prstGeom>
        </p:spPr>
      </p:pic>
      <p:pic>
        <p:nvPicPr>
          <p:cNvPr id="5"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2685473"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968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483976" y="1889626"/>
            <a:ext cx="9224047" cy="3078747"/>
          </a:xfrm>
          <a:prstGeom prst="rect">
            <a:avLst/>
          </a:prstGeom>
        </p:spPr>
      </p:pic>
    </p:spTree>
    <p:extLst>
      <p:ext uri="{BB962C8B-B14F-4D97-AF65-F5344CB8AC3E}">
        <p14:creationId xmlns:p14="http://schemas.microsoft.com/office/powerpoint/2010/main" val="275312747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xmlns=""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14772" y="275914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xmlns=""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3354180" y="304754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xmlns=""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6350134" y="2857655"/>
            <a:ext cx="2723980" cy="3391078"/>
          </a:xfrm>
          <a:prstGeom prst="rect">
            <a:avLst/>
          </a:prstGeom>
        </p:spPr>
      </p:pic>
      <p:pic>
        <p:nvPicPr>
          <p:cNvPr id="18" name="Picture 17">
            <a:hlinkClick r:id="rId12" action="ppaction://hlinksldjump"/>
            <a:extLst>
              <a:ext uri="{FF2B5EF4-FFF2-40B4-BE49-F238E27FC236}">
                <a16:creationId xmlns:a16="http://schemas.microsoft.com/office/drawing/2014/main" xmlns="" id="{B3DB22F1-1F6C-D25A-91CB-929503DC3317}"/>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8902449" y="2641222"/>
            <a:ext cx="2834641" cy="3528841"/>
          </a:xfrm>
          <a:prstGeom prst="rect">
            <a:avLst/>
          </a:prstGeom>
        </p:spPr>
      </p:pic>
      <p:pic>
        <p:nvPicPr>
          <p:cNvPr id="19" name="Picture 18">
            <a:hlinkClick r:id="rId15" action="ppaction://hlinksldjump"/>
            <a:extLst>
              <a:ext uri="{FF2B5EF4-FFF2-40B4-BE49-F238E27FC236}">
                <a16:creationId xmlns:a16="http://schemas.microsoft.com/office/drawing/2014/main" xmlns="" id="{C9182792-4725-4B15-CC88-A616339677A6}"/>
              </a:ext>
            </a:extLst>
          </p:cNvPr>
          <p:cNvPicPr>
            <a:picLocks noChangeAspect="1"/>
          </p:cNvPicPr>
          <p:nvPr/>
        </p:nvPicPr>
        <p:blipFill>
          <a:blip r:embed="rId16">
            <a:extLst>
              <a:ext uri="{BEBA8EAE-BF5A-486C-A8C5-ECC9F3942E4B}">
                <a14:imgProps xmlns:a14="http://schemas.microsoft.com/office/drawing/2010/main">
                  <a14:imgLayer r:embed="rId17">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xmlns=""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xmlns=""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xmlns=""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xmlns="" id="{D1C0A69F-A289-A207-7B52-F0E0643A8244}"/>
              </a:ext>
            </a:extLst>
          </p:cNvPr>
          <p:cNvPicPr>
            <a:picLocks noChangeAspect="1"/>
          </p:cNvPicPr>
          <p:nvPr/>
        </p:nvPicPr>
        <p:blipFill>
          <a:blip r:embed="rId18" cstate="print">
            <a:extLst>
              <a:ext uri="{BEBA8EAE-BF5A-486C-A8C5-ECC9F3942E4B}">
                <a14:imgProps xmlns:a14="http://schemas.microsoft.com/office/drawing/2010/main">
                  <a14:imgLayer r:embed="rId19">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xmlns="" id="{80CB82FC-20AD-1198-C1D4-F416E07B2DBB}"/>
              </a:ext>
            </a:extLst>
          </p:cNvPr>
          <p:cNvPicPr>
            <a:picLocks noChangeAspect="1"/>
          </p:cNvPicPr>
          <p:nvPr/>
        </p:nvPicPr>
        <p:blipFill>
          <a:blip r:embed="rId20" cstate="print">
            <a:extLst>
              <a:ext uri="{BEBA8EAE-BF5A-486C-A8C5-ECC9F3942E4B}">
                <a14:imgProps xmlns:a14="http://schemas.microsoft.com/office/drawing/2010/main">
                  <a14:imgLayer r:embed="rId21">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000"/>
                                        <p:tgtEl>
                                          <p:spTgt spid="18"/>
                                        </p:tgtEl>
                                      </p:cBhvr>
                                    </p:animEffect>
                                    <p:anim calcmode="lin" valueType="num">
                                      <p:cBhvr>
                                        <p:cTn id="26" dur="2000" fill="hold"/>
                                        <p:tgtEl>
                                          <p:spTgt spid="18"/>
                                        </p:tgtEl>
                                        <p:attrNameLst>
                                          <p:attrName>ppt_x</p:attrName>
                                        </p:attrNameLst>
                                      </p:cBhvr>
                                      <p:tavLst>
                                        <p:tav tm="0">
                                          <p:val>
                                            <p:strVal val="#ppt_x"/>
                                          </p:val>
                                        </p:tav>
                                        <p:tav tm="100000">
                                          <p:val>
                                            <p:strVal val="#ppt_x"/>
                                          </p:val>
                                        </p:tav>
                                      </p:tavLst>
                                    </p:anim>
                                    <p:anim calcmode="lin" valueType="num">
                                      <p:cBhvr>
                                        <p:cTn id="27" dur="1800" decel="100000" fill="hold"/>
                                        <p:tgtEl>
                                          <p:spTgt spid="18"/>
                                        </p:tgtEl>
                                        <p:attrNameLst>
                                          <p:attrName>ppt_y</p:attrName>
                                        </p:attrNameLst>
                                      </p:cBhvr>
                                      <p:tavLst>
                                        <p:tav tm="0">
                                          <p:val>
                                            <p:strVal val="#ppt_y+1"/>
                                          </p:val>
                                        </p:tav>
                                        <p:tav tm="100000">
                                          <p:val>
                                            <p:strVal val="#ppt_y-.03"/>
                                          </p:val>
                                        </p:tav>
                                      </p:tavLst>
                                    </p:anim>
                                    <p:anim calcmode="lin" valueType="num">
                                      <p:cBhvr>
                                        <p:cTn id="28" dur="1" accel="100000" fill="hold">
                                          <p:stCondLst>
                                            <p:cond delay="1999"/>
                                          </p:stCondLst>
                                        </p:cTn>
                                        <p:tgtEl>
                                          <p:spTgt spid="18"/>
                                        </p:tgtEl>
                                        <p:attrNameLst>
                                          <p:attrName>ppt_y</p:attrName>
                                        </p:attrNameLst>
                                      </p:cBhvr>
                                      <p:tavLst>
                                        <p:tav tm="0">
                                          <p:val>
                                            <p:strVal val="#ppt_y-.03"/>
                                          </p:val>
                                        </p:tav>
                                        <p:tav tm="100000">
                                          <p:val>
                                            <p:strVal val="#ppt_y"/>
                                          </p:val>
                                        </p:tav>
                                      </p:tavLst>
                                    </p:anim>
                                  </p:childTnLst>
                                </p:cTn>
                              </p:par>
                              <p:par>
                                <p:cTn id="29" presetID="32" presetClass="emph" presetSubtype="0" fill="hold" nodeType="withEffect">
                                  <p:stCondLst>
                                    <p:cond delay="0"/>
                                  </p:stCondLst>
                                  <p:childTnLst>
                                    <p:animRot by="120000">
                                      <p:cBhvr>
                                        <p:cTn id="30" dur="200" fill="hold">
                                          <p:stCondLst>
                                            <p:cond delay="0"/>
                                          </p:stCondLst>
                                        </p:cTn>
                                        <p:tgtEl>
                                          <p:spTgt spid="16"/>
                                        </p:tgtEl>
                                        <p:attrNameLst>
                                          <p:attrName>r</p:attrName>
                                        </p:attrNameLst>
                                      </p:cBhvr>
                                    </p:animRot>
                                    <p:animRot by="-240000">
                                      <p:cBhvr>
                                        <p:cTn id="31" dur="400" fill="hold">
                                          <p:stCondLst>
                                            <p:cond delay="400"/>
                                          </p:stCondLst>
                                        </p:cTn>
                                        <p:tgtEl>
                                          <p:spTgt spid="16"/>
                                        </p:tgtEl>
                                        <p:attrNameLst>
                                          <p:attrName>r</p:attrName>
                                        </p:attrNameLst>
                                      </p:cBhvr>
                                    </p:animRot>
                                    <p:animRot by="240000">
                                      <p:cBhvr>
                                        <p:cTn id="32" dur="400" fill="hold">
                                          <p:stCondLst>
                                            <p:cond delay="800"/>
                                          </p:stCondLst>
                                        </p:cTn>
                                        <p:tgtEl>
                                          <p:spTgt spid="16"/>
                                        </p:tgtEl>
                                        <p:attrNameLst>
                                          <p:attrName>r</p:attrName>
                                        </p:attrNameLst>
                                      </p:cBhvr>
                                    </p:animRot>
                                    <p:animRot by="-240000">
                                      <p:cBhvr>
                                        <p:cTn id="33" dur="400" fill="hold">
                                          <p:stCondLst>
                                            <p:cond delay="1200"/>
                                          </p:stCondLst>
                                        </p:cTn>
                                        <p:tgtEl>
                                          <p:spTgt spid="16"/>
                                        </p:tgtEl>
                                        <p:attrNameLst>
                                          <p:attrName>r</p:attrName>
                                        </p:attrNameLst>
                                      </p:cBhvr>
                                    </p:animRot>
                                    <p:animRot by="120000">
                                      <p:cBhvr>
                                        <p:cTn id="34" dur="400" fill="hold">
                                          <p:stCondLst>
                                            <p:cond delay="1600"/>
                                          </p:stCondLst>
                                        </p:cTn>
                                        <p:tgtEl>
                                          <p:spTgt spid="1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17"/>
                                        </p:tgtEl>
                                        <p:attrNameLst>
                                          <p:attrName>r</p:attrName>
                                        </p:attrNameLst>
                                      </p:cBhvr>
                                    </p:animRot>
                                    <p:animRot by="-240000">
                                      <p:cBhvr>
                                        <p:cTn id="37" dur="400" fill="hold">
                                          <p:stCondLst>
                                            <p:cond delay="400"/>
                                          </p:stCondLst>
                                        </p:cTn>
                                        <p:tgtEl>
                                          <p:spTgt spid="17"/>
                                        </p:tgtEl>
                                        <p:attrNameLst>
                                          <p:attrName>r</p:attrName>
                                        </p:attrNameLst>
                                      </p:cBhvr>
                                    </p:animRot>
                                    <p:animRot by="240000">
                                      <p:cBhvr>
                                        <p:cTn id="38" dur="400" fill="hold">
                                          <p:stCondLst>
                                            <p:cond delay="800"/>
                                          </p:stCondLst>
                                        </p:cTn>
                                        <p:tgtEl>
                                          <p:spTgt spid="17"/>
                                        </p:tgtEl>
                                        <p:attrNameLst>
                                          <p:attrName>r</p:attrName>
                                        </p:attrNameLst>
                                      </p:cBhvr>
                                    </p:animRot>
                                    <p:animRot by="-240000">
                                      <p:cBhvr>
                                        <p:cTn id="39" dur="400" fill="hold">
                                          <p:stCondLst>
                                            <p:cond delay="1200"/>
                                          </p:stCondLst>
                                        </p:cTn>
                                        <p:tgtEl>
                                          <p:spTgt spid="17"/>
                                        </p:tgtEl>
                                        <p:attrNameLst>
                                          <p:attrName>r</p:attrName>
                                        </p:attrNameLst>
                                      </p:cBhvr>
                                    </p:animRot>
                                    <p:animRot by="120000">
                                      <p:cBhvr>
                                        <p:cTn id="40" dur="400" fill="hold">
                                          <p:stCondLst>
                                            <p:cond delay="1600"/>
                                          </p:stCondLst>
                                        </p:cTn>
                                        <p:tgtEl>
                                          <p:spTgt spid="1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18"/>
                                        </p:tgtEl>
                                        <p:attrNameLst>
                                          <p:attrName>r</p:attrName>
                                        </p:attrNameLst>
                                      </p:cBhvr>
                                    </p:animRot>
                                    <p:animRot by="-240000">
                                      <p:cBhvr>
                                        <p:cTn id="43" dur="400" fill="hold">
                                          <p:stCondLst>
                                            <p:cond delay="400"/>
                                          </p:stCondLst>
                                        </p:cTn>
                                        <p:tgtEl>
                                          <p:spTgt spid="18"/>
                                        </p:tgtEl>
                                        <p:attrNameLst>
                                          <p:attrName>r</p:attrName>
                                        </p:attrNameLst>
                                      </p:cBhvr>
                                    </p:animRot>
                                    <p:animRot by="240000">
                                      <p:cBhvr>
                                        <p:cTn id="44" dur="400" fill="hold">
                                          <p:stCondLst>
                                            <p:cond delay="800"/>
                                          </p:stCondLst>
                                        </p:cTn>
                                        <p:tgtEl>
                                          <p:spTgt spid="18"/>
                                        </p:tgtEl>
                                        <p:attrNameLst>
                                          <p:attrName>r</p:attrName>
                                        </p:attrNameLst>
                                      </p:cBhvr>
                                    </p:animRot>
                                    <p:animRot by="-240000">
                                      <p:cBhvr>
                                        <p:cTn id="45" dur="400" fill="hold">
                                          <p:stCondLst>
                                            <p:cond delay="1200"/>
                                          </p:stCondLst>
                                        </p:cTn>
                                        <p:tgtEl>
                                          <p:spTgt spid="18"/>
                                        </p:tgtEl>
                                        <p:attrNameLst>
                                          <p:attrName>r</p:attrName>
                                        </p:attrNameLst>
                                      </p:cBhvr>
                                    </p:animRot>
                                    <p:animRot by="120000">
                                      <p:cBhvr>
                                        <p:cTn id="46" dur="400" fill="hold">
                                          <p:stCondLst>
                                            <p:cond delay="1600"/>
                                          </p:stCondLst>
                                        </p:cTn>
                                        <p:tgtEl>
                                          <p:spTgt spid="18"/>
                                        </p:tgtEl>
                                        <p:attrNameLst>
                                          <p:attrName>r</p:attrName>
                                        </p:attrNameLst>
                                      </p:cBhvr>
                                    </p:animRot>
                                  </p:childTnLst>
                                </p:cTn>
                              </p:par>
                            </p:childTnLst>
                          </p:cTn>
                        </p:par>
                        <p:par>
                          <p:cTn id="47" fill="hold">
                            <p:stCondLst>
                              <p:cond delay="2000"/>
                            </p:stCondLst>
                            <p:childTnLst>
                              <p:par>
                                <p:cTn id="48" presetID="50" presetClass="entr" presetSubtype="0" decel="10000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strVal val="#ppt_w+.3"/>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Effect transition="in" filter="fade">
                                      <p:cBhvr>
                                        <p:cTn id="52" dur="1000"/>
                                        <p:tgtEl>
                                          <p:spTgt spid="19"/>
                                        </p:tgtEl>
                                      </p:cBhvr>
                                    </p:animEffect>
                                  </p:childTnLst>
                                </p:cTn>
                              </p:par>
                            </p:childTnLst>
                          </p:cTn>
                        </p:par>
                        <p:par>
                          <p:cTn id="53" fill="hold">
                            <p:stCondLst>
                              <p:cond delay="3000"/>
                            </p:stCondLst>
                            <p:childTnLst>
                              <p:par>
                                <p:cTn id="54" presetID="53" presetClass="entr" presetSubtype="16"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style.rotation</p:attrName>
                                        </p:attrNameLst>
                                      </p:cBhvr>
                                      <p:tavLst>
                                        <p:tav tm="0">
                                          <p:val>
                                            <p:fltVal val="90"/>
                                          </p:val>
                                        </p:tav>
                                        <p:tav tm="100000">
                                          <p:val>
                                            <p:fltVal val="0"/>
                                          </p:val>
                                        </p:tav>
                                      </p:tavLst>
                                    </p:anim>
                                    <p:animEffect transition="in" filter="fade">
                                      <p:cBhvr>
                                        <p:cTn id="64" dur="1000"/>
                                        <p:tgtEl>
                                          <p:spTgt spid="24"/>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1000" fill="hold"/>
                                        <p:tgtEl>
                                          <p:spTgt spid="23"/>
                                        </p:tgtEl>
                                        <p:attrNameLst>
                                          <p:attrName>ppt_w</p:attrName>
                                        </p:attrNameLst>
                                      </p:cBhvr>
                                      <p:tavLst>
                                        <p:tav tm="0">
                                          <p:val>
                                            <p:fltVal val="0"/>
                                          </p:val>
                                        </p:tav>
                                        <p:tav tm="100000">
                                          <p:val>
                                            <p:strVal val="#ppt_w"/>
                                          </p:val>
                                        </p:tav>
                                      </p:tavLst>
                                    </p:anim>
                                    <p:anim calcmode="lin" valueType="num">
                                      <p:cBhvr>
                                        <p:cTn id="68" dur="1000" fill="hold"/>
                                        <p:tgtEl>
                                          <p:spTgt spid="23"/>
                                        </p:tgtEl>
                                        <p:attrNameLst>
                                          <p:attrName>ppt_h</p:attrName>
                                        </p:attrNameLst>
                                      </p:cBhvr>
                                      <p:tavLst>
                                        <p:tav tm="0">
                                          <p:val>
                                            <p:fltVal val="0"/>
                                          </p:val>
                                        </p:tav>
                                        <p:tav tm="100000">
                                          <p:val>
                                            <p:strVal val="#ppt_h"/>
                                          </p:val>
                                        </p:tav>
                                      </p:tavLst>
                                    </p:anim>
                                    <p:anim calcmode="lin" valueType="num">
                                      <p:cBhvr>
                                        <p:cTn id="69" dur="1000" fill="hold"/>
                                        <p:tgtEl>
                                          <p:spTgt spid="23"/>
                                        </p:tgtEl>
                                        <p:attrNameLst>
                                          <p:attrName>style.rotation</p:attrName>
                                        </p:attrNameLst>
                                      </p:cBhvr>
                                      <p:tavLst>
                                        <p:tav tm="0">
                                          <p:val>
                                            <p:fltVal val="90"/>
                                          </p:val>
                                        </p:tav>
                                        <p:tav tm="100000">
                                          <p:val>
                                            <p:fltVal val="0"/>
                                          </p:val>
                                        </p:tav>
                                      </p:tavLst>
                                    </p:anim>
                                    <p:animEffect transition="in" filter="fade">
                                      <p:cBhvr>
                                        <p:cTn id="7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15"/>
                                        </p:tgtEl>
                                        <p:attrNameLst>
                                          <p:attrName>ppt_w</p:attrName>
                                        </p:attrNameLst>
                                      </p:cBhvr>
                                      <p:tavLst>
                                        <p:tav tm="0">
                                          <p:val>
                                            <p:strVal val="ppt_w"/>
                                          </p:val>
                                        </p:tav>
                                        <p:tav tm="100000">
                                          <p:val>
                                            <p:fltVal val="0"/>
                                          </p:val>
                                        </p:tav>
                                      </p:tavLst>
                                    </p:anim>
                                    <p:anim calcmode="lin" valueType="num">
                                      <p:cBhvr>
                                        <p:cTn id="76" dur="500"/>
                                        <p:tgtEl>
                                          <p:spTgt spid="15"/>
                                        </p:tgtEl>
                                        <p:attrNameLst>
                                          <p:attrName>ppt_h</p:attrName>
                                        </p:attrNameLst>
                                      </p:cBhvr>
                                      <p:tavLst>
                                        <p:tav tm="0">
                                          <p:val>
                                            <p:strVal val="ppt_h"/>
                                          </p:val>
                                        </p:tav>
                                        <p:tav tm="100000">
                                          <p:val>
                                            <p:fltVal val="0"/>
                                          </p:val>
                                        </p:tav>
                                      </p:tavLst>
                                    </p:anim>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16"/>
                                        </p:tgtEl>
                                        <p:attrNameLst>
                                          <p:attrName>ppt_w</p:attrName>
                                        </p:attrNameLst>
                                      </p:cBhvr>
                                      <p:tavLst>
                                        <p:tav tm="0">
                                          <p:val>
                                            <p:strVal val="ppt_w"/>
                                          </p:val>
                                        </p:tav>
                                        <p:tav tm="100000">
                                          <p:val>
                                            <p:fltVal val="0"/>
                                          </p:val>
                                        </p:tav>
                                      </p:tavLst>
                                    </p:anim>
                                    <p:anim calcmode="lin" valueType="num">
                                      <p:cBhvr>
                                        <p:cTn id="84" dur="500"/>
                                        <p:tgtEl>
                                          <p:spTgt spid="16"/>
                                        </p:tgtEl>
                                        <p:attrNameLst>
                                          <p:attrName>ppt_h</p:attrName>
                                        </p:attrNameLst>
                                      </p:cBhvr>
                                      <p:tavLst>
                                        <p:tav tm="0">
                                          <p:val>
                                            <p:strVal val="ppt_h"/>
                                          </p:val>
                                        </p:tav>
                                        <p:tav tm="100000">
                                          <p:val>
                                            <p:fltVal val="0"/>
                                          </p:val>
                                        </p:tav>
                                      </p:tavLst>
                                    </p:anim>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7" restart="whenNotActive" fill="hold" evtFilter="cancelBubble" nodeType="interactiveSeq">
                <p:stCondLst>
                  <p:cond evt="onClick" delay="0">
                    <p:tgtEl>
                      <p:spTgt spid="17"/>
                    </p:tgtEl>
                  </p:cond>
                </p:stCondLst>
                <p:endSync evt="end" delay="0">
                  <p:rtn val="all"/>
                </p:endSync>
                <p:childTnLst>
                  <p:par>
                    <p:cTn id="88" fill="hold">
                      <p:stCondLst>
                        <p:cond delay="0"/>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17"/>
                                        </p:tgtEl>
                                        <p:attrNameLst>
                                          <p:attrName>ppt_w</p:attrName>
                                        </p:attrNameLst>
                                      </p:cBhvr>
                                      <p:tavLst>
                                        <p:tav tm="0">
                                          <p:val>
                                            <p:strVal val="ppt_w"/>
                                          </p:val>
                                        </p:tav>
                                        <p:tav tm="100000">
                                          <p:val>
                                            <p:fltVal val="0"/>
                                          </p:val>
                                        </p:tav>
                                      </p:tavLst>
                                    </p:anim>
                                    <p:anim calcmode="lin" valueType="num">
                                      <p:cBhvr>
                                        <p:cTn id="92" dur="500"/>
                                        <p:tgtEl>
                                          <p:spTgt spid="17"/>
                                        </p:tgtEl>
                                        <p:attrNameLst>
                                          <p:attrName>ppt_h</p:attrName>
                                        </p:attrNameLst>
                                      </p:cBhvr>
                                      <p:tavLst>
                                        <p:tav tm="0">
                                          <p:val>
                                            <p:strVal val="ppt_h"/>
                                          </p:val>
                                        </p:tav>
                                        <p:tav tm="100000">
                                          <p:val>
                                            <p:fltVal val="0"/>
                                          </p:val>
                                        </p:tav>
                                      </p:tavLst>
                                    </p:anim>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18"/>
                    </p:tgtEl>
                  </p:cond>
                </p:stCondLst>
                <p:endSync evt="end" delay="0">
                  <p:rtn val="all"/>
                </p:endSync>
                <p:childTnLst>
                  <p:par>
                    <p:cTn id="96" fill="hold">
                      <p:stCondLst>
                        <p:cond delay="0"/>
                      </p:stCondLst>
                      <p:childTnLst>
                        <p:par>
                          <p:cTn id="97" fill="hold">
                            <p:stCondLst>
                              <p:cond delay="0"/>
                            </p:stCondLst>
                            <p:childTnLst>
                              <p:par>
                                <p:cTn id="98" presetID="53" presetClass="exit" presetSubtype="32" fill="hold" nodeType="clickEffect">
                                  <p:stCondLst>
                                    <p:cond delay="0"/>
                                  </p:stCondLst>
                                  <p:childTnLst>
                                    <p:anim calcmode="lin" valueType="num">
                                      <p:cBhvr>
                                        <p:cTn id="99" dur="500"/>
                                        <p:tgtEl>
                                          <p:spTgt spid="18"/>
                                        </p:tgtEl>
                                        <p:attrNameLst>
                                          <p:attrName>ppt_w</p:attrName>
                                        </p:attrNameLst>
                                      </p:cBhvr>
                                      <p:tavLst>
                                        <p:tav tm="0">
                                          <p:val>
                                            <p:strVal val="ppt_w"/>
                                          </p:val>
                                        </p:tav>
                                        <p:tav tm="100000">
                                          <p:val>
                                            <p:fltVal val="0"/>
                                          </p:val>
                                        </p:tav>
                                      </p:tavLst>
                                    </p:anim>
                                    <p:anim calcmode="lin" valueType="num">
                                      <p:cBhvr>
                                        <p:cTn id="100" dur="500"/>
                                        <p:tgtEl>
                                          <p:spTgt spid="18"/>
                                        </p:tgtEl>
                                        <p:attrNameLst>
                                          <p:attrName>ppt_h</p:attrName>
                                        </p:attrNameLst>
                                      </p:cBhvr>
                                      <p:tavLst>
                                        <p:tav tm="0">
                                          <p:val>
                                            <p:strVal val="ppt_h"/>
                                          </p:val>
                                        </p:tav>
                                        <p:tav tm="100000">
                                          <p:val>
                                            <p:fltVal val="0"/>
                                          </p:val>
                                        </p:tav>
                                      </p:tavLst>
                                    </p:anim>
                                    <p:animEffect transition="out" filter="fade">
                                      <p:cBhvr>
                                        <p:cTn id="101" dur="500"/>
                                        <p:tgtEl>
                                          <p:spTgt spid="18"/>
                                        </p:tgtEl>
                                      </p:cBhvr>
                                    </p:animEffect>
                                    <p:set>
                                      <p:cBhvr>
                                        <p:cTn id="10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xmlns=""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xmlns=""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xmlns="" id="{598F94FB-0DF1-8F15-172B-E40A0E96B477}"/>
                </a:ext>
              </a:extLst>
            </p:cNvPr>
            <p:cNvSpPr txBox="1"/>
            <p:nvPr/>
          </p:nvSpPr>
          <p:spPr>
            <a:xfrm>
              <a:off x="1003384" y="722392"/>
              <a:ext cx="10675635" cy="95345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vi-VN" sz="5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chọn đáp đúng:</a:t>
              </a:r>
              <a:endParaRPr kumimoji="0" lang="vi-VN" sz="5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hlinkClick r:id="rId5" action="ppaction://hlinksldjump"/>
              <a:extLst>
                <a:ext uri="{FF2B5EF4-FFF2-40B4-BE49-F238E27FC236}">
                  <a16:creationId xmlns:a16="http://schemas.microsoft.com/office/drawing/2014/main" xmlns=""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xmlns=""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xmlns=""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xmlns=""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xmlns=""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xmlns=""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xmlns=""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xmlns=""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xmlns=""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xmlns=""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xmlns=""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xmlns=""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xmlns=""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xmlns=""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xmlns="" id="{24AC993B-554E-CC2D-0060-47F597751116}"/>
                </a:ext>
              </a:extLst>
            </p:cNvPr>
            <p:cNvSpPr txBox="1"/>
            <p:nvPr/>
          </p:nvSpPr>
          <p:spPr>
            <a:xfrm>
              <a:off x="3223940" y="3859296"/>
              <a:ext cx="5692805" cy="92724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Khí hậu vùng </a:t>
              </a:r>
              <a:r>
                <a:rPr lang="vi-VN" sz="2800" b="1" dirty="0">
                  <a:solidFill>
                    <a:srgbClr val="002060"/>
                  </a:solidFill>
                  <a:latin typeface="Cambria" panose="02040503050406030204" pitchFamily="18" charset="0"/>
                  <a:ea typeface="Cambria" panose="02040503050406030204" pitchFamily="18" charset="0"/>
                </a:rPr>
                <a:t>Trung du miền núi Bắc Bộ nóng quanh năm.</a:t>
              </a:r>
              <a:endParaRPr kumimoji="0" lang="vi-VN"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xmlns="" id="{1F27C772-953E-D932-D4B0-B43A2F14DBBA}"/>
              </a:ext>
            </a:extLst>
          </p:cNvPr>
          <p:cNvGrpSpPr/>
          <p:nvPr/>
        </p:nvGrpSpPr>
        <p:grpSpPr>
          <a:xfrm>
            <a:off x="1946972" y="2130586"/>
            <a:ext cx="8541915" cy="1586770"/>
            <a:chOff x="1000675" y="2134893"/>
            <a:chExt cx="8541915" cy="1337759"/>
          </a:xfrm>
        </p:grpSpPr>
        <p:sp>
          <p:nvSpPr>
            <p:cNvPr id="204" name="Rectangle: Rounded Corners 203">
              <a:extLst>
                <a:ext uri="{FF2B5EF4-FFF2-40B4-BE49-F238E27FC236}">
                  <a16:creationId xmlns:a16="http://schemas.microsoft.com/office/drawing/2014/main" xmlns="" id="{9A41D3E4-6944-A4B9-7BE4-E0C1E2FE9939}"/>
                </a:ext>
              </a:extLst>
            </p:cNvPr>
            <p:cNvSpPr/>
            <p:nvPr/>
          </p:nvSpPr>
          <p:spPr>
            <a:xfrm>
              <a:off x="1062440" y="230701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xmlns=""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xmlns=""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xmlns=""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xmlns=""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xmlns=""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xmlns=""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xmlns=""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xmlns=""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xmlns=""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xmlns=""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xmlns=""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xmlns=""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xmlns=""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xmlns=""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xmlns=""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xmlns=""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xmlns="" id="{F80F56AF-4931-0BED-1F77-B3545920AC09}"/>
                </a:ext>
              </a:extLst>
            </p:cNvPr>
            <p:cNvSpPr txBox="1"/>
            <p:nvPr/>
          </p:nvSpPr>
          <p:spPr>
            <a:xfrm>
              <a:off x="2069673" y="2266910"/>
              <a:ext cx="7472917" cy="120574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Trung du miền núi</a:t>
              </a:r>
              <a:r>
                <a:rPr kumimoji="0" lang="vi-VN" sz="2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Bắc Bộ có mùa đông lạnh nhất cả nước, ở các vùng núi cao còn có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tuyết rơi vào mùa đông.</a:t>
              </a:r>
              <a:endPar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xmlns=""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xmlns=""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xmlns=""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xmlns=""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xmlns=""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xmlns=""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xmlns=""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xmlns=""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xmlns=""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xmlns=""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xmlns=""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xmlns=""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xmlns=""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xmlns=""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xmlns=""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xmlns=""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xmlns=""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xmlns=""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xmlns=""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xmlns=""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xmlns=""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xmlns=""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xmlns=""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xmlns=""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xmlns="" id="{361E7C29-2C7F-79BD-B8E9-EE91E0A1544C}"/>
                </a:ext>
              </a:extLst>
            </p:cNvPr>
            <p:cNvSpPr txBox="1"/>
            <p:nvPr/>
          </p:nvSpPr>
          <p:spPr>
            <a:xfrm>
              <a:off x="3511589" y="5590579"/>
              <a:ext cx="5628998" cy="91489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Khí hậu có hai mùa: mùa mưa và mùa khô.</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xmlns=""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xmlns=""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xmlns=""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xmlns=""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xmlns=""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xmlns=""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xmlns=""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xmlns=""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xmlns=""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xmlns=""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xmlns=""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xmlns=""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xmlns=""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xmlns=""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xmlns=""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xmlns=""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xmlns=""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xmlns=""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xmlns=""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xmlns=""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xmlns=""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xmlns=""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xmlns=""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xmlns=""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xmlns=""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xmlns=""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xmlns=""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xmlns=""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xmlns=""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xmlns=""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rgbClr val="70AD47">
                      <a:lumMod val="50000"/>
                    </a:srgbClr>
                  </a:solidFill>
                  <a:latin typeface="Cambria" panose="02040503050406030204" pitchFamily="18" charset="0"/>
                  <a:ea typeface="Cambria" panose="02040503050406030204" pitchFamily="18" charset="0"/>
                </a:rPr>
                <a:t>3 143m</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xmlns=""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xmlns=""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xmlns=""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xmlns=""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xmlns=""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xmlns=""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xmlns=""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xmlns=""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xmlns=""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xmlns=""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xmlns=""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xmlns=""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xmlns=""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xmlns=""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xmlns=""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xmlns=""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xmlns=""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xmlns=""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xmlns=""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rgbClr val="70AD47">
                      <a:lumMod val="50000"/>
                    </a:srgbClr>
                  </a:solidFill>
                  <a:latin typeface="Cambria" panose="02040503050406030204" pitchFamily="18" charset="0"/>
                  <a:ea typeface="Cambria" panose="02040503050406030204" pitchFamily="18" charset="0"/>
                </a:rPr>
                <a:t>3 134m</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xmlns=""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xmlns=""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xmlns=""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xmlns=""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xmlns=""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xmlns=""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xmlns=""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xmlns=""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xmlns=""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xmlns=""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xmlns=""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xmlns=""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xmlns=""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xmlns=""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xmlns=""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xmlns=""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xmlns=""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xmlns=""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xmlns=""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xmlns=""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xmlns=""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xmlns=""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xmlns=""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xmlns=""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xmlns=""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3 431m</a:t>
              </a:r>
            </a:p>
          </p:txBody>
        </p:sp>
      </p:grpSp>
      <p:grpSp>
        <p:nvGrpSpPr>
          <p:cNvPr id="78" name="Google Shape;1408;p39">
            <a:extLst>
              <a:ext uri="{FF2B5EF4-FFF2-40B4-BE49-F238E27FC236}">
                <a16:creationId xmlns:a16="http://schemas.microsoft.com/office/drawing/2014/main" xmlns=""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xmlns=""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xmlns=""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xmlns=""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xmlns=""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xmlns=""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xmlns=""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xmlns=""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xmlns=""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xmlns=""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xmlns=""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xmlns=""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xmlns=""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xmlns=""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xmlns=""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xmlns=""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xmlns=""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xmlns=""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xmlns=""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01686775-3806-8442-230F-77AD4AE6E993}"/>
                </a:ext>
              </a:extLst>
            </p:cNvPr>
            <p:cNvSpPr txBox="1"/>
            <p:nvPr/>
          </p:nvSpPr>
          <p:spPr>
            <a:xfrm>
              <a:off x="2032567" y="627717"/>
              <a:ext cx="950282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Độ cao của đỉnh núi Phan-xi-păng là bao nhiêu mét?</a:t>
              </a:r>
            </a:p>
          </p:txBody>
        </p:sp>
        <p:pic>
          <p:nvPicPr>
            <p:cNvPr id="95" name="Picture 94">
              <a:hlinkClick r:id="rId4" action="ppaction://hlinksldjump"/>
              <a:extLst>
                <a:ext uri="{FF2B5EF4-FFF2-40B4-BE49-F238E27FC236}">
                  <a16:creationId xmlns:a16="http://schemas.microsoft.com/office/drawing/2014/main" xmlns=""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xmlns=""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xmlns=""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xmlns=""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xmlns=""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xmlns=""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xmlns=""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xmlns=""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xmlns=""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xmlns=""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xmlns=""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xmlns=""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xmlns=""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xmlns=""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đồng bằng.</a:t>
              </a:r>
            </a:p>
          </p:txBody>
        </p:sp>
      </p:grpSp>
      <p:grpSp>
        <p:nvGrpSpPr>
          <p:cNvPr id="35" name="Group 34">
            <a:extLst>
              <a:ext uri="{FF2B5EF4-FFF2-40B4-BE49-F238E27FC236}">
                <a16:creationId xmlns:a16="http://schemas.microsoft.com/office/drawing/2014/main" xmlns=""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xmlns="" id="{FD590951-796E-9CCE-EE18-42E3A86889A3}"/>
                </a:ext>
              </a:extLst>
            </p:cNvPr>
            <p:cNvSpPr/>
            <p:nvPr/>
          </p:nvSpPr>
          <p:spPr>
            <a:xfrm>
              <a:off x="2586136" y="2364857"/>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xmlns=""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xmlns=""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xmlns=""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xmlns=""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xmlns=""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xmlns=""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xmlns=""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xmlns=""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xmlns=""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xmlns=""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xmlns=""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xmlns=""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xmlns=""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xmlns=""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xmlns=""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xmlns=""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xmlns=""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cao nguyên.</a:t>
              </a:r>
            </a:p>
          </p:txBody>
        </p:sp>
      </p:grpSp>
      <p:grpSp>
        <p:nvGrpSpPr>
          <p:cNvPr id="54" name="Group 53">
            <a:extLst>
              <a:ext uri="{FF2B5EF4-FFF2-40B4-BE49-F238E27FC236}">
                <a16:creationId xmlns:a16="http://schemas.microsoft.com/office/drawing/2014/main" xmlns=""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xmlns=""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xmlns=""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xmlns=""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xmlns=""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xmlns=""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xmlns=""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xmlns=""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xmlns=""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xmlns=""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xmlns=""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xmlns=""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xmlns=""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xmlns=""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xmlns=""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xmlns=""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xmlns=""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xmlns=""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xmlns=""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xmlns=""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xmlns=""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xmlns=""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xmlns=""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xmlns=""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xmlns=""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đồi núi.</a:t>
              </a:r>
            </a:p>
          </p:txBody>
        </p:sp>
      </p:grpSp>
      <p:grpSp>
        <p:nvGrpSpPr>
          <p:cNvPr id="79" name="Google Shape;1408;p39">
            <a:extLst>
              <a:ext uri="{FF2B5EF4-FFF2-40B4-BE49-F238E27FC236}">
                <a16:creationId xmlns:a16="http://schemas.microsoft.com/office/drawing/2014/main" xmlns=""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xmlns=""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xmlns=""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xmlns=""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xmlns=""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xmlns=""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xmlns=""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xmlns=""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xmlns=""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xmlns=""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xmlns=""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xmlns=""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xmlns=""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xmlns=""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xmlns=""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xmlns=""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xmlns=""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xmlns=""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Địa hình ở vùng Trung du và miền núi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Bắc Bộ có đặc điểm gì?</a:t>
              </a:r>
            </a:p>
          </p:txBody>
        </p:sp>
        <p:pic>
          <p:nvPicPr>
            <p:cNvPr id="96" name="Picture 95">
              <a:hlinkClick r:id="rId4" action="ppaction://hlinksldjump"/>
              <a:extLst>
                <a:ext uri="{FF2B5EF4-FFF2-40B4-BE49-F238E27FC236}">
                  <a16:creationId xmlns:a16="http://schemas.microsoft.com/office/drawing/2014/main" xmlns=""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xmlns=""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33178696-FBF2-7D22-7DAF-B42FB1164B24}"/>
              </a:ext>
            </a:extLst>
          </p:cNvPr>
          <p:cNvGrpSpPr/>
          <p:nvPr/>
        </p:nvGrpSpPr>
        <p:grpSpPr>
          <a:xfrm>
            <a:off x="1892879" y="3745121"/>
            <a:ext cx="8647725" cy="1364750"/>
            <a:chOff x="2098496" y="3659454"/>
            <a:chExt cx="8647725" cy="1198789"/>
          </a:xfrm>
        </p:grpSpPr>
        <p:sp>
          <p:nvSpPr>
            <p:cNvPr id="8" name="Rectangle: Rounded Corners 7">
              <a:extLst>
                <a:ext uri="{FF2B5EF4-FFF2-40B4-BE49-F238E27FC236}">
                  <a16:creationId xmlns:a16="http://schemas.microsoft.com/office/drawing/2014/main" xmlns="" id="{FB0177BB-906D-74D1-7AFC-72E2157824D9}"/>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9" name="Google Shape;282;p27">
              <a:extLst>
                <a:ext uri="{FF2B5EF4-FFF2-40B4-BE49-F238E27FC236}">
                  <a16:creationId xmlns:a16="http://schemas.microsoft.com/office/drawing/2014/main" xmlns="" id="{7E97E676-8A4B-8906-2FE4-22950AA1E9D9}"/>
                </a:ext>
              </a:extLst>
            </p:cNvPr>
            <p:cNvGrpSpPr/>
            <p:nvPr/>
          </p:nvGrpSpPr>
          <p:grpSpPr>
            <a:xfrm rot="-488383">
              <a:off x="2098496" y="3659454"/>
              <a:ext cx="1094690" cy="1171482"/>
              <a:chOff x="2769810" y="1396779"/>
              <a:chExt cx="508124" cy="605419"/>
            </a:xfrm>
          </p:grpSpPr>
          <p:sp>
            <p:nvSpPr>
              <p:cNvPr id="11" name="Google Shape;283;p27">
                <a:extLst>
                  <a:ext uri="{FF2B5EF4-FFF2-40B4-BE49-F238E27FC236}">
                    <a16:creationId xmlns:a16="http://schemas.microsoft.com/office/drawing/2014/main" xmlns="" id="{88DB6699-3482-9B94-81E8-3037E2FF73DC}"/>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2" name="Google Shape;284;p27">
                <a:extLst>
                  <a:ext uri="{FF2B5EF4-FFF2-40B4-BE49-F238E27FC236}">
                    <a16:creationId xmlns:a16="http://schemas.microsoft.com/office/drawing/2014/main" xmlns=""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3" name="Google Shape;285;p27">
                <a:extLst>
                  <a:ext uri="{FF2B5EF4-FFF2-40B4-BE49-F238E27FC236}">
                    <a16:creationId xmlns:a16="http://schemas.microsoft.com/office/drawing/2014/main" xmlns=""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4" name="Google Shape;286;p27">
                <a:extLst>
                  <a:ext uri="{FF2B5EF4-FFF2-40B4-BE49-F238E27FC236}">
                    <a16:creationId xmlns:a16="http://schemas.microsoft.com/office/drawing/2014/main" xmlns="" id="{2A187252-60EF-5E37-706E-4DA8AC503358}"/>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5" name="Google Shape;287;p27">
                <a:extLst>
                  <a:ext uri="{FF2B5EF4-FFF2-40B4-BE49-F238E27FC236}">
                    <a16:creationId xmlns:a16="http://schemas.microsoft.com/office/drawing/2014/main" xmlns=""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6" name="Google Shape;288;p27">
                <a:extLst>
                  <a:ext uri="{FF2B5EF4-FFF2-40B4-BE49-F238E27FC236}">
                    <a16:creationId xmlns:a16="http://schemas.microsoft.com/office/drawing/2014/main" xmlns=""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7" name="Google Shape;289;p27">
                <a:extLst>
                  <a:ext uri="{FF2B5EF4-FFF2-40B4-BE49-F238E27FC236}">
                    <a16:creationId xmlns:a16="http://schemas.microsoft.com/office/drawing/2014/main" xmlns=""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8" name="Google Shape;290;p27">
                <a:extLst>
                  <a:ext uri="{FF2B5EF4-FFF2-40B4-BE49-F238E27FC236}">
                    <a16:creationId xmlns:a16="http://schemas.microsoft.com/office/drawing/2014/main" xmlns=""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9" name="Google Shape;291;p27">
                <a:extLst>
                  <a:ext uri="{FF2B5EF4-FFF2-40B4-BE49-F238E27FC236}">
                    <a16:creationId xmlns:a16="http://schemas.microsoft.com/office/drawing/2014/main" xmlns=""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0" name="Google Shape;292;p27">
                <a:extLst>
                  <a:ext uri="{FF2B5EF4-FFF2-40B4-BE49-F238E27FC236}">
                    <a16:creationId xmlns:a16="http://schemas.microsoft.com/office/drawing/2014/main" xmlns=""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10" name="TextBox 9">
              <a:extLst>
                <a:ext uri="{FF2B5EF4-FFF2-40B4-BE49-F238E27FC236}">
                  <a16:creationId xmlns:a16="http://schemas.microsoft.com/office/drawing/2014/main" xmlns="" id="{F11DAFA5-A135-FCE4-69AC-CAE9E20165F5}"/>
                </a:ext>
              </a:extLst>
            </p:cNvPr>
            <p:cNvSpPr txBox="1"/>
            <p:nvPr/>
          </p:nvSpPr>
          <p:spPr>
            <a:xfrm>
              <a:off x="3128114" y="4052514"/>
              <a:ext cx="7618107" cy="53839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srgbClr val="002060"/>
                  </a:solidFill>
                  <a:latin typeface="Cambria" panose="02040503050406030204" pitchFamily="18" charset="0"/>
                  <a:ea typeface="Cambria" panose="02040503050406030204" pitchFamily="18" charset="0"/>
                </a:rPr>
                <a:t>Ngành nông nghiệp trồng cây lúa nước.</a:t>
              </a: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xmlns="" id="{E0FC26B6-BB1B-DD2F-8E82-1467A38453BB}"/>
              </a:ext>
            </a:extLst>
          </p:cNvPr>
          <p:cNvGrpSpPr/>
          <p:nvPr/>
        </p:nvGrpSpPr>
        <p:grpSpPr>
          <a:xfrm>
            <a:off x="573990" y="2142551"/>
            <a:ext cx="10054969" cy="1507248"/>
            <a:chOff x="1861723" y="2134893"/>
            <a:chExt cx="8819884" cy="1270717"/>
          </a:xfrm>
        </p:grpSpPr>
        <p:sp>
          <p:nvSpPr>
            <p:cNvPr id="22" name="Rectangle: Rounded Corners 21">
              <a:extLst>
                <a:ext uri="{FF2B5EF4-FFF2-40B4-BE49-F238E27FC236}">
                  <a16:creationId xmlns:a16="http://schemas.microsoft.com/office/drawing/2014/main" xmlns="" id="{C89FA5BC-7F7C-2DC5-D15F-5E162619542E}"/>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23" name="Google Shape;438;p31">
              <a:extLst>
                <a:ext uri="{FF2B5EF4-FFF2-40B4-BE49-F238E27FC236}">
                  <a16:creationId xmlns:a16="http://schemas.microsoft.com/office/drawing/2014/main" xmlns="" id="{FBBE2949-1D56-FD0C-B3FB-FEF32E24C236}"/>
                </a:ext>
              </a:extLst>
            </p:cNvPr>
            <p:cNvGrpSpPr/>
            <p:nvPr/>
          </p:nvGrpSpPr>
          <p:grpSpPr>
            <a:xfrm>
              <a:off x="1861723" y="2134893"/>
              <a:ext cx="1371125" cy="1248645"/>
              <a:chOff x="1702688" y="1359262"/>
              <a:chExt cx="519674" cy="648887"/>
            </a:xfrm>
          </p:grpSpPr>
          <p:sp>
            <p:nvSpPr>
              <p:cNvPr id="25" name="Google Shape;439;p31">
                <a:extLst>
                  <a:ext uri="{FF2B5EF4-FFF2-40B4-BE49-F238E27FC236}">
                    <a16:creationId xmlns:a16="http://schemas.microsoft.com/office/drawing/2014/main" xmlns=""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6" name="Google Shape;440;p31">
                <a:extLst>
                  <a:ext uri="{FF2B5EF4-FFF2-40B4-BE49-F238E27FC236}">
                    <a16:creationId xmlns:a16="http://schemas.microsoft.com/office/drawing/2014/main" xmlns=""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7" name="Google Shape;441;p31">
                <a:extLst>
                  <a:ext uri="{FF2B5EF4-FFF2-40B4-BE49-F238E27FC236}">
                    <a16:creationId xmlns:a16="http://schemas.microsoft.com/office/drawing/2014/main" xmlns=""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8" name="Google Shape;442;p31">
                <a:extLst>
                  <a:ext uri="{FF2B5EF4-FFF2-40B4-BE49-F238E27FC236}">
                    <a16:creationId xmlns:a16="http://schemas.microsoft.com/office/drawing/2014/main" xmlns=""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9" name="Google Shape;443;p31">
                <a:extLst>
                  <a:ext uri="{FF2B5EF4-FFF2-40B4-BE49-F238E27FC236}">
                    <a16:creationId xmlns:a16="http://schemas.microsoft.com/office/drawing/2014/main" xmlns=""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0" name="Google Shape;444;p31">
                <a:extLst>
                  <a:ext uri="{FF2B5EF4-FFF2-40B4-BE49-F238E27FC236}">
                    <a16:creationId xmlns:a16="http://schemas.microsoft.com/office/drawing/2014/main" xmlns=""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1" name="Google Shape;445;p31">
                <a:extLst>
                  <a:ext uri="{FF2B5EF4-FFF2-40B4-BE49-F238E27FC236}">
                    <a16:creationId xmlns:a16="http://schemas.microsoft.com/office/drawing/2014/main" xmlns=""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2" name="Google Shape;446;p31">
                <a:extLst>
                  <a:ext uri="{FF2B5EF4-FFF2-40B4-BE49-F238E27FC236}">
                    <a16:creationId xmlns:a16="http://schemas.microsoft.com/office/drawing/2014/main" xmlns=""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3" name="Google Shape;447;p31">
                <a:extLst>
                  <a:ext uri="{FF2B5EF4-FFF2-40B4-BE49-F238E27FC236}">
                    <a16:creationId xmlns:a16="http://schemas.microsoft.com/office/drawing/2014/main" xmlns=""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4" name="Google Shape;448;p31">
                <a:extLst>
                  <a:ext uri="{FF2B5EF4-FFF2-40B4-BE49-F238E27FC236}">
                    <a16:creationId xmlns:a16="http://schemas.microsoft.com/office/drawing/2014/main" xmlns=""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5" name="Google Shape;449;p31">
                <a:extLst>
                  <a:ext uri="{FF2B5EF4-FFF2-40B4-BE49-F238E27FC236}">
                    <a16:creationId xmlns:a16="http://schemas.microsoft.com/office/drawing/2014/main" xmlns=""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6" name="Google Shape;450;p31">
                <a:extLst>
                  <a:ext uri="{FF2B5EF4-FFF2-40B4-BE49-F238E27FC236}">
                    <a16:creationId xmlns:a16="http://schemas.microsoft.com/office/drawing/2014/main" xmlns=""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7" name="Google Shape;451;p31">
                <a:extLst>
                  <a:ext uri="{FF2B5EF4-FFF2-40B4-BE49-F238E27FC236}">
                    <a16:creationId xmlns:a16="http://schemas.microsoft.com/office/drawing/2014/main" xmlns=""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8" name="Google Shape;452;p31">
                <a:extLst>
                  <a:ext uri="{FF2B5EF4-FFF2-40B4-BE49-F238E27FC236}">
                    <a16:creationId xmlns:a16="http://schemas.microsoft.com/office/drawing/2014/main" xmlns=""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9" name="Google Shape;453;p31">
                <a:extLst>
                  <a:ext uri="{FF2B5EF4-FFF2-40B4-BE49-F238E27FC236}">
                    <a16:creationId xmlns:a16="http://schemas.microsoft.com/office/drawing/2014/main" xmlns="" id="{3E5968E9-6277-2107-B5F8-99C24AED7D75}"/>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xmlns="" id="{F03D0082-927F-D30B-D3D1-28AAB9BD0C0A}"/>
                </a:ext>
              </a:extLst>
            </p:cNvPr>
            <p:cNvSpPr txBox="1"/>
            <p:nvPr/>
          </p:nvSpPr>
          <p:spPr>
            <a:xfrm>
              <a:off x="3055114" y="2481179"/>
              <a:ext cx="7500557" cy="8038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Công nghiệp khai thác chế biến khoáng sản, thủy điện, trồng và chế biến cây công nghiệp, cây ăn quả, ...du lịch</a:t>
              </a:r>
            </a:p>
          </p:txBody>
        </p:sp>
      </p:grpSp>
      <p:grpSp>
        <p:nvGrpSpPr>
          <p:cNvPr id="40" name="Group 39">
            <a:extLst>
              <a:ext uri="{FF2B5EF4-FFF2-40B4-BE49-F238E27FC236}">
                <a16:creationId xmlns:a16="http://schemas.microsoft.com/office/drawing/2014/main" xmlns="" id="{0625102D-5500-22E0-29DA-7DDFF1B6F6EC}"/>
              </a:ext>
            </a:extLst>
          </p:cNvPr>
          <p:cNvGrpSpPr/>
          <p:nvPr/>
        </p:nvGrpSpPr>
        <p:grpSpPr>
          <a:xfrm>
            <a:off x="3013354" y="5104039"/>
            <a:ext cx="8973766" cy="1673529"/>
            <a:chOff x="1612674" y="5184381"/>
            <a:chExt cx="8973766" cy="1409055"/>
          </a:xfrm>
        </p:grpSpPr>
        <p:sp>
          <p:nvSpPr>
            <p:cNvPr id="41" name="Rectangle: Rounded Corners 40">
              <a:extLst>
                <a:ext uri="{FF2B5EF4-FFF2-40B4-BE49-F238E27FC236}">
                  <a16:creationId xmlns:a16="http://schemas.microsoft.com/office/drawing/2014/main" xmlns="" id="{8F75F6AB-0252-BA27-7850-0ACECE8479F8}"/>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42" name="Google Shape;293;p27">
              <a:extLst>
                <a:ext uri="{FF2B5EF4-FFF2-40B4-BE49-F238E27FC236}">
                  <a16:creationId xmlns:a16="http://schemas.microsoft.com/office/drawing/2014/main" xmlns="" id="{F2A58BBE-857C-B7E7-1F2E-08AE92DBEF2C}"/>
                </a:ext>
              </a:extLst>
            </p:cNvPr>
            <p:cNvGrpSpPr/>
            <p:nvPr/>
          </p:nvGrpSpPr>
          <p:grpSpPr>
            <a:xfrm rot="21403310">
              <a:off x="1612674" y="5184381"/>
              <a:ext cx="1724419" cy="1409055"/>
              <a:chOff x="3676506" y="1404273"/>
              <a:chExt cx="792384" cy="610489"/>
            </a:xfrm>
          </p:grpSpPr>
          <p:sp>
            <p:nvSpPr>
              <p:cNvPr id="44" name="Google Shape;294;p27">
                <a:extLst>
                  <a:ext uri="{FF2B5EF4-FFF2-40B4-BE49-F238E27FC236}">
                    <a16:creationId xmlns:a16="http://schemas.microsoft.com/office/drawing/2014/main" xmlns=""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5" name="Google Shape;295;p27">
                <a:extLst>
                  <a:ext uri="{FF2B5EF4-FFF2-40B4-BE49-F238E27FC236}">
                    <a16:creationId xmlns:a16="http://schemas.microsoft.com/office/drawing/2014/main" xmlns=""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6" name="Google Shape;296;p27">
                <a:extLst>
                  <a:ext uri="{FF2B5EF4-FFF2-40B4-BE49-F238E27FC236}">
                    <a16:creationId xmlns:a16="http://schemas.microsoft.com/office/drawing/2014/main" xmlns=""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7" name="Google Shape;297;p27">
                <a:extLst>
                  <a:ext uri="{FF2B5EF4-FFF2-40B4-BE49-F238E27FC236}">
                    <a16:creationId xmlns:a16="http://schemas.microsoft.com/office/drawing/2014/main" xmlns=""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8" name="Google Shape;298;p27">
                <a:extLst>
                  <a:ext uri="{FF2B5EF4-FFF2-40B4-BE49-F238E27FC236}">
                    <a16:creationId xmlns:a16="http://schemas.microsoft.com/office/drawing/2014/main" xmlns="" id="{9CD55A9E-B2A0-FFE6-0E24-5B9DCBC6DE6D}"/>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9" name="Google Shape;299;p27">
                <a:extLst>
                  <a:ext uri="{FF2B5EF4-FFF2-40B4-BE49-F238E27FC236}">
                    <a16:creationId xmlns:a16="http://schemas.microsoft.com/office/drawing/2014/main" xmlns="" id="{9F55F073-471B-E9E9-0D09-ADFE3506C3B9}"/>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0" name="Google Shape;300;p27">
                <a:extLst>
                  <a:ext uri="{FF2B5EF4-FFF2-40B4-BE49-F238E27FC236}">
                    <a16:creationId xmlns:a16="http://schemas.microsoft.com/office/drawing/2014/main" xmlns=""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1" name="Google Shape;301;p27">
                <a:extLst>
                  <a:ext uri="{FF2B5EF4-FFF2-40B4-BE49-F238E27FC236}">
                    <a16:creationId xmlns:a16="http://schemas.microsoft.com/office/drawing/2014/main" xmlns=""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2" name="Google Shape;302;p27">
                <a:extLst>
                  <a:ext uri="{FF2B5EF4-FFF2-40B4-BE49-F238E27FC236}">
                    <a16:creationId xmlns:a16="http://schemas.microsoft.com/office/drawing/2014/main" xmlns=""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3" name="Google Shape;303;p27">
                <a:extLst>
                  <a:ext uri="{FF2B5EF4-FFF2-40B4-BE49-F238E27FC236}">
                    <a16:creationId xmlns:a16="http://schemas.microsoft.com/office/drawing/2014/main" xmlns=""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4" name="Google Shape;304;p27">
                <a:extLst>
                  <a:ext uri="{FF2B5EF4-FFF2-40B4-BE49-F238E27FC236}">
                    <a16:creationId xmlns:a16="http://schemas.microsoft.com/office/drawing/2014/main" xmlns=""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5" name="Google Shape;305;p27">
                <a:extLst>
                  <a:ext uri="{FF2B5EF4-FFF2-40B4-BE49-F238E27FC236}">
                    <a16:creationId xmlns:a16="http://schemas.microsoft.com/office/drawing/2014/main" xmlns=""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6" name="Google Shape;306;p27">
                <a:extLst>
                  <a:ext uri="{FF2B5EF4-FFF2-40B4-BE49-F238E27FC236}">
                    <a16:creationId xmlns:a16="http://schemas.microsoft.com/office/drawing/2014/main" xmlns=""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7" name="Google Shape;307;p27">
                <a:extLst>
                  <a:ext uri="{FF2B5EF4-FFF2-40B4-BE49-F238E27FC236}">
                    <a16:creationId xmlns:a16="http://schemas.microsoft.com/office/drawing/2014/main" xmlns=""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8" name="Google Shape;308;p27">
                <a:extLst>
                  <a:ext uri="{FF2B5EF4-FFF2-40B4-BE49-F238E27FC236}">
                    <a16:creationId xmlns:a16="http://schemas.microsoft.com/office/drawing/2014/main" xmlns=""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9" name="Google Shape;309;p27">
                <a:extLst>
                  <a:ext uri="{FF2B5EF4-FFF2-40B4-BE49-F238E27FC236}">
                    <a16:creationId xmlns:a16="http://schemas.microsoft.com/office/drawing/2014/main" xmlns=""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0" name="Google Shape;310;p27">
                <a:extLst>
                  <a:ext uri="{FF2B5EF4-FFF2-40B4-BE49-F238E27FC236}">
                    <a16:creationId xmlns:a16="http://schemas.microsoft.com/office/drawing/2014/main" xmlns=""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1" name="Google Shape;311;p27">
                <a:extLst>
                  <a:ext uri="{FF2B5EF4-FFF2-40B4-BE49-F238E27FC236}">
                    <a16:creationId xmlns:a16="http://schemas.microsoft.com/office/drawing/2014/main" xmlns=""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2" name="Google Shape;312;p27">
                <a:extLst>
                  <a:ext uri="{FF2B5EF4-FFF2-40B4-BE49-F238E27FC236}">
                    <a16:creationId xmlns:a16="http://schemas.microsoft.com/office/drawing/2014/main" xmlns=""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3" name="Google Shape;313;p27">
                <a:extLst>
                  <a:ext uri="{FF2B5EF4-FFF2-40B4-BE49-F238E27FC236}">
                    <a16:creationId xmlns:a16="http://schemas.microsoft.com/office/drawing/2014/main" xmlns=""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4" name="Google Shape;314;p27">
                <a:extLst>
                  <a:ext uri="{FF2B5EF4-FFF2-40B4-BE49-F238E27FC236}">
                    <a16:creationId xmlns:a16="http://schemas.microsoft.com/office/drawing/2014/main" xmlns=""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43" name="TextBox 42">
              <a:extLst>
                <a:ext uri="{FF2B5EF4-FFF2-40B4-BE49-F238E27FC236}">
                  <a16:creationId xmlns:a16="http://schemas.microsoft.com/office/drawing/2014/main" xmlns="" id="{62501E40-91D2-B624-851A-338BA3BB697D}"/>
                </a:ext>
              </a:extLst>
            </p:cNvPr>
            <p:cNvSpPr txBox="1"/>
            <p:nvPr/>
          </p:nvSpPr>
          <p:spPr>
            <a:xfrm>
              <a:off x="3409054" y="5564860"/>
              <a:ext cx="5774632" cy="51607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Trồng cây công nghiệp lâu năm.</a:t>
              </a:r>
            </a:p>
          </p:txBody>
        </p:sp>
      </p:grpSp>
      <p:grpSp>
        <p:nvGrpSpPr>
          <p:cNvPr id="65" name="Google Shape;1408;p39">
            <a:extLst>
              <a:ext uri="{FF2B5EF4-FFF2-40B4-BE49-F238E27FC236}">
                <a16:creationId xmlns:a16="http://schemas.microsoft.com/office/drawing/2014/main" xmlns="" id="{BEDD8ADA-6828-8FED-9236-0B65D628A81C}"/>
              </a:ext>
            </a:extLst>
          </p:cNvPr>
          <p:cNvGrpSpPr/>
          <p:nvPr/>
        </p:nvGrpSpPr>
        <p:grpSpPr>
          <a:xfrm flipH="1">
            <a:off x="10549795" y="2254777"/>
            <a:ext cx="1805754" cy="1610631"/>
            <a:chOff x="2178000" y="1370575"/>
            <a:chExt cx="1417475" cy="1417450"/>
          </a:xfrm>
        </p:grpSpPr>
        <p:sp>
          <p:nvSpPr>
            <p:cNvPr id="66" name="Google Shape;1409;p39">
              <a:extLst>
                <a:ext uri="{FF2B5EF4-FFF2-40B4-BE49-F238E27FC236}">
                  <a16:creationId xmlns:a16="http://schemas.microsoft.com/office/drawing/2014/main" xmlns="" id="{252848C1-3B5F-3949-880A-0814330A614B}"/>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410;p39">
              <a:extLst>
                <a:ext uri="{FF2B5EF4-FFF2-40B4-BE49-F238E27FC236}">
                  <a16:creationId xmlns:a16="http://schemas.microsoft.com/office/drawing/2014/main" xmlns="" id="{E4E62BEB-130F-F168-254E-CD2BF7302FB9}"/>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411;p39">
              <a:extLst>
                <a:ext uri="{FF2B5EF4-FFF2-40B4-BE49-F238E27FC236}">
                  <a16:creationId xmlns:a16="http://schemas.microsoft.com/office/drawing/2014/main" xmlns="" id="{55036A3E-BBF9-A10B-6D7A-B99DB22D5B47}"/>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12;p39">
              <a:extLst>
                <a:ext uri="{FF2B5EF4-FFF2-40B4-BE49-F238E27FC236}">
                  <a16:creationId xmlns:a16="http://schemas.microsoft.com/office/drawing/2014/main" xmlns="" id="{55F1A6A3-8547-798A-A2EA-B9A09D69C13E}"/>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13;p39">
              <a:extLst>
                <a:ext uri="{FF2B5EF4-FFF2-40B4-BE49-F238E27FC236}">
                  <a16:creationId xmlns:a16="http://schemas.microsoft.com/office/drawing/2014/main" xmlns="" id="{5680452A-1598-35BC-AF87-EBCECD7FF6B7}"/>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414;p39">
              <a:extLst>
                <a:ext uri="{FF2B5EF4-FFF2-40B4-BE49-F238E27FC236}">
                  <a16:creationId xmlns:a16="http://schemas.microsoft.com/office/drawing/2014/main" xmlns="" id="{1E2A4A55-0A44-D67D-C21D-E6AD96BA9E3B}"/>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15;p39">
              <a:extLst>
                <a:ext uri="{FF2B5EF4-FFF2-40B4-BE49-F238E27FC236}">
                  <a16:creationId xmlns:a16="http://schemas.microsoft.com/office/drawing/2014/main" xmlns="" id="{A2C914E5-3ECB-1E65-89BC-083824B88514}"/>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16;p39">
              <a:extLst>
                <a:ext uri="{FF2B5EF4-FFF2-40B4-BE49-F238E27FC236}">
                  <a16:creationId xmlns:a16="http://schemas.microsoft.com/office/drawing/2014/main" xmlns="" id="{11CF964B-BCDE-6F47-0157-E27941EC6035}"/>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17;p39">
              <a:extLst>
                <a:ext uri="{FF2B5EF4-FFF2-40B4-BE49-F238E27FC236}">
                  <a16:creationId xmlns:a16="http://schemas.microsoft.com/office/drawing/2014/main" xmlns="" id="{37CF1DFC-BDB1-6EE7-F9DD-A18696FA6B19}"/>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18;p39">
              <a:extLst>
                <a:ext uri="{FF2B5EF4-FFF2-40B4-BE49-F238E27FC236}">
                  <a16:creationId xmlns:a16="http://schemas.microsoft.com/office/drawing/2014/main" xmlns="" id="{DD6E95CA-419D-9033-2286-14F1C1CA6873}"/>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19;p39">
              <a:extLst>
                <a:ext uri="{FF2B5EF4-FFF2-40B4-BE49-F238E27FC236}">
                  <a16:creationId xmlns:a16="http://schemas.microsoft.com/office/drawing/2014/main" xmlns="" id="{CE6C3633-02B7-2C91-C074-772BE740F74D}"/>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20;p39">
              <a:extLst>
                <a:ext uri="{FF2B5EF4-FFF2-40B4-BE49-F238E27FC236}">
                  <a16:creationId xmlns:a16="http://schemas.microsoft.com/office/drawing/2014/main" xmlns="" id="{466F0096-28A7-D5BE-0C26-1516E99185A4}"/>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21;p39">
              <a:extLst>
                <a:ext uri="{FF2B5EF4-FFF2-40B4-BE49-F238E27FC236}">
                  <a16:creationId xmlns:a16="http://schemas.microsoft.com/office/drawing/2014/main" xmlns="" id="{275CE720-BB1F-7DA3-9808-47E3725CCEE2}"/>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22;p39">
              <a:extLst>
                <a:ext uri="{FF2B5EF4-FFF2-40B4-BE49-F238E27FC236}">
                  <a16:creationId xmlns:a16="http://schemas.microsoft.com/office/drawing/2014/main" xmlns="" id="{8404AC52-0D63-2FCD-3000-3B45EEB17831}"/>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0" name="Google Shape;118;p4">
            <a:extLst>
              <a:ext uri="{FF2B5EF4-FFF2-40B4-BE49-F238E27FC236}">
                <a16:creationId xmlns:a16="http://schemas.microsoft.com/office/drawing/2014/main" xmlns="" id="{AB5A5940-A5D4-B7CF-AF26-B176D51424EE}"/>
              </a:ext>
            </a:extLst>
          </p:cNvPr>
          <p:cNvSpPr/>
          <p:nvPr/>
        </p:nvSpPr>
        <p:spPr>
          <a:xfrm rot="19980337">
            <a:off x="10186762" y="36223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xmlns="" id="{B864B087-8FB6-03B4-0741-5C128A8BE42A}"/>
              </a:ext>
            </a:extLst>
          </p:cNvPr>
          <p:cNvGrpSpPr/>
          <p:nvPr/>
        </p:nvGrpSpPr>
        <p:grpSpPr>
          <a:xfrm>
            <a:off x="-998969" y="214814"/>
            <a:ext cx="12767319" cy="2312453"/>
            <a:chOff x="-780199" y="148845"/>
            <a:chExt cx="13579140" cy="2378016"/>
          </a:xfrm>
        </p:grpSpPr>
        <p:sp>
          <p:nvSpPr>
            <p:cNvPr id="4" name="Rectangle 3">
              <a:extLst>
                <a:ext uri="{FF2B5EF4-FFF2-40B4-BE49-F238E27FC236}">
                  <a16:creationId xmlns:a16="http://schemas.microsoft.com/office/drawing/2014/main" xmlns="" id="{273D5523-A4D6-F86B-D20B-8A56B42B9755}"/>
                </a:ext>
              </a:extLst>
            </p:cNvPr>
            <p:cNvSpPr/>
            <p:nvPr/>
          </p:nvSpPr>
          <p:spPr>
            <a:xfrm>
              <a:off x="-780199" y="229293"/>
              <a:ext cx="13579140" cy="1719865"/>
            </a:xfrm>
            <a:prstGeom prst="rect">
              <a:avLst/>
            </a:prstGeom>
            <a:solidFill>
              <a:srgbClr val="EE689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9C1997B3-4618-AD17-DC50-76DF37C019CE}"/>
                </a:ext>
              </a:extLst>
            </p:cNvPr>
            <p:cNvSpPr txBox="1"/>
            <p:nvPr/>
          </p:nvSpPr>
          <p:spPr>
            <a:xfrm>
              <a:off x="1935917" y="338195"/>
              <a:ext cx="1026647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Điều kiện tự nhiên ở vùng Trung du và miền núi Bắc Bộ thuận lợi để phát triển:</a:t>
              </a:r>
            </a:p>
          </p:txBody>
        </p:sp>
        <p:pic>
          <p:nvPicPr>
            <p:cNvPr id="81" name="Picture 80">
              <a:hlinkClick r:id="rId4" action="ppaction://hlinksldjump"/>
              <a:extLst>
                <a:ext uri="{FF2B5EF4-FFF2-40B4-BE49-F238E27FC236}">
                  <a16:creationId xmlns:a16="http://schemas.microsoft.com/office/drawing/2014/main" xmlns="" id="{0AEF6019-3EDF-269D-A0FB-7BA10377398D}"/>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7714" y="148845"/>
              <a:ext cx="2111247" cy="2378016"/>
            </a:xfrm>
            <a:prstGeom prst="rect">
              <a:avLst/>
            </a:prstGeom>
          </p:spPr>
        </p:pic>
      </p:grpSp>
      <p:sp>
        <p:nvSpPr>
          <p:cNvPr id="83" name="Google Shape;118;p4">
            <a:extLst>
              <a:ext uri="{FF2B5EF4-FFF2-40B4-BE49-F238E27FC236}">
                <a16:creationId xmlns:a16="http://schemas.microsoft.com/office/drawing/2014/main" xmlns="" id="{C01D829A-2B32-4827-618D-99641C9A716C}"/>
              </a:ext>
            </a:extLst>
          </p:cNvPr>
          <p:cNvSpPr/>
          <p:nvPr/>
        </p:nvSpPr>
        <p:spPr>
          <a:xfrm rot="19980337">
            <a:off x="10475135" y="529936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982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1000" fill="hold"/>
                                        <p:tgtEl>
                                          <p:spTgt spid="82"/>
                                        </p:tgtEl>
                                        <p:attrNameLst>
                                          <p:attrName>ppt_w</p:attrName>
                                        </p:attrNameLst>
                                      </p:cBhvr>
                                      <p:tavLst>
                                        <p:tav tm="0">
                                          <p:val>
                                            <p:strVal val="#ppt_w+.3"/>
                                          </p:val>
                                        </p:tav>
                                        <p:tav tm="100000">
                                          <p:val>
                                            <p:strVal val="#ppt_w"/>
                                          </p:val>
                                        </p:tav>
                                      </p:tavLst>
                                    </p:anim>
                                    <p:anim calcmode="lin" valueType="num">
                                      <p:cBhvr>
                                        <p:cTn id="8" dur="1000" fill="hold"/>
                                        <p:tgtEl>
                                          <p:spTgt spid="82"/>
                                        </p:tgtEl>
                                        <p:attrNameLst>
                                          <p:attrName>ppt_h</p:attrName>
                                        </p:attrNameLst>
                                      </p:cBhvr>
                                      <p:tavLst>
                                        <p:tav tm="0">
                                          <p:val>
                                            <p:strVal val="#ppt_h"/>
                                          </p:val>
                                        </p:tav>
                                        <p:tav tm="100000">
                                          <p:val>
                                            <p:strVal val="#ppt_h"/>
                                          </p:val>
                                        </p:tav>
                                      </p:tavLst>
                                    </p:anim>
                                    <p:animEffect transition="in" filter="fade">
                                      <p:cBhvr>
                                        <p:cTn id="9" dur="1000"/>
                                        <p:tgtEl>
                                          <p:spTgt spid="82"/>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16" presetClass="entr" presetSubtype="37"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outVertic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2000"/>
                                        <p:tgtEl>
                                          <p:spTgt spid="65"/>
                                        </p:tgtEl>
                                      </p:cBhvr>
                                    </p:animEffect>
                                    <p:anim calcmode="lin" valueType="num">
                                      <p:cBhvr>
                                        <p:cTn id="26" dur="2000" fill="hold"/>
                                        <p:tgtEl>
                                          <p:spTgt spid="65"/>
                                        </p:tgtEl>
                                        <p:attrNameLst>
                                          <p:attrName>style.rotation</p:attrName>
                                        </p:attrNameLst>
                                      </p:cBhvr>
                                      <p:tavLst>
                                        <p:tav tm="0">
                                          <p:val>
                                            <p:fltVal val="720"/>
                                          </p:val>
                                        </p:tav>
                                        <p:tav tm="100000">
                                          <p:val>
                                            <p:fltVal val="0"/>
                                          </p:val>
                                        </p:tav>
                                      </p:tavLst>
                                    </p:anim>
                                    <p:anim calcmode="lin" valueType="num">
                                      <p:cBhvr>
                                        <p:cTn id="27" dur="2000" fill="hold"/>
                                        <p:tgtEl>
                                          <p:spTgt spid="65"/>
                                        </p:tgtEl>
                                        <p:attrNameLst>
                                          <p:attrName>ppt_h</p:attrName>
                                        </p:attrNameLst>
                                      </p:cBhvr>
                                      <p:tavLst>
                                        <p:tav tm="0">
                                          <p:val>
                                            <p:fltVal val="0"/>
                                          </p:val>
                                        </p:tav>
                                        <p:tav tm="100000">
                                          <p:val>
                                            <p:strVal val="#ppt_h"/>
                                          </p:val>
                                        </p:tav>
                                      </p:tavLst>
                                    </p:anim>
                                    <p:anim calcmode="lin" valueType="num">
                                      <p:cBhvr>
                                        <p:cTn id="28" dur="2000" fill="hold"/>
                                        <p:tgtEl>
                                          <p:spTgt spid="6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5" presetClass="entr" presetSubtype="0" fill="hold" grpId="0" nodeType="click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2000"/>
                                        <p:tgtEl>
                                          <p:spTgt spid="80"/>
                                        </p:tgtEl>
                                      </p:cBhvr>
                                    </p:animEffect>
                                    <p:anim calcmode="lin" valueType="num">
                                      <p:cBhvr>
                                        <p:cTn id="35" dur="2000" fill="hold"/>
                                        <p:tgtEl>
                                          <p:spTgt spid="80"/>
                                        </p:tgtEl>
                                        <p:attrNameLst>
                                          <p:attrName>style.rotation</p:attrName>
                                        </p:attrNameLst>
                                      </p:cBhvr>
                                      <p:tavLst>
                                        <p:tav tm="0">
                                          <p:val>
                                            <p:fltVal val="720"/>
                                          </p:val>
                                        </p:tav>
                                        <p:tav tm="100000">
                                          <p:val>
                                            <p:fltVal val="0"/>
                                          </p:val>
                                        </p:tav>
                                      </p:tavLst>
                                    </p:anim>
                                    <p:anim calcmode="lin" valueType="num">
                                      <p:cBhvr>
                                        <p:cTn id="36" dur="2000" fill="hold"/>
                                        <p:tgtEl>
                                          <p:spTgt spid="80"/>
                                        </p:tgtEl>
                                        <p:attrNameLst>
                                          <p:attrName>ppt_h</p:attrName>
                                        </p:attrNameLst>
                                      </p:cBhvr>
                                      <p:tavLst>
                                        <p:tav tm="0">
                                          <p:val>
                                            <p:fltVal val="0"/>
                                          </p:val>
                                        </p:tav>
                                        <p:tav tm="100000">
                                          <p:val>
                                            <p:strVal val="#ppt_h"/>
                                          </p:val>
                                        </p:tav>
                                      </p:tavLst>
                                    </p:anim>
                                    <p:anim calcmode="lin" valueType="num">
                                      <p:cBhvr>
                                        <p:cTn id="37" dur="2000" fill="hold"/>
                                        <p:tgtEl>
                                          <p:spTgt spid="80"/>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2000"/>
                                        <p:tgtEl>
                                          <p:spTgt spid="83"/>
                                        </p:tgtEl>
                                      </p:cBhvr>
                                    </p:animEffect>
                                    <p:anim calcmode="lin" valueType="num">
                                      <p:cBhvr>
                                        <p:cTn id="44" dur="2000" fill="hold"/>
                                        <p:tgtEl>
                                          <p:spTgt spid="83"/>
                                        </p:tgtEl>
                                        <p:attrNameLst>
                                          <p:attrName>style.rotation</p:attrName>
                                        </p:attrNameLst>
                                      </p:cBhvr>
                                      <p:tavLst>
                                        <p:tav tm="0">
                                          <p:val>
                                            <p:fltVal val="720"/>
                                          </p:val>
                                        </p:tav>
                                        <p:tav tm="100000">
                                          <p:val>
                                            <p:fltVal val="0"/>
                                          </p:val>
                                        </p:tav>
                                      </p:tavLst>
                                    </p:anim>
                                    <p:anim calcmode="lin" valueType="num">
                                      <p:cBhvr>
                                        <p:cTn id="45" dur="2000" fill="hold"/>
                                        <p:tgtEl>
                                          <p:spTgt spid="83"/>
                                        </p:tgtEl>
                                        <p:attrNameLst>
                                          <p:attrName>ppt_h</p:attrName>
                                        </p:attrNameLst>
                                      </p:cBhvr>
                                      <p:tavLst>
                                        <p:tav tm="0">
                                          <p:val>
                                            <p:fltVal val="0"/>
                                          </p:val>
                                        </p:tav>
                                        <p:tav tm="100000">
                                          <p:val>
                                            <p:strVal val="#ppt_h"/>
                                          </p:val>
                                        </p:tav>
                                      </p:tavLst>
                                    </p:anim>
                                    <p:anim calcmode="lin" valueType="num">
                                      <p:cBhvr>
                                        <p:cTn id="46" dur="2000" fill="hold"/>
                                        <p:tgtEl>
                                          <p:spTgt spid="8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4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0"/>
                  </p:tgtEl>
                </p:cond>
              </p:nextCondLst>
            </p:seq>
          </p:childTnLst>
        </p:cTn>
      </p:par>
    </p:tnLst>
    <p:bldLst>
      <p:bldP spid="80" grpId="0" animBg="1"/>
      <p:bldP spid="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447670" y="1889626"/>
            <a:ext cx="8852159" cy="3078747"/>
          </a:xfrm>
          <a:prstGeom prst="rect">
            <a:avLst/>
          </a:prstGeom>
        </p:spPr>
      </p:pic>
    </p:spTree>
    <p:extLst>
      <p:ext uri="{BB962C8B-B14F-4D97-AF65-F5344CB8AC3E}">
        <p14:creationId xmlns:p14="http://schemas.microsoft.com/office/powerpoint/2010/main" val="246225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939</Words>
  <Application>Microsoft Office PowerPoint</Application>
  <PresentationFormat>Custom</PresentationFormat>
  <Paragraphs>93</Paragraphs>
  <Slides>25</Slides>
  <Notes>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MĂNG NON TEAM</cp:keywords>
  <cp:lastModifiedBy/>
  <cp:revision>1</cp:revision>
  <dcterms:created xsi:type="dcterms:W3CDTF">2022-02-22T11:00:15Z</dcterms:created>
  <dcterms:modified xsi:type="dcterms:W3CDTF">2023-09-10T08:35:56Z</dcterms:modified>
</cp:coreProperties>
</file>