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fntdata" ContentType="application/x-fontdata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9.12-->
<p:presentation xmlns:r="http://schemas.openxmlformats.org/officeDocument/2006/relationships" xmlns:a="http://schemas.openxmlformats.org/drawingml/2006/main" xmlns:p="http://schemas.openxmlformats.org/presentationml/2006/main" embedTrueTypeFonts="1">
  <p:sldMasterIdLst>
    <p:sldMasterId id="2147483648" r:id="rId1"/>
    <p:sldMasterId id="2147483660" r:id="rId2"/>
  </p:sldMasterIdLst>
  <p:sldIdLst>
    <p:sldId id="409" r:id="rId3"/>
    <p:sldId id="411" r:id="rId4"/>
    <p:sldId id="436" r:id="rId5"/>
    <p:sldId id="437" r:id="rId6"/>
    <p:sldId id="460" r:id="rId7"/>
  </p:sldIdLst>
  <p:sldSz cx="12192000" cy="6858000"/>
  <p:notesSz cx="6858000" cy="9144000"/>
  <p:embeddedFontLst>
    <p:embeddedFont>
      <p:font typeface="Calibri Light" panose="020F0302020204030204" pitchFamily="34" charset="0"/>
      <p:regular r:id="rId9"/>
      <p:italic r:id="rId10"/>
    </p:embeddedFont>
    <p:embeddedFont>
      <p:font typeface="#9Slide07 HoneyCream" panose="020B0604020202020204" charset="0"/>
      <p:regular r:id="rId11"/>
    </p:embeddedFont>
    <p:embeddedFont>
      <p:font typeface="Vogue-ExtraBold" panose="020B0500000000000000" charset="0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Microsoft YaHei" panose="020B0503020204020204" pitchFamily="34" charset="-122"/>
      <p:regular r:id="rId17"/>
      <p:bold r:id="rId18"/>
    </p:embeddedFont>
    <p:embeddedFont>
      <p:font typeface="Cambria" panose="02040503050406030204" pitchFamily="18" charset="0"/>
      <p:regular r:id="rId19"/>
      <p:bold r:id="rId20"/>
      <p:italic r:id="rId21"/>
      <p:boldItalic r:id="rId22"/>
    </p:embeddedFont>
  </p:embeddedFontLst>
  <p:custDataLst>
    <p:tags r:id="rId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B660"/>
    <a:srgbClr val="393C4F"/>
    <a:srgbClr val="61C890"/>
    <a:srgbClr val="13B55C"/>
    <a:srgbClr val="62BE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7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>
        <p:scale>
          <a:sx n="1" d="100"/>
          <a:sy n="1" d="100"/>
        </p:scale>
        <p:origin x="0" y="0"/>
      </p:cViewPr>
    </p:cSldViewPr>
  </p:notesViewPr>
  <p:gridSpacing cx="76200" cy="76200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font" Target="fonts/font2.fntdata" /><Relationship Id="rId11" Type="http://schemas.openxmlformats.org/officeDocument/2006/relationships/font" Target="fonts/font3.fntdata" /><Relationship Id="rId12" Type="http://schemas.openxmlformats.org/officeDocument/2006/relationships/font" Target="fonts/font4.fntdata" /><Relationship Id="rId13" Type="http://schemas.openxmlformats.org/officeDocument/2006/relationships/font" Target="fonts/font5.fntdata" /><Relationship Id="rId14" Type="http://schemas.openxmlformats.org/officeDocument/2006/relationships/font" Target="fonts/font6.fntdata" /><Relationship Id="rId15" Type="http://schemas.openxmlformats.org/officeDocument/2006/relationships/font" Target="fonts/font7.fntdata" /><Relationship Id="rId16" Type="http://schemas.openxmlformats.org/officeDocument/2006/relationships/font" Target="fonts/font8.fntdata" /><Relationship Id="rId17" Type="http://schemas.openxmlformats.org/officeDocument/2006/relationships/font" Target="fonts/font9.fntdata" /><Relationship Id="rId18" Type="http://schemas.openxmlformats.org/officeDocument/2006/relationships/font" Target="fonts/font10.fntdata" /><Relationship Id="rId19" Type="http://schemas.openxmlformats.org/officeDocument/2006/relationships/font" Target="fonts/font11.fntdata" /><Relationship Id="rId2" Type="http://schemas.openxmlformats.org/officeDocument/2006/relationships/slideMaster" Target="slideMasters/slideMaster2.xml" /><Relationship Id="rId20" Type="http://schemas.openxmlformats.org/officeDocument/2006/relationships/font" Target="fonts/font12.fntdata" /><Relationship Id="rId21" Type="http://schemas.openxmlformats.org/officeDocument/2006/relationships/font" Target="fonts/font13.fntdata" /><Relationship Id="rId22" Type="http://schemas.openxmlformats.org/officeDocument/2006/relationships/font" Target="fonts/font14.fntdata" /><Relationship Id="rId23" Type="http://schemas.openxmlformats.org/officeDocument/2006/relationships/presProps" Target="presProps.xml" /><Relationship Id="rId24" Type="http://schemas.openxmlformats.org/officeDocument/2006/relationships/viewProps" Target="viewProps.xml" /><Relationship Id="rId25" Type="http://schemas.openxmlformats.org/officeDocument/2006/relationships/theme" Target="theme/theme1.xml" /><Relationship Id="rId26" Type="http://schemas.openxmlformats.org/officeDocument/2006/relationships/tableStyles" Target="tableStyles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tags" Target="tags/tag8.xml" /><Relationship Id="rId9" Type="http://schemas.openxmlformats.org/officeDocument/2006/relationships/font" Target="fonts/font1.fntdata" /></Relationship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2.png" /><Relationship Id="rId2" Type="http://schemas.openxmlformats.org/officeDocument/2006/relationships/image" Target="../media/image1.png" /><Relationship Id="rId3" Type="http://schemas.openxmlformats.org/officeDocument/2006/relationships/slideMaster" Target="../slideMasters/slideMaster2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2" name="图形">
            <a:extLst>
              <a:ext uri="{FF2B5EF4-FFF2-40B4-BE49-F238E27FC236}">
                <a16:creationId xmlns:a16="http://schemas.microsoft.com/office/drawing/2014/main" id="{71FC8AC8-737C-2E3C-AA0B-46ADA3E1AAE5}"/>
              </a:ext>
            </a:extLst>
          </p:cNvPr>
          <p:cNvGrpSpPr/>
          <p:nvPr userDrawn="1"/>
        </p:nvGrpSpPr>
        <p:grpSpPr>
          <a:xfrm>
            <a:off x="0" y="0"/>
            <a:ext cx="12193270" cy="6858635"/>
            <a:chExt cx="19202" cy="10801"/>
          </a:xfrm>
        </p:grpSpPr>
        <p:pic>
          <p:nvPicPr>
            <p:cNvPr id="3" name="图形">
              <a:extLst>
                <a:ext uri="{FF2B5EF4-FFF2-40B4-BE49-F238E27FC236}">
                  <a16:creationId xmlns:a16="http://schemas.microsoft.com/office/drawing/2014/main" id="{52B70899-1C5E-F2C2-28A5-7A2DEA751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"/>
            <a:srcRect t="6051" r="66176" b="60168"/>
            <a:stretch>
              <a:fillRect/>
            </a:stretch>
          </p:blipFill>
          <p:spPr>
            <a:xfrm>
              <a:off x="0" y="0"/>
              <a:ext cx="19202" cy="10801"/>
            </a:xfrm>
            <a:prstGeom prst="rect">
              <a:avLst/>
            </a:prstGeom>
          </p:spPr>
        </p:pic>
        <p:sp>
          <p:nvSpPr>
            <p:cNvPr id="4" name="图形">
              <a:extLst>
                <a:ext uri="{FF2B5EF4-FFF2-40B4-BE49-F238E27FC236}">
                  <a16:creationId xmlns:a16="http://schemas.microsoft.com/office/drawing/2014/main" id="{785AC993-6E8E-8ED5-A50F-1A6E036BBC26}"/>
                </a:ext>
              </a:extLst>
            </p:cNvPr>
            <p:cNvSpPr/>
            <p:nvPr/>
          </p:nvSpPr>
          <p:spPr>
            <a:xfrm>
              <a:off x="0" y="9837"/>
              <a:ext cx="19202" cy="964"/>
            </a:xfrm>
            <a:prstGeom prst="rect">
              <a:avLst/>
            </a:prstGeom>
            <a:solidFill>
              <a:srgbClr val="62BE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8号-创中黑"/>
                <a:ea typeface="思源黑体 CN Medium"/>
                <a:cs typeface="字魂58号-创中黑" panose="00000500000000000000" charset="-122"/>
              </a:endParaRPr>
            </a:p>
          </p:txBody>
        </p:sp>
      </p:grpSp>
      <p:sp>
        <p:nvSpPr>
          <p:cNvPr id="6" name="Title 1">
            <a:extLst>
              <a:ext uri="{FF2B5EF4-FFF2-40B4-BE49-F238E27FC236}">
                <a16:creationId xmlns:a16="http://schemas.microsoft.com/office/drawing/2014/main" id="{8CCC559A-9627-7E8E-72C5-5329FCBD7BAB}"/>
              </a:ext>
            </a:extLst>
          </p:cNvPr>
          <p:cNvSpPr txBox="1"/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2392E4-AE98-98CF-A3F2-768445B012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3CD336-0320-D5FB-99BA-2BD088509E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0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71B3CC-7916-E28C-4B97-8E42D37EBB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9CC68A-E48B-A335-1036-D9493AEE1A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3" y="16696079"/>
            <a:ext cx="1202436" cy="20447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BFD1317-F6EC-98F7-265F-D0E9E420D170}"/>
              </a:ext>
            </a:extLst>
          </p:cNvPr>
          <p:cNvSpPr txBox="1"/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Khánh Huyền</a:t>
            </a:r>
            <a:endParaRPr lang="en-US" sz="880" b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D2F9AE1-CC79-D324-8FC8-DF205A0520DA}"/>
              </a:ext>
            </a:extLst>
          </p:cNvPr>
          <p:cNvSpPr txBox="1"/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42655103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theme" Target="../theme/theme1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png" /><Relationship Id="rId3" Type="http://schemas.openxmlformats.org/officeDocument/2006/relationships/tags" Target="../tags/tag1.xml" /><Relationship Id="rId4" Type="http://schemas.openxmlformats.org/officeDocument/2006/relationships/theme" Target="../theme/theme2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35D1DC-89E9-89C4-C61F-2117CEC14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32BDF0-EE4C-4600-6C6E-D0C3AB3119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1D1773-ABA6-7949-B9A2-FBA4894077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0A489E-81A8-450C-A12E-E2BB1799A150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C96D86-4464-6B39-A36E-69FAA1F7C7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E8919-F08F-60CE-6DB5-BFDD1F2E57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CCF3E-4B8B-4BFD-B4A9-E068ED40021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3B58AF6-12D1-EB85-DDBE-2FBC808FD8CA}"/>
              </a:ext>
            </a:extLst>
          </p:cNvPr>
          <p:cNvSpPr txBox="1"/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C258A9-1D9F-6536-3EA7-3A9208BDD99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9F607D-FB99-0296-D53B-78372F243945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0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96A0C1-A456-74EF-0193-F130273EECDB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88AD99-017E-A300-B0B7-5CD56D86BE0A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3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4750A71-97C8-BDD0-6EBB-8E1165F99852}"/>
              </a:ext>
            </a:extLst>
          </p:cNvPr>
          <p:cNvSpPr txBox="1"/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Khánh Huyền</a:t>
            </a:r>
            <a:endParaRPr lang="en-US" sz="880" b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4AD2941-12A2-3E59-8C6F-87AB3E3DC13B}"/>
              </a:ext>
            </a:extLst>
          </p:cNvPr>
          <p:cNvSpPr txBox="1"/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112100730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06075D9-7A50-7BBF-124D-DA2C11A48BAC}"/>
              </a:ext>
            </a:extLst>
          </p:cNvPr>
          <p:cNvSpPr txBox="1"/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000ACC-47AC-0FFB-D620-01722C604F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277581-87CC-065D-F8F9-65AE1F4EF2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0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DD315E-E5A1-652B-AB17-1AA933E084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BCAAB2-B470-532E-5AF1-415C6D77D7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3" y="16696079"/>
            <a:ext cx="1202436" cy="204476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39EE903-C475-0879-11F4-58B0CCA91A1C}"/>
              </a:ext>
            </a:extLst>
          </p:cNvPr>
          <p:cNvSpPr txBox="1"/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Khánh Huyền</a:t>
            </a:r>
            <a:endParaRPr lang="en-US" sz="880" b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D9C5A5F-E1A2-4051-789E-751C53EE16F4}"/>
              </a:ext>
            </a:extLst>
          </p:cNvPr>
          <p:cNvSpPr txBox="1"/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</a:p>
        </p:txBody>
      </p:sp>
    </p:spTree>
    <p:custDataLst>
      <p:tags r:id="rId3"/>
    </p:custDataLst>
    <p:extLst>
      <p:ext uri="{BB962C8B-B14F-4D97-AF65-F5344CB8AC3E}">
        <p14:creationId xmlns:p14="http://schemas.microsoft.com/office/powerpoint/2010/main" val="3926639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609725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9.png" /><Relationship Id="rId11" Type="http://schemas.openxmlformats.org/officeDocument/2006/relationships/image" Target="../media/image10.png" /><Relationship Id="rId12" Type="http://schemas.openxmlformats.org/officeDocument/2006/relationships/tags" Target="../tags/tag3.xml" /><Relationship Id="rId2" Type="http://schemas.openxmlformats.org/officeDocument/2006/relationships/image" Target="../media/image2.png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image" Target="../media/image5.png" /><Relationship Id="rId6" Type="http://schemas.openxmlformats.org/officeDocument/2006/relationships/image" Target="../media/image6.png" /><Relationship Id="rId7" Type="http://schemas.openxmlformats.org/officeDocument/2006/relationships/tags" Target="../tags/tag2.xml" /><Relationship Id="rId8" Type="http://schemas.openxmlformats.org/officeDocument/2006/relationships/image" Target="../media/image7.png" /><Relationship Id="rId9" Type="http://schemas.openxmlformats.org/officeDocument/2006/relationships/image" Target="../media/image8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1.png" /><Relationship Id="rId3" Type="http://schemas.openxmlformats.org/officeDocument/2006/relationships/tags" Target="../tags/tag4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.png" /><Relationship Id="rId3" Type="http://schemas.openxmlformats.org/officeDocument/2006/relationships/image" Target="../media/image12.png" /><Relationship Id="rId4" Type="http://schemas.openxmlformats.org/officeDocument/2006/relationships/image" Target="../media/image4.png" /><Relationship Id="rId5" Type="http://schemas.openxmlformats.org/officeDocument/2006/relationships/image" Target="../media/image13.png" /><Relationship Id="rId6" Type="http://schemas.openxmlformats.org/officeDocument/2006/relationships/tags" Target="../tags/tag5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4.png" /><Relationship Id="rId3" Type="http://schemas.openxmlformats.org/officeDocument/2006/relationships/image" Target="../media/image15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.png" /><Relationship Id="rId3" Type="http://schemas.openxmlformats.org/officeDocument/2006/relationships/image" Target="../media/image12.png" /><Relationship Id="rId4" Type="http://schemas.openxmlformats.org/officeDocument/2006/relationships/image" Target="../media/image4.png" /><Relationship Id="rId5" Type="http://schemas.openxmlformats.org/officeDocument/2006/relationships/tags" Target="../tags/tag6.xml" /><Relationship Id="rId6" Type="http://schemas.openxmlformats.org/officeDocument/2006/relationships/tags" Target="../tags/tag7.xml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3" name="图形"/>
          <p:cNvPicPr>
            <a:picLocks noChangeAspect="1"/>
          </p:cNvPicPr>
          <p:nvPr/>
        </p:nvPicPr>
        <p:blipFill>
          <a:blip r:embed="rId2"/>
          <a:srcRect t="6051" r="66176" b="60168"/>
          <a:stretch>
            <a:fillRect/>
          </a:stretch>
        </p:blipFill>
        <p:spPr>
          <a:xfrm>
            <a:off x="-20934" y="-635"/>
            <a:ext cx="12193270" cy="6858635"/>
          </a:xfrm>
          <a:prstGeom prst="rect">
            <a:avLst/>
          </a:prstGeom>
        </p:spPr>
      </p:pic>
      <p:sp>
        <p:nvSpPr>
          <p:cNvPr id="5" name="图形"/>
          <p:cNvSpPr/>
          <p:nvPr/>
        </p:nvSpPr>
        <p:spPr>
          <a:xfrm>
            <a:off x="14050" y="5966761"/>
            <a:ext cx="12192000" cy="889825"/>
          </a:xfrm>
          <a:prstGeom prst="rect">
            <a:avLst/>
          </a:prstGeom>
          <a:solidFill>
            <a:srgbClr val="62BE8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8号-创中黑"/>
              <a:ea typeface="思源黑体 CN Medium"/>
              <a:cs typeface="字魂58号-创中黑" panose="00000500000000000000" charset="-122"/>
            </a:endParaRPr>
          </a:p>
        </p:txBody>
      </p:sp>
      <p:pic>
        <p:nvPicPr>
          <p:cNvPr id="8" name="图形" descr="千库网_手绘绿色植物绿叶花朵小草夏天_元素编号11940358"/>
          <p:cNvPicPr>
            <a:picLocks noChangeAspect="1"/>
          </p:cNvPicPr>
          <p:nvPr/>
        </p:nvPicPr>
        <p:blipFill>
          <a:blip r:embed="rId3"/>
          <a:srcRect r="51352"/>
          <a:stretch>
            <a:fillRect/>
          </a:stretch>
        </p:blipFill>
        <p:spPr>
          <a:xfrm flipH="1">
            <a:off x="-16266" y="922127"/>
            <a:ext cx="2545699" cy="5953432"/>
          </a:xfrm>
          <a:prstGeom prst="rect">
            <a:avLst/>
          </a:prstGeom>
        </p:spPr>
      </p:pic>
      <p:pic>
        <p:nvPicPr>
          <p:cNvPr id="11" name="图形" descr="千库网_水彩海棠花蝴蝶落花_元素编号130819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594468" y="-154520"/>
            <a:ext cx="3498215" cy="19678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CF8893-30FC-6FC7-40B7-D5CD4AA91D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5320" y="3364592"/>
            <a:ext cx="7152978" cy="3415547"/>
          </a:xfrm>
          <a:prstGeom prst="rect">
            <a:avLst/>
          </a:prstGeom>
        </p:spPr>
      </p:pic>
      <p:pic>
        <p:nvPicPr>
          <p:cNvPr id="6" name="图形" descr="千库网_手绘卡通花草边框装饰免扣元素_元素编号12081901"/>
          <p:cNvPicPr>
            <a:picLocks noChangeAspect="1"/>
          </p:cNvPicPr>
          <p:nvPr/>
        </p:nvPicPr>
        <p:blipFill>
          <a:blip r:embed="rId6"/>
          <a:srcRect l="56446"/>
          <a:stretch>
            <a:fillRect/>
          </a:stretch>
        </p:blipFill>
        <p:spPr>
          <a:xfrm>
            <a:off x="10108913" y="0"/>
            <a:ext cx="2093595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4FB194E-8675-A8B1-085E-289D7B084D4B}"/>
              </a:ext>
            </a:extLst>
          </p:cNvPr>
          <p:cNvGrpSpPr/>
          <p:nvPr/>
        </p:nvGrpSpPr>
        <p:grpSpPr>
          <a:xfrm>
            <a:off x="4469557" y="295259"/>
            <a:ext cx="2801078" cy="642121"/>
            <a:chOff x="1820545" y="518795"/>
            <a:chExt cx="3060065" cy="662940"/>
          </a:xfrm>
        </p:grpSpPr>
        <p:sp>
          <p:nvSpPr>
            <p:cNvPr id="9" name="图形">
              <a:extLst>
                <a:ext uri="{FF2B5EF4-FFF2-40B4-BE49-F238E27FC236}">
                  <a16:creationId xmlns:a16="http://schemas.microsoft.com/office/drawing/2014/main" id="{3403CEAB-ED78-DA0B-0138-906EEB0DD2A6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1820545" y="518795"/>
              <a:ext cx="3060065" cy="66294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98B5C"/>
                </a:gs>
                <a:gs pos="100000">
                  <a:srgbClr val="F7AC52"/>
                </a:gs>
              </a:gsLst>
              <a:lin ang="2700000" scaled="0"/>
            </a:gradFill>
            <a:ln w="25400">
              <a:solidFill>
                <a:schemeClr val="bg1"/>
              </a:solidFill>
            </a:ln>
            <a:effectLst>
              <a:outerShdw blurRad="247650" dist="53492" dir="5400000" algn="ctr" rotWithShape="0">
                <a:srgbClr val="F19476">
                  <a:alpha val="2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286" tIns="48143" rIns="96286" bIns="4814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9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8号-创中黑"/>
                <a:ea typeface="思源黑体 CN Normal" panose="020b0400000000000000" charset="-122"/>
                <a:cs typeface="思源黑体 CN Normal" panose="020b0400000000000000" charset="-122"/>
              </a:endParaRPr>
            </a:p>
          </p:txBody>
        </p:sp>
        <p:sp>
          <p:nvSpPr>
            <p:cNvPr id="10" name="图形">
              <a:extLst>
                <a:ext uri="{FF2B5EF4-FFF2-40B4-BE49-F238E27FC236}">
                  <a16:creationId xmlns:a16="http://schemas.microsoft.com/office/drawing/2014/main" id="{EC212E4B-16CC-7C88-9DC0-14AE19987ABB}"/>
                </a:ext>
              </a:extLst>
            </p:cNvPr>
            <p:cNvSpPr txBox="1"/>
            <p:nvPr/>
          </p:nvSpPr>
          <p:spPr>
            <a:xfrm>
              <a:off x="2114501" y="555836"/>
              <a:ext cx="247215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3200" b="1" spc="600">
                  <a:solidFill>
                    <a:srgbClr val="000000">
                      <a:lumMod val="85000"/>
                      <a:lumOff val="15000"/>
                    </a:srgbClr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ĐẠO ĐỨC</a:t>
              </a:r>
              <a:endParaRPr kumimoji="0" lang="en-US" sz="3200" b="1" i="0" u="none" strike="noStrike" kern="1200" cap="none" spc="600" normalizeH="0" baseline="0" noProof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B3B75AEC-15A4-BFAC-2295-560D75D391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760" y="5044656"/>
            <a:ext cx="1792764" cy="18484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5162B75-902D-8D56-7A0F-8C1C78CEAF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75" y="-154519"/>
            <a:ext cx="1446550" cy="14465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72E76C-2790-DFDF-4DF1-2912528712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86467" y="1126988"/>
            <a:ext cx="5230821" cy="1237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9C6C60-BDB1-FF66-EC06-4EBE1C83FB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39150" y="2215481"/>
            <a:ext cx="8925318" cy="1450974"/>
          </a:xfrm>
          <a:prstGeom prst="rect">
            <a:avLst/>
          </a:prstGeom>
        </p:spPr>
      </p:pic>
      <p:sp>
        <p:nvSpPr>
          <p:cNvPr id="16" name="图形">
            <a:extLst>
              <a:ext uri="{FF2B5EF4-FFF2-40B4-BE49-F238E27FC236}">
                <a16:creationId xmlns:a16="http://schemas.microsoft.com/office/drawing/2014/main" id="{1ACA81FB-137D-C28C-ED03-E98C85B1699A}"/>
              </a:ext>
            </a:extLst>
          </p:cNvPr>
          <p:cNvSpPr txBox="1"/>
          <p:nvPr/>
        </p:nvSpPr>
        <p:spPr>
          <a:xfrm>
            <a:off x="9549996" y="3478393"/>
            <a:ext cx="18181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3200" b="1" spc="600">
                <a:solidFill>
                  <a:srgbClr val="18B66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(tiết 1)</a:t>
            </a:r>
            <a:endParaRPr kumimoji="0" lang="en-US" sz="3200" b="1" i="0" u="none" strike="noStrike" kern="1200" cap="none" spc="600" normalizeH="0" baseline="0" noProof="0">
              <a:ln>
                <a:noFill/>
              </a:ln>
              <a:solidFill>
                <a:srgbClr val="18B660"/>
              </a:solidFill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custDataLst>
      <p:tags r:id="rId12"/>
    </p:custData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C4E031-FD43-31DE-0BEF-FDB94A17CC41}"/>
              </a:ext>
            </a:extLst>
          </p:cNvPr>
          <p:cNvSpPr txBox="1"/>
          <p:nvPr/>
        </p:nvSpPr>
        <p:spPr>
          <a:xfrm>
            <a:off x="767604" y="2090172"/>
            <a:ext cx="1102196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en-US" sz="2800" err="1">
                <a:latin typeface="Cambria" panose="02040503050406030204" pitchFamily="18" charset="0"/>
              </a:rPr>
              <a:t>Giới thiệu được những đặc điểm đáng tự hào của bản thân.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800" err="1">
                <a:latin typeface="Cambria" panose="02040503050406030204" pitchFamily="18" charset="0"/>
              </a:rPr>
              <a:t>Biết vì sao phải biết ơn người lao động.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800" err="1">
                <a:latin typeface="Cambria" panose="02040503050406030204" pitchFamily="18" charset="0"/>
              </a:rPr>
              <a:t>Thể hiện được lòng biết ơn người lao động bằng lời nói, việc làm cụ thể cụ thể phù hợp với lứa tuổi.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800" err="1">
                <a:latin typeface="Cambria" panose="02040503050406030204" pitchFamily="18" charset="0"/>
              </a:rPr>
              <a:t>Nhắc nhở bạn bè, người thân có thái độ, hành vi biết ơn những người lao động.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61A5CE-D21D-D407-475D-FD62BC599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535" y="594325"/>
            <a:ext cx="6242845" cy="10181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9" name="图形"/>
          <p:cNvGrpSpPr/>
          <p:nvPr/>
        </p:nvGrpSpPr>
        <p:grpSpPr>
          <a:xfrm>
            <a:off x="0" y="0"/>
            <a:ext cx="12193905" cy="6873875"/>
            <a:chOff x="0" y="-24"/>
            <a:chExt cx="19203" cy="10825"/>
          </a:xfrm>
        </p:grpSpPr>
        <p:sp>
          <p:nvSpPr>
            <p:cNvPr id="5" name="图形"/>
            <p:cNvSpPr/>
            <p:nvPr/>
          </p:nvSpPr>
          <p:spPr>
            <a:xfrm>
              <a:off x="0" y="8362"/>
              <a:ext cx="19202" cy="2439"/>
            </a:xfrm>
            <a:prstGeom prst="rect">
              <a:avLst/>
            </a:prstGeom>
            <a:solidFill>
              <a:srgbClr val="62BE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8号-创中黑"/>
                <a:ea typeface="思源黑体 CN Medium"/>
                <a:cs typeface="字魂58号-创中黑" panose="00000500000000000000" charset="-122"/>
              </a:endParaRPr>
            </a:p>
          </p:txBody>
        </p:sp>
        <p:pic>
          <p:nvPicPr>
            <p:cNvPr id="8" name="图形" descr="千库网_手绘绿色植物绿叶花朵小草夏天_元素编号11940358"/>
            <p:cNvPicPr>
              <a:picLocks noChangeAspect="1"/>
            </p:cNvPicPr>
            <p:nvPr/>
          </p:nvPicPr>
          <p:blipFill>
            <a:blip r:embed="rId2"/>
            <a:srcRect t="14145" r="51352"/>
            <a:stretch>
              <a:fillRect/>
            </a:stretch>
          </p:blipFill>
          <p:spPr>
            <a:xfrm flipH="1">
              <a:off x="0" y="45"/>
              <a:ext cx="6094" cy="10755"/>
            </a:xfrm>
            <a:prstGeom prst="rect">
              <a:avLst/>
            </a:prstGeom>
          </p:spPr>
        </p:pic>
        <p:pic>
          <p:nvPicPr>
            <p:cNvPr id="2" name="图形" descr="千库网_读书学习人物卡通插画_元素编号12297160"/>
            <p:cNvPicPr>
              <a:picLocks noChangeAspect="1"/>
            </p:cNvPicPr>
            <p:nvPr/>
          </p:nvPicPr>
          <p:blipFill>
            <a:blip r:embed="rId3"/>
            <a:srcRect b="4979"/>
            <a:stretch>
              <a:fillRect/>
            </a:stretch>
          </p:blipFill>
          <p:spPr>
            <a:xfrm>
              <a:off x="0" y="902"/>
              <a:ext cx="10418" cy="9899"/>
            </a:xfrm>
            <a:prstGeom prst="rect">
              <a:avLst/>
            </a:prstGeom>
          </p:spPr>
        </p:pic>
        <p:pic>
          <p:nvPicPr>
            <p:cNvPr id="4" name="图形" descr="千库网_手绘绿色植物绿叶花朵小草夏天_元素编号11940358"/>
            <p:cNvPicPr>
              <a:picLocks noChangeAspect="1"/>
            </p:cNvPicPr>
            <p:nvPr/>
          </p:nvPicPr>
          <p:blipFill>
            <a:blip r:embed="rId2"/>
            <a:srcRect r="51352"/>
            <a:stretch>
              <a:fillRect/>
            </a:stretch>
          </p:blipFill>
          <p:spPr>
            <a:xfrm>
              <a:off x="16316" y="4865"/>
              <a:ext cx="2887" cy="5936"/>
            </a:xfrm>
            <a:prstGeom prst="rect">
              <a:avLst/>
            </a:prstGeom>
          </p:spPr>
        </p:pic>
        <p:pic>
          <p:nvPicPr>
            <p:cNvPr id="11" name="图形" descr="千库网_水彩海棠花蝴蝶落花_元素编号130819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3691" y="-24"/>
              <a:ext cx="5509" cy="3099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43BDC24-C03B-1757-5930-A5108EEE6B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8741" y="1612234"/>
            <a:ext cx="5206435" cy="3633531"/>
          </a:xfrm>
          <a:prstGeom prst="rect">
            <a:avLst/>
          </a:prstGeom>
        </p:spPr>
      </p:pic>
    </p:spTree>
    <p:custDataLst>
      <p:tags r:id="rId6"/>
    </p:custDataLst>
    <p:extLst>
      <p:ext uri="{BB962C8B-B14F-4D97-AF65-F5344CB8AC3E}">
        <p14:creationId xmlns:p14="http://schemas.microsoft.com/office/powerpoint/2010/main" val="6597596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D96AB0-DEC4-BAB6-21E5-28A9530611C0}"/>
              </a:ext>
            </a:extLst>
          </p:cNvPr>
          <p:cNvSpPr txBox="1"/>
          <p:nvPr/>
        </p:nvSpPr>
        <p:spPr>
          <a:xfrm>
            <a:off x="1218738" y="149858"/>
            <a:ext cx="8839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err="1">
                <a:solidFill>
                  <a:srgbClr val="13B55C"/>
                </a:solidFill>
                <a:latin typeface="Cambria" panose="02040503050406030204" pitchFamily="18" charset="0"/>
              </a:rPr>
              <a:t>Tìm hiểu những đóng góp của người lao động:</a:t>
            </a:r>
            <a:endParaRPr lang="en-US" sz="3200">
              <a:solidFill>
                <a:srgbClr val="13B55C"/>
              </a:solidFill>
              <a:latin typeface="Cambria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901ACF-72CC-6B22-580F-A7BC5F4ABA10}"/>
              </a:ext>
            </a:extLst>
          </p:cNvPr>
          <p:cNvSpPr txBox="1"/>
          <p:nvPr/>
        </p:nvSpPr>
        <p:spPr>
          <a:xfrm>
            <a:off x="213747" y="814976"/>
            <a:ext cx="4908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1" err="1">
                <a:latin typeface="Cambria" panose="02040503050406030204" pitchFamily="18" charset="0"/>
              </a:rPr>
              <a:t>Đọc bài thơ và trả lời câu hỏi:</a:t>
            </a:r>
            <a:endParaRPr lang="en-US" sz="2800" i="1">
              <a:latin typeface="Cambria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9B177C-44E7-08D5-54D6-1433A958116E}"/>
              </a:ext>
            </a:extLst>
          </p:cNvPr>
          <p:cNvSpPr txBox="1"/>
          <p:nvPr/>
        </p:nvSpPr>
        <p:spPr>
          <a:xfrm>
            <a:off x="136502" y="1995251"/>
            <a:ext cx="3129703" cy="3985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300" b="0" i="0">
                <a:effectLst/>
                <a:latin typeface="Cambria" panose="02040503050406030204" pitchFamily="18" charset="0"/>
              </a:rPr>
              <a:t>Những đêm hè</a:t>
            </a:r>
            <a:br>
              <a:rPr lang="vi-VN" sz="2300">
                <a:latin typeface="Cambria" panose="02040503050406030204" pitchFamily="18" charset="0"/>
              </a:rPr>
            </a:br>
            <a:r>
              <a:rPr lang="vi-VN" sz="2300" b="0" i="0">
                <a:effectLst/>
                <a:latin typeface="Cambria" panose="02040503050406030204" pitchFamily="18" charset="0"/>
              </a:rPr>
              <a:t>Khi ve ve</a:t>
            </a:r>
            <a:br>
              <a:rPr lang="vi-VN" sz="2300">
                <a:latin typeface="Cambria" panose="02040503050406030204" pitchFamily="18" charset="0"/>
              </a:rPr>
            </a:br>
            <a:r>
              <a:rPr lang="vi-VN" sz="2300" b="0" i="0">
                <a:effectLst/>
                <a:latin typeface="Cambria" panose="02040503050406030204" pitchFamily="18" charset="0"/>
              </a:rPr>
              <a:t>Đã ngủ</a:t>
            </a:r>
            <a:br>
              <a:rPr lang="vi-VN" sz="2300">
                <a:latin typeface="Cambria" panose="02040503050406030204" pitchFamily="18" charset="0"/>
              </a:rPr>
            </a:br>
            <a:r>
              <a:rPr lang="vi-VN" sz="2300" b="0" i="0">
                <a:effectLst/>
                <a:latin typeface="Cambria" panose="02040503050406030204" pitchFamily="18" charset="0"/>
              </a:rPr>
              <a:t>Tôi lắng nghe</a:t>
            </a:r>
            <a:br>
              <a:rPr lang="vi-VN" sz="2300">
                <a:latin typeface="Cambria" panose="02040503050406030204" pitchFamily="18" charset="0"/>
              </a:rPr>
            </a:br>
            <a:r>
              <a:rPr lang="vi-VN" sz="2300" b="0" i="0">
                <a:effectLst/>
                <a:latin typeface="Cambria" panose="02040503050406030204" pitchFamily="18" charset="0"/>
              </a:rPr>
              <a:t>Trên đường Trần Phú</a:t>
            </a:r>
            <a:br>
              <a:rPr lang="vi-VN" sz="2300">
                <a:latin typeface="Cambria" panose="02040503050406030204" pitchFamily="18" charset="0"/>
              </a:rPr>
            </a:br>
            <a:r>
              <a:rPr lang="vi-VN" sz="2300" b="0" i="0">
                <a:effectLst/>
                <a:latin typeface="Cambria" panose="02040503050406030204" pitchFamily="18" charset="0"/>
              </a:rPr>
              <a:t>Tiếng chổi tre</a:t>
            </a:r>
            <a:br>
              <a:rPr lang="vi-VN" sz="2300">
                <a:latin typeface="Cambria" panose="02040503050406030204" pitchFamily="18" charset="0"/>
              </a:rPr>
            </a:br>
            <a:r>
              <a:rPr lang="vi-VN" sz="2300" b="0" i="0">
                <a:effectLst/>
                <a:latin typeface="Cambria" panose="02040503050406030204" pitchFamily="18" charset="0"/>
              </a:rPr>
              <a:t>Xao xác</a:t>
            </a:r>
            <a:br>
              <a:rPr lang="vi-VN" sz="2300">
                <a:latin typeface="Cambria" panose="02040503050406030204" pitchFamily="18" charset="0"/>
              </a:rPr>
            </a:br>
            <a:r>
              <a:rPr lang="vi-VN" sz="2300" b="0" i="0">
                <a:effectLst/>
                <a:latin typeface="Cambria" panose="02040503050406030204" pitchFamily="18" charset="0"/>
              </a:rPr>
              <a:t>Hàng me</a:t>
            </a:r>
            <a:br>
              <a:rPr lang="vi-VN" sz="2300">
                <a:latin typeface="Cambria" panose="02040503050406030204" pitchFamily="18" charset="0"/>
              </a:rPr>
            </a:br>
            <a:r>
              <a:rPr lang="vi-VN" sz="2300" b="0" i="0">
                <a:effectLst/>
                <a:latin typeface="Cambria" panose="02040503050406030204" pitchFamily="18" charset="0"/>
              </a:rPr>
              <a:t>Tiếng chổi tre</a:t>
            </a:r>
            <a:br>
              <a:rPr lang="vi-VN" sz="2300">
                <a:latin typeface="Cambria" panose="02040503050406030204" pitchFamily="18" charset="0"/>
              </a:rPr>
            </a:br>
            <a:r>
              <a:rPr lang="vi-VN" sz="2300" b="0" i="0">
                <a:effectLst/>
                <a:latin typeface="Cambria" panose="02040503050406030204" pitchFamily="18" charset="0"/>
              </a:rPr>
              <a:t>Đêm hè</a:t>
            </a:r>
            <a:br>
              <a:rPr lang="vi-VN" sz="2300">
                <a:latin typeface="Cambria" panose="02040503050406030204" pitchFamily="18" charset="0"/>
              </a:rPr>
            </a:br>
            <a:r>
              <a:rPr lang="vi-VN" sz="2300" b="0" i="0">
                <a:effectLst/>
                <a:latin typeface="Cambria" panose="02040503050406030204" pitchFamily="18" charset="0"/>
              </a:rPr>
              <a:t>Quét rác...</a:t>
            </a:r>
            <a:endParaRPr lang="en-US" sz="2300">
              <a:latin typeface="Cambria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BFEA82-4342-BF7A-2F59-3315F334E713}"/>
              </a:ext>
            </a:extLst>
          </p:cNvPr>
          <p:cNvSpPr txBox="1"/>
          <p:nvPr/>
        </p:nvSpPr>
        <p:spPr>
          <a:xfrm>
            <a:off x="3266205" y="1979513"/>
            <a:ext cx="3372197" cy="3985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300" b="0" i="0">
                <a:effectLst/>
                <a:latin typeface="Cambria" panose="02040503050406030204" pitchFamily="18" charset="0"/>
              </a:rPr>
              <a:t>Những đêm đông</a:t>
            </a:r>
            <a:br>
              <a:rPr lang="vi-VN" sz="2300">
                <a:latin typeface="Cambria" panose="02040503050406030204" pitchFamily="18" charset="0"/>
              </a:rPr>
            </a:br>
            <a:r>
              <a:rPr lang="vi-VN" sz="2300" b="0" i="0">
                <a:effectLst/>
                <a:latin typeface="Cambria" panose="02040503050406030204" pitchFamily="18" charset="0"/>
              </a:rPr>
              <a:t>Khi cơn giông</a:t>
            </a:r>
            <a:br>
              <a:rPr lang="vi-VN" sz="2300">
                <a:latin typeface="Cambria" panose="02040503050406030204" pitchFamily="18" charset="0"/>
              </a:rPr>
            </a:br>
            <a:r>
              <a:rPr lang="vi-VN" sz="2300" b="0" i="0">
                <a:effectLst/>
                <a:latin typeface="Cambria" panose="02040503050406030204" pitchFamily="18" charset="0"/>
              </a:rPr>
              <a:t>Vừa tắt</a:t>
            </a:r>
            <a:br>
              <a:rPr lang="vi-VN" sz="2300">
                <a:latin typeface="Cambria" panose="02040503050406030204" pitchFamily="18" charset="0"/>
              </a:rPr>
            </a:br>
            <a:r>
              <a:rPr lang="vi-VN" sz="2300" b="0" i="0">
                <a:effectLst/>
                <a:latin typeface="Cambria" panose="02040503050406030204" pitchFamily="18" charset="0"/>
              </a:rPr>
              <a:t>Tôi đứng trông</a:t>
            </a:r>
            <a:br>
              <a:rPr lang="vi-VN" sz="2300">
                <a:latin typeface="Cambria" panose="02040503050406030204" pitchFamily="18" charset="0"/>
              </a:rPr>
            </a:br>
            <a:r>
              <a:rPr lang="vi-VN" sz="2300" b="0" i="0">
                <a:effectLst/>
                <a:latin typeface="Cambria" panose="02040503050406030204" pitchFamily="18" charset="0"/>
              </a:rPr>
              <a:t>Trên đường lặng ngắt</a:t>
            </a:r>
            <a:br>
              <a:rPr lang="vi-VN" sz="2300">
                <a:latin typeface="Cambria" panose="02040503050406030204" pitchFamily="18" charset="0"/>
              </a:rPr>
            </a:br>
            <a:r>
              <a:rPr lang="vi-VN" sz="2300" b="0" i="0">
                <a:effectLst/>
                <a:latin typeface="Cambria" panose="02040503050406030204" pitchFamily="18" charset="0"/>
              </a:rPr>
              <a:t>Chị lao công</a:t>
            </a:r>
            <a:br>
              <a:rPr lang="vi-VN" sz="2300">
                <a:latin typeface="Cambria" panose="02040503050406030204" pitchFamily="18" charset="0"/>
              </a:rPr>
            </a:br>
            <a:r>
              <a:rPr lang="vi-VN" sz="2300" b="0" i="0">
                <a:effectLst/>
                <a:latin typeface="Cambria" panose="02040503050406030204" pitchFamily="18" charset="0"/>
              </a:rPr>
              <a:t>Như sắt</a:t>
            </a:r>
            <a:br>
              <a:rPr lang="vi-VN" sz="2300">
                <a:latin typeface="Cambria" panose="02040503050406030204" pitchFamily="18" charset="0"/>
              </a:rPr>
            </a:br>
            <a:r>
              <a:rPr lang="vi-VN" sz="2300" b="0" i="0">
                <a:effectLst/>
                <a:latin typeface="Cambria" panose="02040503050406030204" pitchFamily="18" charset="0"/>
              </a:rPr>
              <a:t>Như đồng</a:t>
            </a:r>
            <a:br>
              <a:rPr lang="vi-VN" sz="2300">
                <a:latin typeface="Cambria" panose="02040503050406030204" pitchFamily="18" charset="0"/>
              </a:rPr>
            </a:br>
            <a:r>
              <a:rPr lang="vi-VN" sz="2300" b="0" i="0">
                <a:effectLst/>
                <a:latin typeface="Cambria" panose="02040503050406030204" pitchFamily="18" charset="0"/>
              </a:rPr>
              <a:t>Chị lao công</a:t>
            </a:r>
            <a:br>
              <a:rPr lang="vi-VN" sz="2300">
                <a:latin typeface="Cambria" panose="02040503050406030204" pitchFamily="18" charset="0"/>
              </a:rPr>
            </a:br>
            <a:r>
              <a:rPr lang="vi-VN" sz="2300" b="0" i="0">
                <a:effectLst/>
                <a:latin typeface="Cambria" panose="02040503050406030204" pitchFamily="18" charset="0"/>
              </a:rPr>
              <a:t>Đêm đông</a:t>
            </a:r>
            <a:br>
              <a:rPr lang="vi-VN" sz="2300">
                <a:latin typeface="Cambria" panose="02040503050406030204" pitchFamily="18" charset="0"/>
              </a:rPr>
            </a:br>
            <a:r>
              <a:rPr lang="vi-VN" sz="2300" b="0" i="0">
                <a:effectLst/>
                <a:latin typeface="Cambria" panose="02040503050406030204" pitchFamily="18" charset="0"/>
              </a:rPr>
              <a:t>Quét rác...</a:t>
            </a:r>
            <a:endParaRPr lang="en-US" sz="2300">
              <a:latin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191810-5641-7902-9F5C-28EF31ABA9C5}"/>
              </a:ext>
            </a:extLst>
          </p:cNvPr>
          <p:cNvSpPr txBox="1"/>
          <p:nvPr/>
        </p:nvSpPr>
        <p:spPr>
          <a:xfrm>
            <a:off x="6432538" y="1979513"/>
            <a:ext cx="2817762" cy="3985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300" b="0" i="0">
                <a:effectLst/>
                <a:latin typeface="Cambria" panose="02040503050406030204" pitchFamily="18" charset="0"/>
              </a:rPr>
              <a:t>Sáng mai ra</a:t>
            </a:r>
            <a:br>
              <a:rPr lang="vi-VN" sz="2300">
                <a:latin typeface="Cambria" panose="02040503050406030204" pitchFamily="18" charset="0"/>
              </a:rPr>
            </a:br>
            <a:r>
              <a:rPr lang="vi-VN" sz="2300" b="0" i="0">
                <a:effectLst/>
                <a:latin typeface="Cambria" panose="02040503050406030204" pitchFamily="18" charset="0"/>
              </a:rPr>
              <a:t>Gánh hàng hoa</a:t>
            </a:r>
            <a:br>
              <a:rPr lang="vi-VN" sz="2300">
                <a:latin typeface="Cambria" panose="02040503050406030204" pitchFamily="18" charset="0"/>
              </a:rPr>
            </a:br>
            <a:r>
              <a:rPr lang="vi-VN" sz="2300" b="0" i="0">
                <a:effectLst/>
                <a:latin typeface="Cambria" panose="02040503050406030204" pitchFamily="18" charset="0"/>
              </a:rPr>
              <a:t>Xuống chợ</a:t>
            </a:r>
            <a:br>
              <a:rPr lang="vi-VN" sz="2300">
                <a:latin typeface="Cambria" panose="02040503050406030204" pitchFamily="18" charset="0"/>
              </a:rPr>
            </a:br>
            <a:r>
              <a:rPr lang="vi-VN" sz="2300" b="0" i="0">
                <a:effectLst/>
                <a:latin typeface="Cambria" panose="02040503050406030204" pitchFamily="18" charset="0"/>
              </a:rPr>
              <a:t>Hoa Ngọc Hà</a:t>
            </a:r>
            <a:br>
              <a:rPr lang="vi-VN" sz="2300">
                <a:latin typeface="Cambria" panose="02040503050406030204" pitchFamily="18" charset="0"/>
              </a:rPr>
            </a:br>
            <a:r>
              <a:rPr lang="vi-VN" sz="2300" b="0" i="0">
                <a:effectLst/>
                <a:latin typeface="Cambria" panose="02040503050406030204" pitchFamily="18" charset="0"/>
              </a:rPr>
              <a:t>Trên đường rực nở</a:t>
            </a:r>
            <a:br>
              <a:rPr lang="vi-VN" sz="2300">
                <a:latin typeface="Cambria" panose="02040503050406030204" pitchFamily="18" charset="0"/>
              </a:rPr>
            </a:br>
            <a:r>
              <a:rPr lang="vi-VN" sz="2300" b="0" i="0">
                <a:effectLst/>
                <a:latin typeface="Cambria" panose="02040503050406030204" pitchFamily="18" charset="0"/>
              </a:rPr>
              <a:t>Hương bay xa</a:t>
            </a:r>
            <a:br>
              <a:rPr lang="vi-VN" sz="2300">
                <a:latin typeface="Cambria" panose="02040503050406030204" pitchFamily="18" charset="0"/>
              </a:rPr>
            </a:br>
            <a:r>
              <a:rPr lang="vi-VN" sz="2300" b="0" i="0">
                <a:effectLst/>
                <a:latin typeface="Cambria" panose="02040503050406030204" pitchFamily="18" charset="0"/>
              </a:rPr>
              <a:t>Thơm ngát</a:t>
            </a:r>
            <a:br>
              <a:rPr lang="vi-VN" sz="2300">
                <a:latin typeface="Cambria" panose="02040503050406030204" pitchFamily="18" charset="0"/>
              </a:rPr>
            </a:br>
            <a:r>
              <a:rPr lang="vi-VN" sz="2300" b="0" i="0">
                <a:effectLst/>
                <a:latin typeface="Cambria" panose="02040503050406030204" pitchFamily="18" charset="0"/>
              </a:rPr>
              <a:t>Đường ta</a:t>
            </a:r>
            <a:br>
              <a:rPr lang="vi-VN" sz="2300">
                <a:latin typeface="Cambria" panose="02040503050406030204" pitchFamily="18" charset="0"/>
              </a:rPr>
            </a:br>
            <a:r>
              <a:rPr lang="vi-VN" sz="2300" b="0" i="0">
                <a:effectLst/>
                <a:latin typeface="Cambria" panose="02040503050406030204" pitchFamily="18" charset="0"/>
              </a:rPr>
              <a:t>Nhớ nghe hoa</a:t>
            </a:r>
            <a:br>
              <a:rPr lang="vi-VN" sz="2300">
                <a:latin typeface="Cambria" panose="02040503050406030204" pitchFamily="18" charset="0"/>
              </a:rPr>
            </a:br>
            <a:r>
              <a:rPr lang="vi-VN" sz="2300" b="0" i="0">
                <a:effectLst/>
                <a:latin typeface="Cambria" panose="02040503050406030204" pitchFamily="18" charset="0"/>
              </a:rPr>
              <a:t>Người quét rác</a:t>
            </a:r>
            <a:br>
              <a:rPr lang="vi-VN" sz="2300">
                <a:latin typeface="Cambria" panose="02040503050406030204" pitchFamily="18" charset="0"/>
              </a:rPr>
            </a:br>
            <a:r>
              <a:rPr lang="vi-VN" sz="2300" b="0" i="0">
                <a:effectLst/>
                <a:latin typeface="Cambria" panose="02040503050406030204" pitchFamily="18" charset="0"/>
              </a:rPr>
              <a:t>Đêm qua.</a:t>
            </a:r>
            <a:endParaRPr lang="en-US" sz="2300"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56FD86-5EA6-D3F7-1D81-FB6ED7BB0D29}"/>
              </a:ext>
            </a:extLst>
          </p:cNvPr>
          <p:cNvSpPr txBox="1"/>
          <p:nvPr/>
        </p:nvSpPr>
        <p:spPr>
          <a:xfrm>
            <a:off x="9099342" y="1979513"/>
            <a:ext cx="3129703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300" b="0" i="0">
                <a:effectLst/>
                <a:latin typeface="Cambria" panose="02040503050406030204" pitchFamily="18" charset="0"/>
              </a:rPr>
              <a:t>Những đêm hè</a:t>
            </a:r>
            <a:br>
              <a:rPr lang="vi-VN" sz="2300">
                <a:latin typeface="Cambria" panose="02040503050406030204" pitchFamily="18" charset="0"/>
              </a:rPr>
            </a:br>
            <a:r>
              <a:rPr lang="vi-VN" sz="2300" b="0" i="0">
                <a:effectLst/>
                <a:latin typeface="Cambria" panose="02040503050406030204" pitchFamily="18" charset="0"/>
              </a:rPr>
              <a:t>Khi ve ve</a:t>
            </a:r>
            <a:br>
              <a:rPr lang="vi-VN" sz="2300">
                <a:latin typeface="Cambria" panose="02040503050406030204" pitchFamily="18" charset="0"/>
              </a:rPr>
            </a:br>
            <a:r>
              <a:rPr lang="vi-VN" sz="2300" b="0" i="0">
                <a:effectLst/>
                <a:latin typeface="Cambria" panose="02040503050406030204" pitchFamily="18" charset="0"/>
              </a:rPr>
              <a:t>Đã ngủ</a:t>
            </a:r>
            <a:br>
              <a:rPr lang="vi-VN" sz="2300">
                <a:latin typeface="Cambria" panose="02040503050406030204" pitchFamily="18" charset="0"/>
              </a:rPr>
            </a:br>
            <a:r>
              <a:rPr lang="vi-VN" sz="2300" b="0" i="0">
                <a:effectLst/>
                <a:latin typeface="Cambria" panose="02040503050406030204" pitchFamily="18" charset="0"/>
              </a:rPr>
              <a:t>Tôi lắng nghe</a:t>
            </a:r>
            <a:br>
              <a:rPr lang="vi-VN" sz="2300">
                <a:latin typeface="Cambria" panose="02040503050406030204" pitchFamily="18" charset="0"/>
              </a:rPr>
            </a:br>
            <a:r>
              <a:rPr lang="vi-VN" sz="2300" b="0" i="0">
                <a:effectLst/>
                <a:latin typeface="Cambria" panose="02040503050406030204" pitchFamily="18" charset="0"/>
              </a:rPr>
              <a:t>Trên đường Trần Phú</a:t>
            </a:r>
            <a:br>
              <a:rPr lang="vi-VN" sz="2300">
                <a:latin typeface="Cambria" panose="02040503050406030204" pitchFamily="18" charset="0"/>
              </a:rPr>
            </a:br>
            <a:r>
              <a:rPr lang="vi-VN" sz="2300" b="0" i="0">
                <a:effectLst/>
                <a:latin typeface="Cambria" panose="02040503050406030204" pitchFamily="18" charset="0"/>
              </a:rPr>
              <a:t>Tiếng chổi tre</a:t>
            </a:r>
            <a:br>
              <a:rPr lang="vi-VN" sz="2300">
                <a:latin typeface="Cambria" panose="02040503050406030204" pitchFamily="18" charset="0"/>
              </a:rPr>
            </a:br>
            <a:r>
              <a:rPr lang="vi-VN" sz="2300" b="0" i="0">
                <a:effectLst/>
                <a:latin typeface="Cambria" panose="02040503050406030204" pitchFamily="18" charset="0"/>
              </a:rPr>
              <a:t>Xao xác</a:t>
            </a:r>
            <a:br>
              <a:rPr lang="vi-VN" sz="2300">
                <a:latin typeface="Cambria" panose="02040503050406030204" pitchFamily="18" charset="0"/>
              </a:rPr>
            </a:br>
            <a:r>
              <a:rPr lang="vi-VN" sz="2300" b="0" i="0">
                <a:effectLst/>
                <a:latin typeface="Cambria" panose="02040503050406030204" pitchFamily="18" charset="0"/>
              </a:rPr>
              <a:t>Hàng me</a:t>
            </a:r>
            <a:br>
              <a:rPr lang="vi-VN" sz="2300">
                <a:latin typeface="Cambria" panose="02040503050406030204" pitchFamily="18" charset="0"/>
              </a:rPr>
            </a:br>
            <a:r>
              <a:rPr lang="vi-VN" sz="2300" b="0" i="0">
                <a:effectLst/>
                <a:latin typeface="Cambria" panose="02040503050406030204" pitchFamily="18" charset="0"/>
              </a:rPr>
              <a:t>Tiếng chổi tre</a:t>
            </a:r>
            <a:br>
              <a:rPr lang="vi-VN" sz="2300">
                <a:latin typeface="Cambria" panose="02040503050406030204" pitchFamily="18" charset="0"/>
              </a:rPr>
            </a:br>
            <a:r>
              <a:rPr lang="vi-VN" sz="2300" b="0" i="0">
                <a:effectLst/>
                <a:latin typeface="Cambria" panose="02040503050406030204" pitchFamily="18" charset="0"/>
              </a:rPr>
              <a:t>Đêm hè</a:t>
            </a:r>
            <a:br>
              <a:rPr lang="vi-VN" sz="2300">
                <a:latin typeface="Cambria" panose="02040503050406030204" pitchFamily="18" charset="0"/>
              </a:rPr>
            </a:br>
            <a:r>
              <a:rPr lang="vi-VN" sz="2300" b="0" i="0">
                <a:effectLst/>
                <a:latin typeface="Cambria" panose="02040503050406030204" pitchFamily="18" charset="0"/>
              </a:rPr>
              <a:t>Quét rác...</a:t>
            </a:r>
            <a:endParaRPr lang="en-US" sz="2300" b="0" i="0">
              <a:effectLst/>
              <a:latin typeface="Cambria" pitchFamily="18" charset="0"/>
            </a:endParaRPr>
          </a:p>
          <a:p>
            <a:pPr algn="r"/>
            <a:r>
              <a:rPr lang="en-US" sz="2300">
                <a:latin typeface="Cambria" panose="02040503050406030204" pitchFamily="18" charset="0"/>
              </a:rPr>
              <a:t> (Tố Hữu)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DC157F-99A2-FB47-0EB7-9727650D3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6205" y="1125912"/>
            <a:ext cx="6066046" cy="11766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C477DC-D3BA-DED8-4D87-91C2130416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99" y="-164618"/>
            <a:ext cx="1201016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62215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1"/>
      <p:bldP spid="9" grpId="2"/>
      <p:bldP spid="11" grpId="3"/>
      <p:bldP spid="13" grpId="4"/>
      <p:bldP spid="8" grpId="5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grpSp>
        <p:nvGrpSpPr>
          <p:cNvPr id="9" name="图形"/>
          <p:cNvGrpSpPr/>
          <p:nvPr/>
        </p:nvGrpSpPr>
        <p:grpSpPr>
          <a:xfrm>
            <a:off x="0" y="0"/>
            <a:ext cx="12193905" cy="6873875"/>
            <a:chOff x="0" y="-24"/>
            <a:chExt cx="19203" cy="10825"/>
          </a:xfrm>
        </p:grpSpPr>
        <p:sp>
          <p:nvSpPr>
            <p:cNvPr id="5" name="图形"/>
            <p:cNvSpPr/>
            <p:nvPr/>
          </p:nvSpPr>
          <p:spPr>
            <a:xfrm>
              <a:off x="0" y="8362"/>
              <a:ext cx="19202" cy="2439"/>
            </a:xfrm>
            <a:prstGeom prst="rect">
              <a:avLst/>
            </a:prstGeom>
            <a:solidFill>
              <a:srgbClr val="62BE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8号-创中黑"/>
                <a:ea typeface="思源黑体 CN Medium"/>
                <a:cs typeface="字魂58号-创中黑" panose="00000500000000000000" charset="-122"/>
              </a:endParaRPr>
            </a:p>
          </p:txBody>
        </p:sp>
        <p:pic>
          <p:nvPicPr>
            <p:cNvPr id="8" name="图形" descr="千库网_手绘绿色植物绿叶花朵小草夏天_元素编号11940358"/>
            <p:cNvPicPr>
              <a:picLocks noChangeAspect="1"/>
            </p:cNvPicPr>
            <p:nvPr/>
          </p:nvPicPr>
          <p:blipFill>
            <a:blip r:embed="rId2"/>
            <a:srcRect t="14145" r="51352"/>
            <a:stretch>
              <a:fillRect/>
            </a:stretch>
          </p:blipFill>
          <p:spPr>
            <a:xfrm flipH="1">
              <a:off x="0" y="45"/>
              <a:ext cx="6094" cy="10755"/>
            </a:xfrm>
            <a:prstGeom prst="rect">
              <a:avLst/>
            </a:prstGeom>
          </p:spPr>
        </p:pic>
        <p:pic>
          <p:nvPicPr>
            <p:cNvPr id="2" name="图形" descr="千库网_读书学习人物卡通插画_元素编号12297160"/>
            <p:cNvPicPr>
              <a:picLocks noChangeAspect="1"/>
            </p:cNvPicPr>
            <p:nvPr/>
          </p:nvPicPr>
          <p:blipFill>
            <a:blip r:embed="rId3"/>
            <a:srcRect b="4979"/>
            <a:stretch>
              <a:fillRect/>
            </a:stretch>
          </p:blipFill>
          <p:spPr>
            <a:xfrm>
              <a:off x="0" y="902"/>
              <a:ext cx="10418" cy="9899"/>
            </a:xfrm>
            <a:prstGeom prst="rect">
              <a:avLst/>
            </a:prstGeom>
          </p:spPr>
        </p:pic>
        <p:pic>
          <p:nvPicPr>
            <p:cNvPr id="4" name="图形" descr="千库网_手绘绿色植物绿叶花朵小草夏天_元素编号11940358"/>
            <p:cNvPicPr>
              <a:picLocks noChangeAspect="1"/>
            </p:cNvPicPr>
            <p:nvPr/>
          </p:nvPicPr>
          <p:blipFill>
            <a:blip r:embed="rId2"/>
            <a:srcRect r="51352"/>
            <a:stretch>
              <a:fillRect/>
            </a:stretch>
          </p:blipFill>
          <p:spPr>
            <a:xfrm>
              <a:off x="16316" y="4865"/>
              <a:ext cx="2887" cy="5936"/>
            </a:xfrm>
            <a:prstGeom prst="rect">
              <a:avLst/>
            </a:prstGeom>
          </p:spPr>
        </p:pic>
        <p:pic>
          <p:nvPicPr>
            <p:cNvPr id="11" name="图形" descr="千库网_水彩海棠花蝴蝶落花_元素编号130819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3691" y="-24"/>
              <a:ext cx="5509" cy="3099"/>
            </a:xfrm>
            <a:prstGeom prst="rect">
              <a:avLst/>
            </a:prstGeom>
          </p:spPr>
        </p:pic>
      </p:grpSp>
      <p:sp>
        <p:nvSpPr>
          <p:cNvPr id="10" name="图形">
            <a:extLst>
              <a:ext uri="{FF2B5EF4-FFF2-40B4-BE49-F238E27FC236}">
                <a16:creationId xmlns:a16="http://schemas.microsoft.com/office/drawing/2014/main" id="{C1575EB7-FD98-4245-8377-0B5FAFD463F4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6366076" y="1458410"/>
            <a:ext cx="5073449" cy="358894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109168"/>
              </a:gs>
              <a:gs pos="100000">
                <a:srgbClr val="62BE8D"/>
              </a:gs>
            </a:gsLst>
            <a:lin ang="2700000" scaled="0"/>
          </a:gradFill>
          <a:ln w="25400">
            <a:solidFill>
              <a:schemeClr val="bg1"/>
            </a:solidFill>
          </a:ln>
          <a:effectLst>
            <a:outerShdw blurRad="247650" dist="53492" dir="5400000" algn="ctr" rotWithShape="0">
              <a:srgbClr val="FE7CA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286" tIns="48143" rIns="96286" bIns="481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9600" b="1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Vận</a:t>
            </a:r>
            <a:r>
              <a:rPr kumimoji="0" lang="en-US" altLang="zh-CN" sz="9600" b="1" i="0" u="none" strike="noStrike" kern="120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ea"/>
              </a:rPr>
              <a:t> dụng</a:t>
            </a:r>
            <a:endParaRPr kumimoji="0" lang="zh-CN" altLang="en-US" sz="9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+mn-ea"/>
            </a:endParaRPr>
          </a:p>
        </p:txBody>
      </p:sp>
    </p:spTree>
    <p:custDataLst>
      <p:tags r:id="rId6"/>
    </p:custDataLst>
    <p:extLst>
      <p:ext uri="{BB962C8B-B14F-4D97-AF65-F5344CB8AC3E}">
        <p14:creationId xmlns:p14="http://schemas.microsoft.com/office/powerpoint/2010/main" val="37424604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2.xml><?xml version="1.0" encoding="utf-8"?>
<p:tagLst xmlns:p="http://schemas.openxmlformats.org/presentationml/2006/main">
  <p:tag name="ADJUSTMENTS" val="25.83803"/>
  <p:tag name="SHADOWSIZE" val="100"/>
</p:tagLst>
</file>

<file path=ppt/tags/tag3.xml><?xml version="1.0" encoding="utf-8"?>
<p:tagLst xmlns:p="http://schemas.openxmlformats.org/presentationml/2006/main">
  <p:tag name="KSO_WM_BEAUTIFY_FLAG" val="#wm#"/>
  <p:tag name="KSO_WM_SLIDE_ID" val="custom20205081_1"/>
  <p:tag name="KSO_WM_SLIDE_INDEX" val="1"/>
  <p:tag name="KSO_WM_SLIDE_ITEM_CNT" val="0"/>
  <p:tag name="KSO_WM_SLIDE_LAYOUT" val="a_b"/>
  <p:tag name="KSO_WM_SLIDE_LAYOUT_CNT" val="1_1"/>
  <p:tag name="KSO_WM_SLIDE_SUBTYPE" val="defaultBlank"/>
  <p:tag name="KSO_WM_SLIDE_TYPE" val="title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.xml><?xml version="1.0" encoding="utf-8"?>
<p:tagLst xmlns:p="http://schemas.openxmlformats.org/presentationml/2006/main">
  <p:tag name="ADJUSTMENTS" val="25.83803"/>
  <p:tag name="SHADOWSIZE" val="100"/>
</p:tagLst>
</file>

<file path=ppt/tags/tag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​​">
  <a:themeElements>
    <a:clrScheme name="自定义 219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F7AC52"/>
      </a:accent1>
      <a:accent2>
        <a:srgbClr val="62BE8D"/>
      </a:accent2>
      <a:accent3>
        <a:srgbClr val="F7AC52"/>
      </a:accent3>
      <a:accent4>
        <a:srgbClr val="62BE8D"/>
      </a:accent4>
      <a:accent5>
        <a:srgbClr val="F7AC52"/>
      </a:accent5>
      <a:accent6>
        <a:srgbClr val="62BE8D"/>
      </a:accent6>
      <a:hlink>
        <a:srgbClr val="F7AC52"/>
      </a:hlink>
      <a:folHlink>
        <a:srgbClr val="62BE8D"/>
      </a:folHlink>
    </a:clrScheme>
    <a:fontScheme name="自定义 9">
      <a:majorFont>
        <a:latin typeface="字魂58号-创中黑"/>
        <a:ea typeface="思源黑体 CN Medium"/>
        <a:cs typeface="Arial"/>
      </a:majorFont>
      <a:minorFont>
        <a:latin typeface="字魂58号-创中黑"/>
        <a:ea typeface="思源黑体 CN Medium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Manager>MT50</Manager>
  <Company>MT50</Company>
  <PresentationFormat>Widescreen</PresentationFormat>
  <Paragraphs>14</Paragraphs>
  <Slides>5</Slides>
  <Notes>0</Notes>
  <TotalTime>249</TotalTime>
  <HiddenSlides>0</HiddenSlides>
  <MMClips>0</MMClips>
  <ScaleCrop>0</ScaleCrop>
  <HeadingPairs>
    <vt:vector baseType="variant" size="6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baseType="lpstr" size="18">
      <vt:lpstr>Arial</vt:lpstr>
      <vt:lpstr>Calibri Light</vt:lpstr>
      <vt:lpstr>Calibri</vt:lpstr>
      <vt:lpstr>#9Slide07 HoneyCream</vt:lpstr>
      <vt:lpstr>SVN-Ready</vt:lpstr>
      <vt:lpstr>微软雅黑</vt:lpstr>
      <vt:lpstr>Wingdings</vt:lpstr>
      <vt:lpstr>字魂58号-创中黑</vt:lpstr>
      <vt:lpstr>思源黑体 CN Medium</vt:lpstr>
      <vt:lpstr>思源黑体 CN Normal</vt:lpstr>
      <vt:lpstr>Vogue-ExtraBold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19.1200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PowerPoint Presentation</dc:title>
  <cp:category>MT50</cp:category>
  <dc:creator>KHANHHUYEN</dc:creator>
  <dc:description>MT50</dc:description>
  <cp:keywords>MNT;MANGNONTEAM</cp:keywords>
  <cp:lastModifiedBy>Administrator</cp:lastModifiedBy>
  <cp:revision>19</cp:revision>
  <dcterms:created xsi:type="dcterms:W3CDTF">2023-06-16T09:14:20Z</dcterms:created>
  <dcterms:modified xsi:type="dcterms:W3CDTF">2023-09-06T03:46:15Z</dcterms:modified>
  <dc:subject>MT50</dc:subject>
</cp:coreProperties>
</file>