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62" r:id="rId5"/>
    <p:sldId id="260" r:id="rId6"/>
    <p:sldId id="267" r:id="rId7"/>
    <p:sldId id="259" r:id="rId8"/>
    <p:sldId id="268" r:id="rId9"/>
    <p:sldId id="275" r:id="rId10"/>
    <p:sldId id="283" r:id="rId11"/>
    <p:sldId id="282" r:id="rId12"/>
    <p:sldId id="284" r:id="rId13"/>
    <p:sldId id="285" r:id="rId14"/>
    <p:sldId id="286" r:id="rId15"/>
    <p:sldId id="287" r:id="rId16"/>
  </p:sldIdLst>
  <p:sldSz cx="12192000" cy="6858000"/>
  <p:notesSz cx="6858000" cy="9144000"/>
  <p:embeddedFontLst>
    <p:embeddedFont>
      <p:font typeface="Cambria" panose="02040503050406030204" pitchFamily="18" charset="0"/>
      <p:regular r:id="rId17"/>
      <p:bold r:id="rId18"/>
      <p:italic r:id="rId19"/>
      <p:boldItalic r:id="rId20"/>
    </p:embeddedFont>
    <p:embeddedFont>
      <p:font typeface="微软雅黑" panose="020B0503020204020204" pitchFamily="34" charset="-122"/>
      <p:regular r:id="rId21"/>
      <p:bold r:id="rId22"/>
    </p:embeddedFont>
    <p:embeddedFont>
      <p:font typeface="#9Slide07 HoneyCream"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1" d="100"/>
          <a:sy n="71" d="100"/>
        </p:scale>
        <p:origin x="10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5"/>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17" name="Picture 16"/>
          <p:cNvPicPr>
            <a:picLocks noChangeAspect="1"/>
          </p:cNvPicPr>
          <p:nvPr/>
        </p:nvPicPr>
        <p:blipFill>
          <a:blip r:embed="rId7"/>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3539430"/>
          </a:xfrm>
          <a:prstGeom prst="rect">
            <a:avLst/>
          </a:prstGeom>
          <a:solidFill>
            <a:schemeClr val="bg1">
              <a:alpha val="90000"/>
            </a:schemeClr>
          </a:solidFill>
        </p:spPr>
        <p:txBody>
          <a:bodyPr wrap="square" rtlCol="0">
            <a:spAutoFit/>
          </a:bodyPr>
          <a:lstStyle/>
          <a:p>
            <a:pPr algn="just"/>
            <a:r>
              <a:rPr lang="en-US" sz="3200" b="1">
                <a:latin typeface="Cambria" panose="02040503050406030204" pitchFamily="18" charset="0"/>
                <a:ea typeface="Cambria" panose="02040503050406030204" pitchFamily="18" charset="0"/>
              </a:rPr>
              <a:t>Các bức tranh thể hiện sự cảm thông, giúp đỡ người có hoàn cảnh khó khăn với các hình thức như: nấu cơm tặng cho những người có hoàn cảnh khó khăn; làm nhà tình nghĩa tặng người nghèo; giúp đỡ bạn bị khuyết tật; lau dọn nhà cửa giúp cụ già neo đơn; ủng hộ quần áo sách vở cho học sinh vùng bị lũ lụt; quan tâm, động viên khi bạn gặp chuyện buồn. </a:t>
            </a: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42284" y="1228367"/>
            <a:ext cx="5906834" cy="389357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rgbClr val="0070C0"/>
                </a:solidFill>
                <a:latin typeface="Cambria" panose="02040503050406030204" pitchFamily="18" charset="0"/>
                <a:ea typeface="Cambria" panose="02040503050406030204" pitchFamily="18" charset="0"/>
              </a:rPr>
              <a:t>Em còn biết những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việc </a:t>
            </a:r>
            <a:r>
              <a:rPr lang="en-US" sz="3600" b="1" i="1">
                <a:solidFill>
                  <a:srgbClr val="0070C0"/>
                </a:solidFill>
                <a:latin typeface="Cambria" panose="02040503050406030204" pitchFamily="18" charset="0"/>
                <a:ea typeface="Cambria" panose="02040503050406030204" pitchFamily="18" charset="0"/>
              </a:rPr>
              <a:t>làm nào khác thể hiện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sự </a:t>
            </a:r>
            <a:r>
              <a:rPr lang="en-US" sz="3600" b="1" i="1">
                <a:solidFill>
                  <a:srgbClr val="0070C0"/>
                </a:solidFill>
                <a:latin typeface="Cambria" panose="02040503050406030204" pitchFamily="18" charset="0"/>
                <a:ea typeface="Cambria" panose="02040503050406030204" pitchFamily="18" charset="0"/>
              </a:rPr>
              <a:t>cảm thông, giúp đỡ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người </a:t>
            </a:r>
            <a:r>
              <a:rPr lang="en-US" sz="3600" b="1" i="1">
                <a:solidFill>
                  <a:srgbClr val="0070C0"/>
                </a:solidFill>
                <a:latin typeface="Cambria" panose="02040503050406030204" pitchFamily="18" charset="0"/>
                <a:ea typeface="Cambria" panose="02040503050406030204" pitchFamily="18" charset="0"/>
              </a:rPr>
              <a:t>có hoàn cảnh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khó </a:t>
            </a:r>
            <a:r>
              <a:rPr lang="en-US" sz="3600" b="1" i="1">
                <a:solidFill>
                  <a:srgbClr val="0070C0"/>
                </a:solidFill>
                <a:latin typeface="Cambria" panose="02040503050406030204" pitchFamily="18" charset="0"/>
                <a:ea typeface="Cambria" panose="02040503050406030204" pitchFamily="18" charset="0"/>
              </a:rPr>
              <a:t>khăn?</a:t>
            </a:r>
            <a:endParaRPr lang="en-US" sz="3600" b="1">
              <a:solidFill>
                <a:srgbClr val="0070C0"/>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842284" y="1091857"/>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còn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nhiều </a:t>
            </a:r>
            <a:r>
              <a:rPr lang="en-US" sz="3600" b="1" i="1">
                <a:solidFill>
                  <a:schemeClr val="accent1">
                    <a:lumMod val="75000"/>
                  </a:schemeClr>
                </a:solidFill>
                <a:latin typeface="Cambria" panose="02040503050406030204" pitchFamily="18" charset="0"/>
                <a:ea typeface="Cambria" panose="02040503050406030204" pitchFamily="18" charset="0"/>
              </a:rPr>
              <a:t>người gặp hoàn cảnh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khó </a:t>
            </a:r>
            <a:r>
              <a:rPr lang="en-US" sz="3600" b="1" i="1">
                <a:solidFill>
                  <a:schemeClr val="accent1">
                    <a:lumMod val="75000"/>
                  </a:schemeClr>
                </a:solidFill>
                <a:latin typeface="Cambria" panose="02040503050406030204" pitchFamily="18" charset="0"/>
                <a:ea typeface="Cambria" panose="02040503050406030204" pitchFamily="18" charset="0"/>
              </a:rPr>
              <a:t>khăn khác như khó khăn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do </a:t>
            </a:r>
            <a:r>
              <a:rPr lang="en-US" sz="3600" b="1" i="1">
                <a:solidFill>
                  <a:schemeClr val="accent1">
                    <a:lumMod val="75000"/>
                  </a:schemeClr>
                </a:solidFill>
                <a:latin typeface="Cambria" panose="02040503050406030204" pitchFamily="18" charset="0"/>
                <a:ea typeface="Cambria" panose="02040503050406030204" pitchFamily="18" charset="0"/>
              </a:rPr>
              <a:t>dịch bệnh, tai nạn, cháy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nổ, già </a:t>
            </a:r>
            <a:r>
              <a:rPr lang="en-US" sz="3600" b="1" i="1">
                <a:solidFill>
                  <a:schemeClr val="accent1">
                    <a:lumMod val="75000"/>
                  </a:schemeClr>
                </a:solidFill>
                <a:latin typeface="Cambria" panose="02040503050406030204" pitchFamily="18" charset="0"/>
                <a:ea typeface="Cambria" panose="02040503050406030204" pitchFamily="18" charset="0"/>
              </a:rPr>
              <a:t>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95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Về nhà: Tìm </a:t>
              </a:r>
              <a:r>
                <a:rPr lang="en-US" sz="4000" b="1">
                  <a:latin typeface="Cambria" panose="02040503050406030204" pitchFamily="18" charset="0"/>
                  <a:ea typeface="Cambria" panose="02040503050406030204" pitchFamily="18" charset="0"/>
                </a:rPr>
                <a:t>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smtClean="0">
                <a:solidFill>
                  <a:schemeClr val="accent1">
                    <a:lumMod val="50000"/>
                  </a:schemeClr>
                </a:solidFill>
                <a:latin typeface="Cambria" panose="02040503050406030204" pitchFamily="18" charset="0"/>
                <a:ea typeface="Cambria" panose="02040503050406030204" pitchFamily="18" charset="0"/>
              </a:rPr>
              <a:t>+ </a:t>
            </a:r>
            <a:r>
              <a:rPr lang="en-US" sz="3200" b="1">
                <a:solidFill>
                  <a:schemeClr val="accent1">
                    <a:lumMod val="50000"/>
                  </a:schemeClr>
                </a:solidFill>
                <a:latin typeface="Cambria" panose="02040503050406030204" pitchFamily="18" charset="0"/>
                <a:ea typeface="Cambria" panose="02040503050406030204" pitchFamily="18" charset="0"/>
              </a:rPr>
              <a:t>Nêu được một số biểu hiện của sự cảm thông, giúp đỡ người gặp 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r>
              <a:rPr lang="en-US" sz="3200" b="1" smtClean="0">
                <a:solidFill>
                  <a:schemeClr val="accent1">
                    <a:lumMod val="50000"/>
                  </a:schemeClr>
                </a:solidFill>
                <a:latin typeface="Cambria" panose="02040503050406030204" pitchFamily="18" charset="0"/>
                <a:ea typeface="Cambria" panose="02040503050406030204" pitchFamily="18" charset="0"/>
              </a:rPr>
              <a:t>.</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4" y="773668"/>
            <a:ext cx="10261962" cy="5777512"/>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4505145" y="619593"/>
            <a:ext cx="7159986" cy="1561903"/>
          </a:xfrm>
          <a:prstGeom prst="roundRect">
            <a:avLst>
              <a:gd name="adj" fmla="val 50000"/>
            </a:avLst>
          </a:prstGeom>
          <a:solidFill>
            <a:srgbClr val="FF6699"/>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smtClean="0">
                <a:solidFill>
                  <a:srgbClr val="002060"/>
                </a:solidFill>
                <a:latin typeface="Cambria" panose="02040503050406030204" pitchFamily="18" charset="0"/>
                <a:ea typeface="Vogue-ExtraBold" panose="020B0500000000000000" pitchFamily="34" charset="0"/>
                <a:cs typeface="Vogue-ExtraBold" panose="020B0500000000000000" pitchFamily="34" charset="0"/>
              </a:rPr>
              <a:t>Cùng nghe bài hát: Bầu và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smtClean="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(Nhạc:</a:t>
            </a:r>
            <a:r>
              <a:rPr kumimoji="1" lang="en-US" altLang="zh-CN" sz="3200" b="1" i="0" u="none" strike="noStrike" kern="1200" cap="none" spc="0" normalizeH="0" noProof="0" smtClean="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 Phạm Tuyên, lời: Ca dao cổ)</a:t>
            </a:r>
            <a:endParaRPr kumimoji="1"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5346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135815" y="955228"/>
            <a:ext cx="3255546" cy="1182727"/>
          </a:xfrm>
          <a:prstGeom prst="rect">
            <a:avLst/>
          </a:prstGeom>
        </p:spPr>
      </p:pic>
      <p:pic>
        <p:nvPicPr>
          <p:cNvPr id="19" name="Picture 18"/>
          <p:cNvPicPr>
            <a:picLocks noChangeAspect="1"/>
          </p:cNvPicPr>
          <p:nvPr/>
        </p:nvPicPr>
        <p:blipFill>
          <a:blip r:embed="rId3"/>
          <a:stretch>
            <a:fillRect/>
          </a:stretch>
        </p:blipFill>
        <p:spPr>
          <a:xfrm>
            <a:off x="1089073" y="2137955"/>
            <a:ext cx="8150573" cy="3297649"/>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smtClean="0">
                  <a:latin typeface="Cambria" panose="02040503050406030204" pitchFamily="18" charset="0"/>
                  <a:ea typeface="Cambria" panose="02040503050406030204" pitchFamily="18" charset="0"/>
                </a:rPr>
                <a:t>a. Em hãy quan sát tranh và cho biết những người trong tranh đang gặp khó khăn gì?</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2" y="2220686"/>
            <a:ext cx="6909846" cy="42678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403</Words>
  <Application>Microsoft Office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字魂179号-正酷波波体</vt:lpstr>
      <vt:lpstr>Cambria</vt:lpstr>
      <vt:lpstr>Vogue-ExtraBold</vt:lpstr>
      <vt:lpstr>微软雅黑</vt:lpstr>
      <vt:lpstr>#9Slide07 HoneyCream</vt:lpstr>
      <vt:lpstr>等线</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38</cp:revision>
  <dcterms:created xsi:type="dcterms:W3CDTF">2023-08-22T15:15:32Z</dcterms:created>
  <dcterms:modified xsi:type="dcterms:W3CDTF">2023-10-03T08:39:25Z</dcterms:modified>
</cp:coreProperties>
</file>