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3" r:id="rId3"/>
    <p:sldId id="274" r:id="rId4"/>
    <p:sldId id="280" r:id="rId5"/>
    <p:sldId id="276" r:id="rId6"/>
    <p:sldId id="281" r:id="rId7"/>
    <p:sldId id="278" r:id="rId8"/>
    <p:sldId id="2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792D16"/>
    <a:srgbClr val="FFBF1F"/>
    <a:srgbClr val="5B9BD5"/>
    <a:srgbClr val="FF8D6F"/>
    <a:srgbClr val="98DAC4"/>
    <a:srgbClr val="DDF3FF"/>
    <a:srgbClr val="FEC453"/>
    <a:srgbClr val="DFDD6C"/>
    <a:srgbClr val="817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75091" autoAdjust="0"/>
  </p:normalViewPr>
  <p:slideViewPr>
    <p:cSldViewPr snapToGrid="0">
      <p:cViewPr varScale="1">
        <p:scale>
          <a:sx n="55" d="100"/>
          <a:sy n="55" d="100"/>
        </p:scale>
        <p:origin x="13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BE1D7-C8D9-4576-870B-130F261BC46B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957D9-99B4-4C11-8EFB-96EC028633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431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NX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chung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*Ưu điểm: 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nl-NL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Xác định đúng yêu cầu của bài, bố cục rõ ràng, chữ viết sạch sẽ, biết cách trình bày...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nl-NL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 số bài văn hay có cảm xúc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hình ảnh đẹp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*Tồn tại: Một số bài bố cục chưa rõ ràng, chữ viết chưa rõ ràng, sai lỗi chính tả, từ dùng chưa chính xác, câu văn lủng củng.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9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-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YC HS tự nhận xét, chữa lỗi theo YC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104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-Tổ chức cho HS thảo luận nhóm 4</a:t>
            </a:r>
          </a:p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59979A-3118-402D-BC36-FF4B66B82E52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112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Đọc cho HS nghe những đoạn văn hay mà HS sưu tầm được.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YC HS tự viết lại đoạn văn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Gọi HS đọc lại đoạn văn mình viết. Các HS khác nhận xét.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nhận xét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665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1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8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9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0214-E0F6-43FB-915A-937A2633A83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9A2977-2C67-4CE9-A80A-100636060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5604" y="1001491"/>
            <a:ext cx="4157891" cy="614597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48189"/>
            <a:ext cx="9144000" cy="1134854"/>
          </a:xfrm>
        </p:spPr>
        <p:txBody>
          <a:bodyPr>
            <a:normAutofit/>
          </a:bodyPr>
          <a:lstStyle/>
          <a:p>
            <a:r>
              <a:rPr lang="en-US" sz="7200" smtClean="0">
                <a:solidFill>
                  <a:srgbClr val="FF0000"/>
                </a:solidFill>
                <a:latin typeface="#9Slide04 AdrianeSwash" panose="02000504060000090004" pitchFamily="2" charset="0"/>
              </a:rPr>
              <a:t>Trả bài văn tả </a:t>
            </a:r>
            <a:r>
              <a:rPr lang="en-US" sz="7200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cảnh</a:t>
            </a:r>
            <a:endParaRPr lang="en-US" sz="7200" dirty="0">
              <a:solidFill>
                <a:srgbClr val="FF0000"/>
              </a:solidFill>
              <a:latin typeface="#9Slide04 AdrianeSwash" panose="0200050406000009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E9AE75-E234-44A9-BBA9-325997D55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7" y="557957"/>
            <a:ext cx="1450974" cy="688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D0C4C7-7A1D-497C-81C6-20A27EDBA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82" y="1271634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795A762-FA42-4BE8-BC7C-742E51634865}"/>
              </a:ext>
            </a:extLst>
          </p:cNvPr>
          <p:cNvGrpSpPr/>
          <p:nvPr/>
        </p:nvGrpSpPr>
        <p:grpSpPr>
          <a:xfrm>
            <a:off x="2667571" y="1191571"/>
            <a:ext cx="7800601" cy="1542268"/>
            <a:chOff x="2014868" y="552450"/>
            <a:chExt cx="8697877" cy="228454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BAF0D5-016E-4C4B-8E18-1B91FFFCA98A}"/>
                </a:ext>
              </a:extLst>
            </p:cNvPr>
            <p:cNvSpPr/>
            <p:nvPr/>
          </p:nvSpPr>
          <p:spPr>
            <a:xfrm>
              <a:off x="2590800" y="552450"/>
              <a:ext cx="7429500" cy="2076450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0" h="2076450">
                  <a:moveTo>
                    <a:pt x="0" y="0"/>
                  </a:moveTo>
                  <a:lnTo>
                    <a:pt x="7429500" y="457200"/>
                  </a:lnTo>
                  <a:lnTo>
                    <a:pt x="7429500" y="2076450"/>
                  </a:lnTo>
                  <a:lnTo>
                    <a:pt x="19050" y="163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3327E057-869B-49F3-9D0C-74BF031B3D2B}"/>
                </a:ext>
              </a:extLst>
            </p:cNvPr>
            <p:cNvSpPr/>
            <p:nvPr/>
          </p:nvSpPr>
          <p:spPr>
            <a:xfrm>
              <a:off x="2014868" y="838200"/>
              <a:ext cx="8697877" cy="1998799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  <a:gd name="connsiteX0" fmla="*/ 0 w 7429500"/>
                <a:gd name="connsiteY0" fmla="*/ 19050 h 2095500"/>
                <a:gd name="connsiteX1" fmla="*/ 7162800 w 7429500"/>
                <a:gd name="connsiteY1" fmla="*/ 0 h 2095500"/>
                <a:gd name="connsiteX2" fmla="*/ 7429500 w 7429500"/>
                <a:gd name="connsiteY2" fmla="*/ 2095500 h 2095500"/>
                <a:gd name="connsiteX3" fmla="*/ 19050 w 7429500"/>
                <a:gd name="connsiteY3" fmla="*/ 1657350 h 2095500"/>
                <a:gd name="connsiteX4" fmla="*/ 0 w 7429500"/>
                <a:gd name="connsiteY4" fmla="*/ 19050 h 2095500"/>
                <a:gd name="connsiteX0" fmla="*/ 0 w 7239000"/>
                <a:gd name="connsiteY0" fmla="*/ 19050 h 1657350"/>
                <a:gd name="connsiteX1" fmla="*/ 7162800 w 7239000"/>
                <a:gd name="connsiteY1" fmla="*/ 0 h 1657350"/>
                <a:gd name="connsiteX2" fmla="*/ 7239000 w 7239000"/>
                <a:gd name="connsiteY2" fmla="*/ 1581150 h 1657350"/>
                <a:gd name="connsiteX3" fmla="*/ 19050 w 7239000"/>
                <a:gd name="connsiteY3" fmla="*/ 1657350 h 1657350"/>
                <a:gd name="connsiteX4" fmla="*/ 0 w 7239000"/>
                <a:gd name="connsiteY4" fmla="*/ 19050 h 1657350"/>
                <a:gd name="connsiteX0" fmla="*/ 0 w 7239000"/>
                <a:gd name="connsiteY0" fmla="*/ 285750 h 1924050"/>
                <a:gd name="connsiteX1" fmla="*/ 7162800 w 7239000"/>
                <a:gd name="connsiteY1" fmla="*/ 0 h 1924050"/>
                <a:gd name="connsiteX2" fmla="*/ 7239000 w 7239000"/>
                <a:gd name="connsiteY2" fmla="*/ 1847850 h 1924050"/>
                <a:gd name="connsiteX3" fmla="*/ 19050 w 7239000"/>
                <a:gd name="connsiteY3" fmla="*/ 1924050 h 1924050"/>
                <a:gd name="connsiteX4" fmla="*/ 0 w 7239000"/>
                <a:gd name="connsiteY4" fmla="*/ 285750 h 1924050"/>
                <a:gd name="connsiteX0" fmla="*/ 0 w 7239000"/>
                <a:gd name="connsiteY0" fmla="*/ 285750 h 2286000"/>
                <a:gd name="connsiteX1" fmla="*/ 7162800 w 7239000"/>
                <a:gd name="connsiteY1" fmla="*/ 0 h 2286000"/>
                <a:gd name="connsiteX2" fmla="*/ 7239000 w 7239000"/>
                <a:gd name="connsiteY2" fmla="*/ 1847850 h 2286000"/>
                <a:gd name="connsiteX3" fmla="*/ 57150 w 7239000"/>
                <a:gd name="connsiteY3" fmla="*/ 2286000 h 2286000"/>
                <a:gd name="connsiteX4" fmla="*/ 0 w 7239000"/>
                <a:gd name="connsiteY4" fmla="*/ 285750 h 228600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7239000 w 8191500"/>
                <a:gd name="connsiteY2" fmla="*/ 156210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8096250 w 8191500"/>
                <a:gd name="connsiteY2" fmla="*/ 150495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28488"/>
                <a:gd name="connsiteY0" fmla="*/ 200462 h 2200712"/>
                <a:gd name="connsiteX1" fmla="*/ 8128488 w 8128488"/>
                <a:gd name="connsiteY1" fmla="*/ 0 h 2200712"/>
                <a:gd name="connsiteX2" fmla="*/ 8096250 w 8128488"/>
                <a:gd name="connsiteY2" fmla="*/ 1705412 h 2200712"/>
                <a:gd name="connsiteX3" fmla="*/ 57150 w 8128488"/>
                <a:gd name="connsiteY3" fmla="*/ 2200712 h 2200712"/>
                <a:gd name="connsiteX4" fmla="*/ 0 w 8128488"/>
                <a:gd name="connsiteY4" fmla="*/ 200462 h 2200712"/>
                <a:gd name="connsiteX0" fmla="*/ 0 w 9083431"/>
                <a:gd name="connsiteY0" fmla="*/ 200462 h 2200712"/>
                <a:gd name="connsiteX1" fmla="*/ 8128488 w 9083431"/>
                <a:gd name="connsiteY1" fmla="*/ 0 h 2200712"/>
                <a:gd name="connsiteX2" fmla="*/ 9083431 w 9083431"/>
                <a:gd name="connsiteY2" fmla="*/ 1595306 h 2200712"/>
                <a:gd name="connsiteX3" fmla="*/ 57150 w 9083431"/>
                <a:gd name="connsiteY3" fmla="*/ 2200712 h 2200712"/>
                <a:gd name="connsiteX4" fmla="*/ 0 w 9083431"/>
                <a:gd name="connsiteY4" fmla="*/ 200462 h 2200712"/>
                <a:gd name="connsiteX0" fmla="*/ 0 w 9041423"/>
                <a:gd name="connsiteY0" fmla="*/ 530779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530779 h 2200712"/>
                <a:gd name="connsiteX0" fmla="*/ 0 w 9041423"/>
                <a:gd name="connsiteY0" fmla="*/ 347270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347270 h 2200712"/>
                <a:gd name="connsiteX0" fmla="*/ 0 w 9041423"/>
                <a:gd name="connsiteY0" fmla="*/ 72006 h 1925448"/>
                <a:gd name="connsiteX1" fmla="*/ 8611576 w 9041423"/>
                <a:gd name="connsiteY1" fmla="*/ 0 h 1925448"/>
                <a:gd name="connsiteX2" fmla="*/ 9041423 w 9041423"/>
                <a:gd name="connsiteY2" fmla="*/ 1320042 h 1925448"/>
                <a:gd name="connsiteX3" fmla="*/ 15142 w 9041423"/>
                <a:gd name="connsiteY3" fmla="*/ 1925448 h 1925448"/>
                <a:gd name="connsiteX4" fmla="*/ 0 w 9041423"/>
                <a:gd name="connsiteY4" fmla="*/ 72006 h 1925448"/>
                <a:gd name="connsiteX0" fmla="*/ 0 w 9629531"/>
                <a:gd name="connsiteY0" fmla="*/ 90357 h 1925448"/>
                <a:gd name="connsiteX1" fmla="*/ 9199684 w 9629531"/>
                <a:gd name="connsiteY1" fmla="*/ 0 h 1925448"/>
                <a:gd name="connsiteX2" fmla="*/ 9629531 w 9629531"/>
                <a:gd name="connsiteY2" fmla="*/ 1320042 h 1925448"/>
                <a:gd name="connsiteX3" fmla="*/ 603250 w 9629531"/>
                <a:gd name="connsiteY3" fmla="*/ 1925448 h 1925448"/>
                <a:gd name="connsiteX4" fmla="*/ 0 w 9629531"/>
                <a:gd name="connsiteY4" fmla="*/ 90357 h 1925448"/>
                <a:gd name="connsiteX0" fmla="*/ 0 w 9272466"/>
                <a:gd name="connsiteY0" fmla="*/ 16953 h 1925448"/>
                <a:gd name="connsiteX1" fmla="*/ 8842619 w 9272466"/>
                <a:gd name="connsiteY1" fmla="*/ 0 h 1925448"/>
                <a:gd name="connsiteX2" fmla="*/ 9272466 w 9272466"/>
                <a:gd name="connsiteY2" fmla="*/ 1320042 h 1925448"/>
                <a:gd name="connsiteX3" fmla="*/ 246185 w 9272466"/>
                <a:gd name="connsiteY3" fmla="*/ 1925448 h 1925448"/>
                <a:gd name="connsiteX4" fmla="*/ 0 w 9272466"/>
                <a:gd name="connsiteY4" fmla="*/ 16953 h 192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2466" h="1925448">
                  <a:moveTo>
                    <a:pt x="0" y="16953"/>
                  </a:moveTo>
                  <a:lnTo>
                    <a:pt x="8842619" y="0"/>
                  </a:lnTo>
                  <a:lnTo>
                    <a:pt x="9272466" y="1320042"/>
                  </a:lnTo>
                  <a:lnTo>
                    <a:pt x="246185" y="1925448"/>
                  </a:lnTo>
                  <a:lnTo>
                    <a:pt x="0" y="16953"/>
                  </a:lnTo>
                  <a:close/>
                </a:path>
              </a:pathLst>
            </a:custGeom>
            <a:solidFill>
              <a:srgbClr val="FE0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887F77-4E82-4DD5-9F0E-298E72A5BD85}"/>
              </a:ext>
            </a:extLst>
          </p:cNvPr>
          <p:cNvGrpSpPr/>
          <p:nvPr/>
        </p:nvGrpSpPr>
        <p:grpSpPr>
          <a:xfrm>
            <a:off x="1968380" y="1497974"/>
            <a:ext cx="1150488" cy="1150488"/>
            <a:chOff x="1507165" y="1085850"/>
            <a:chExt cx="1543050" cy="1543050"/>
          </a:xfrm>
        </p:grpSpPr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C1383221-ECB6-4D29-B95B-3A9791771147}"/>
                </a:ext>
              </a:extLst>
            </p:cNvPr>
            <p:cNvSpPr/>
            <p:nvPr/>
          </p:nvSpPr>
          <p:spPr>
            <a:xfrm>
              <a:off x="1507165" y="1085850"/>
              <a:ext cx="1543050" cy="15430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015F2C89-6AED-40E4-AE85-799592E76363}"/>
                </a:ext>
              </a:extLst>
            </p:cNvPr>
            <p:cNvSpPr/>
            <p:nvPr/>
          </p:nvSpPr>
          <p:spPr>
            <a:xfrm>
              <a:off x="1767220" y="1368658"/>
              <a:ext cx="974491" cy="974491"/>
            </a:xfrm>
            <a:prstGeom prst="flowChartConnector">
              <a:avLst/>
            </a:prstGeom>
            <a:solidFill>
              <a:srgbClr val="FE003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0F0BDB-5B78-4960-B5D6-17761C829927}"/>
              </a:ext>
            </a:extLst>
          </p:cNvPr>
          <p:cNvGrpSpPr/>
          <p:nvPr/>
        </p:nvGrpSpPr>
        <p:grpSpPr>
          <a:xfrm>
            <a:off x="2667572" y="3212470"/>
            <a:ext cx="7800600" cy="1722469"/>
            <a:chOff x="2014869" y="552450"/>
            <a:chExt cx="8409911" cy="2284549"/>
          </a:xfrm>
        </p:grpSpPr>
        <p:sp>
          <p:nvSpPr>
            <p:cNvPr id="29" name="Rectangle 15">
              <a:extLst>
                <a:ext uri="{FF2B5EF4-FFF2-40B4-BE49-F238E27FC236}">
                  <a16:creationId xmlns:a16="http://schemas.microsoft.com/office/drawing/2014/main" id="{8A605FAD-16E4-4D62-9A89-95D45621E506}"/>
                </a:ext>
              </a:extLst>
            </p:cNvPr>
            <p:cNvSpPr/>
            <p:nvPr/>
          </p:nvSpPr>
          <p:spPr>
            <a:xfrm>
              <a:off x="2590800" y="552450"/>
              <a:ext cx="7429500" cy="2076450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0" h="2076450">
                  <a:moveTo>
                    <a:pt x="0" y="0"/>
                  </a:moveTo>
                  <a:lnTo>
                    <a:pt x="7429500" y="457200"/>
                  </a:lnTo>
                  <a:lnTo>
                    <a:pt x="7429500" y="2076450"/>
                  </a:lnTo>
                  <a:lnTo>
                    <a:pt x="19050" y="163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id="{9E0902F5-8E66-4BDA-BD77-9313E01FC0AE}"/>
                </a:ext>
              </a:extLst>
            </p:cNvPr>
            <p:cNvSpPr/>
            <p:nvPr/>
          </p:nvSpPr>
          <p:spPr>
            <a:xfrm>
              <a:off x="2014869" y="838200"/>
              <a:ext cx="8409911" cy="1998799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  <a:gd name="connsiteX0" fmla="*/ 0 w 7429500"/>
                <a:gd name="connsiteY0" fmla="*/ 19050 h 2095500"/>
                <a:gd name="connsiteX1" fmla="*/ 7162800 w 7429500"/>
                <a:gd name="connsiteY1" fmla="*/ 0 h 2095500"/>
                <a:gd name="connsiteX2" fmla="*/ 7429500 w 7429500"/>
                <a:gd name="connsiteY2" fmla="*/ 2095500 h 2095500"/>
                <a:gd name="connsiteX3" fmla="*/ 19050 w 7429500"/>
                <a:gd name="connsiteY3" fmla="*/ 1657350 h 2095500"/>
                <a:gd name="connsiteX4" fmla="*/ 0 w 7429500"/>
                <a:gd name="connsiteY4" fmla="*/ 19050 h 2095500"/>
                <a:gd name="connsiteX0" fmla="*/ 0 w 7239000"/>
                <a:gd name="connsiteY0" fmla="*/ 19050 h 1657350"/>
                <a:gd name="connsiteX1" fmla="*/ 7162800 w 7239000"/>
                <a:gd name="connsiteY1" fmla="*/ 0 h 1657350"/>
                <a:gd name="connsiteX2" fmla="*/ 7239000 w 7239000"/>
                <a:gd name="connsiteY2" fmla="*/ 1581150 h 1657350"/>
                <a:gd name="connsiteX3" fmla="*/ 19050 w 7239000"/>
                <a:gd name="connsiteY3" fmla="*/ 1657350 h 1657350"/>
                <a:gd name="connsiteX4" fmla="*/ 0 w 7239000"/>
                <a:gd name="connsiteY4" fmla="*/ 19050 h 1657350"/>
                <a:gd name="connsiteX0" fmla="*/ 0 w 7239000"/>
                <a:gd name="connsiteY0" fmla="*/ 285750 h 1924050"/>
                <a:gd name="connsiteX1" fmla="*/ 7162800 w 7239000"/>
                <a:gd name="connsiteY1" fmla="*/ 0 h 1924050"/>
                <a:gd name="connsiteX2" fmla="*/ 7239000 w 7239000"/>
                <a:gd name="connsiteY2" fmla="*/ 1847850 h 1924050"/>
                <a:gd name="connsiteX3" fmla="*/ 19050 w 7239000"/>
                <a:gd name="connsiteY3" fmla="*/ 1924050 h 1924050"/>
                <a:gd name="connsiteX4" fmla="*/ 0 w 7239000"/>
                <a:gd name="connsiteY4" fmla="*/ 285750 h 1924050"/>
                <a:gd name="connsiteX0" fmla="*/ 0 w 7239000"/>
                <a:gd name="connsiteY0" fmla="*/ 285750 h 2286000"/>
                <a:gd name="connsiteX1" fmla="*/ 7162800 w 7239000"/>
                <a:gd name="connsiteY1" fmla="*/ 0 h 2286000"/>
                <a:gd name="connsiteX2" fmla="*/ 7239000 w 7239000"/>
                <a:gd name="connsiteY2" fmla="*/ 1847850 h 2286000"/>
                <a:gd name="connsiteX3" fmla="*/ 57150 w 7239000"/>
                <a:gd name="connsiteY3" fmla="*/ 2286000 h 2286000"/>
                <a:gd name="connsiteX4" fmla="*/ 0 w 7239000"/>
                <a:gd name="connsiteY4" fmla="*/ 285750 h 228600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7239000 w 8191500"/>
                <a:gd name="connsiteY2" fmla="*/ 156210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8096250 w 8191500"/>
                <a:gd name="connsiteY2" fmla="*/ 150495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28488"/>
                <a:gd name="connsiteY0" fmla="*/ 200462 h 2200712"/>
                <a:gd name="connsiteX1" fmla="*/ 8128488 w 8128488"/>
                <a:gd name="connsiteY1" fmla="*/ 0 h 2200712"/>
                <a:gd name="connsiteX2" fmla="*/ 8096250 w 8128488"/>
                <a:gd name="connsiteY2" fmla="*/ 1705412 h 2200712"/>
                <a:gd name="connsiteX3" fmla="*/ 57150 w 8128488"/>
                <a:gd name="connsiteY3" fmla="*/ 2200712 h 2200712"/>
                <a:gd name="connsiteX4" fmla="*/ 0 w 8128488"/>
                <a:gd name="connsiteY4" fmla="*/ 200462 h 2200712"/>
                <a:gd name="connsiteX0" fmla="*/ 0 w 9083431"/>
                <a:gd name="connsiteY0" fmla="*/ 200462 h 2200712"/>
                <a:gd name="connsiteX1" fmla="*/ 8128488 w 9083431"/>
                <a:gd name="connsiteY1" fmla="*/ 0 h 2200712"/>
                <a:gd name="connsiteX2" fmla="*/ 9083431 w 9083431"/>
                <a:gd name="connsiteY2" fmla="*/ 1595306 h 2200712"/>
                <a:gd name="connsiteX3" fmla="*/ 57150 w 9083431"/>
                <a:gd name="connsiteY3" fmla="*/ 2200712 h 2200712"/>
                <a:gd name="connsiteX4" fmla="*/ 0 w 9083431"/>
                <a:gd name="connsiteY4" fmla="*/ 200462 h 2200712"/>
                <a:gd name="connsiteX0" fmla="*/ 0 w 9041423"/>
                <a:gd name="connsiteY0" fmla="*/ 530779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530779 h 2200712"/>
                <a:gd name="connsiteX0" fmla="*/ 0 w 9041423"/>
                <a:gd name="connsiteY0" fmla="*/ 347270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347270 h 2200712"/>
                <a:gd name="connsiteX0" fmla="*/ 0 w 9041423"/>
                <a:gd name="connsiteY0" fmla="*/ 72006 h 1925448"/>
                <a:gd name="connsiteX1" fmla="*/ 8611576 w 9041423"/>
                <a:gd name="connsiteY1" fmla="*/ 0 h 1925448"/>
                <a:gd name="connsiteX2" fmla="*/ 9041423 w 9041423"/>
                <a:gd name="connsiteY2" fmla="*/ 1320042 h 1925448"/>
                <a:gd name="connsiteX3" fmla="*/ 15142 w 9041423"/>
                <a:gd name="connsiteY3" fmla="*/ 1925448 h 1925448"/>
                <a:gd name="connsiteX4" fmla="*/ 0 w 9041423"/>
                <a:gd name="connsiteY4" fmla="*/ 72006 h 1925448"/>
                <a:gd name="connsiteX0" fmla="*/ 0 w 9629531"/>
                <a:gd name="connsiteY0" fmla="*/ 90357 h 1925448"/>
                <a:gd name="connsiteX1" fmla="*/ 9199684 w 9629531"/>
                <a:gd name="connsiteY1" fmla="*/ 0 h 1925448"/>
                <a:gd name="connsiteX2" fmla="*/ 9629531 w 9629531"/>
                <a:gd name="connsiteY2" fmla="*/ 1320042 h 1925448"/>
                <a:gd name="connsiteX3" fmla="*/ 603250 w 9629531"/>
                <a:gd name="connsiteY3" fmla="*/ 1925448 h 1925448"/>
                <a:gd name="connsiteX4" fmla="*/ 0 w 9629531"/>
                <a:gd name="connsiteY4" fmla="*/ 90357 h 1925448"/>
                <a:gd name="connsiteX0" fmla="*/ 0 w 9272466"/>
                <a:gd name="connsiteY0" fmla="*/ 16953 h 1925448"/>
                <a:gd name="connsiteX1" fmla="*/ 8842619 w 9272466"/>
                <a:gd name="connsiteY1" fmla="*/ 0 h 1925448"/>
                <a:gd name="connsiteX2" fmla="*/ 9272466 w 9272466"/>
                <a:gd name="connsiteY2" fmla="*/ 1320042 h 1925448"/>
                <a:gd name="connsiteX3" fmla="*/ 246185 w 9272466"/>
                <a:gd name="connsiteY3" fmla="*/ 1925448 h 1925448"/>
                <a:gd name="connsiteX4" fmla="*/ 0 w 9272466"/>
                <a:gd name="connsiteY4" fmla="*/ 16953 h 192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2466" h="1925448">
                  <a:moveTo>
                    <a:pt x="0" y="16953"/>
                  </a:moveTo>
                  <a:lnTo>
                    <a:pt x="8842619" y="0"/>
                  </a:lnTo>
                  <a:lnTo>
                    <a:pt x="9272466" y="1320042"/>
                  </a:lnTo>
                  <a:lnTo>
                    <a:pt x="246185" y="1925448"/>
                  </a:lnTo>
                  <a:lnTo>
                    <a:pt x="0" y="16953"/>
                  </a:lnTo>
                  <a:close/>
                </a:path>
              </a:pathLst>
            </a:custGeom>
            <a:solidFill>
              <a:srgbClr val="F8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4972177-CDF1-431E-954D-D6E15D0E21A6}"/>
              </a:ext>
            </a:extLst>
          </p:cNvPr>
          <p:cNvGrpSpPr/>
          <p:nvPr/>
        </p:nvGrpSpPr>
        <p:grpSpPr>
          <a:xfrm>
            <a:off x="1968380" y="3518874"/>
            <a:ext cx="1150488" cy="1150488"/>
            <a:chOff x="1507165" y="1085850"/>
            <a:chExt cx="1543050" cy="1543050"/>
          </a:xfrm>
        </p:grpSpPr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40199C0B-C910-412B-A0ED-C344075C7B92}"/>
                </a:ext>
              </a:extLst>
            </p:cNvPr>
            <p:cNvSpPr/>
            <p:nvPr/>
          </p:nvSpPr>
          <p:spPr>
            <a:xfrm>
              <a:off x="1507165" y="1085850"/>
              <a:ext cx="1543050" cy="15430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BF4B2B6D-650B-42D2-B89E-D9BEA31765A7}"/>
                </a:ext>
              </a:extLst>
            </p:cNvPr>
            <p:cNvSpPr/>
            <p:nvPr/>
          </p:nvSpPr>
          <p:spPr>
            <a:xfrm>
              <a:off x="1767220" y="1368658"/>
              <a:ext cx="974491" cy="974491"/>
            </a:xfrm>
            <a:prstGeom prst="flowChartConnector">
              <a:avLst/>
            </a:prstGeom>
            <a:solidFill>
              <a:srgbClr val="F8AC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51F982B-F3A7-4ABB-B214-8A5ECEF79C9A}"/>
              </a:ext>
            </a:extLst>
          </p:cNvPr>
          <p:cNvGrpSpPr/>
          <p:nvPr/>
        </p:nvGrpSpPr>
        <p:grpSpPr>
          <a:xfrm>
            <a:off x="2667572" y="5233371"/>
            <a:ext cx="7800600" cy="1744204"/>
            <a:chOff x="2014869" y="552450"/>
            <a:chExt cx="8409911" cy="2284549"/>
          </a:xfrm>
        </p:grpSpPr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C4D4E64C-25C2-4BB1-A5E3-265DB54955BF}"/>
                </a:ext>
              </a:extLst>
            </p:cNvPr>
            <p:cNvSpPr/>
            <p:nvPr/>
          </p:nvSpPr>
          <p:spPr>
            <a:xfrm>
              <a:off x="2590800" y="552450"/>
              <a:ext cx="7429500" cy="2076450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0" h="2076450">
                  <a:moveTo>
                    <a:pt x="0" y="0"/>
                  </a:moveTo>
                  <a:lnTo>
                    <a:pt x="7429500" y="457200"/>
                  </a:lnTo>
                  <a:lnTo>
                    <a:pt x="7429500" y="2076450"/>
                  </a:lnTo>
                  <a:lnTo>
                    <a:pt x="19050" y="163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FEC86FA6-CE16-4A51-AB71-BD9EAF73CA1E}"/>
                </a:ext>
              </a:extLst>
            </p:cNvPr>
            <p:cNvSpPr/>
            <p:nvPr/>
          </p:nvSpPr>
          <p:spPr>
            <a:xfrm>
              <a:off x="2014869" y="838200"/>
              <a:ext cx="8409911" cy="1998799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  <a:gd name="connsiteX0" fmla="*/ 0 w 7429500"/>
                <a:gd name="connsiteY0" fmla="*/ 19050 h 2095500"/>
                <a:gd name="connsiteX1" fmla="*/ 7162800 w 7429500"/>
                <a:gd name="connsiteY1" fmla="*/ 0 h 2095500"/>
                <a:gd name="connsiteX2" fmla="*/ 7429500 w 7429500"/>
                <a:gd name="connsiteY2" fmla="*/ 2095500 h 2095500"/>
                <a:gd name="connsiteX3" fmla="*/ 19050 w 7429500"/>
                <a:gd name="connsiteY3" fmla="*/ 1657350 h 2095500"/>
                <a:gd name="connsiteX4" fmla="*/ 0 w 7429500"/>
                <a:gd name="connsiteY4" fmla="*/ 19050 h 2095500"/>
                <a:gd name="connsiteX0" fmla="*/ 0 w 7239000"/>
                <a:gd name="connsiteY0" fmla="*/ 19050 h 1657350"/>
                <a:gd name="connsiteX1" fmla="*/ 7162800 w 7239000"/>
                <a:gd name="connsiteY1" fmla="*/ 0 h 1657350"/>
                <a:gd name="connsiteX2" fmla="*/ 7239000 w 7239000"/>
                <a:gd name="connsiteY2" fmla="*/ 1581150 h 1657350"/>
                <a:gd name="connsiteX3" fmla="*/ 19050 w 7239000"/>
                <a:gd name="connsiteY3" fmla="*/ 1657350 h 1657350"/>
                <a:gd name="connsiteX4" fmla="*/ 0 w 7239000"/>
                <a:gd name="connsiteY4" fmla="*/ 19050 h 1657350"/>
                <a:gd name="connsiteX0" fmla="*/ 0 w 7239000"/>
                <a:gd name="connsiteY0" fmla="*/ 285750 h 1924050"/>
                <a:gd name="connsiteX1" fmla="*/ 7162800 w 7239000"/>
                <a:gd name="connsiteY1" fmla="*/ 0 h 1924050"/>
                <a:gd name="connsiteX2" fmla="*/ 7239000 w 7239000"/>
                <a:gd name="connsiteY2" fmla="*/ 1847850 h 1924050"/>
                <a:gd name="connsiteX3" fmla="*/ 19050 w 7239000"/>
                <a:gd name="connsiteY3" fmla="*/ 1924050 h 1924050"/>
                <a:gd name="connsiteX4" fmla="*/ 0 w 7239000"/>
                <a:gd name="connsiteY4" fmla="*/ 285750 h 1924050"/>
                <a:gd name="connsiteX0" fmla="*/ 0 w 7239000"/>
                <a:gd name="connsiteY0" fmla="*/ 285750 h 2286000"/>
                <a:gd name="connsiteX1" fmla="*/ 7162800 w 7239000"/>
                <a:gd name="connsiteY1" fmla="*/ 0 h 2286000"/>
                <a:gd name="connsiteX2" fmla="*/ 7239000 w 7239000"/>
                <a:gd name="connsiteY2" fmla="*/ 1847850 h 2286000"/>
                <a:gd name="connsiteX3" fmla="*/ 57150 w 7239000"/>
                <a:gd name="connsiteY3" fmla="*/ 2286000 h 2286000"/>
                <a:gd name="connsiteX4" fmla="*/ 0 w 7239000"/>
                <a:gd name="connsiteY4" fmla="*/ 285750 h 228600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7239000 w 8191500"/>
                <a:gd name="connsiteY2" fmla="*/ 156210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8096250 w 8191500"/>
                <a:gd name="connsiteY2" fmla="*/ 150495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28488"/>
                <a:gd name="connsiteY0" fmla="*/ 200462 h 2200712"/>
                <a:gd name="connsiteX1" fmla="*/ 8128488 w 8128488"/>
                <a:gd name="connsiteY1" fmla="*/ 0 h 2200712"/>
                <a:gd name="connsiteX2" fmla="*/ 8096250 w 8128488"/>
                <a:gd name="connsiteY2" fmla="*/ 1705412 h 2200712"/>
                <a:gd name="connsiteX3" fmla="*/ 57150 w 8128488"/>
                <a:gd name="connsiteY3" fmla="*/ 2200712 h 2200712"/>
                <a:gd name="connsiteX4" fmla="*/ 0 w 8128488"/>
                <a:gd name="connsiteY4" fmla="*/ 200462 h 2200712"/>
                <a:gd name="connsiteX0" fmla="*/ 0 w 9083431"/>
                <a:gd name="connsiteY0" fmla="*/ 200462 h 2200712"/>
                <a:gd name="connsiteX1" fmla="*/ 8128488 w 9083431"/>
                <a:gd name="connsiteY1" fmla="*/ 0 h 2200712"/>
                <a:gd name="connsiteX2" fmla="*/ 9083431 w 9083431"/>
                <a:gd name="connsiteY2" fmla="*/ 1595306 h 2200712"/>
                <a:gd name="connsiteX3" fmla="*/ 57150 w 9083431"/>
                <a:gd name="connsiteY3" fmla="*/ 2200712 h 2200712"/>
                <a:gd name="connsiteX4" fmla="*/ 0 w 9083431"/>
                <a:gd name="connsiteY4" fmla="*/ 200462 h 2200712"/>
                <a:gd name="connsiteX0" fmla="*/ 0 w 9041423"/>
                <a:gd name="connsiteY0" fmla="*/ 530779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530779 h 2200712"/>
                <a:gd name="connsiteX0" fmla="*/ 0 w 9041423"/>
                <a:gd name="connsiteY0" fmla="*/ 347270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347270 h 2200712"/>
                <a:gd name="connsiteX0" fmla="*/ 0 w 9041423"/>
                <a:gd name="connsiteY0" fmla="*/ 72006 h 1925448"/>
                <a:gd name="connsiteX1" fmla="*/ 8611576 w 9041423"/>
                <a:gd name="connsiteY1" fmla="*/ 0 h 1925448"/>
                <a:gd name="connsiteX2" fmla="*/ 9041423 w 9041423"/>
                <a:gd name="connsiteY2" fmla="*/ 1320042 h 1925448"/>
                <a:gd name="connsiteX3" fmla="*/ 15142 w 9041423"/>
                <a:gd name="connsiteY3" fmla="*/ 1925448 h 1925448"/>
                <a:gd name="connsiteX4" fmla="*/ 0 w 9041423"/>
                <a:gd name="connsiteY4" fmla="*/ 72006 h 1925448"/>
                <a:gd name="connsiteX0" fmla="*/ 0 w 9629531"/>
                <a:gd name="connsiteY0" fmla="*/ 90357 h 1925448"/>
                <a:gd name="connsiteX1" fmla="*/ 9199684 w 9629531"/>
                <a:gd name="connsiteY1" fmla="*/ 0 h 1925448"/>
                <a:gd name="connsiteX2" fmla="*/ 9629531 w 9629531"/>
                <a:gd name="connsiteY2" fmla="*/ 1320042 h 1925448"/>
                <a:gd name="connsiteX3" fmla="*/ 603250 w 9629531"/>
                <a:gd name="connsiteY3" fmla="*/ 1925448 h 1925448"/>
                <a:gd name="connsiteX4" fmla="*/ 0 w 9629531"/>
                <a:gd name="connsiteY4" fmla="*/ 90357 h 1925448"/>
                <a:gd name="connsiteX0" fmla="*/ 0 w 9272466"/>
                <a:gd name="connsiteY0" fmla="*/ 16953 h 1925448"/>
                <a:gd name="connsiteX1" fmla="*/ 8842619 w 9272466"/>
                <a:gd name="connsiteY1" fmla="*/ 0 h 1925448"/>
                <a:gd name="connsiteX2" fmla="*/ 9272466 w 9272466"/>
                <a:gd name="connsiteY2" fmla="*/ 1320042 h 1925448"/>
                <a:gd name="connsiteX3" fmla="*/ 246185 w 9272466"/>
                <a:gd name="connsiteY3" fmla="*/ 1925448 h 1925448"/>
                <a:gd name="connsiteX4" fmla="*/ 0 w 9272466"/>
                <a:gd name="connsiteY4" fmla="*/ 16953 h 192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2466" h="1925448">
                  <a:moveTo>
                    <a:pt x="0" y="16953"/>
                  </a:moveTo>
                  <a:lnTo>
                    <a:pt x="8842619" y="0"/>
                  </a:lnTo>
                  <a:lnTo>
                    <a:pt x="9272466" y="1320042"/>
                  </a:lnTo>
                  <a:lnTo>
                    <a:pt x="246185" y="1925448"/>
                  </a:lnTo>
                  <a:lnTo>
                    <a:pt x="0" y="16953"/>
                  </a:lnTo>
                  <a:close/>
                </a:path>
              </a:pathLst>
            </a:custGeom>
            <a:solidFill>
              <a:srgbClr val="14A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727AF3-ECE3-49B5-AB0A-2ABCED19A836}"/>
              </a:ext>
            </a:extLst>
          </p:cNvPr>
          <p:cNvGrpSpPr/>
          <p:nvPr/>
        </p:nvGrpSpPr>
        <p:grpSpPr>
          <a:xfrm>
            <a:off x="1968380" y="5539774"/>
            <a:ext cx="1150488" cy="1150488"/>
            <a:chOff x="1507165" y="1085850"/>
            <a:chExt cx="1543050" cy="1543050"/>
          </a:xfrm>
        </p:grpSpPr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48C0F359-2321-4561-A4DD-7913A810FA15}"/>
                </a:ext>
              </a:extLst>
            </p:cNvPr>
            <p:cNvSpPr/>
            <p:nvPr/>
          </p:nvSpPr>
          <p:spPr>
            <a:xfrm>
              <a:off x="1507165" y="1085850"/>
              <a:ext cx="1543050" cy="15430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0FFF00D0-522F-45FF-811A-3C450192B736}"/>
                </a:ext>
              </a:extLst>
            </p:cNvPr>
            <p:cNvSpPr/>
            <p:nvPr/>
          </p:nvSpPr>
          <p:spPr>
            <a:xfrm>
              <a:off x="1767220" y="1368658"/>
              <a:ext cx="974491" cy="974491"/>
            </a:xfrm>
            <a:prstGeom prst="flowChartConnector">
              <a:avLst/>
            </a:prstGeom>
            <a:solidFill>
              <a:srgbClr val="14A1C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4799579D-7CA1-4189-A601-E21AB3264A36}"/>
              </a:ext>
            </a:extLst>
          </p:cNvPr>
          <p:cNvSpPr/>
          <p:nvPr/>
        </p:nvSpPr>
        <p:spPr>
          <a:xfrm>
            <a:off x="4487272" y="280219"/>
            <a:ext cx="4132385" cy="770867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47EC19F-D4E5-4901-B61C-D2774BC3E925}"/>
              </a:ext>
            </a:extLst>
          </p:cNvPr>
          <p:cNvCxnSpPr/>
          <p:nvPr/>
        </p:nvCxnSpPr>
        <p:spPr>
          <a:xfrm>
            <a:off x="0" y="438952"/>
            <a:ext cx="45720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C41C90B-1B11-4DE2-9129-3B3070A6DA36}"/>
              </a:ext>
            </a:extLst>
          </p:cNvPr>
          <p:cNvCxnSpPr/>
          <p:nvPr/>
        </p:nvCxnSpPr>
        <p:spPr>
          <a:xfrm>
            <a:off x="7620000" y="420704"/>
            <a:ext cx="45720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2" y="695079"/>
            <a:ext cx="1450974" cy="68890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173" y="2389385"/>
            <a:ext cx="1450974" cy="688908"/>
          </a:xfrm>
          <a:prstGeom prst="rect">
            <a:avLst/>
          </a:prstGeom>
        </p:spPr>
      </p:pic>
      <p:sp>
        <p:nvSpPr>
          <p:cNvPr id="44" name="TextBox 10">
            <a:extLst>
              <a:ext uri="{FF2B5EF4-FFF2-40B4-BE49-F238E27FC236}">
                <a16:creationId xmlns:a16="http://schemas.microsoft.com/office/drawing/2014/main" id="{06CD4793-2386-44B9-80E1-799446FAD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868" y="1521326"/>
            <a:ext cx="68691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nl-NL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rút kinh nghiệm về các mặt bố cục, trình tự miêu tả, cách diễn đạt, cách trình bày, chính tả. </a:t>
            </a:r>
            <a:endParaRPr lang="en-US" sz="27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10">
            <a:extLst>
              <a:ext uri="{FF2B5EF4-FFF2-40B4-BE49-F238E27FC236}">
                <a16:creationId xmlns:a16="http://schemas.microsoft.com/office/drawing/2014/main" id="{AA954B6E-B693-4F78-B0BF-CAD2BCA4C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773" y="3587824"/>
            <a:ext cx="64055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nl-NL" sz="27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nl-NL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 năng phát hiện và sửa lỗi trong bài làm của mình, của bạn.</a:t>
            </a:r>
            <a:endParaRPr lang="en-US" sz="27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10">
            <a:extLst>
              <a:ext uri="{FF2B5EF4-FFF2-40B4-BE49-F238E27FC236}">
                <a16:creationId xmlns:a16="http://schemas.microsoft.com/office/drawing/2014/main" id="{B8B8E01D-F1CC-4117-861D-DF09DCA10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468" y="5519811"/>
            <a:ext cx="67014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nl-NL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ưu điểm của những bài văn hay; viết lại được một đoạn trong bài cho hay hơn.</a:t>
            </a:r>
            <a:endParaRPr lang="en-US" sz="27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4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31"/>
            <a:ext cx="12193657" cy="68570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91033" y="1546530"/>
            <a:ext cx="6756352" cy="1576498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 về bài viết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HS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31"/>
            <a:ext cx="12193657" cy="68570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8192" y="1810297"/>
            <a:ext cx="6116824" cy="1295145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H­­ướng dẫn học sinh chữa lỗi chung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3061" y="529606"/>
            <a:ext cx="10949354" cy="1077218"/>
            <a:chOff x="463061" y="529606"/>
            <a:chExt cx="10949354" cy="1077218"/>
          </a:xfrm>
        </p:grpSpPr>
        <p:sp>
          <p:nvSpPr>
            <p:cNvPr id="2" name="Rectangle 1"/>
            <p:cNvSpPr/>
            <p:nvPr/>
          </p:nvSpPr>
          <p:spPr>
            <a:xfrm>
              <a:off x="1201615" y="529606"/>
              <a:ext cx="102108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200" b="1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Dựa vào hướng dẫn của cô giáo (thầy giáo), em tự nhận xét về bài kiểm tra tập làm văn giữa học kì I của mình</a:t>
              </a:r>
              <a:r>
                <a:rPr lang="vi-VN" sz="3200" b="1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.</a:t>
              </a:r>
              <a:endParaRPr lang="en-US" sz="3200" b="1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3" name="Hexagon 2"/>
            <p:cNvSpPr/>
            <p:nvPr/>
          </p:nvSpPr>
          <p:spPr>
            <a:xfrm>
              <a:off x="463061" y="529606"/>
              <a:ext cx="738554" cy="650631"/>
            </a:xfrm>
            <a:prstGeom prst="hexag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36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025767" y="1843933"/>
            <a:ext cx="100525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>
                <a:solidFill>
                  <a:schemeClr val="accent5">
                    <a:lumMod val="75000"/>
                  </a:schemeClr>
                </a:solidFill>
                <a:latin typeface="+mj-lt"/>
              </a:rPr>
              <a:t>- Em đã viết đúng thể loại bài văn miêu tả (tả cảnh) hay chưa?</a:t>
            </a:r>
          </a:p>
          <a:p>
            <a:pPr algn="just"/>
            <a:r>
              <a:rPr lang="vi-VN" sz="3200">
                <a:solidFill>
                  <a:schemeClr val="accent5">
                    <a:lumMod val="75000"/>
                  </a:schemeClr>
                </a:solidFill>
                <a:latin typeface="+mj-lt"/>
              </a:rPr>
              <a:t>- Bố cục của bài (mở bài, thân bài, kết bài) đã rõ ràng chưa? Trình tự miêu tả có hợp lí không?</a:t>
            </a:r>
          </a:p>
          <a:p>
            <a:pPr algn="just"/>
            <a:r>
              <a:rPr lang="vi-VN" sz="3200">
                <a:solidFill>
                  <a:schemeClr val="accent5">
                    <a:lumMod val="75000"/>
                  </a:schemeClr>
                </a:solidFill>
                <a:latin typeface="+mj-lt"/>
              </a:rPr>
              <a:t>- Cách diễn đạt và trình bày thế nào? (Dùng từ, đặt câu có rõ ý không? Câu văn có hình ảnh và cảm xúc không? Chữ viết có đúng chính tả không? Bài viết có sạch sẽ không</a:t>
            </a:r>
            <a:r>
              <a:rPr lang="vi-VN" sz="320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?)</a:t>
            </a:r>
            <a:endParaRPr lang="vi-VN" sz="320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326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159370" y="81126"/>
            <a:ext cx="5785338" cy="1692955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</a:t>
            </a:r>
          </a:p>
        </p:txBody>
      </p:sp>
      <p:pic>
        <p:nvPicPr>
          <p:cNvPr id="4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4" y="4781799"/>
            <a:ext cx="274478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4781799"/>
            <a:ext cx="27463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87416" y="1923615"/>
            <a:ext cx="9876692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Bài văn tả cảnh nên tả theo trình tự nào là hợp </a:t>
            </a:r>
            <a:r>
              <a:rPr lang="en-US" sz="280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 nhất?</a:t>
            </a:r>
            <a:endParaRPr lang="en-US" sz="2800">
              <a:solidFill>
                <a:srgbClr val="33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Mở bài theo kiểu nào để hấp dẫn người </a:t>
            </a:r>
            <a:r>
              <a:rPr lang="en-US" sz="280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đọc?</a:t>
            </a:r>
            <a:endParaRPr lang="en-US" sz="2800">
              <a:solidFill>
                <a:srgbClr val="33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spc="-1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Thân bài cần tả những gì?</a:t>
            </a:r>
            <a:endParaRPr lang="en-US" sz="2800">
              <a:solidFill>
                <a:srgbClr val="33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Câu văn nên viết như thế nào để sinh động, gần </a:t>
            </a:r>
            <a:r>
              <a:rPr lang="en-US" sz="2800" smtClean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gũi?</a:t>
            </a:r>
            <a:endParaRPr lang="en-US" sz="2800">
              <a:solidFill>
                <a:srgbClr val="33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Phần kết bài nên viết như thế nào để cảnh vật luôn in đậm trong tâm trí người đọc?</a:t>
            </a:r>
            <a:endParaRPr lang="en-US" sz="280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0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3061" y="529606"/>
            <a:ext cx="11318630" cy="1077218"/>
            <a:chOff x="463061" y="529606"/>
            <a:chExt cx="11318630" cy="1077218"/>
          </a:xfrm>
        </p:grpSpPr>
        <p:sp>
          <p:nvSpPr>
            <p:cNvPr id="4" name="Rectangle 3"/>
            <p:cNvSpPr/>
            <p:nvPr/>
          </p:nvSpPr>
          <p:spPr>
            <a:xfrm>
              <a:off x="1201614" y="529606"/>
              <a:ext cx="1058007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b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viết lại một đoạn văn tả cảnh ở phần thân bài (hoặc viết đoạn mở bài, đoạn kết bài theo kiểu khác) cho hay hơn.</a:t>
              </a:r>
              <a:endParaRPr lang="en-US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Hexagon 4"/>
            <p:cNvSpPr/>
            <p:nvPr/>
          </p:nvSpPr>
          <p:spPr>
            <a:xfrm>
              <a:off x="463061" y="529606"/>
              <a:ext cx="738554" cy="650631"/>
            </a:xfrm>
            <a:prstGeom prst="hexag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66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05C923F-0C78-4D48-95EA-B61C721CCB4C}"/>
              </a:ext>
            </a:extLst>
          </p:cNvPr>
          <p:cNvGrpSpPr/>
          <p:nvPr/>
        </p:nvGrpSpPr>
        <p:grpSpPr>
          <a:xfrm>
            <a:off x="1" y="422031"/>
            <a:ext cx="3907014" cy="4185137"/>
            <a:chOff x="1" y="422031"/>
            <a:chExt cx="3907014" cy="418513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D467C97-4B97-4241-BA02-20E3579CE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 b="2025"/>
            <a:stretch/>
          </p:blipFill>
          <p:spPr>
            <a:xfrm>
              <a:off x="1" y="422031"/>
              <a:ext cx="3907014" cy="418513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D190BE-F031-4DC9-BAB3-EEDDF906A98C}"/>
                </a:ext>
              </a:extLst>
            </p:cNvPr>
            <p:cNvSpPr txBox="1"/>
            <p:nvPr/>
          </p:nvSpPr>
          <p:spPr>
            <a:xfrm>
              <a:off x="441881" y="1628738"/>
              <a:ext cx="15627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B2F938-C96E-4FC7-A5F1-2C2EF1A54E18}"/>
              </a:ext>
            </a:extLst>
          </p:cNvPr>
          <p:cNvGrpSpPr/>
          <p:nvPr/>
        </p:nvGrpSpPr>
        <p:grpSpPr>
          <a:xfrm>
            <a:off x="4252210" y="0"/>
            <a:ext cx="7345180" cy="6794292"/>
            <a:chOff x="3847476" y="0"/>
            <a:chExt cx="7345180" cy="6794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7D5C52-8B38-4032-BAA5-4CDBDD7BE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476" y="0"/>
              <a:ext cx="7345180" cy="679429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6D5C81-BF8E-474D-9C81-8E6EB892D850}"/>
                </a:ext>
              </a:extLst>
            </p:cNvPr>
            <p:cNvSpPr txBox="1"/>
            <p:nvPr/>
          </p:nvSpPr>
          <p:spPr>
            <a:xfrm>
              <a:off x="4884475" y="2741126"/>
              <a:ext cx="4925987" cy="1637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sz="320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 </a:t>
              </a:r>
              <a:r>
                <a:rPr lang="en-US" sz="320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rút ra điều gì khi đọc bài TLV của mình? Cần lưu ý gì khi viết bài văn tả cảnh?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444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497</Words>
  <Application>Microsoft Office PowerPoint</Application>
  <PresentationFormat>Widescreen</PresentationFormat>
  <Paragraphs>41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#9Slide04 AdrianeSwash</vt:lpstr>
      <vt:lpstr>Arial</vt:lpstr>
      <vt:lpstr>Calibri</vt:lpstr>
      <vt:lpstr>Calibri Light</vt:lpstr>
      <vt:lpstr>Times New Roman</vt:lpstr>
      <vt:lpstr>Office Theme</vt:lpstr>
      <vt:lpstr>TẬP LÀM VĂN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KHANH PRO</cp:lastModifiedBy>
  <cp:revision>35</cp:revision>
  <dcterms:created xsi:type="dcterms:W3CDTF">2020-09-10T08:02:29Z</dcterms:created>
  <dcterms:modified xsi:type="dcterms:W3CDTF">2021-09-08T13:10:21Z</dcterms:modified>
</cp:coreProperties>
</file>