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936" r:id="rId2"/>
  </p:sldMasterIdLst>
  <p:notesMasterIdLst>
    <p:notesMasterId r:id="rId27"/>
  </p:notesMasterIdLst>
  <p:sldIdLst>
    <p:sldId id="356" r:id="rId3"/>
    <p:sldId id="355" r:id="rId4"/>
    <p:sldId id="358" r:id="rId5"/>
    <p:sldId id="319" r:id="rId6"/>
    <p:sldId id="336" r:id="rId7"/>
    <p:sldId id="332" r:id="rId8"/>
    <p:sldId id="330" r:id="rId9"/>
    <p:sldId id="337" r:id="rId10"/>
    <p:sldId id="338" r:id="rId11"/>
    <p:sldId id="339" r:id="rId12"/>
    <p:sldId id="340" r:id="rId13"/>
    <p:sldId id="341" r:id="rId14"/>
    <p:sldId id="342" r:id="rId15"/>
    <p:sldId id="348" r:id="rId16"/>
    <p:sldId id="351" r:id="rId17"/>
    <p:sldId id="343" r:id="rId18"/>
    <p:sldId id="344" r:id="rId19"/>
    <p:sldId id="345" r:id="rId20"/>
    <p:sldId id="349" r:id="rId21"/>
    <p:sldId id="346" r:id="rId22"/>
    <p:sldId id="359" r:id="rId23"/>
    <p:sldId id="360" r:id="rId24"/>
    <p:sldId id="361" r:id="rId25"/>
    <p:sldId id="35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10F"/>
    <a:srgbClr val="E17611"/>
    <a:srgbClr val="276E2F"/>
    <a:srgbClr val="AD521E"/>
    <a:srgbClr val="41BDBF"/>
    <a:srgbClr val="C88C1A"/>
    <a:srgbClr val="E6E6E6"/>
    <a:srgbClr val="FF9E15"/>
    <a:srgbClr val="98B9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1652" autoAdjust="0"/>
  </p:normalViewPr>
  <p:slideViewPr>
    <p:cSldViewPr>
      <p:cViewPr varScale="1">
        <p:scale>
          <a:sx n="61" d="100"/>
          <a:sy n="61" d="100"/>
        </p:scale>
        <p:origin x="90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AA9359-B197-4963-9A0F-6E2399C9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9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02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3B23-C4FE-4299-9C1C-A8BC7C40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EC59-7156-4E80-A985-94FE5F2C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BAB4-1E19-4BEA-BF2B-A7A4EEB3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7AA4-4A06-464E-B648-26A6763D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E486-15B5-4F09-B983-3E4FB9C7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图形 1">
            <a:extLst>
              <a:ext uri="{FF2B5EF4-FFF2-40B4-BE49-F238E27FC236}">
                <a16:creationId xmlns:a16="http://schemas.microsoft.com/office/drawing/2014/main" id="{46268FF8-A3C7-4DF0-BF08-BBB827C2E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042513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8400" y="-1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A1C6EAB4-EFE3-4994-80EE-F9D448B00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C641F707-8680-47D7-8CB7-447D53E7C5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27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 1">
            <a:extLst>
              <a:ext uri="{FF2B5EF4-FFF2-40B4-BE49-F238E27FC236}">
                <a16:creationId xmlns:a16="http://schemas.microsoft.com/office/drawing/2014/main" id="{03F42A0D-2167-4A48-BC34-102BE1A52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图形 2">
            <a:extLst>
              <a:ext uri="{FF2B5EF4-FFF2-40B4-BE49-F238E27FC236}">
                <a16:creationId xmlns:a16="http://schemas.microsoft.com/office/drawing/2014/main" id="{1E5AC997-B8AC-4DA1-8F29-6DDB94093D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" y="0"/>
            <a:ext cx="6858000" cy="6858000"/>
          </a:xfrm>
          <a:prstGeom prst="rect">
            <a:avLst/>
          </a:prstGeom>
        </p:spPr>
      </p:pic>
      <p:pic>
        <p:nvPicPr>
          <p:cNvPr id="7" name="图形 4">
            <a:extLst>
              <a:ext uri="{FF2B5EF4-FFF2-40B4-BE49-F238E27FC236}">
                <a16:creationId xmlns:a16="http://schemas.microsoft.com/office/drawing/2014/main" id="{C8D35089-8EED-4362-A438-77849CBC7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图形 11">
            <a:extLst>
              <a:ext uri="{FF2B5EF4-FFF2-40B4-BE49-F238E27FC236}">
                <a16:creationId xmlns:a16="http://schemas.microsoft.com/office/drawing/2014/main" id="{05790F96-2E52-40F8-828F-18BB8332BD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86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1">
            <a:extLst>
              <a:ext uri="{FF2B5EF4-FFF2-40B4-BE49-F238E27FC236}">
                <a16:creationId xmlns:a16="http://schemas.microsoft.com/office/drawing/2014/main" id="{BD366F68-4391-492B-8CF9-6BBEB04BE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图形 11">
            <a:extLst>
              <a:ext uri="{FF2B5EF4-FFF2-40B4-BE49-F238E27FC236}">
                <a16:creationId xmlns:a16="http://schemas.microsoft.com/office/drawing/2014/main" id="{B61CCDB1-1D66-43D7-B6D3-7DEED404A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7755" y="37532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77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">
            <a:extLst>
              <a:ext uri="{FF2B5EF4-FFF2-40B4-BE49-F238E27FC236}">
                <a16:creationId xmlns:a16="http://schemas.microsoft.com/office/drawing/2014/main" id="{8931E2D6-9E82-4E63-96F4-BC0A222C0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665888" y="-2665888"/>
            <a:ext cx="6858000" cy="12189776"/>
          </a:xfrm>
          <a:prstGeom prst="rect">
            <a:avLst/>
          </a:prstGeom>
        </p:spPr>
      </p:pic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1DB-9DC9-4417-9391-0C11300E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图形 11">
            <a:extLst>
              <a:ext uri="{FF2B5EF4-FFF2-40B4-BE49-F238E27FC236}">
                <a16:creationId xmlns:a16="http://schemas.microsoft.com/office/drawing/2014/main" id="{052E7013-5AAF-4F3F-B1AF-1DFBA16EF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910" y="-1"/>
            <a:ext cx="12016491" cy="666361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893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0A27F-F84A-49F4-A212-3428DD04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76D4-78DA-4FD6-8379-E42C321D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7EBC-E989-412F-9E55-F032936B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B1B15-749C-4F46-AC03-F4FDEECC4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45FA9-9512-40A2-BAC4-770AA2936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175"/>
            <a:ext cx="12192000" cy="42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028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54F2371C-EF9F-4409-BB66-010072680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7BCFCC7A-C663-4D39-BB1B-164F6BFB8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275CA041-4647-4F9D-A0A6-55BE87EA3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6011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3B31-E3CA-4974-A954-14B4940F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B6EF-B3B3-465D-88EF-4FBCC9E5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0AE-4C36-49DE-8998-745D664C7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CB0E-7DEC-4F9D-B2AF-9C690839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8E87-5C82-4061-87A1-473D5F12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20C7-72F5-4146-8C5D-79F45136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2AE04-51B3-4A6B-B636-76F61DDA3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8600" y="1167284"/>
            <a:ext cx="7538357" cy="580864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47036" y="-21771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36490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8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3251880" y="2543292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2407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5173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328604" y="2445249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863396" y="2534149"/>
            <a:ext cx="5726792" cy="44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04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791482" y="-383391"/>
            <a:ext cx="2162628" cy="1490024"/>
          </a:xfrm>
          <a:prstGeom prst="rect">
            <a:avLst/>
          </a:prstGeom>
          <a:noFill/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903F240C-4860-4136-9F2C-8D5C7F88D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9677400" y="2417457"/>
            <a:ext cx="5726792" cy="441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0A5F5DAA-3ABE-4069-9345-6D504E50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-4724400" y="-2133600"/>
            <a:ext cx="5726792" cy="90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95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EC7384-6089-4494-A484-3D56C35698AE}"/>
              </a:ext>
            </a:extLst>
          </p:cNvPr>
          <p:cNvSpPr/>
          <p:nvPr userDrawn="1"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DF0FA962-1300-433D-A7EB-5163A5D4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6477000" y="723241"/>
            <a:ext cx="2362200" cy="1280160"/>
          </a:xfrm>
          <a:prstGeom prst="rect">
            <a:avLst/>
          </a:prstGeom>
          <a:noFill/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A64BA7-CB16-45B6-ADAE-F2C363133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1561873" y="828173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FA7B0EC-2EE4-429E-B0D1-03173BA2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-886278" y="-342321"/>
            <a:ext cx="2162628" cy="149002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399D-7EC8-4A05-9B3E-204783EFD8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556" y1="25778" x2="32889" y2="30222"/>
                        <a14:foregroundMark x1="50667" y1="19111" x2="49333" y2="25333"/>
                        <a14:foregroundMark x1="68444" y1="21333" x2="64444" y2="28889"/>
                        <a14:foregroundMark x1="79111" y1="36889" x2="75111" y2="38222"/>
                        <a14:foregroundMark x1="82667" y1="48444" x2="76000" y2="51556"/>
                        <a14:foregroundMark x1="78222" y1="72444" x2="73333" y2="69778"/>
                        <a14:foregroundMark x1="64000" y1="78667" x2="62667" y2="73333"/>
                        <a14:foregroundMark x1="48000" y1="81778" x2="48444" y2="75111"/>
                        <a14:foregroundMark x1="28889" y1="76444" x2="35556" y2="70667"/>
                        <a14:foregroundMark x1="20000" y1="59556" x2="24889" y2="57333"/>
                        <a14:foregroundMark x1="16000" y1="45778" x2="22222" y2="43556"/>
                        <a14:foregroundMark x1="66222" y1="44444" x2="55556" y2="65333"/>
                        <a14:foregroundMark x1="55556" y1="65333" x2="51111" y2="66222"/>
                        <a14:foregroundMark x1="66667" y1="45778" x2="60889" y2="62667"/>
                        <a14:foregroundMark x1="68000" y1="48889" x2="64889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93530"/>
            <a:ext cx="1300163" cy="13001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286C8F71-B8E1-4C3F-9EBE-4EB83A5D5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886837" y="27792"/>
            <a:ext cx="2162628" cy="1490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9062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94DE-E436-48C2-B6FE-AEF39645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4EF9015-E7A8-4CF7-9FF5-ABDB3348AD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492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92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92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4B1B15-749C-4F46-AC03-F4FDEECC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48" r:id="rId2"/>
    <p:sldLayoutId id="2147483949" r:id="rId3"/>
    <p:sldLayoutId id="2147483950" r:id="rId4"/>
    <p:sldLayoutId id="2147483951" r:id="rId5"/>
    <p:sldLayoutId id="2147483953" r:id="rId6"/>
    <p:sldLayoutId id="2147483954" r:id="rId7"/>
    <p:sldLayoutId id="2147483952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34" r:id="rId15"/>
    <p:sldLayoutId id="2147483933" r:id="rId16"/>
    <p:sldLayoutId id="2147483931" r:id="rId17"/>
    <p:sldLayoutId id="2147483932" r:id="rId18"/>
    <p:sldLayoutId id="2147483935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63DF1F9-58D0-47B6-9B55-35357D23D9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2023/6/6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inpin heiti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7.wd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>
            <a:extLst>
              <a:ext uri="{FF2B5EF4-FFF2-40B4-BE49-F238E27FC236}">
                <a16:creationId xmlns:a16="http://schemas.microsoft.com/office/drawing/2014/main" id="{81EE3945-7B9C-4844-AAC9-1F18A7B8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022" y="2284101"/>
            <a:ext cx="8278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sz="6000" b="1" dirty="0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tập</a:t>
            </a:r>
            <a:r>
              <a:rPr lang="en-US" sz="6000" b="1" dirty="0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sz="6000" b="1" dirty="0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từ</a:t>
            </a:r>
            <a:r>
              <a:rPr lang="en-US" sz="6000" b="1" dirty="0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nhiều</a:t>
            </a:r>
            <a:r>
              <a:rPr lang="en-US" sz="6000" b="1" dirty="0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E17611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nghĩa</a:t>
            </a:r>
            <a:endParaRPr lang="en-US" sz="6000" b="1" dirty="0">
              <a:solidFill>
                <a:srgbClr val="E17611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95DAFD0A-FF70-44FD-B7BB-F83E4F9AB60E}"/>
              </a:ext>
            </a:extLst>
          </p:cNvPr>
          <p:cNvSpPr txBox="1"/>
          <p:nvPr/>
        </p:nvSpPr>
        <p:spPr>
          <a:xfrm>
            <a:off x="-228600" y="838073"/>
            <a:ext cx="1295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LUYỆN TỪ VÀ CÂU </a:t>
            </a:r>
          </a:p>
          <a:p>
            <a:pPr algn="ctr"/>
            <a:r>
              <a:rPr lang="en-US" altLang="zh-CN" sz="4000" b="1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LỚP 5</a:t>
            </a:r>
            <a:endParaRPr lang="zh-CN" altLang="en-US" sz="40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C59EE-1AA2-484A-9820-7F515D49510C}"/>
              </a:ext>
            </a:extLst>
          </p:cNvPr>
          <p:cNvSpPr txBox="1"/>
          <p:nvPr/>
        </p:nvSpPr>
        <p:spPr>
          <a:xfrm>
            <a:off x="4667470" y="4559471"/>
            <a:ext cx="519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AD521E"/>
                </a:solidFill>
                <a:latin typeface="UTM Habano" panose="02040603050506020204" pitchFamily="18" charset="0"/>
              </a:rPr>
              <a:t>Trang: 82 -83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B2F8F-245F-4561-BE33-3310145A4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3255E-40AC-4B77-9673-A9A932E049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  <p:pic>
        <p:nvPicPr>
          <p:cNvPr id="7" name="图形 14">
            <a:extLst>
              <a:ext uri="{FF2B5EF4-FFF2-40B4-BE49-F238E27FC236}">
                <a16:creationId xmlns:a16="http://schemas.microsoft.com/office/drawing/2014/main" id="{99EF96A8-9419-4B83-A4E4-1DE0F07C1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6398561"/>
            <a:ext cx="12192000" cy="10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66824" y="1905922"/>
            <a:ext cx="10086975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Bát chè này nhiều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đường(1)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nên rất ngọt.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 chú công nhân đang chữa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đường(2)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dây điện thoại.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đường(3)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mọi người đã đi lại nhộn nhịp.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65479-26A0-4AFF-B6CA-DA20BB7EAB6E}"/>
              </a:ext>
            </a:extLst>
          </p:cNvPr>
          <p:cNvGrpSpPr/>
          <p:nvPr/>
        </p:nvGrpSpPr>
        <p:grpSpPr>
          <a:xfrm>
            <a:off x="0" y="0"/>
            <a:ext cx="12192000" cy="1277273"/>
            <a:chOff x="0" y="0"/>
            <a:chExt cx="12192000" cy="1277273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4968836D-FB23-4467-B3E0-7DF1B4242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27727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	</a:t>
              </a:r>
              <a:r>
                <a:rPr lang="en-US" sz="3600" b="1" u="sng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Bài 1:</a:t>
              </a: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Trong các từ in đậm dưới đây, những từ nào là </a:t>
              </a:r>
            </a:p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 đồng âm, những từ nào là từ nhiều nghĩa?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170362-F28D-4979-A15D-693B7F3F9E01}"/>
                </a:ext>
              </a:extLst>
            </p:cNvPr>
            <p:cNvCxnSpPr/>
            <p:nvPr/>
          </p:nvCxnSpPr>
          <p:spPr bwMode="auto">
            <a:xfrm>
              <a:off x="4804207" y="609600"/>
              <a:ext cx="12917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D0F49D-575E-43FF-A078-9E38BED4AF67}"/>
                </a:ext>
              </a:extLst>
            </p:cNvPr>
            <p:cNvCxnSpPr/>
            <p:nvPr/>
          </p:nvCxnSpPr>
          <p:spPr bwMode="auto">
            <a:xfrm>
              <a:off x="9677400" y="6096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C1C16D-3901-4A13-AEAB-914D462244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219200"/>
              <a:ext cx="228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6639D2-8E88-47A7-8C82-165D40E77B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2000" y="1219200"/>
              <a:ext cx="272599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8DE7842-2241-41FF-86BA-55985D6B7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94616" y="4171950"/>
            <a:ext cx="1429384" cy="2861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8C6DF-E52A-4797-91BE-0390F9687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959984" y="5212339"/>
            <a:ext cx="933862" cy="19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0"/>
            <a:ext cx="6477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</a:p>
        </p:txBody>
      </p:sp>
      <p:pic>
        <p:nvPicPr>
          <p:cNvPr id="11" name="Picture 5" descr="DAY DIEN TH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2" y="3962400"/>
            <a:ext cx="2907118" cy="289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" y="657225"/>
            <a:ext cx="2907118" cy="289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672" y="1309073"/>
            <a:ext cx="256185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(1):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Chất kết tinh có vị ngọt.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252733" y="4551302"/>
            <a:ext cx="321217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(2):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Vật dài, nối liền 2 điểm để liên lạc.</a:t>
            </a:r>
          </a:p>
        </p:txBody>
      </p:sp>
      <p:sp>
        <p:nvSpPr>
          <p:cNvPr id="16" name="AutoShape 45"/>
          <p:cNvSpPr>
            <a:spLocks/>
          </p:cNvSpPr>
          <p:nvPr/>
        </p:nvSpPr>
        <p:spPr bwMode="auto">
          <a:xfrm rot="10800000">
            <a:off x="6452062" y="1690688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108075" y="2151728"/>
            <a:ext cx="189698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</a:p>
        </p:txBody>
      </p:sp>
      <p:sp>
        <p:nvSpPr>
          <p:cNvPr id="18" name="AutoShape 45"/>
          <p:cNvSpPr>
            <a:spLocks/>
          </p:cNvSpPr>
          <p:nvPr/>
        </p:nvSpPr>
        <p:spPr bwMode="auto">
          <a:xfrm rot="10800000" flipH="1">
            <a:off x="9005062" y="2943309"/>
            <a:ext cx="1147548" cy="971383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152610" y="2274838"/>
            <a:ext cx="1508714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3D1A70-B8DE-4013-A44B-F5A97CA6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341203" y="5410199"/>
            <a:ext cx="835733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0" y="614147"/>
            <a:ext cx="2794171" cy="2814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141979" y="1135327"/>
            <a:ext cx="33005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(1):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Chất kết tinh có vị ngọt.</a:t>
            </a:r>
          </a:p>
        </p:txBody>
      </p:sp>
      <p:pic>
        <p:nvPicPr>
          <p:cNvPr id="13" name="Picture 3" descr="ww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" y="4002772"/>
            <a:ext cx="3048000" cy="2814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82946" y="4379147"/>
            <a:ext cx="3505202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(3):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nơi rất dài mọi người di chuyển từ điểm này đến điểm kia.</a:t>
            </a:r>
          </a:p>
        </p:txBody>
      </p:sp>
      <p:sp>
        <p:nvSpPr>
          <p:cNvPr id="15" name="AutoShape 45"/>
          <p:cNvSpPr>
            <a:spLocks/>
          </p:cNvSpPr>
          <p:nvPr/>
        </p:nvSpPr>
        <p:spPr bwMode="auto">
          <a:xfrm rot="10800000">
            <a:off x="6706739" y="153281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133720" y="2274838"/>
            <a:ext cx="201395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</a:p>
        </p:txBody>
      </p:sp>
      <p:sp>
        <p:nvSpPr>
          <p:cNvPr id="17" name="AutoShape 45"/>
          <p:cNvSpPr>
            <a:spLocks/>
          </p:cNvSpPr>
          <p:nvPr/>
        </p:nvSpPr>
        <p:spPr bwMode="auto">
          <a:xfrm rot="10800000" flipH="1">
            <a:off x="9147678" y="2816012"/>
            <a:ext cx="1063122" cy="1225977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0326241" y="2274838"/>
            <a:ext cx="154399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C2499-55D5-4149-8057-73C27BD6B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590402" y="4379147"/>
            <a:ext cx="1543996" cy="31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0"/>
            <a:ext cx="647700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</a:p>
          <a:p>
            <a:pPr algn="ctr">
              <a:spcBef>
                <a:spcPts val="2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DAY DIEN THO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" y="612988"/>
            <a:ext cx="3042541" cy="272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134712" y="839162"/>
            <a:ext cx="2675967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(2):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Vật dài nối liền 2 điểm để liên lạc.</a:t>
            </a:r>
          </a:p>
        </p:txBody>
      </p:sp>
      <p:pic>
        <p:nvPicPr>
          <p:cNvPr id="13" name="Picture 3" descr="ww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" y="3929276"/>
            <a:ext cx="3048000" cy="277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041535" y="3811012"/>
            <a:ext cx="284753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 (3):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nơi rất dài, mọi người di chuyển từ điểm này đến điểm kia.</a:t>
            </a:r>
          </a:p>
        </p:txBody>
      </p:sp>
      <p:sp>
        <p:nvSpPr>
          <p:cNvPr id="15" name="AutoShape 45"/>
          <p:cNvSpPr>
            <a:spLocks/>
          </p:cNvSpPr>
          <p:nvPr/>
        </p:nvSpPr>
        <p:spPr bwMode="auto">
          <a:xfrm rot="10800000">
            <a:off x="5932403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505337" y="2151728"/>
            <a:ext cx="267478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giống nhau: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Độ dài, sự vật nối liền 2 điểm.</a:t>
            </a:r>
          </a:p>
        </p:txBody>
      </p:sp>
      <p:sp>
        <p:nvSpPr>
          <p:cNvPr id="17" name="AutoShape 45"/>
          <p:cNvSpPr>
            <a:spLocks/>
          </p:cNvSpPr>
          <p:nvPr/>
        </p:nvSpPr>
        <p:spPr bwMode="auto">
          <a:xfrm rot="10800000" flipH="1">
            <a:off x="9334500" y="2909676"/>
            <a:ext cx="1081777" cy="1038650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597956" y="2367171"/>
            <a:ext cx="1578979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nhiều nghĩa</a:t>
            </a:r>
            <a:endParaRPr lang="en-US" sz="4400" b="1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4631D4-E8FE-4CFD-8864-572746EF5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331931" y="4301989"/>
            <a:ext cx="1578980" cy="32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  <p:bldP spid="16" grpId="0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1361545"/>
            <a:ext cx="11643536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Bát chè này nhiều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đường(1)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nên rất ngọt.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 chú công nhân đang chữa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đường(2)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dây điện thoại.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đường(3)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mọi người đã đi lại nhộn nhịp.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0598" y="4376013"/>
            <a:ext cx="7982803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đường(1)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đường(2)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</a:p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đường(1)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đường(3)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</a:p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đường(2)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đường(3)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nhiều nghĩa.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A23D77-D547-4473-9FB3-B4B6F2B50FEA}"/>
              </a:ext>
            </a:extLst>
          </p:cNvPr>
          <p:cNvGrpSpPr/>
          <p:nvPr/>
        </p:nvGrpSpPr>
        <p:grpSpPr>
          <a:xfrm>
            <a:off x="0" y="0"/>
            <a:ext cx="12192000" cy="1277273"/>
            <a:chOff x="0" y="0"/>
            <a:chExt cx="12192000" cy="1277273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AEA44FE5-D6C3-4501-9D9C-4CF7E61E8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27727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	</a:t>
              </a:r>
              <a:r>
                <a:rPr lang="en-US" sz="3600" b="1" u="sng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Bài 1:</a:t>
              </a: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Trong các từ in đậm dưới đây, những từ nào là </a:t>
              </a:r>
            </a:p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 đồng âm, những từ nào là từ nhiều nghĩa?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86B857-EC40-4DCB-BE71-406200E9FD0C}"/>
                </a:ext>
              </a:extLst>
            </p:cNvPr>
            <p:cNvCxnSpPr/>
            <p:nvPr/>
          </p:nvCxnSpPr>
          <p:spPr bwMode="auto">
            <a:xfrm>
              <a:off x="4804207" y="609600"/>
              <a:ext cx="12917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5D8B45-10AD-4D86-95DD-315993AD3584}"/>
                </a:ext>
              </a:extLst>
            </p:cNvPr>
            <p:cNvCxnSpPr/>
            <p:nvPr/>
          </p:nvCxnSpPr>
          <p:spPr bwMode="auto">
            <a:xfrm>
              <a:off x="9677400" y="6096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E9899E-7648-4CA7-BE7F-98ECF2DAFE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219200"/>
              <a:ext cx="228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397CDD-AC25-4FC3-A58A-7C6622D1CD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2000" y="1219200"/>
              <a:ext cx="272599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B00ACD6-3EBB-46EA-AD30-7B431817C0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341203" y="5410199"/>
            <a:ext cx="835733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38250" y="1508017"/>
            <a:ext cx="9448800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marL="1657350" lvl="3" indent="-285750" algn="just">
              <a:spcBef>
                <a:spcPts val="1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nương màu mật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Lúa chín ngập lòng thung.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		Nguyễn Đình Ảnh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 Tư lấy dao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nhọn đầu chiếc gậy tre.</a:t>
            </a:r>
          </a:p>
          <a:p>
            <a:pPr marL="1657350" lvl="3" indent="-285750" algn="just">
              <a:spcBef>
                <a:spcPts val="1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người Giáy, người Dao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Đi tìm măng, hái nấm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Vạt(3)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 chàm thấp thoáng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Nhuộm xanh cả nắng chiều.</a:t>
            </a:r>
          </a:p>
          <a:p>
            <a:pPr algn="just">
              <a:spcBef>
                <a:spcPts val="100"/>
              </a:spcBef>
            </a:pP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		Nguyễn Đình Ảnh</a:t>
            </a:r>
          </a:p>
          <a:p>
            <a:pPr>
              <a:spcBef>
                <a:spcPts val="2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2F2057-FBD7-449F-8C63-54A7B78D3E9A}"/>
              </a:ext>
            </a:extLst>
          </p:cNvPr>
          <p:cNvGrpSpPr/>
          <p:nvPr/>
        </p:nvGrpSpPr>
        <p:grpSpPr>
          <a:xfrm>
            <a:off x="0" y="0"/>
            <a:ext cx="12192000" cy="1277273"/>
            <a:chOff x="0" y="0"/>
            <a:chExt cx="12192000" cy="1277273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D670593C-9F59-47A1-91E8-BB5FD50EE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27727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	</a:t>
              </a:r>
              <a:r>
                <a:rPr lang="en-US" sz="3600" b="1" u="sng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Bài 1:</a:t>
              </a: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Trong các từ in đậm dưới đây, những từ nào là </a:t>
              </a:r>
            </a:p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 đồng âm, những từ nào là từ nhiều nghĩa?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12DAA-BFF5-48E7-8510-6CF91BDC97EE}"/>
                </a:ext>
              </a:extLst>
            </p:cNvPr>
            <p:cNvCxnSpPr/>
            <p:nvPr/>
          </p:nvCxnSpPr>
          <p:spPr bwMode="auto">
            <a:xfrm>
              <a:off x="4804207" y="609600"/>
              <a:ext cx="12917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6C6C64-CDE6-42B4-8239-A03F63BDB59C}"/>
                </a:ext>
              </a:extLst>
            </p:cNvPr>
            <p:cNvCxnSpPr/>
            <p:nvPr/>
          </p:nvCxnSpPr>
          <p:spPr bwMode="auto">
            <a:xfrm>
              <a:off x="9677400" y="6096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7099F7-498E-416F-BEC0-0A1FAE1B2D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219200"/>
              <a:ext cx="228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3B27B3-B505-4DDA-8DDB-DD3967863D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2000" y="1219200"/>
              <a:ext cx="272599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BB1CC-771B-42F0-9276-3917141A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782300" y="4455965"/>
            <a:ext cx="1356536" cy="27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36766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21" y="480558"/>
            <a:ext cx="3206412" cy="311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11149" y="1006908"/>
            <a:ext cx="262784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Mảnh đất trồng trọt trải dài trên sườn núi.</a:t>
            </a:r>
          </a:p>
        </p:txBody>
      </p:sp>
      <p:pic>
        <p:nvPicPr>
          <p:cNvPr id="13" name="Picture 16" descr="DSC04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8571" b="15218"/>
          <a:stretch>
            <a:fillRect/>
          </a:stretch>
        </p:blipFill>
        <p:spPr bwMode="auto">
          <a:xfrm>
            <a:off x="19050" y="3843655"/>
            <a:ext cx="3206412" cy="2977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429903" y="4355510"/>
            <a:ext cx="254616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Vạt(2): </a:t>
            </a:r>
          </a:p>
          <a:p>
            <a:pPr algn="just" eaLnBrk="1" hangingPunct="1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Hành động: đẽo, xiên</a:t>
            </a:r>
          </a:p>
        </p:txBody>
      </p:sp>
      <p:sp>
        <p:nvSpPr>
          <p:cNvPr id="15" name="AutoShape 45"/>
          <p:cNvSpPr>
            <a:spLocks/>
          </p:cNvSpPr>
          <p:nvPr/>
        </p:nvSpPr>
        <p:spPr bwMode="auto">
          <a:xfrm rot="10800000">
            <a:off x="6265608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781666" y="2151728"/>
            <a:ext cx="189698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</a:p>
        </p:txBody>
      </p:sp>
      <p:sp>
        <p:nvSpPr>
          <p:cNvPr id="17" name="AutoShape 45"/>
          <p:cNvSpPr>
            <a:spLocks/>
          </p:cNvSpPr>
          <p:nvPr/>
        </p:nvSpPr>
        <p:spPr bwMode="auto">
          <a:xfrm rot="10800000">
            <a:off x="8832769" y="2926556"/>
            <a:ext cx="1523998" cy="1004888"/>
          </a:xfrm>
          <a:prstGeom prst="lef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0458410" y="2274838"/>
            <a:ext cx="171454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72C2A0-B268-42D3-8135-563B8B9BC2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702074" y="4611871"/>
            <a:ext cx="1280336" cy="26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0"/>
            <a:ext cx="647700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algn="ctr">
              <a:spcBef>
                <a:spcPts val="2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" y="813035"/>
            <a:ext cx="2899229" cy="2816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03719" y="1154383"/>
            <a:ext cx="2612029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Mảnh đất trồng trọt trải dài trên sườn núi.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" y="4152899"/>
            <a:ext cx="28956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AutoShape 45"/>
          <p:cNvSpPr>
            <a:spLocks/>
          </p:cNvSpPr>
          <p:nvPr/>
        </p:nvSpPr>
        <p:spPr bwMode="auto">
          <a:xfrm rot="10800000">
            <a:off x="6283988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703088" y="2428726"/>
            <a:ext cx="2739456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giống nhau: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 về độ rộng, diện tích</a:t>
            </a:r>
          </a:p>
        </p:txBody>
      </p:sp>
      <p:sp>
        <p:nvSpPr>
          <p:cNvPr id="19" name="AutoShape 45"/>
          <p:cNvSpPr>
            <a:spLocks/>
          </p:cNvSpPr>
          <p:nvPr/>
        </p:nvSpPr>
        <p:spPr bwMode="auto">
          <a:xfrm rot="10800000">
            <a:off x="9723348" y="2962782"/>
            <a:ext cx="944652" cy="993989"/>
          </a:xfrm>
          <a:prstGeom prst="lef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0668000" y="2551837"/>
            <a:ext cx="15240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nhiều nghĩa</a:t>
            </a:r>
            <a:endParaRPr lang="en-US" sz="4000" b="1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24200" y="4331923"/>
            <a:ext cx="297180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Vạt(3):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Phần áo trưải dài cả mặt trớc hoặc sau áo (thân áo)</a:t>
            </a:r>
          </a:p>
        </p:txBody>
      </p:sp>
    </p:spTree>
    <p:extLst>
      <p:ext uri="{BB962C8B-B14F-4D97-AF65-F5344CB8AC3E}">
        <p14:creationId xmlns:p14="http://schemas.microsoft.com/office/powerpoint/2010/main" val="3851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animBg="1"/>
      <p:bldP spid="18" grpId="0"/>
      <p:bldP spid="19" grpId="0" animBg="1"/>
      <p:bldP spid="2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14499"/>
            <a:ext cx="6477000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algn="ctr">
              <a:spcBef>
                <a:spcPts val="2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6" descr="DSC04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8571" b="15218"/>
          <a:stretch>
            <a:fillRect/>
          </a:stretch>
        </p:blipFill>
        <p:spPr bwMode="auto">
          <a:xfrm>
            <a:off x="18144" y="627487"/>
            <a:ext cx="2839356" cy="285491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44654" y="1100333"/>
            <a:ext cx="238065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Hành động: đẽo, xiên.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4047992"/>
            <a:ext cx="2895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991877" y="4047992"/>
            <a:ext cx="3232477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 (3):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Phần áo trải dài cả mặt trước hoặc sau áo (thân áo).</a:t>
            </a:r>
          </a:p>
        </p:txBody>
      </p:sp>
      <p:sp>
        <p:nvSpPr>
          <p:cNvPr id="16" name="AutoShape 45"/>
          <p:cNvSpPr>
            <a:spLocks/>
          </p:cNvSpPr>
          <p:nvPr/>
        </p:nvSpPr>
        <p:spPr bwMode="auto">
          <a:xfrm rot="10800000">
            <a:off x="6191463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596910" y="2274838"/>
            <a:ext cx="1896987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</a:p>
        </p:txBody>
      </p:sp>
      <p:sp>
        <p:nvSpPr>
          <p:cNvPr id="18" name="AutoShape 45"/>
          <p:cNvSpPr>
            <a:spLocks/>
          </p:cNvSpPr>
          <p:nvPr/>
        </p:nvSpPr>
        <p:spPr bwMode="auto">
          <a:xfrm rot="10800000">
            <a:off x="8751647" y="2946852"/>
            <a:ext cx="1408233" cy="964295"/>
          </a:xfrm>
          <a:prstGeom prst="lef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287000" y="2274838"/>
            <a:ext cx="1752599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148A4D-7BF5-433E-B78F-A6FA39C18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666639" y="4823217"/>
            <a:ext cx="1254578" cy="25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57001" y="1199227"/>
            <a:ext cx="7077999" cy="4842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marL="1657350" lvl="3" indent="-285750" algn="just">
              <a:lnSpc>
                <a:spcPct val="96000"/>
              </a:lnSpc>
              <a:spcBef>
                <a:spcPts val="100"/>
              </a:spcBef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nương màu mật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Lúa chín ngập lòng thung.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	Nguyễn Đình Ảnh</a:t>
            </a:r>
          </a:p>
          <a:p>
            <a:pPr marL="285750" indent="-285750" algn="just">
              <a:lnSpc>
                <a:spcPct val="96000"/>
              </a:lnSpc>
              <a:spcBef>
                <a:spcPts val="100"/>
              </a:spcBef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 Tư lấy dao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nhọn đầu chiếc gậy tre.</a:t>
            </a:r>
          </a:p>
          <a:p>
            <a:pPr marL="1657350" lvl="3" indent="-285750" algn="just">
              <a:lnSpc>
                <a:spcPct val="96000"/>
              </a:lnSpc>
              <a:spcBef>
                <a:spcPts val="100"/>
              </a:spcBef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người Giáy, người Dao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Đi tìm măng, hái nấm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Vạt(3)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 chàm thấp thoáng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		Nhuộm xanh cả nắng chiều.</a:t>
            </a:r>
          </a:p>
          <a:p>
            <a:pPr algn="just">
              <a:lnSpc>
                <a:spcPct val="96000"/>
              </a:lnSpc>
              <a:spcBef>
                <a:spcPts val="100"/>
              </a:spcBef>
            </a:pP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		Nguyễn Đình Ảnh</a:t>
            </a:r>
          </a:p>
          <a:p>
            <a:pPr>
              <a:lnSpc>
                <a:spcPct val="96000"/>
              </a:lnSpc>
              <a:spcBef>
                <a:spcPts val="20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2745" y="5442698"/>
            <a:ext cx="7353301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</a:p>
          <a:p>
            <a:pPr algn="just">
              <a:spcBef>
                <a:spcPts val="2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vạt(1)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vạt(3)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nhiều nghĩa.</a:t>
            </a:r>
          </a:p>
          <a:p>
            <a:pPr algn="just">
              <a:spcBef>
                <a:spcPts val="2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vạt(2)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vạt(3)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3ABCD-963F-4ED5-B73B-A9B948134514}"/>
              </a:ext>
            </a:extLst>
          </p:cNvPr>
          <p:cNvGrpSpPr/>
          <p:nvPr/>
        </p:nvGrpSpPr>
        <p:grpSpPr>
          <a:xfrm>
            <a:off x="0" y="0"/>
            <a:ext cx="12192000" cy="1277273"/>
            <a:chOff x="0" y="0"/>
            <a:chExt cx="12192000" cy="1277273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E55C3B7E-B6F7-4824-8606-95D66B872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27727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	</a:t>
              </a:r>
              <a:r>
                <a:rPr lang="en-US" sz="3600" b="1" u="sng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Bài 1:</a:t>
              </a: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Trong các từ in đậm dưới đây, những từ nào là </a:t>
              </a:r>
            </a:p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 đồng âm, những từ nào là từ nhiều nghĩa?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5A69B2-68B8-418B-AB30-1A05BC491E90}"/>
                </a:ext>
              </a:extLst>
            </p:cNvPr>
            <p:cNvCxnSpPr/>
            <p:nvPr/>
          </p:nvCxnSpPr>
          <p:spPr bwMode="auto">
            <a:xfrm>
              <a:off x="4804207" y="609600"/>
              <a:ext cx="12917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85DD7B-D114-4501-996A-91C8ED49ED7D}"/>
                </a:ext>
              </a:extLst>
            </p:cNvPr>
            <p:cNvCxnSpPr/>
            <p:nvPr/>
          </p:nvCxnSpPr>
          <p:spPr bwMode="auto">
            <a:xfrm>
              <a:off x="9677400" y="6096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0AD7A7-15BE-45C7-9578-754D084208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219200"/>
              <a:ext cx="228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C33E7E-9CFB-4EAA-B56B-ECDA508467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2000" y="1219200"/>
              <a:ext cx="272599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EDEA9D-B018-45FE-9B6D-C0CFD15AD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05750F-4CD0-4203-B9E9-0CF02E8CC2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466046" y="4767251"/>
            <a:ext cx="1262002" cy="25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3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ADB8F-D013-4503-96D7-432D90C1AF62}"/>
              </a:ext>
            </a:extLst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83CB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C72291E-4005-45C5-AB65-17DC4E54E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>
            <a:off x="-223157" y="482599"/>
            <a:ext cx="8389257" cy="646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B8B09-B3BC-478F-BD7D-6446052F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81364" l="54556" r="86000">
                        <a14:foregroundMark x1="69444" y1="1515" x2="62222" y2="15758"/>
                        <a14:foregroundMark x1="62222" y1="15758" x2="78667" y2="16970"/>
                        <a14:foregroundMark x1="78667" y1="16970" x2="83333" y2="15455"/>
                        <a14:foregroundMark x1="63444" y1="2576" x2="81667" y2="1515"/>
                        <a14:foregroundMark x1="81667" y1="1515" x2="83333" y2="1515"/>
                        <a14:foregroundMark x1="84667" y1="3333" x2="86000" y2="22576"/>
                        <a14:foregroundMark x1="86000" y1="22576" x2="85444" y2="27576"/>
                        <a14:foregroundMark x1="70111" y1="60152" x2="70000" y2="68030"/>
                        <a14:foregroundMark x1="70000" y1="68030" x2="75778" y2="70303"/>
                        <a14:foregroundMark x1="75778" y1="70303" x2="83889" y2="67727"/>
                        <a14:foregroundMark x1="83889" y1="67727" x2="84333" y2="67121"/>
                        <a14:foregroundMark x1="83778" y1="33636" x2="85222" y2="39848"/>
                        <a14:foregroundMark x1="70889" y1="59697" x2="66778" y2="67424"/>
                        <a14:foregroundMark x1="66778" y1="67424" x2="74000" y2="72273"/>
                        <a14:foregroundMark x1="74000" y1="72273" x2="83444" y2="72576"/>
                        <a14:foregroundMark x1="83444" y1="72576" x2="85000" y2="71364"/>
                        <a14:foregroundMark x1="82000" y1="72576" x2="84333" y2="81364"/>
                        <a14:foregroundMark x1="62556" y1="58636" x2="65000" y2="58939"/>
                        <a14:foregroundMark x1="56111" y1="40758" x2="55444" y2="43182"/>
                        <a14:foregroundMark x1="56111" y1="38030" x2="54556" y2="38333"/>
                        <a14:backgroundMark x1="77444" y1="23939" x2="77444" y2="2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9" t="-1515" r="14137" b="26364"/>
          <a:stretch/>
        </p:blipFill>
        <p:spPr>
          <a:xfrm>
            <a:off x="9397057" y="-228600"/>
            <a:ext cx="2794943" cy="70866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D9B50E7-1A51-4CC6-BFCC-FF24BC067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3" b="88455" l="1273" r="65523">
                        <a14:foregroundMark x1="6500" y1="52909" x2="3182" y2="60818"/>
                        <a14:foregroundMark x1="3182" y1="60818" x2="2636" y2="82727"/>
                        <a14:foregroundMark x1="2636" y1="82727" x2="14659" y2="85409"/>
                        <a14:foregroundMark x1="14659" y1="85409" x2="25250" y2="84227"/>
                        <a14:foregroundMark x1="25250" y1="84227" x2="60318" y2="84227"/>
                        <a14:foregroundMark x1="61136" y1="84636" x2="65545" y2="87818"/>
                        <a14:foregroundMark x1="48727" y1="86773" x2="50341" y2="86773"/>
                        <a14:foregroundMark x1="3955" y1="55682" x2="4068" y2="86364"/>
                        <a14:foregroundMark x1="2432" y1="60318" x2="1750" y2="63273"/>
                        <a14:foregroundMark x1="1750" y1="57545" x2="1525" y2="69556"/>
                        <a14:foregroundMark x1="13455" y1="76000" x2="31568" y2="80409"/>
                        <a14:foregroundMark x1="28545" y1="86136" x2="36205" y2="87409"/>
                        <a14:foregroundMark x1="13932" y1="15682" x2="13932" y2="15682"/>
                        <a14:foregroundMark x1="14273" y1="10136" x2="8932" y2="27500"/>
                        <a14:foregroundMark x1="20545" y1="14591" x2="23545" y2="13545"/>
                        <a14:foregroundMark x1="11500" y1="11227" x2="12091" y2="18273"/>
                        <a14:foregroundMark x1="12091" y1="18273" x2="17205" y2="14227"/>
                        <a14:foregroundMark x1="17205" y1="14227" x2="12932" y2="10591"/>
                        <a14:foregroundMark x1="12932" y1="10591" x2="12659" y2="10773"/>
                        <a14:foregroundMark x1="11841" y1="9318" x2="15750" y2="13273"/>
                        <a14:foregroundMark x1="15750" y1="13273" x2="14500" y2="19909"/>
                        <a14:foregroundMark x1="10455" y1="20545" x2="3727" y2="28773"/>
                        <a14:foregroundMark x1="3727" y1="28773" x2="3727" y2="28773"/>
                        <a14:foregroundMark x1="8818" y1="17773" x2="7318" y2="22000"/>
                        <a14:foregroundMark x1="12659" y1="9545" x2="16250" y2="14182"/>
                        <a14:foregroundMark x1="11955" y1="9545" x2="16364" y2="11318"/>
                        <a14:foregroundMark x1="16364" y1="11318" x2="16818" y2="16318"/>
                        <a14:foregroundMark x1="15840" y1="9528" x2="14500" y2="6773"/>
                        <a14:foregroundMark x1="14727" y1="8273" x2="16477" y2="13318"/>
                        <a14:foregroundMark x1="43523" y1="87636" x2="53341" y2="87773"/>
                        <a14:foregroundMark x1="42295" y1="87773" x2="45500" y2="87909"/>
                        <a14:foregroundMark x1="40841" y1="87636" x2="45409" y2="88455"/>
                        <a14:foregroundMark x1="6818" y1="66682" x2="9182" y2="75545"/>
                        <a14:foregroundMark x1="9182" y1="75545" x2="9250" y2="75682"/>
                        <a14:foregroundMark x1="11705" y1="68182" x2="7068" y2="73091"/>
                        <a14:foregroundMark x1="7068" y1="73091" x2="6818" y2="73182"/>
                        <a14:foregroundMark x1="12159" y1="19455" x2="12159" y2="19455"/>
                        <a14:foregroundMark x1="12159" y1="19591" x2="16227" y2="17500"/>
                        <a14:foregroundMark x1="16227" y1="17500" x2="16727" y2="16091"/>
                        <a14:foregroundMark x1="16250" y1="17636" x2="12409" y2="20045"/>
                        <a14:foregroundMark x1="12409" y1="20045" x2="11545" y2="18773"/>
                        <a14:foregroundMark x1="12455" y1="20273" x2="15955" y2="18318"/>
                        <a14:foregroundMark x1="15955" y1="19045" x2="12523" y2="20136"/>
                        <a14:foregroundMark x1="9818" y1="29864" x2="9818" y2="29864"/>
                        <a14:foregroundMark x1="13068" y1="20636" x2="13068" y2="20636"/>
                        <a14:foregroundMark x1="14818" y1="21682" x2="14818" y2="21682"/>
                        <a14:foregroundMark x1="15318" y1="21818" x2="14864" y2="21727"/>
                        <a14:foregroundMark x1="16023" y1="8818" x2="16250" y2="9455"/>
                        <a14:foregroundMark x1="14477" y1="7273" x2="13909" y2="7227"/>
                        <a14:backgroundMark x1="13636" y1="22227" x2="13636" y2="22227"/>
                        <a14:backgroundMark x1="11705" y1="20682" x2="11705" y2="20682"/>
                        <a14:backgroundMark x1="12000" y1="20773" x2="13773" y2="22000"/>
                        <a14:backgroundMark x1="13750" y1="6091" x2="15568" y2="7364"/>
                        <a14:backgroundMark x1="13750" y1="6091" x2="13750" y2="6091"/>
                        <a14:backgroundMark x1="1273" y1="80318" x2="1273" y2="81318"/>
                        <a14:backgroundMark x1="1409" y1="69545" x2="1091" y2="84091"/>
                        <a14:backgroundMark x1="1273" y1="67227" x2="1273" y2="70318"/>
                        <a14:backgroundMark x1="37432" y1="88909" x2="41379" y2="88412"/>
                        <a14:backgroundMark x1="10250" y1="29091" x2="10250" y2="29091"/>
                        <a14:backgroundMark x1="3614" y1="28955" x2="3614" y2="2895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2" t="4233" r="33292" b="11746"/>
          <a:stretch/>
        </p:blipFill>
        <p:spPr>
          <a:xfrm flipH="1">
            <a:off x="7883069" y="0"/>
            <a:ext cx="8389257" cy="694690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F83DD9A5-05B8-4E98-B428-2655D0DE8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7" t="1329" r="4993" b="80004"/>
          <a:stretch/>
        </p:blipFill>
        <p:spPr>
          <a:xfrm>
            <a:off x="8566150" y="1327464"/>
            <a:ext cx="2362200" cy="1280160"/>
          </a:xfrm>
          <a:prstGeom prst="rect">
            <a:avLst/>
          </a:prstGeom>
          <a:noFill/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7DDABA2F-C75F-44B3-8359-CBEAB794A8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8F0C9"/>
              </a:clrFrom>
              <a:clrTo>
                <a:srgbClr val="E8F0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90" b="10874" l="78572" r="85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3" t="3688" r="15908" b="90254"/>
          <a:stretch/>
        </p:blipFill>
        <p:spPr>
          <a:xfrm>
            <a:off x="9482819" y="148276"/>
            <a:ext cx="2162628" cy="1490024"/>
          </a:xfrm>
          <a:prstGeom prst="rect">
            <a:avLst/>
          </a:prstGeom>
          <a:noFill/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8FD6C3DC-C6E9-4AD2-93CC-65DE68F8CBEB}"/>
              </a:ext>
            </a:extLst>
          </p:cNvPr>
          <p:cNvSpPr txBox="1"/>
          <p:nvPr/>
        </p:nvSpPr>
        <p:spPr>
          <a:xfrm>
            <a:off x="1943100" y="1905506"/>
            <a:ext cx="830580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KHỞI</a:t>
            </a:r>
          </a:p>
          <a:p>
            <a:pPr algn="ctr"/>
            <a:r>
              <a:rPr lang="en-US" altLang="zh-CN" sz="9600" b="1">
                <a:solidFill>
                  <a:srgbClr val="FF9E15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ĐỘNG</a:t>
            </a:r>
            <a:endParaRPr lang="zh-CN" altLang="en-US" sz="9600" b="1" dirty="0">
              <a:solidFill>
                <a:srgbClr val="FF9E15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3E13B-8DCD-47FC-84B2-87DA502A617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CD81A-A104-4C7F-AD75-C0B3A27A5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8947828" y="3786812"/>
            <a:ext cx="1832881" cy="37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0"/>
            <a:ext cx="11582400" cy="107721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defRPr>
            </a:lvl1pPr>
          </a:lstStyle>
          <a:p>
            <a:r>
              <a:rPr lang="en-US" sz="3200"/>
              <a:t>Bài 3: Dưới đây là một số tính từ và những nghĩa phổ biến của chúng: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1600" y="907073"/>
            <a:ext cx="10515600" cy="5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"/>
              </a:spcBef>
              <a:buAutoNum type="alphaLcPeriod"/>
            </a:pP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chiều cao lớn hơn mức bình thường.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số lượng hoặc chất lượng hơn hẳn mức bình thường.</a:t>
            </a:r>
          </a:p>
          <a:p>
            <a:pPr algn="just">
              <a:spcBef>
                <a:spcPts val="100"/>
              </a:spcBef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Nặng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trọng lượng lớn hơn mức bình thường.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Ở mức độ cao hơn, trầm trọng hơn mức bình thường.</a:t>
            </a:r>
          </a:p>
          <a:p>
            <a:pPr algn="just">
              <a:spcBef>
                <a:spcPts val="100"/>
              </a:spcBef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vị như vị của đường, mật.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(Lời nói) nhẹ nhàng, dễ nghe.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(Âm thanh) nghe êm tai.</a:t>
            </a:r>
          </a:p>
          <a:p>
            <a:pPr algn="just">
              <a:spcBef>
                <a:spcPts val="100"/>
              </a:spcBef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 hãy đặt câu để phân biệt các nghĩa của một trong những từ nói trên.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2881243" y="6172200"/>
            <a:ext cx="900595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71600" y="6629400"/>
            <a:ext cx="150964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1978D5-5320-49DE-9B97-4ED114E8096D}"/>
              </a:ext>
            </a:extLst>
          </p:cNvPr>
          <p:cNvSpPr txBox="1"/>
          <p:nvPr/>
        </p:nvSpPr>
        <p:spPr>
          <a:xfrm>
            <a:off x="1758950" y="0"/>
            <a:ext cx="8674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Cao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37FD-4096-4816-9FB4-6F3981EB794E}"/>
              </a:ext>
            </a:extLst>
          </p:cNvPr>
          <p:cNvSpPr txBox="1"/>
          <p:nvPr/>
        </p:nvSpPr>
        <p:spPr>
          <a:xfrm>
            <a:off x="3200400" y="5403371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Ở trường, lớp em tham gia phong trào Kế hoạch nhỏ đạt chỉ tiêu rất </a:t>
            </a:r>
            <a:r>
              <a:rPr kumimoji="0" lang="en-US" sz="3600" b="1" i="0" u="sng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kumimoji="0" lang="en-US" sz="3600" b="1" i="0" u="sng" strike="noStrike" kern="1200" cap="none" spc="0" normalizeH="0" baseline="0" noProof="0">
              <a:solidFill>
                <a:srgbClr val="E5810F"/>
              </a:solidFill>
              <a:effectLst/>
              <a:uLnTx/>
              <a:uFillTx/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28" name="Picture 4" descr="Vẽ Cúp phim Hoạt hình Clip nghệ thuật - Giải Thưởng Danh Hiệu png tải về -  Miễn phí trong suốt Cúp png Tải về.">
            <a:extLst>
              <a:ext uri="{FF2B5EF4-FFF2-40B4-BE49-F238E27FC236}">
                <a16:creationId xmlns:a16="http://schemas.microsoft.com/office/drawing/2014/main" id="{D6CD474B-2A18-4768-8CB6-A3BEE845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4" b="96667" l="10000" r="90000">
                        <a14:foregroundMark x1="29667" y1="3462" x2="39333" y2="2692"/>
                        <a14:foregroundMark x1="39333" y1="2692" x2="71556" y2="6282"/>
                        <a14:foregroundMark x1="39111" y1="8846" x2="37222" y2="16538"/>
                        <a14:foregroundMark x1="51333" y1="61154" x2="52000" y2="81667"/>
                        <a14:foregroundMark x1="52000" y1="81667" x2="59556" y2="96026"/>
                        <a14:foregroundMark x1="59556" y1="96026" x2="41778" y2="95128"/>
                        <a14:foregroundMark x1="41778" y1="95128" x2="38778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16" y="4114800"/>
            <a:ext cx="3165475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 descr="Cận cảnh tòa nhà cao nhất Việt Nam mới mọc tại Tp.HCM">
            <a:extLst>
              <a:ext uri="{FF2B5EF4-FFF2-40B4-BE49-F238E27FC236}">
                <a16:creationId xmlns:a16="http://schemas.microsoft.com/office/drawing/2014/main" id="{BE1663FA-C4E9-492B-B45D-C7849F1CD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7958" r="22000" b="7958"/>
          <a:stretch/>
        </p:blipFill>
        <p:spPr bwMode="auto">
          <a:xfrm>
            <a:off x="-82858" y="261610"/>
            <a:ext cx="3082617" cy="362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786DC6-D3CB-480C-9A3A-9596F67F54DB}"/>
              </a:ext>
            </a:extLst>
          </p:cNvPr>
          <p:cNvSpPr txBox="1"/>
          <p:nvPr/>
        </p:nvSpPr>
        <p:spPr>
          <a:xfrm>
            <a:off x="3060700" y="1435702"/>
            <a:ext cx="737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chiều cao lớn hơn mức bình thường.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C9F1B-7C00-4D2A-BFB5-CD456F31E642}"/>
              </a:ext>
            </a:extLst>
          </p:cNvPr>
          <p:cNvSpPr txBox="1"/>
          <p:nvPr/>
        </p:nvSpPr>
        <p:spPr>
          <a:xfrm>
            <a:off x="3200400" y="4298915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số lượng hoặc chất lượng hơn hẳn mức bình thường.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4D0EB-4C4D-4B51-9ED7-42F035CCB9B0}"/>
              </a:ext>
            </a:extLst>
          </p:cNvPr>
          <p:cNvSpPr txBox="1"/>
          <p:nvPr/>
        </p:nvSpPr>
        <p:spPr>
          <a:xfrm>
            <a:off x="3060700" y="2327150"/>
            <a:ext cx="669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Tòa nhà Landmark rất </a:t>
            </a:r>
            <a:r>
              <a:rPr kumimoji="0" lang="en-US" sz="4000" b="1" i="0" u="sng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>
                <a:solidFill>
                  <a:srgbClr val="E5810F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4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363143-531C-443D-86C6-69EA6F22E312}"/>
              </a:ext>
            </a:extLst>
          </p:cNvPr>
          <p:cNvSpPr txBox="1"/>
          <p:nvPr/>
        </p:nvSpPr>
        <p:spPr>
          <a:xfrm>
            <a:off x="2420937" y="-53317"/>
            <a:ext cx="73501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Nặng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757A0-DB89-4A48-A2D8-6FA4D05FC2A7}"/>
              </a:ext>
            </a:extLst>
          </p:cNvPr>
          <p:cNvSpPr txBox="1"/>
          <p:nvPr/>
        </p:nvSpPr>
        <p:spPr>
          <a:xfrm>
            <a:off x="3962400" y="5181600"/>
            <a:ext cx="693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Dòng sông Hồng chở </a:t>
            </a:r>
            <a:r>
              <a:rPr lang="en-US" sz="3600" b="1" u="sng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nặng</a:t>
            </a:r>
            <a:r>
              <a:rPr lang="en-US" sz="36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phù sa, bồi đắp cho vùng đồng bằng Bắc Bộ.</a:t>
            </a:r>
          </a:p>
        </p:txBody>
      </p:sp>
      <p:pic>
        <p:nvPicPr>
          <p:cNvPr id="2050" name="Picture 2" descr="Phim hoạt hình cậu bé png | PNGEgg">
            <a:extLst>
              <a:ext uri="{FF2B5EF4-FFF2-40B4-BE49-F238E27FC236}">
                <a16:creationId xmlns:a16="http://schemas.microsoft.com/office/drawing/2014/main" id="{B9754C91-6C1F-45FC-9F70-CEEF1233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2" b="94617" l="7000" r="90000">
                        <a14:foregroundMark x1="37556" y1="5762" x2="37556" y2="27748"/>
                        <a14:foregroundMark x1="40000" y1="17741" x2="50222" y2="19636"/>
                        <a14:foregroundMark x1="18556" y1="32373" x2="10778" y2="40182"/>
                        <a14:foregroundMark x1="10778" y1="40182" x2="7222" y2="58908"/>
                        <a14:foregroundMark x1="7222" y1="58908" x2="10889" y2="64594"/>
                        <a14:foregroundMark x1="35333" y1="80743" x2="17444" y2="94086"/>
                        <a14:foregroundMark x1="55444" y1="94086" x2="59778" y2="94086"/>
                        <a14:foregroundMark x1="69000" y1="94617" x2="89111" y2="9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893"/>
            <a:ext cx="2339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ông Hồng - thắng cảnh đẹp nhất thế giới | TTVH Online">
            <a:extLst>
              <a:ext uri="{FF2B5EF4-FFF2-40B4-BE49-F238E27FC236}">
                <a16:creationId xmlns:a16="http://schemas.microsoft.com/office/drawing/2014/main" id="{3FDB815B-3422-402A-B91C-07FDFFCB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7577"/>
            <a:ext cx="3581400" cy="27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09AA9-3AEC-4D0C-A0F7-E4283538C717}"/>
              </a:ext>
            </a:extLst>
          </p:cNvPr>
          <p:cNvSpPr txBox="1"/>
          <p:nvPr/>
        </p:nvSpPr>
        <p:spPr>
          <a:xfrm>
            <a:off x="3625852" y="1261838"/>
            <a:ext cx="10064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trọng lượng lớn hơn mức bình thường.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FF8B8-1609-4575-BF96-E68788A6F09D}"/>
              </a:ext>
            </a:extLst>
          </p:cNvPr>
          <p:cNvSpPr txBox="1"/>
          <p:nvPr/>
        </p:nvSpPr>
        <p:spPr>
          <a:xfrm>
            <a:off x="3962400" y="4179568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Ở mức độ cao hơn, trầm trọng hơn mức bình thường.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97D1A7-161D-4BFD-A466-753A8778E9F0}"/>
              </a:ext>
            </a:extLst>
          </p:cNvPr>
          <p:cNvSpPr txBox="1"/>
          <p:nvPr/>
        </p:nvSpPr>
        <p:spPr>
          <a:xfrm>
            <a:off x="3625852" y="1927571"/>
            <a:ext cx="7270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Bố em là người </a:t>
            </a:r>
            <a:r>
              <a:rPr lang="en-US" sz="3600" b="1" u="sng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nặng </a:t>
            </a:r>
            <a:r>
              <a:rPr lang="en-US" sz="36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nhất trong nhà.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171E90-8C68-4418-8F70-3DF14A768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341203" y="5410199"/>
            <a:ext cx="835733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9A5DF5-1EA3-4849-AF2E-234B052D8D99}"/>
              </a:ext>
            </a:extLst>
          </p:cNvPr>
          <p:cNvSpPr txBox="1"/>
          <p:nvPr/>
        </p:nvSpPr>
        <p:spPr>
          <a:xfrm>
            <a:off x="3352800" y="11696"/>
            <a:ext cx="54864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Ngọt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03A29-CC8C-4300-94A4-A642DF772FE5}"/>
              </a:ext>
            </a:extLst>
          </p:cNvPr>
          <p:cNvSpPr txBox="1"/>
          <p:nvPr/>
        </p:nvSpPr>
        <p:spPr>
          <a:xfrm>
            <a:off x="8778391" y="5366893"/>
            <a:ext cx="33755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Tiếng đàn của bạn ấy mới </a:t>
            </a:r>
            <a:r>
              <a:rPr lang="en-US" sz="3200" b="1" u="sng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 </a:t>
            </a:r>
            <a:r>
              <a:rPr lang="en-US" sz="32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 sao!</a:t>
            </a:r>
          </a:p>
        </p:txBody>
      </p:sp>
      <p:pic>
        <p:nvPicPr>
          <p:cNvPr id="3076" name="Picture 4" descr="Áp thuế chống bán phá giá với đường Thái Lan: Tạo cạnh tranh minh bạch cho  mía đường nội &amp;gt; Cảnh sát Việt Nam">
            <a:extLst>
              <a:ext uri="{FF2B5EF4-FFF2-40B4-BE49-F238E27FC236}">
                <a16:creationId xmlns:a16="http://schemas.microsoft.com/office/drawing/2014/main" id="{7B267DDF-700D-480C-ABDD-28CFE321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" y="1042927"/>
            <a:ext cx="4032008" cy="31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C74A1-97E4-43EA-BDFC-489413EA8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515"/>
          <a:stretch/>
        </p:blipFill>
        <p:spPr>
          <a:xfrm>
            <a:off x="4717565" y="1042003"/>
            <a:ext cx="3531086" cy="319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BBB03-BA4D-4C95-885B-42D07AB74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t="2500" r="11250" b="11250"/>
          <a:stretch/>
        </p:blipFill>
        <p:spPr>
          <a:xfrm>
            <a:off x="8726623" y="1042001"/>
            <a:ext cx="3249612" cy="3198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220D7F-20C0-430C-A850-43355A9976AB}"/>
              </a:ext>
            </a:extLst>
          </p:cNvPr>
          <p:cNvSpPr txBox="1"/>
          <p:nvPr/>
        </p:nvSpPr>
        <p:spPr>
          <a:xfrm>
            <a:off x="-228600" y="4376486"/>
            <a:ext cx="42672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 vị như vị của đường, mật.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AAB53-0375-4A4A-B1BD-C85F5AA21F2C}"/>
              </a:ext>
            </a:extLst>
          </p:cNvPr>
          <p:cNvSpPr txBox="1"/>
          <p:nvPr/>
        </p:nvSpPr>
        <p:spPr>
          <a:xfrm>
            <a:off x="-254000" y="5316672"/>
            <a:ext cx="42926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Trời nóng mà ăn một quả dưa hấu vừa mát vừa </a:t>
            </a:r>
            <a:r>
              <a:rPr lang="en-US" sz="2800" b="1" u="sng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</a:t>
            </a:r>
            <a:r>
              <a:rPr lang="en-US" sz="28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thì còn gì bằng.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8B17A-55C7-42A7-B9C4-07939EA4F297}"/>
              </a:ext>
            </a:extLst>
          </p:cNvPr>
          <p:cNvSpPr txBox="1"/>
          <p:nvPr/>
        </p:nvSpPr>
        <p:spPr>
          <a:xfrm>
            <a:off x="4540976" y="5330593"/>
            <a:ext cx="40259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Mẹ em có giọng nói rất </a:t>
            </a:r>
            <a:r>
              <a:rPr lang="en-US" sz="3200" b="1" u="sng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ngọt.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474B6E-5F38-4154-B52E-9D9B82BA3750}"/>
              </a:ext>
            </a:extLst>
          </p:cNvPr>
          <p:cNvSpPr txBox="1"/>
          <p:nvPr/>
        </p:nvSpPr>
        <p:spPr>
          <a:xfrm>
            <a:off x="4536832" y="4376486"/>
            <a:ext cx="397827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(Lời nói) nhẹ nhàng, dễ nghe.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8E301-BACC-48C4-86E5-78DEEC79C345}"/>
              </a:ext>
            </a:extLst>
          </p:cNvPr>
          <p:cNvSpPr txBox="1"/>
          <p:nvPr/>
        </p:nvSpPr>
        <p:spPr>
          <a:xfrm>
            <a:off x="8726623" y="4376484"/>
            <a:ext cx="337550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(Âm thanh) nghe êm tai.</a:t>
            </a:r>
          </a:p>
        </p:txBody>
      </p:sp>
    </p:spTree>
    <p:extLst>
      <p:ext uri="{BB962C8B-B14F-4D97-AF65-F5344CB8AC3E}">
        <p14:creationId xmlns:p14="http://schemas.microsoft.com/office/powerpoint/2010/main" val="23411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CB887-2229-4953-95C0-1ED3F32BD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287452" y="3419611"/>
            <a:ext cx="1693748" cy="4046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245AE-0962-46EC-8B06-0AAD728A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113812" y="3823776"/>
            <a:ext cx="1832881" cy="376013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68148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DẶN DÒ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形 14">
            <a:extLst>
              <a:ext uri="{FF2B5EF4-FFF2-40B4-BE49-F238E27FC236}">
                <a16:creationId xmlns:a16="http://schemas.microsoft.com/office/drawing/2014/main" id="{D81B624C-2DE7-4064-99F2-C72E9A73E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061412"/>
            <a:ext cx="12192000" cy="1007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3200400" y="1634888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- Ôn lại từ đồng âm và từ nhiều nghĩa.</a:t>
            </a:r>
          </a:p>
          <a:p>
            <a:pPr algn="just"/>
            <a:r>
              <a:rPr lang="en-US" sz="3600">
                <a:solidFill>
                  <a:schemeClr val="bg2">
                    <a:lumMod val="10000"/>
                  </a:schemeClr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- Chuẩn bị bài: Mở rộng vốn từ: Thiên nhiên.</a:t>
            </a:r>
          </a:p>
        </p:txBody>
      </p:sp>
    </p:spTree>
    <p:extLst>
      <p:ext uri="{BB962C8B-B14F-4D97-AF65-F5344CB8AC3E}">
        <p14:creationId xmlns:p14="http://schemas.microsoft.com/office/powerpoint/2010/main" val="25764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3C723B29-E2AD-4BBF-9DF8-34A1B6377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17" y="721606"/>
            <a:ext cx="1006545" cy="826999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105F1B8-8070-4B1B-8F82-EB3535C9573E}"/>
              </a:ext>
            </a:extLst>
          </p:cNvPr>
          <p:cNvSpPr txBox="1"/>
          <p:nvPr/>
        </p:nvSpPr>
        <p:spPr>
          <a:xfrm>
            <a:off x="-381000" y="1322454"/>
            <a:ext cx="12954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76E2F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YÊU CẦU CẦN ĐẠT</a:t>
            </a:r>
            <a:endParaRPr lang="zh-CN" altLang="en-US" sz="5400" b="1" dirty="0">
              <a:solidFill>
                <a:srgbClr val="276E2F"/>
              </a:solidFill>
              <a:latin typeface="UTM Cooper Black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CB421-038B-41DC-AFA6-8DA78AE9DB00}"/>
              </a:ext>
            </a:extLst>
          </p:cNvPr>
          <p:cNvSpPr txBox="1"/>
          <p:nvPr/>
        </p:nvSpPr>
        <p:spPr>
          <a:xfrm>
            <a:off x="4261529" y="2725456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ysClr val="windowText" lastClr="000000"/>
                </a:solidFill>
                <a:latin typeface="UTM Cooper Black" panose="02040603050506020204" pitchFamily="18" charset="0"/>
                <a:ea typeface="微软雅黑" panose="020B0503020204020204" pitchFamily="34" charset="-122"/>
              </a:rPr>
              <a:t>Phân biệt được những từ đồng âm, từ nhiều nghĩa.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1F9D0-109C-42A7-A12D-164F524C4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3157087" y="2074315"/>
            <a:ext cx="1167265" cy="2788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E6A76-43D9-4B01-B399-913C7076CB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4247642" y="4023710"/>
            <a:ext cx="1359238" cy="2788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00231-869C-4972-934E-2672CCF00AE7}"/>
              </a:ext>
            </a:extLst>
          </p:cNvPr>
          <p:cNvSpPr txBox="1"/>
          <p:nvPr/>
        </p:nvSpPr>
        <p:spPr>
          <a:xfrm>
            <a:off x="5619749" y="4631266"/>
            <a:ext cx="63436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 panose="020B0503020204020204" pitchFamily="34" charset="-122"/>
                <a:cs typeface="+mn-cs"/>
              </a:rPr>
              <a:t>Biết đặt câu phân biệt các nghĩa của 1 từ nhiều nghĩa.</a:t>
            </a:r>
          </a:p>
        </p:txBody>
      </p:sp>
    </p:spTree>
    <p:extLst>
      <p:ext uri="{BB962C8B-B14F-4D97-AF65-F5344CB8AC3E}">
        <p14:creationId xmlns:p14="http://schemas.microsoft.com/office/powerpoint/2010/main" val="32543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1277273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</a:t>
            </a:r>
            <a:r>
              <a:rPr lang="en-US" sz="3600" b="1" u="sng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Bài 1: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Trong các từ in đậm dưới đây, những từ nào là </a:t>
            </a:r>
          </a:p>
          <a:p>
            <a:pPr>
              <a:spcBef>
                <a:spcPts val="600"/>
              </a:spcBef>
            </a:pP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âm, những từ nào là từ nhiều nghĩa?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003916" y="1326540"/>
            <a:ext cx="5994400" cy="492186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 ngoài đồng đã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vàng.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Tổ em có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học sinh.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 cho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rồi hãy nói.</a:t>
            </a:r>
          </a:p>
          <a:p>
            <a:pPr algn="just">
              <a:spcBef>
                <a:spcPts val="1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Bát chè này nhiều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nên rất ngọt.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Các chú công nhân đang chữa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dây điện thoại.</a:t>
            </a:r>
          </a:p>
          <a:p>
            <a:pPr marL="285750" indent="-285750" algn="just">
              <a:spcBef>
                <a:spcPts val="100"/>
              </a:spcBef>
              <a:buFontTx/>
              <a:buChar char="-"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đường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mọi người đã đi lại nhộn nhịp.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04207" y="609600"/>
            <a:ext cx="129179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9677400" y="609600"/>
            <a:ext cx="11430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 bwMode="auto">
          <a:xfrm>
            <a:off x="76200" y="1219200"/>
            <a:ext cx="22860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 bwMode="auto">
          <a:xfrm>
            <a:off x="5842000" y="1219200"/>
            <a:ext cx="272599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9012A58-477E-4997-BBC4-36A2AB91E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-76200" y="4076700"/>
            <a:ext cx="1371600" cy="327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E929F-CDC2-4CFC-AA46-35D1DA8006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418533" y="5440962"/>
            <a:ext cx="835733" cy="1714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A8D38E-43C0-4620-BBAB-0A89B8CED0C8}"/>
              </a:ext>
            </a:extLst>
          </p:cNvPr>
          <p:cNvSpPr txBox="1"/>
          <p:nvPr/>
        </p:nvSpPr>
        <p:spPr>
          <a:xfrm>
            <a:off x="7086600" y="1285113"/>
            <a:ext cx="5066684" cy="4947508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</a:p>
          <a:p>
            <a:pPr marL="0" marR="0" lvl="3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</a:t>
            </a:r>
            <a:r>
              <a:rPr kumimoji="0" 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 </a:t>
            </a: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nương màu mật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Lúa chín ngập lòng thung.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</a:t>
            </a:r>
            <a:r>
              <a:rPr kumimoji="0" lang="en-US" sz="24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 Đình Ảnh</a:t>
            </a:r>
            <a:endParaRPr kumimoji="0" lang="en-US" sz="2800" b="1" i="0" u="none" strike="noStrike" kern="1200" cap="none" spc="0" normalizeH="0" baseline="0" noProof="0"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Chú Tư lấy dao </a:t>
            </a:r>
            <a:r>
              <a:rPr kumimoji="0" 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</a:t>
            </a: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nhọn đầu chiếc gậy tre.</a:t>
            </a:r>
          </a:p>
          <a:p>
            <a:pPr marL="0" marR="0" lvl="3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Những người Giáy, người Dao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Đi tìm măng, hái nấm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Vạt </a:t>
            </a: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áo chàm thấp thoáng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Nhuộm xanh cả nắng chiều.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		</a:t>
            </a:r>
            <a:r>
              <a:rPr kumimoji="0" lang="en-US" sz="2400" b="1" i="0" u="none" strike="noStrike" kern="1200" cap="none" spc="0" normalizeH="0" baseline="0" noProof="0"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Nguyễn Đình Ảnh</a:t>
            </a:r>
            <a:endParaRPr kumimoji="0" lang="en-US" sz="2800" b="1" i="0" u="none" strike="noStrike" kern="1200" cap="none" spc="0" normalizeH="0" baseline="0" noProof="0"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7500" y="0"/>
            <a:ext cx="6477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(1)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(2)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(3)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 descr="lua 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0" y="2253984"/>
            <a:ext cx="3657844" cy="286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DSC04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8182"/>
          <a:stretch>
            <a:fillRect/>
          </a:stretch>
        </p:blipFill>
        <p:spPr bwMode="auto">
          <a:xfrm>
            <a:off x="4419894" y="2253983"/>
            <a:ext cx="3352212" cy="286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48469" y="5162028"/>
            <a:ext cx="3938492" cy="14357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7000"/>
              </a:lnSpc>
            </a:pPr>
            <a:r>
              <a:rPr lang="en-US" sz="3000" b="1" spc="-2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Giai đoạn phát triển hoàn thiện, đầy đủ nhất, thu hoạch được.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5018130" y="5368953"/>
            <a:ext cx="2045368" cy="5401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7000"/>
              </a:lnSpc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Số lượng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8133973" y="5154997"/>
            <a:ext cx="3458818" cy="14357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7000"/>
              </a:lnSpc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Suy nghĩ kĩ càng, hoàn thiện, đầy đủ mọi khía cạnh.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33973" y="2172510"/>
            <a:ext cx="3352212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mực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69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33" grpId="0" animBg="1"/>
      <p:bldP spid="3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lua 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0" y="758227"/>
            <a:ext cx="3381988" cy="295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09407" y="0"/>
            <a:ext cx="19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40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40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779563" y="758964"/>
            <a:ext cx="3170315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Chín(1):</a:t>
            </a:r>
          </a:p>
          <a:p>
            <a:pPr algn="just" eaLnBrk="1" hangingPunct="1"/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Giai đoạn phát triển hoàn thiện, đầy đủ nhất.</a:t>
            </a:r>
          </a:p>
        </p:txBody>
      </p:sp>
      <p:pic>
        <p:nvPicPr>
          <p:cNvPr id="16" name="Picture 30" descr="DSC04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8182"/>
          <a:stretch>
            <a:fillRect/>
          </a:stretch>
        </p:blipFill>
        <p:spPr bwMode="auto">
          <a:xfrm>
            <a:off x="144049" y="3827924"/>
            <a:ext cx="3570513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050936" y="4343400"/>
            <a:ext cx="197318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Chín(2):</a:t>
            </a:r>
          </a:p>
          <a:p>
            <a:pPr eaLnBrk="1" hangingPunct="1"/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Số lượng</a:t>
            </a:r>
          </a:p>
        </p:txBody>
      </p:sp>
      <p:sp>
        <p:nvSpPr>
          <p:cNvPr id="25" name="AutoShape 45"/>
          <p:cNvSpPr>
            <a:spLocks/>
          </p:cNvSpPr>
          <p:nvPr/>
        </p:nvSpPr>
        <p:spPr bwMode="auto">
          <a:xfrm rot="10800000">
            <a:off x="6926416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7399564" y="2274838"/>
            <a:ext cx="1896987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27" name="AutoShape 45"/>
          <p:cNvSpPr>
            <a:spLocks/>
          </p:cNvSpPr>
          <p:nvPr/>
        </p:nvSpPr>
        <p:spPr bwMode="auto">
          <a:xfrm rot="10800000" flipH="1">
            <a:off x="9456060" y="2902101"/>
            <a:ext cx="1219200" cy="1053799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0585454" y="2367171"/>
            <a:ext cx="1524000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CF093E-CB23-4AB9-A2F5-B1B97D6E65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062934" y="4937843"/>
            <a:ext cx="1129066" cy="23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2960" y="-11830"/>
            <a:ext cx="328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32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 descr="lua 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0" y="747852"/>
            <a:ext cx="3287486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869568" y="762000"/>
            <a:ext cx="3287486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 (1):</a:t>
            </a:r>
          </a:p>
          <a:p>
            <a:pPr algn="just" eaLnBrk="1" hangingPunct="1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Giai đoạn phát triển hoàn thiện, đầy đủ nhất.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722704" y="3739210"/>
            <a:ext cx="3612455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 (3): </a:t>
            </a:r>
          </a:p>
          <a:p>
            <a:pPr algn="just" eaLnBrk="1" hangingPunct="1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Suy nghĩ kĩ càng, hoàn thiện, đầy đủ mọi khía cạnh.</a:t>
            </a:r>
          </a:p>
        </p:txBody>
      </p:sp>
      <p:sp>
        <p:nvSpPr>
          <p:cNvPr id="27" name="AutoShape 45"/>
          <p:cNvSpPr>
            <a:spLocks/>
          </p:cNvSpPr>
          <p:nvPr/>
        </p:nvSpPr>
        <p:spPr bwMode="auto">
          <a:xfrm rot="10800000">
            <a:off x="7162801" y="1104578"/>
            <a:ext cx="414056" cy="4648845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7533711" y="2336393"/>
            <a:ext cx="2539863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chung:</a:t>
            </a:r>
          </a:p>
          <a:p>
            <a:pPr algn="ctr" eaLnBrk="1" hangingPunct="1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Ở mức hoàn thiện, đầy đủ</a:t>
            </a:r>
          </a:p>
        </p:txBody>
      </p:sp>
      <p:sp>
        <p:nvSpPr>
          <p:cNvPr id="29" name="AutoShape 45"/>
          <p:cNvSpPr>
            <a:spLocks/>
          </p:cNvSpPr>
          <p:nvPr/>
        </p:nvSpPr>
        <p:spPr bwMode="auto">
          <a:xfrm rot="10800000" flipH="1">
            <a:off x="9877794" y="3027090"/>
            <a:ext cx="869193" cy="803822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659988" y="2459504"/>
            <a:ext cx="153201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nhiều nghĩa</a:t>
            </a:r>
            <a:endParaRPr lang="en-US" sz="4000" b="1">
              <a:solidFill>
                <a:srgbClr val="000000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9270" y="3996442"/>
            <a:ext cx="3295498" cy="206210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mực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622804-C1D3-4610-9D13-7F446E22F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-194236" y="5440962"/>
            <a:ext cx="717697" cy="1714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E5FA3E-8480-447D-BC43-C02EE8A19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1418533" y="5440962"/>
            <a:ext cx="835733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500" y="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32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32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0" descr="DSC0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8182"/>
          <a:stretch>
            <a:fillRect/>
          </a:stretch>
        </p:blipFill>
        <p:spPr bwMode="auto">
          <a:xfrm>
            <a:off x="221775" y="867229"/>
            <a:ext cx="36576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176398" y="1755440"/>
            <a:ext cx="197318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Chín(2):</a:t>
            </a:r>
          </a:p>
          <a:p>
            <a:pPr algn="just" eaLnBrk="1" hangingPunct="1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Số lượng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47046" y="4373992"/>
            <a:ext cx="365760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pc="100">
                <a:solidFill>
                  <a:srgbClr val="C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Chín(3):</a:t>
            </a:r>
          </a:p>
          <a:p>
            <a:pPr algn="just" eaLnBrk="1" hangingPunct="1"/>
            <a:r>
              <a:rPr lang="en-US" sz="3200" b="1" spc="100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Suy nghĩ kĩ càng, hoàn thiện, đầy đủ mọi khía cạnh.</a:t>
            </a:r>
          </a:p>
        </p:txBody>
      </p:sp>
      <p:sp>
        <p:nvSpPr>
          <p:cNvPr id="19" name="AutoShape 45"/>
          <p:cNvSpPr>
            <a:spLocks/>
          </p:cNvSpPr>
          <p:nvPr/>
        </p:nvSpPr>
        <p:spPr bwMode="auto">
          <a:xfrm rot="10800000">
            <a:off x="7237831" y="1409700"/>
            <a:ext cx="457200" cy="4038600"/>
          </a:xfrm>
          <a:prstGeom prst="leftBrace">
            <a:avLst>
              <a:gd name="adj1" fmla="val 1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404646" y="2151728"/>
            <a:ext cx="204032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nghĩa khác nhau</a:t>
            </a:r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 rot="10800000" flipH="1">
            <a:off x="9467179" y="2832659"/>
            <a:ext cx="1295399" cy="1192683"/>
          </a:xfrm>
          <a:prstGeom prst="rightArrow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0700030" y="2367171"/>
            <a:ext cx="1491970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E5810F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 đồng âm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279" y="4538919"/>
            <a:ext cx="3547246" cy="206210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mực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nào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8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9344" y="1524000"/>
            <a:ext cx="7413313" cy="26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Lúa ngoài đồng đã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chín(1)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vàng.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Tổ em có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chín(2)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học sinh.</a:t>
            </a:r>
          </a:p>
          <a:p>
            <a:pPr marL="285750" indent="-285750" algn="just">
              <a:spcBef>
                <a:spcPts val="200"/>
              </a:spcBef>
              <a:buFontTx/>
              <a:buChar char="-"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Nghĩ cho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chín(3)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rồi hãy nói.</a:t>
            </a:r>
          </a:p>
          <a:p>
            <a:pPr>
              <a:spcBef>
                <a:spcPts val="200"/>
              </a:spcBef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8243" y="4181138"/>
            <a:ext cx="8015515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Từ: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chín(1)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chín(2)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</a:p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  chín(1)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chín(3)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nhiều nghĩa.</a:t>
            </a:r>
          </a:p>
          <a:p>
            <a:pPr algn="just">
              <a:spcBef>
                <a:spcPts val="2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chín(2)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chín(3)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 từ đồng âm.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4109CA-81FE-4679-AC8D-13C965F6D412}"/>
              </a:ext>
            </a:extLst>
          </p:cNvPr>
          <p:cNvGrpSpPr/>
          <p:nvPr/>
        </p:nvGrpSpPr>
        <p:grpSpPr>
          <a:xfrm>
            <a:off x="0" y="0"/>
            <a:ext cx="12192000" cy="1277273"/>
            <a:chOff x="0" y="0"/>
            <a:chExt cx="12192000" cy="1277273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F8DF7DDB-4833-4799-A2A5-F692BE18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27727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	</a:t>
              </a:r>
              <a:r>
                <a:rPr lang="en-US" sz="3600" b="1" u="sng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Bài 1:</a:t>
              </a: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 Trong các từ in đậm dưới đây, những từ nào là </a:t>
              </a:r>
            </a:p>
            <a:p>
              <a:pPr>
                <a:spcBef>
                  <a:spcPts val="600"/>
                </a:spcBef>
              </a:pPr>
              <a:r>
                <a:rPr lang="en-US" sz="3600" b="1">
                  <a:solidFill>
                    <a:srgbClr val="7030A0"/>
                  </a:solidFill>
                  <a:latin typeface="Times New Roman" panose="02020603050405020304" pitchFamily="18" charset="0"/>
                  <a:ea typeface="HP001 4H" pitchFamily="34" charset="-127"/>
                  <a:cs typeface="Times New Roman" panose="02020603050405020304" pitchFamily="18" charset="0"/>
                </a:rPr>
                <a:t>từ đồng âm, những từ nào là từ nhiều nghĩa?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8E9ACC-D68A-4BAC-A50F-EA7BB2F71C1F}"/>
                </a:ext>
              </a:extLst>
            </p:cNvPr>
            <p:cNvCxnSpPr/>
            <p:nvPr/>
          </p:nvCxnSpPr>
          <p:spPr bwMode="auto">
            <a:xfrm>
              <a:off x="4804207" y="609600"/>
              <a:ext cx="129179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146A7F-FECF-4684-A2EA-BF6952B0E483}"/>
                </a:ext>
              </a:extLst>
            </p:cNvPr>
            <p:cNvCxnSpPr/>
            <p:nvPr/>
          </p:nvCxnSpPr>
          <p:spPr bwMode="auto">
            <a:xfrm>
              <a:off x="9677400" y="6096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F6ABD1-C034-4F63-A70C-7075C3DD83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" y="1219200"/>
              <a:ext cx="228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10214D-4074-44C1-B843-94B5CE4794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2000" y="1219200"/>
              <a:ext cx="2725999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45BB57A-FF7A-4DDE-8DB8-FF2B5BA91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8" b="43000" l="9381" r="20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6" r="77884" b="52222"/>
          <a:stretch/>
        </p:blipFill>
        <p:spPr>
          <a:xfrm>
            <a:off x="91296" y="4283452"/>
            <a:ext cx="1202236" cy="28720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734D35-E747-445E-9D4C-B19B60434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2" b="95165" l="29818" r="43044">
                        <a14:foregroundMark x1="32782" y1="54392" x2="39681" y2="57534"/>
                        <a14:foregroundMark x1="30331" y1="74134" x2="30331" y2="74134"/>
                        <a14:foregroundMark x1="30331" y1="74134" x2="30331" y2="74134"/>
                        <a14:foregroundMark x1="42075" y1="72280" x2="42075" y2="72280"/>
                        <a14:foregroundMark x1="42360" y1="72603" x2="42360" y2="7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52132" r="55302"/>
          <a:stretch/>
        </p:blipFill>
        <p:spPr>
          <a:xfrm>
            <a:off x="10858500" y="4689085"/>
            <a:ext cx="1202236" cy="24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loons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6587</TotalTime>
  <Words>1106</Words>
  <Application>Microsoft Office PowerPoint</Application>
  <PresentationFormat>Widescreen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Arial</vt:lpstr>
      <vt:lpstr>等线</vt:lpstr>
      <vt:lpstr>HP001 4H</vt:lpstr>
      <vt:lpstr>inpin heiti</vt:lpstr>
      <vt:lpstr>Times New Roman</vt:lpstr>
      <vt:lpstr>UTM Cooper Black</vt:lpstr>
      <vt:lpstr>UTM Habano</vt:lpstr>
      <vt:lpstr>Verdana</vt:lpstr>
      <vt:lpstr>Balloons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HP</dc:creator>
  <dc:description>9Slide.vn</dc:description>
  <cp:lastModifiedBy>WINDOWS</cp:lastModifiedBy>
  <cp:revision>339</cp:revision>
  <cp:lastPrinted>1601-01-01T00:00:00Z</cp:lastPrinted>
  <dcterms:created xsi:type="dcterms:W3CDTF">2009-01-21T02:33:19Z</dcterms:created>
  <dcterms:modified xsi:type="dcterms:W3CDTF">2023-06-06T04:35:45Z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