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EA9FF-EEF1-4511-808B-22FF043600E5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C0B73-D56C-457E-AC8B-CC74653A2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7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80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759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9337E-66D5-47AA-8837-47A20650511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01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365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7DEF7-B261-4BB7-B71B-89CADE5018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24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69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F14E2-7C29-456F-B69A-B31212F2FB4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36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46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14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7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1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4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9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7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089F2-A6E3-4F42-9EE2-211C7E1DA147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96D7-A316-44F5-B70D-BDE953A1E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18.png"/><Relationship Id="rId19" Type="http://schemas.openxmlformats.org/officeDocument/2006/relationships/image" Target="NULL"/><Relationship Id="rId4" Type="http://schemas.openxmlformats.org/officeDocument/2006/relationships/image" Target="../media/image15.png"/><Relationship Id="rId9" Type="http://schemas.openxmlformats.org/officeDocument/2006/relationships/image" Target="NULL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 rot="180000">
            <a:off x="950595" y="1173480"/>
            <a:ext cx="10113010" cy="4309745"/>
          </a:xfrm>
          <a:prstGeom prst="cloud">
            <a:avLst/>
          </a:prstGeom>
          <a:solidFill>
            <a:schemeClr val="bg1"/>
          </a:solidFill>
          <a:ln w="92075">
            <a:solidFill>
              <a:srgbClr val="A9CA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D16C7-D41E-4284-A9E6-3DDF78D0840D}"/>
              </a:ext>
            </a:extLst>
          </p:cNvPr>
          <p:cNvSpPr txBox="1"/>
          <p:nvPr/>
        </p:nvSpPr>
        <p:spPr>
          <a:xfrm>
            <a:off x="1453975" y="2466967"/>
            <a:ext cx="9444586" cy="21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FF0000"/>
                </a:solidFill>
                <a:latin typeface="Coiny" panose="02000903060500060000" pitchFamily="2" charset="0"/>
              </a:rPr>
              <a:t>Tả</a:t>
            </a: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oiny" panose="02000903060500060000" pitchFamily="2" charset="0"/>
              </a:rPr>
              <a:t>cảnh</a:t>
            </a: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( </a:t>
            </a:r>
            <a:r>
              <a:rPr lang="en-US" sz="5400" dirty="0" err="1">
                <a:solidFill>
                  <a:srgbClr val="FF0000"/>
                </a:solidFill>
                <a:latin typeface="Coiny" panose="02000903060500060000" pitchFamily="2" charset="0"/>
              </a:rPr>
              <a:t>Kiểm</a:t>
            </a: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oiny" panose="02000903060500060000" pitchFamily="2" charset="0"/>
              </a:rPr>
              <a:t>tra</a:t>
            </a: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Coiny" panose="02000903060500060000" pitchFamily="2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Coiny" panose="02000903060500060000" pitchFamily="2" charset="0"/>
              </a:rPr>
              <a:t> )</a:t>
            </a:r>
          </a:p>
        </p:txBody>
      </p:sp>
      <p:sp>
        <p:nvSpPr>
          <p:cNvPr id="10" name="Google Shape;368;p30">
            <a:extLst>
              <a:ext uri="{FF2B5EF4-FFF2-40B4-BE49-F238E27FC236}">
                <a16:creationId xmlns:a16="http://schemas.microsoft.com/office/drawing/2014/main" id="{5EFA22B6-9E12-4DC2-8F50-783047563C5A}"/>
              </a:ext>
            </a:extLst>
          </p:cNvPr>
          <p:cNvSpPr txBox="1">
            <a:spLocks/>
          </p:cNvSpPr>
          <p:nvPr/>
        </p:nvSpPr>
        <p:spPr>
          <a:xfrm>
            <a:off x="3173270" y="2028601"/>
            <a:ext cx="6298007" cy="1220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dirty="0" err="1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Tập</a:t>
            </a:r>
            <a:r>
              <a:rPr lang="en-US" sz="6000" dirty="0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 </a:t>
            </a:r>
            <a:r>
              <a:rPr lang="en-US" sz="6000" dirty="0" err="1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làm</a:t>
            </a:r>
            <a:r>
              <a:rPr lang="en-US" sz="6000" dirty="0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 </a:t>
            </a:r>
            <a:r>
              <a:rPr lang="en-US" sz="6000" dirty="0" err="1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văn</a:t>
            </a:r>
            <a:r>
              <a:rPr lang="en-US" sz="6000" dirty="0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/>
            </a:r>
            <a:br>
              <a:rPr lang="en-US" sz="6000" dirty="0">
                <a:solidFill>
                  <a:schemeClr val="accent4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</a:br>
            <a:endParaRPr lang="en-US" sz="6000" dirty="0">
              <a:solidFill>
                <a:schemeClr val="accent4"/>
              </a:solidFill>
              <a:latin typeface="#9Slide07 SVNUT Triumph Press" panose="00000500000000000000" pitchFamily="2" charset="0"/>
              <a:ea typeface="Lilita One"/>
              <a:cs typeface="Lilita One"/>
              <a:sym typeface="Lilita One"/>
            </a:endParaRPr>
          </a:p>
        </p:txBody>
      </p:sp>
      <p:sp>
        <p:nvSpPr>
          <p:cNvPr id="12" name="Google Shape;368;p30">
            <a:extLst>
              <a:ext uri="{FF2B5EF4-FFF2-40B4-BE49-F238E27FC236}">
                <a16:creationId xmlns:a16="http://schemas.microsoft.com/office/drawing/2014/main" id="{57912C30-F03F-4EBD-9A8F-FF51AC48D66A}"/>
              </a:ext>
            </a:extLst>
          </p:cNvPr>
          <p:cNvSpPr txBox="1">
            <a:spLocks/>
          </p:cNvSpPr>
          <p:nvPr/>
        </p:nvSpPr>
        <p:spPr>
          <a:xfrm>
            <a:off x="2946996" y="4371258"/>
            <a:ext cx="6298007" cy="1220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dirty="0">
                <a:solidFill>
                  <a:srgbClr val="00B0F0"/>
                </a:solidFill>
                <a:latin typeface="#9Slide07 SVNUT Triumph Press" panose="00000500000000000000" pitchFamily="2" charset="0"/>
                <a:ea typeface="Lilita One"/>
                <a:cs typeface="Lilita One"/>
                <a:sym typeface="Lilita One"/>
              </a:rPr>
              <a:t>Trang 144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F88C0570-F372-496C-9B61-8F087FA4C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" r="559" b="36052"/>
          <a:stretch>
            <a:fillRect/>
          </a:stretch>
        </p:blipFill>
        <p:spPr>
          <a:xfrm>
            <a:off x="1" y="5922167"/>
            <a:ext cx="12192000" cy="935833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4064F620-3458-4E92-B9A2-F5EE085D60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315" y="4412329"/>
            <a:ext cx="2785320" cy="23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4465F5-6C90-4B9A-80CF-657D91ABE319}"/>
              </a:ext>
            </a:extLst>
          </p:cNvPr>
          <p:cNvSpPr txBox="1"/>
          <p:nvPr/>
        </p:nvSpPr>
        <p:spPr>
          <a:xfrm>
            <a:off x="2370349" y="2650512"/>
            <a:ext cx="8780870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Dàn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ý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tham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khảo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bài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văn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tả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trường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em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trước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buổi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Coiny" panose="02000903060500060000" pitchFamily="2" charset="0"/>
              </a:rPr>
              <a:t>học</a:t>
            </a:r>
            <a:r>
              <a:rPr lang="en-US" sz="4800" dirty="0">
                <a:solidFill>
                  <a:srgbClr val="0070C0"/>
                </a:solidFill>
                <a:latin typeface="Coiny" panose="0200090306050006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562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77212" y="2793989"/>
            <a:ext cx="8072233" cy="1803411"/>
          </a:xfrm>
          <a:prstGeom prst="roundRect">
            <a:avLst/>
          </a:prstGeom>
          <a:solidFill>
            <a:srgbClr val="FFE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/>
          <p:cNvSpPr txBox="1"/>
          <p:nvPr/>
        </p:nvSpPr>
        <p:spPr>
          <a:xfrm>
            <a:off x="3251200" y="2602356"/>
            <a:ext cx="8940800" cy="274678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4277" y="1267894"/>
            <a:ext cx="2590800" cy="997508"/>
          </a:xfrm>
          <a:prstGeom prst="roundRect">
            <a:avLst/>
          </a:prstGeom>
          <a:solidFill>
            <a:srgbClr val="F0A3B7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07229" y="4139968"/>
            <a:ext cx="1233845" cy="120916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11134" y="366986"/>
            <a:ext cx="2037087" cy="1166695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77213" y="1783336"/>
            <a:ext cx="1102895" cy="101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>
            <a:extLst>
              <a:ext uri="{FF2B5EF4-FFF2-40B4-BE49-F238E27FC236}">
                <a16:creationId xmlns:a16="http://schemas.microsoft.com/office/drawing/2014/main" id="{6EB9E4C4-E247-4CD4-B246-9D4AE58D14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59" y="4903499"/>
            <a:ext cx="12192000" cy="1876288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95CC6F25-A55D-41F6-96BD-3D9EBFFF6022}"/>
              </a:ext>
            </a:extLst>
          </p:cNvPr>
          <p:cNvSpPr txBox="1"/>
          <p:nvPr/>
        </p:nvSpPr>
        <p:spPr>
          <a:xfrm>
            <a:off x="2500393" y="78213"/>
            <a:ext cx="734733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5334" b="1" spc="106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TIÊU</a:t>
            </a:r>
            <a:r>
              <a:rPr lang="en-US" sz="5334" b="1" spc="106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CHÍ</a:t>
            </a:r>
            <a:r>
              <a:rPr lang="en-US" sz="5334" b="1" spc="106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ĐÁNH</a:t>
            </a:r>
            <a:r>
              <a:rPr lang="en-US" sz="5334" b="1" spc="106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5334" b="1" spc="106" dirty="0" err="1">
                <a:solidFill>
                  <a:srgbClr val="FE7D6C"/>
                </a:solidFill>
                <a:latin typeface="#9Slide03 BoosterNextFYBlack" panose="02000A03000000020004" pitchFamily="2" charset="0"/>
              </a:rPr>
              <a:t>GIÁ</a:t>
            </a:r>
            <a:r>
              <a:rPr lang="en-US" sz="5334" b="1" spc="106" dirty="0">
                <a:solidFill>
                  <a:srgbClr val="FE7D6C"/>
                </a:solidFill>
                <a:latin typeface="#9Slide03 BoosterNextFYBlack" panose="02000A03000000020004" pitchFamily="2" charset="0"/>
              </a:rPr>
              <a:t>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72489C-0522-448B-B197-91863909B992}"/>
              </a:ext>
            </a:extLst>
          </p:cNvPr>
          <p:cNvGrpSpPr/>
          <p:nvPr/>
        </p:nvGrpSpPr>
        <p:grpSpPr>
          <a:xfrm>
            <a:off x="2044047" y="1208861"/>
            <a:ext cx="8871603" cy="1491279"/>
            <a:chOff x="194458" y="2205254"/>
            <a:chExt cx="12155857" cy="223691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6FAE811-0566-47C0-8141-E0723282B010}"/>
                </a:ext>
              </a:extLst>
            </p:cNvPr>
            <p:cNvSpPr/>
            <p:nvPr/>
          </p:nvSpPr>
          <p:spPr>
            <a:xfrm>
              <a:off x="194458" y="2205254"/>
              <a:ext cx="5892936" cy="2236918"/>
            </a:xfrm>
            <a:custGeom>
              <a:avLst/>
              <a:gdLst>
                <a:gd name="connsiteX0" fmla="*/ 0 w 5665927"/>
                <a:gd name="connsiteY0" fmla="*/ 361511 h 3615109"/>
                <a:gd name="connsiteX1" fmla="*/ 361511 w 5665927"/>
                <a:gd name="connsiteY1" fmla="*/ 0 h 3615109"/>
                <a:gd name="connsiteX2" fmla="*/ 5304416 w 5665927"/>
                <a:gd name="connsiteY2" fmla="*/ 0 h 3615109"/>
                <a:gd name="connsiteX3" fmla="*/ 5665927 w 5665927"/>
                <a:gd name="connsiteY3" fmla="*/ 361511 h 3615109"/>
                <a:gd name="connsiteX4" fmla="*/ 5665927 w 5665927"/>
                <a:gd name="connsiteY4" fmla="*/ 3253598 h 3615109"/>
                <a:gd name="connsiteX5" fmla="*/ 5304416 w 5665927"/>
                <a:gd name="connsiteY5" fmla="*/ 3615109 h 3615109"/>
                <a:gd name="connsiteX6" fmla="*/ 361511 w 5665927"/>
                <a:gd name="connsiteY6" fmla="*/ 3615109 h 3615109"/>
                <a:gd name="connsiteX7" fmla="*/ 0 w 5665927"/>
                <a:gd name="connsiteY7" fmla="*/ 3253598 h 3615109"/>
                <a:gd name="connsiteX8" fmla="*/ 0 w 5665927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5927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5304416" y="0"/>
                  </a:lnTo>
                  <a:cubicBezTo>
                    <a:pt x="5504073" y="0"/>
                    <a:pt x="5665927" y="161854"/>
                    <a:pt x="5665927" y="361511"/>
                  </a:cubicBezTo>
                  <a:lnTo>
                    <a:pt x="5665927" y="3253598"/>
                  </a:lnTo>
                  <a:cubicBezTo>
                    <a:pt x="5665927" y="3453255"/>
                    <a:pt x="5504073" y="3615109"/>
                    <a:pt x="5304416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89" tIns="235689" rIns="235689" bIns="235689" numCol="1" spcCol="1270" anchor="ctr" anchorCtr="0">
              <a:noAutofit/>
            </a:bodyPr>
            <a:lstStyle/>
            <a:p>
              <a:pPr algn="ctr" defTabSz="19262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34" b="1" dirty="0" err="1">
                  <a:solidFill>
                    <a:srgbClr val="002060"/>
                  </a:solidFill>
                </a:rPr>
                <a:t>Hình</a:t>
              </a:r>
              <a:r>
                <a:rPr lang="en-US" sz="4334" b="1" dirty="0">
                  <a:solidFill>
                    <a:srgbClr val="002060"/>
                  </a:solidFill>
                </a:rPr>
                <a:t> </a:t>
              </a:r>
              <a:r>
                <a:rPr lang="en-US" sz="4334" b="1" dirty="0" err="1">
                  <a:solidFill>
                    <a:srgbClr val="002060"/>
                  </a:solidFill>
                </a:rPr>
                <a:t>thức</a:t>
              </a:r>
              <a:endParaRPr lang="en-US" sz="4334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33F4FCB-0964-4AA3-859E-713827DAB2D3}"/>
                </a:ext>
              </a:extLst>
            </p:cNvPr>
            <p:cNvSpPr/>
            <p:nvPr/>
          </p:nvSpPr>
          <p:spPr>
            <a:xfrm>
              <a:off x="6683635" y="2205254"/>
              <a:ext cx="5666680" cy="2236918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CAEAEA"/>
            </a:solidFill>
            <a:ln>
              <a:solidFill>
                <a:srgbClr val="00B0F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7387" tIns="167387" rIns="167387" bIns="167387" numCol="1" spcCol="1270" anchor="ctr" anchorCtr="0">
              <a:noAutofit/>
            </a:bodyPr>
            <a:lstStyle/>
            <a:p>
              <a:pPr algn="ctr" defTabSz="1333567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Bố</a:t>
              </a:r>
              <a:r>
                <a:rPr lang="en-US" sz="36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cục</a:t>
              </a:r>
              <a:r>
                <a:rPr lang="en-US" sz="36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đủ</a:t>
              </a:r>
              <a:r>
                <a:rPr lang="en-US" sz="36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en-US" sz="36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US" sz="36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3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DA6416E-409D-41A4-9D29-77A46553481A}"/>
              </a:ext>
            </a:extLst>
          </p:cNvPr>
          <p:cNvGrpSpPr/>
          <p:nvPr/>
        </p:nvGrpSpPr>
        <p:grpSpPr>
          <a:xfrm>
            <a:off x="1769727" y="3188471"/>
            <a:ext cx="9420243" cy="3183059"/>
            <a:chOff x="2490855" y="5141329"/>
            <a:chExt cx="12212573" cy="4774588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20A3F0B-C996-4AF5-AED5-0294A1486C78}"/>
                </a:ext>
              </a:extLst>
            </p:cNvPr>
            <p:cNvSpPr/>
            <p:nvPr/>
          </p:nvSpPr>
          <p:spPr>
            <a:xfrm>
              <a:off x="2490855" y="5933611"/>
              <a:ext cx="5892936" cy="2237053"/>
            </a:xfrm>
            <a:custGeom>
              <a:avLst/>
              <a:gdLst>
                <a:gd name="connsiteX0" fmla="*/ 0 w 11560231"/>
                <a:gd name="connsiteY0" fmla="*/ 361511 h 3615109"/>
                <a:gd name="connsiteX1" fmla="*/ 361511 w 11560231"/>
                <a:gd name="connsiteY1" fmla="*/ 0 h 3615109"/>
                <a:gd name="connsiteX2" fmla="*/ 11198720 w 11560231"/>
                <a:gd name="connsiteY2" fmla="*/ 0 h 3615109"/>
                <a:gd name="connsiteX3" fmla="*/ 11560231 w 11560231"/>
                <a:gd name="connsiteY3" fmla="*/ 361511 h 3615109"/>
                <a:gd name="connsiteX4" fmla="*/ 11560231 w 11560231"/>
                <a:gd name="connsiteY4" fmla="*/ 3253598 h 3615109"/>
                <a:gd name="connsiteX5" fmla="*/ 11198720 w 11560231"/>
                <a:gd name="connsiteY5" fmla="*/ 3615109 h 3615109"/>
                <a:gd name="connsiteX6" fmla="*/ 361511 w 11560231"/>
                <a:gd name="connsiteY6" fmla="*/ 3615109 h 3615109"/>
                <a:gd name="connsiteX7" fmla="*/ 0 w 11560231"/>
                <a:gd name="connsiteY7" fmla="*/ 3253598 h 3615109"/>
                <a:gd name="connsiteX8" fmla="*/ 0 w 11560231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0231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11198720" y="0"/>
                  </a:lnTo>
                  <a:cubicBezTo>
                    <a:pt x="11398377" y="0"/>
                    <a:pt x="11560231" y="161854"/>
                    <a:pt x="11560231" y="361511"/>
                  </a:cubicBezTo>
                  <a:lnTo>
                    <a:pt x="11560231" y="3253598"/>
                  </a:lnTo>
                  <a:cubicBezTo>
                    <a:pt x="11560231" y="3453255"/>
                    <a:pt x="11398377" y="3615109"/>
                    <a:pt x="11198720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689" tIns="235689" rIns="235689" bIns="235689" numCol="1" spcCol="1270" anchor="ctr" anchorCtr="0">
              <a:noAutofit/>
            </a:bodyPr>
            <a:lstStyle/>
            <a:p>
              <a:pPr algn="ctr" defTabSz="19262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dirty="0" err="1">
                  <a:solidFill>
                    <a:srgbClr val="002060"/>
                  </a:solidFill>
                </a:rPr>
                <a:t>Nội</a:t>
              </a:r>
              <a:r>
                <a:rPr lang="en-US" sz="4400" b="1" dirty="0">
                  <a:solidFill>
                    <a:srgbClr val="002060"/>
                  </a:solidFill>
                </a:rPr>
                <a:t> dung</a:t>
              </a: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189D184-FD9C-458D-B178-72AFB7D5DBEB}"/>
                </a:ext>
              </a:extLst>
            </p:cNvPr>
            <p:cNvSpPr/>
            <p:nvPr/>
          </p:nvSpPr>
          <p:spPr>
            <a:xfrm>
              <a:off x="8980032" y="5141329"/>
              <a:ext cx="5666679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07" tIns="124207" rIns="124207" bIns="124207" numCol="1" spcCol="1270" anchor="ctr" anchorCtr="0">
              <a:noAutofit/>
            </a:bodyPr>
            <a:lstStyle/>
            <a:p>
              <a:pPr algn="ctr" defTabSz="829775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Sử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ngữ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miêu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phù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hợp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1BDA1DF5-88EA-4866-AAA7-C78E2A77C452}"/>
                </a:ext>
              </a:extLst>
            </p:cNvPr>
            <p:cNvSpPr/>
            <p:nvPr/>
          </p:nvSpPr>
          <p:spPr>
            <a:xfrm>
              <a:off x="9036748" y="7792566"/>
              <a:ext cx="5666680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207" tIns="124207" rIns="124207" bIns="124207" numCol="1" spcCol="1270" anchor="ctr" anchorCtr="0">
              <a:noAutofit/>
            </a:bodyPr>
            <a:lstStyle/>
            <a:p>
              <a:pPr algn="ctr" defTabSz="829775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Diễn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chảy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</a:p>
            <a:p>
              <a:pPr algn="ctr" defTabSz="829775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sai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lỗi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tả</a:t>
              </a:r>
              <a:r>
                <a:rPr lang="en-US" sz="3200" dirty="0">
                  <a:solidFill>
                    <a:srgbClr val="19171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667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72953" y="71208"/>
            <a:ext cx="12192000" cy="6858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-142036">
            <a:off x="1164222" y="1045172"/>
            <a:ext cx="4895287" cy="5109284"/>
          </a:xfrm>
          <a:prstGeom prst="rect">
            <a:avLst/>
          </a:prstGeom>
          <a:solidFill>
            <a:srgbClr val="FAF2E3"/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67" dirty="0" err="1">
                <a:solidFill>
                  <a:srgbClr val="002060"/>
                </a:solidFill>
                <a:latin typeface="Fira Sans" panose="020B0803050000020004" pitchFamily="34" charset="0"/>
              </a:rPr>
              <a:t>Viết</a:t>
            </a:r>
            <a:endParaRPr lang="en-US" sz="11067" dirty="0">
              <a:solidFill>
                <a:srgbClr val="002060"/>
              </a:solidFill>
              <a:latin typeface="Fira Sans" panose="020B0803050000020004" pitchFamily="34" charset="0"/>
            </a:endParaRPr>
          </a:p>
          <a:p>
            <a:pPr algn="ctr"/>
            <a:r>
              <a:rPr lang="en-US" sz="11067" dirty="0">
                <a:solidFill>
                  <a:srgbClr val="002060"/>
                </a:solidFill>
                <a:latin typeface="Fira Sans" panose="020B0803050000020004" pitchFamily="34" charset="0"/>
              </a:rPr>
              <a:t> </a:t>
            </a:r>
            <a:r>
              <a:rPr lang="en-US" sz="11067" dirty="0" err="1">
                <a:solidFill>
                  <a:srgbClr val="002060"/>
                </a:solidFill>
                <a:latin typeface="Fira Sans" panose="020B0803050000020004" pitchFamily="34" charset="0"/>
              </a:rPr>
              <a:t>bài</a:t>
            </a:r>
            <a:r>
              <a:rPr lang="en-US" sz="11067" dirty="0">
                <a:solidFill>
                  <a:srgbClr val="002060"/>
                </a:solidFill>
                <a:latin typeface="Fira Sans" panose="020B0803050000020004" pitchFamily="34" charset="0"/>
              </a:rPr>
              <a:t> </a:t>
            </a:r>
            <a:r>
              <a:rPr lang="en-US" sz="11067" dirty="0" err="1">
                <a:solidFill>
                  <a:srgbClr val="002060"/>
                </a:solidFill>
                <a:latin typeface="Fira Sans" panose="020B0803050000020004" pitchFamily="34" charset="0"/>
              </a:rPr>
              <a:t>văn</a:t>
            </a:r>
            <a:endParaRPr lang="en-US" sz="11067" dirty="0">
              <a:solidFill>
                <a:srgbClr val="002060"/>
              </a:solidFill>
              <a:latin typeface="Fira Sans" panose="020B08030500000200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49036" y="901380"/>
            <a:ext cx="606841" cy="6068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660495" y="724411"/>
            <a:ext cx="937371" cy="6987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78797">
            <a:off x="-85825" y="114833"/>
            <a:ext cx="1707600" cy="7637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41094">
            <a:off x="5240788" y="4045738"/>
            <a:ext cx="1828621" cy="16923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15387">
            <a:off x="11113757" y="6280890"/>
            <a:ext cx="1274925" cy="59110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87979">
            <a:off x="96052" y="5406496"/>
            <a:ext cx="1846726" cy="10946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260657" y="496947"/>
            <a:ext cx="1566324" cy="43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0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9BD29C4D-6855-48C0-9657-25D02B3FFA91}"/>
              </a:ext>
            </a:extLst>
          </p:cNvPr>
          <p:cNvGrpSpPr>
            <a:grpSpLocks/>
          </p:cNvGrpSpPr>
          <p:nvPr/>
        </p:nvGrpSpPr>
        <p:grpSpPr bwMode="auto">
          <a:xfrm>
            <a:off x="2756483" y="1913869"/>
            <a:ext cx="9265921" cy="2737617"/>
            <a:chOff x="1388759" y="2337915"/>
            <a:chExt cx="10321715" cy="2737617"/>
          </a:xfrm>
        </p:grpSpPr>
        <p:sp>
          <p:nvSpPr>
            <p:cNvPr id="32" name="矩形: 圆角 14">
              <a:extLst>
                <a:ext uri="{FF2B5EF4-FFF2-40B4-BE49-F238E27FC236}">
                  <a16:creationId xmlns:a16="http://schemas.microsoft.com/office/drawing/2014/main" id="{FDD9E6F9-0282-4091-A037-E2500A1CED33}"/>
                </a:ext>
              </a:extLst>
            </p:cNvPr>
            <p:cNvSpPr/>
            <p:nvPr/>
          </p:nvSpPr>
          <p:spPr>
            <a:xfrm>
              <a:off x="1388759" y="2337915"/>
              <a:ext cx="10321715" cy="2737617"/>
            </a:xfrm>
            <a:prstGeom prst="roundRect">
              <a:avLst/>
            </a:prstGeom>
            <a:solidFill>
              <a:srgbClr val="FCFC8E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35" name="文本框 15">
              <a:extLst>
                <a:ext uri="{FF2B5EF4-FFF2-40B4-BE49-F238E27FC236}">
                  <a16:creationId xmlns:a16="http://schemas.microsoft.com/office/drawing/2014/main" id="{19A4001C-D31A-41E1-85C7-184DBA298F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849" y="2644894"/>
              <a:ext cx="8769070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Viết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được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một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bài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văn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tả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cảnh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có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bố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cục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rõ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ràng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,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đủ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ý,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dùng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từ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,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đặt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câu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 </a:t>
              </a:r>
              <a:r>
                <a:rPr lang="en-US" sz="4400" b="1" dirty="0" err="1">
                  <a:solidFill>
                    <a:srgbClr val="191919"/>
                  </a:solidFill>
                  <a:cs typeface="Calibri" panose="020F0502020204030204" pitchFamily="34" charset="0"/>
                </a:rPr>
                <a:t>đúng</a:t>
              </a:r>
              <a:r>
                <a:rPr lang="en-US" sz="4400" b="1" dirty="0">
                  <a:solidFill>
                    <a:srgbClr val="191919"/>
                  </a:solidFill>
                  <a:cs typeface="Calibri" panose="020F050202020403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号-温暖童稚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49" name="图片 20">
            <a:extLst>
              <a:ext uri="{FF2B5EF4-FFF2-40B4-BE49-F238E27FC236}">
                <a16:creationId xmlns:a16="http://schemas.microsoft.com/office/drawing/2014/main" id="{84328EC5-3009-4668-B511-A2C1B9549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876643" y="-41100"/>
            <a:ext cx="2740879" cy="192722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5098B711-F2A3-41A0-AC29-C35E37E087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44131"/>
            <a:ext cx="12192000" cy="1876288"/>
          </a:xfrm>
          <a:prstGeom prst="rect">
            <a:avLst/>
          </a:prstGeom>
        </p:spPr>
      </p:pic>
      <p:sp>
        <p:nvSpPr>
          <p:cNvPr id="16" name="Cloud 15">
            <a:extLst>
              <a:ext uri="{FF2B5EF4-FFF2-40B4-BE49-F238E27FC236}">
                <a16:creationId xmlns:a16="http://schemas.microsoft.com/office/drawing/2014/main" id="{81EDC267-49D0-43D2-B609-47D3391A60B1}"/>
              </a:ext>
            </a:extLst>
          </p:cNvPr>
          <p:cNvSpPr/>
          <p:nvPr/>
        </p:nvSpPr>
        <p:spPr>
          <a:xfrm>
            <a:off x="445629" y="262239"/>
            <a:ext cx="3767512" cy="143481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#9Slide07 SVNUT Triumph Press" panose="000005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#9Slide07 SVNUT Triumph Press" panose="000005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latin typeface="#9Slide07 SVNUT Triumph Press" panose="00000500000000000000" pitchFamily="2" charset="0"/>
            </a:endParaRPr>
          </a:p>
          <a:p>
            <a:pPr algn="ctr"/>
            <a:endParaRPr lang="en-US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0">
            <a:extLst>
              <a:ext uri="{FF2B5EF4-FFF2-40B4-BE49-F238E27FC236}">
                <a16:creationId xmlns:a16="http://schemas.microsoft.com/office/drawing/2014/main" id="{B3AF2D83-AB14-8E45-80CD-C5727A32ED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7" b="8376"/>
          <a:stretch/>
        </p:blipFill>
        <p:spPr>
          <a:xfrm rot="10800000">
            <a:off x="-6" y="-1"/>
            <a:ext cx="12192000" cy="41053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5769E3-CBAA-4942-9735-56DF2991E579}"/>
              </a:ext>
            </a:extLst>
          </p:cNvPr>
          <p:cNvSpPr/>
          <p:nvPr/>
        </p:nvSpPr>
        <p:spPr>
          <a:xfrm>
            <a:off x="3193597" y="2251200"/>
            <a:ext cx="58047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b="1" dirty="0">
                <a:solidFill>
                  <a:srgbClr val="FF0000"/>
                </a:solidFill>
                <a:latin typeface="Calibri" panose="020F0502020204030204" pitchFamily="34" charset="0"/>
                <a:ea typeface="义启粗楷体" panose="02000500000000000000" pitchFamily="2" charset="-122"/>
                <a:cs typeface="Calibri" panose="020F0502020204030204" pitchFamily="34" charset="0"/>
              </a:rPr>
              <a:t>KHỞI ĐỘNG</a:t>
            </a:r>
            <a:endParaRPr lang="zh-CN" altLang="en-US" sz="8800" b="1" dirty="0">
              <a:solidFill>
                <a:srgbClr val="FF0000"/>
              </a:solidFill>
              <a:latin typeface="Calibri" panose="020F0502020204030204" pitchFamily="34" charset="0"/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/>
          <p:nvPr/>
        </p:nvGrpSpPr>
        <p:grpSpPr>
          <a:xfrm>
            <a:off x="3377502" y="866521"/>
            <a:ext cx="8144751" cy="4744154"/>
            <a:chOff x="2054721" y="1419434"/>
            <a:chExt cx="7804875" cy="4745870"/>
          </a:xfrm>
        </p:grpSpPr>
        <p:sp>
          <p:nvSpPr>
            <p:cNvPr id="39" name="Oval 18"/>
            <p:cNvSpPr/>
            <p:nvPr/>
          </p:nvSpPr>
          <p:spPr>
            <a:xfrm>
              <a:off x="2054721" y="1891972"/>
              <a:ext cx="3350987" cy="3350987"/>
            </a:xfrm>
            <a:prstGeom prst="ellipse">
              <a:avLst/>
            </a:prstGeom>
            <a:solidFill>
              <a:srgbClr val="92D05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55" tIns="60927" rIns="121855" bIns="60927" rtlCol="0" anchor="ctr"/>
            <a:lstStyle/>
            <a:p>
              <a:pPr algn="ctr" defTabSz="914126"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16"/>
            <p:cNvSpPr/>
            <p:nvPr/>
          </p:nvSpPr>
          <p:spPr>
            <a:xfrm>
              <a:off x="6696077" y="3001785"/>
              <a:ext cx="3163519" cy="3163519"/>
            </a:xfrm>
            <a:prstGeom prst="ellipse">
              <a:avLst/>
            </a:prstGeom>
            <a:solidFill>
              <a:schemeClr val="accent1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55" tIns="60927" rIns="121855" bIns="60927" rtlCol="0" anchor="ctr"/>
            <a:lstStyle/>
            <a:p>
              <a:pPr algn="ctr" defTabSz="914126">
                <a:defRPr/>
              </a:pPr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14"/>
            <p:cNvSpPr/>
            <p:nvPr/>
          </p:nvSpPr>
          <p:spPr>
            <a:xfrm>
              <a:off x="4824490" y="1419434"/>
              <a:ext cx="2712720" cy="2712720"/>
            </a:xfrm>
            <a:prstGeom prst="ellipse">
              <a:avLst/>
            </a:prstGeom>
            <a:solidFill>
              <a:srgbClr val="FFC000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55" tIns="60927" rIns="121855" bIns="60927" rtlCol="0" anchor="ctr"/>
            <a:lstStyle/>
            <a:p>
              <a:pPr algn="ctr" defTabSz="914126"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17"/>
            <p:cNvSpPr/>
            <p:nvPr/>
          </p:nvSpPr>
          <p:spPr>
            <a:xfrm>
              <a:off x="4870455" y="3691333"/>
              <a:ext cx="2218109" cy="2218109"/>
            </a:xfrm>
            <a:prstGeom prst="ellipse">
              <a:avLst/>
            </a:prstGeom>
            <a:solidFill>
              <a:srgbClr val="FF3399"/>
            </a:solidFill>
            <a:ln w="76200" cmpd="sng"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55" tIns="60927" rIns="121855" bIns="60927" rtlCol="0" anchor="ctr"/>
            <a:lstStyle/>
            <a:p>
              <a:pPr algn="ctr" defTabSz="914126"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Text Box 5"/>
          <p:cNvSpPr txBox="1"/>
          <p:nvPr/>
        </p:nvSpPr>
        <p:spPr>
          <a:xfrm>
            <a:off x="6479795" y="3725624"/>
            <a:ext cx="2053767" cy="9230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1932">
              <a:spcBef>
                <a:spcPct val="0"/>
              </a:spcBef>
            </a:pPr>
            <a:r>
              <a:rPr lang="en-US" sz="5398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Bố</a:t>
            </a:r>
            <a:r>
              <a:rPr lang="en-US" sz="5398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r>
              <a:rPr lang="en-US" sz="5398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cục</a:t>
            </a:r>
            <a:endParaRPr lang="en-US" altLang="en-US" sz="5398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07263" y="1556766"/>
            <a:ext cx="2633444" cy="92298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1932">
              <a:spcBef>
                <a:spcPct val="0"/>
              </a:spcBef>
            </a:pPr>
            <a:r>
              <a:rPr lang="en-GB" altLang="en-US" sz="5399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Chính</a:t>
            </a:r>
            <a:r>
              <a:rPr lang="en-GB" altLang="en-US" sz="5399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r>
              <a:rPr lang="en-GB" altLang="en-US" sz="5399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tả</a:t>
            </a:r>
            <a:endParaRPr lang="en-GB" altLang="en-US" sz="5399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593011" y="3026360"/>
            <a:ext cx="2835155" cy="1753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1661932">
              <a:spcBef>
                <a:spcPct val="0"/>
              </a:spcBef>
            </a:pPr>
            <a:r>
              <a:rPr lang="en-GB" altLang="en-US" sz="5398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Cách</a:t>
            </a:r>
            <a:r>
              <a:rPr lang="en-GB" altLang="en-US" sz="5398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r>
              <a:rPr lang="en-GB" altLang="en-US" sz="5398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diễn</a:t>
            </a:r>
            <a:r>
              <a:rPr lang="en-GB" altLang="en-US" sz="5398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r>
              <a:rPr lang="en-GB" altLang="en-US" sz="5398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đạt</a:t>
            </a:r>
            <a:endParaRPr lang="en-GB" altLang="en-US" sz="5398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63868" y="2384267"/>
            <a:ext cx="3233578" cy="175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1661932">
              <a:spcBef>
                <a:spcPct val="0"/>
              </a:spcBef>
            </a:pPr>
            <a:r>
              <a:rPr lang="en-GB" altLang="en-US" sz="5399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Biện</a:t>
            </a:r>
            <a:r>
              <a:rPr lang="en-GB" altLang="en-US" sz="5399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r>
              <a:rPr lang="en-GB" altLang="en-US" sz="5399" b="1" dirty="0" err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pháp</a:t>
            </a:r>
            <a:r>
              <a:rPr lang="en-GB" altLang="en-US" sz="5399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 </a:t>
            </a:r>
            <a:br>
              <a:rPr lang="en-GB" altLang="en-US" sz="5399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</a:br>
            <a:r>
              <a:rPr lang="en-GB" altLang="en-US" sz="5399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+mn-ea"/>
              </a:rPr>
              <a:t>NT</a:t>
            </a:r>
          </a:p>
        </p:txBody>
      </p:sp>
      <p:sp>
        <p:nvSpPr>
          <p:cNvPr id="15" name="文本框 39">
            <a:extLst>
              <a:ext uri="{FF2B5EF4-FFF2-40B4-BE49-F238E27FC236}">
                <a16:creationId xmlns:a16="http://schemas.microsoft.com/office/drawing/2014/main" id="{24B4988A-1A51-4B8E-9632-4C9BA1D7FF6B}"/>
              </a:ext>
            </a:extLst>
          </p:cNvPr>
          <p:cNvSpPr txBox="1"/>
          <p:nvPr/>
        </p:nvSpPr>
        <p:spPr>
          <a:xfrm>
            <a:off x="665719" y="220340"/>
            <a:ext cx="11330720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7">
              <a:defRPr/>
            </a:pP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Để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viết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được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một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bài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văn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hay,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em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cần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lưu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ý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điều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</a:t>
            </a:r>
            <a:r>
              <a:rPr lang="en-US" altLang="zh-CN" sz="3599" b="1" dirty="0" err="1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gì</a:t>
            </a:r>
            <a:r>
              <a:rPr lang="en-US" altLang="zh-CN" sz="3599" b="1" dirty="0">
                <a:solidFill>
                  <a:srgbClr val="FF0000"/>
                </a:solidFill>
                <a:latin typeface="#9Slide03 BoosterNextFYBlack" panose="02000A03000000020004" pitchFamily="2" charset="0"/>
                <a:cs typeface="+mn-ea"/>
                <a:sym typeface="+mn-lt"/>
              </a:rPr>
              <a:t> ?</a:t>
            </a:r>
            <a:endParaRPr lang="zh-CN" altLang="en-US" sz="3599" b="1" dirty="0">
              <a:solidFill>
                <a:srgbClr val="FF0000"/>
              </a:solidFill>
              <a:latin typeface="#9Slide03 BoosterNextFYBlack" panose="02000A03000000020004" pitchFamily="2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43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6147C-BCED-40F6-931A-85CB15BE8E26}"/>
              </a:ext>
            </a:extLst>
          </p:cNvPr>
          <p:cNvGrpSpPr/>
          <p:nvPr/>
        </p:nvGrpSpPr>
        <p:grpSpPr>
          <a:xfrm>
            <a:off x="631301" y="1912921"/>
            <a:ext cx="2579968" cy="2190098"/>
            <a:chOff x="189302" y="1792528"/>
            <a:chExt cx="2580565" cy="2190605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9436B59-8603-48B2-9161-58DA2ED2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9302" y="1792528"/>
              <a:ext cx="2580565" cy="2190605"/>
            </a:xfrm>
            <a:prstGeom prst="rect">
              <a:avLst/>
            </a:prstGeom>
          </p:spPr>
        </p:pic>
        <p:sp>
          <p:nvSpPr>
            <p:cNvPr id="6" name="Rectangles 3">
              <a:extLst>
                <a:ext uri="{FF2B5EF4-FFF2-40B4-BE49-F238E27FC236}">
                  <a16:creationId xmlns:a16="http://schemas.microsoft.com/office/drawing/2014/main" id="{EA6F4154-FC69-49FB-8395-D3AAA3239FEC}"/>
                </a:ext>
              </a:extLst>
            </p:cNvPr>
            <p:cNvSpPr/>
            <p:nvPr/>
          </p:nvSpPr>
          <p:spPr>
            <a:xfrm>
              <a:off x="359727" y="2343843"/>
              <a:ext cx="223971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 defTabSz="1661932">
                <a:spcBef>
                  <a:spcPct val="0"/>
                </a:spcBef>
              </a:pPr>
              <a:r>
                <a:rPr lang="en-GB" altLang="en-US" sz="47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Bố</a:t>
              </a:r>
              <a:r>
                <a:rPr lang="en-GB" altLang="en-US" sz="4799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GB" altLang="en-US" sz="47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cục</a:t>
              </a:r>
              <a:endParaRPr lang="en-GB" altLang="en-US" sz="4799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s 1">
            <a:extLst>
              <a:ext uri="{FF2B5EF4-FFF2-40B4-BE49-F238E27FC236}">
                <a16:creationId xmlns:a16="http://schemas.microsoft.com/office/drawing/2014/main" id="{FABE48EA-BCFB-4749-B6E4-E7C9612CF8AB}"/>
              </a:ext>
            </a:extLst>
          </p:cNvPr>
          <p:cNvSpPr/>
          <p:nvPr/>
        </p:nvSpPr>
        <p:spPr>
          <a:xfrm>
            <a:off x="2957469" y="1832084"/>
            <a:ext cx="8603231" cy="63079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s 2">
            <a:extLst>
              <a:ext uri="{FF2B5EF4-FFF2-40B4-BE49-F238E27FC236}">
                <a16:creationId xmlns:a16="http://schemas.microsoft.com/office/drawing/2014/main" id="{156308FD-13F7-42B7-A9F6-289310BC9F3F}"/>
              </a:ext>
            </a:extLst>
          </p:cNvPr>
          <p:cNvSpPr/>
          <p:nvPr/>
        </p:nvSpPr>
        <p:spPr>
          <a:xfrm>
            <a:off x="3577937" y="2707399"/>
            <a:ext cx="8244398" cy="11692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Ba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s 4">
            <a:extLst>
              <a:ext uri="{FF2B5EF4-FFF2-40B4-BE49-F238E27FC236}">
                <a16:creationId xmlns:a16="http://schemas.microsoft.com/office/drawing/2014/main" id="{D72465E1-DFAC-4FDF-910A-3002DD6BA7B9}"/>
              </a:ext>
            </a:extLst>
          </p:cNvPr>
          <p:cNvSpPr/>
          <p:nvPr/>
        </p:nvSpPr>
        <p:spPr>
          <a:xfrm>
            <a:off x="2802265" y="3968267"/>
            <a:ext cx="9080467" cy="116912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vẹn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E743F-A0EA-491B-AAC7-97F79A118EF5}"/>
              </a:ext>
            </a:extLst>
          </p:cNvPr>
          <p:cNvGrpSpPr/>
          <p:nvPr/>
        </p:nvGrpSpPr>
        <p:grpSpPr>
          <a:xfrm>
            <a:off x="2802265" y="204278"/>
            <a:ext cx="7956522" cy="1078571"/>
            <a:chOff x="459589" y="49116"/>
            <a:chExt cx="9740867" cy="129766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C9BD27-52DE-4C20-9A02-489F217B3A2C}"/>
                </a:ext>
              </a:extLst>
            </p:cNvPr>
            <p:cNvSpPr/>
            <p:nvPr/>
          </p:nvSpPr>
          <p:spPr>
            <a:xfrm>
              <a:off x="1079293" y="413300"/>
              <a:ext cx="8008724" cy="745988"/>
            </a:xfrm>
            <a:prstGeom prst="roundRect">
              <a:avLst/>
            </a:prstGeom>
            <a:solidFill>
              <a:srgbClr val="DDF3FF"/>
            </a:solidFill>
            <a:ln w="28575">
              <a:solidFill>
                <a:srgbClr val="7ACE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89A371E-E978-482E-98E0-5C475AF1B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9" y="398038"/>
              <a:ext cx="9740867" cy="8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9E4376-4969-4B65-B55B-0F4EB7EC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981" y="49116"/>
              <a:ext cx="1297661" cy="129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6147C-BCED-40F6-931A-85CB15BE8E26}"/>
              </a:ext>
            </a:extLst>
          </p:cNvPr>
          <p:cNvGrpSpPr/>
          <p:nvPr/>
        </p:nvGrpSpPr>
        <p:grpSpPr>
          <a:xfrm>
            <a:off x="0" y="1890901"/>
            <a:ext cx="2995242" cy="2542617"/>
            <a:chOff x="189302" y="1792527"/>
            <a:chExt cx="2995934" cy="2543206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9436B59-8603-48B2-9161-58DA2ED2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89302" y="1792527"/>
              <a:ext cx="2995934" cy="2543206"/>
            </a:xfrm>
            <a:prstGeom prst="rect">
              <a:avLst/>
            </a:prstGeom>
          </p:spPr>
        </p:pic>
        <p:sp>
          <p:nvSpPr>
            <p:cNvPr id="6" name="Rectangles 3">
              <a:extLst>
                <a:ext uri="{FF2B5EF4-FFF2-40B4-BE49-F238E27FC236}">
                  <a16:creationId xmlns:a16="http://schemas.microsoft.com/office/drawing/2014/main" id="{EA6F4154-FC69-49FB-8395-D3AAA3239FEC}"/>
                </a:ext>
              </a:extLst>
            </p:cNvPr>
            <p:cNvSpPr/>
            <p:nvPr/>
          </p:nvSpPr>
          <p:spPr>
            <a:xfrm>
              <a:off x="412428" y="2184642"/>
              <a:ext cx="2549685" cy="15697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 defTabSz="1661932">
                <a:spcBef>
                  <a:spcPct val="0"/>
                </a:spcBef>
              </a:pPr>
              <a:r>
                <a:rPr lang="en-GB" altLang="en-US" sz="47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Cách</a:t>
              </a:r>
              <a:r>
                <a:rPr lang="en-GB" altLang="en-US" sz="4799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br>
                <a:rPr lang="en-GB" altLang="en-US" sz="4799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</a:br>
              <a:r>
                <a:rPr lang="en-GB" altLang="en-US" sz="47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diễn</a:t>
              </a:r>
              <a:r>
                <a:rPr lang="en-GB" altLang="en-US" sz="4799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GB" altLang="en-US" sz="47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đạt</a:t>
              </a:r>
              <a:endParaRPr lang="en-GB" altLang="en-US" sz="4799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s 1">
            <a:extLst>
              <a:ext uri="{FF2B5EF4-FFF2-40B4-BE49-F238E27FC236}">
                <a16:creationId xmlns:a16="http://schemas.microsoft.com/office/drawing/2014/main" id="{FABE48EA-BCFB-4749-B6E4-E7C9612CF8AB}"/>
              </a:ext>
            </a:extLst>
          </p:cNvPr>
          <p:cNvSpPr/>
          <p:nvPr/>
        </p:nvSpPr>
        <p:spPr>
          <a:xfrm>
            <a:off x="3192861" y="1927815"/>
            <a:ext cx="8636194" cy="13846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27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799" b="1" dirty="0">
                <a:latin typeface="Arial" panose="020B0604020202020204" pitchFamily="34" charset="0"/>
                <a:cs typeface="Arial" panose="020B0604020202020204" pitchFamily="34" charset="0"/>
              </a:rPr>
              <a:t>Khi tả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vi-VN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799" b="1" dirty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vi-VN" sz="2799" b="1" dirty="0">
                <a:latin typeface="Arial" panose="020B0604020202020204" pitchFamily="34" charset="0"/>
                <a:cs typeface="Arial" panose="020B0604020202020204" pitchFamily="34" charset="0"/>
              </a:rPr>
              <a:t> lựa chọ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799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altLang="en-US" sz="2799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s 4">
            <a:extLst>
              <a:ext uri="{FF2B5EF4-FFF2-40B4-BE49-F238E27FC236}">
                <a16:creationId xmlns:a16="http://schemas.microsoft.com/office/drawing/2014/main" id="{D72465E1-DFAC-4FDF-910A-3002DD6BA7B9}"/>
              </a:ext>
            </a:extLst>
          </p:cNvPr>
          <p:cNvSpPr/>
          <p:nvPr/>
        </p:nvSpPr>
        <p:spPr>
          <a:xfrm>
            <a:off x="3192861" y="3545576"/>
            <a:ext cx="8758433" cy="630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499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3499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E743F-A0EA-491B-AAC7-97F79A118EF5}"/>
              </a:ext>
            </a:extLst>
          </p:cNvPr>
          <p:cNvGrpSpPr/>
          <p:nvPr/>
        </p:nvGrpSpPr>
        <p:grpSpPr>
          <a:xfrm>
            <a:off x="2802265" y="204278"/>
            <a:ext cx="7956522" cy="1078571"/>
            <a:chOff x="459589" y="49116"/>
            <a:chExt cx="9740867" cy="129766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C9BD27-52DE-4C20-9A02-489F217B3A2C}"/>
                </a:ext>
              </a:extLst>
            </p:cNvPr>
            <p:cNvSpPr/>
            <p:nvPr/>
          </p:nvSpPr>
          <p:spPr>
            <a:xfrm>
              <a:off x="1079293" y="413300"/>
              <a:ext cx="8008724" cy="745988"/>
            </a:xfrm>
            <a:prstGeom prst="roundRect">
              <a:avLst/>
            </a:prstGeom>
            <a:solidFill>
              <a:srgbClr val="DDF3FF"/>
            </a:solidFill>
            <a:ln w="28575">
              <a:solidFill>
                <a:srgbClr val="7ACE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89A371E-E978-482E-98E0-5C475AF1B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9" y="398038"/>
              <a:ext cx="9740867" cy="8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9E4376-4969-4B65-B55B-0F4EB7EC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9981" y="49116"/>
              <a:ext cx="1297661" cy="1297661"/>
            </a:xfrm>
            <a:prstGeom prst="rect">
              <a:avLst/>
            </a:prstGeom>
          </p:spPr>
        </p:pic>
      </p:grpSp>
      <p:sp>
        <p:nvSpPr>
          <p:cNvPr id="17" name="Rectangles 4">
            <a:extLst>
              <a:ext uri="{FF2B5EF4-FFF2-40B4-BE49-F238E27FC236}">
                <a16:creationId xmlns:a16="http://schemas.microsoft.com/office/drawing/2014/main" id="{29DC8E95-683A-406B-AEFE-8757BE359D34}"/>
              </a:ext>
            </a:extLst>
          </p:cNvPr>
          <p:cNvSpPr/>
          <p:nvPr/>
        </p:nvSpPr>
        <p:spPr>
          <a:xfrm>
            <a:off x="3192861" y="4350898"/>
            <a:ext cx="8758433" cy="10615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3499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799" b="1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ID" sz="2799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3499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5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6147C-BCED-40F6-931A-85CB15BE8E26}"/>
              </a:ext>
            </a:extLst>
          </p:cNvPr>
          <p:cNvGrpSpPr/>
          <p:nvPr/>
        </p:nvGrpSpPr>
        <p:grpSpPr>
          <a:xfrm>
            <a:off x="659292" y="1910831"/>
            <a:ext cx="2579968" cy="2190098"/>
            <a:chOff x="189307" y="1770550"/>
            <a:chExt cx="2580565" cy="2190605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9436B59-8603-48B2-9161-58DA2ED2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89307" y="1770550"/>
              <a:ext cx="2580565" cy="2190605"/>
            </a:xfrm>
            <a:prstGeom prst="rect">
              <a:avLst/>
            </a:prstGeom>
          </p:spPr>
        </p:pic>
        <p:sp>
          <p:nvSpPr>
            <p:cNvPr id="6" name="Rectangles 3">
              <a:extLst>
                <a:ext uri="{FF2B5EF4-FFF2-40B4-BE49-F238E27FC236}">
                  <a16:creationId xmlns:a16="http://schemas.microsoft.com/office/drawing/2014/main" id="{EA6F4154-FC69-49FB-8395-D3AAA3239FEC}"/>
                </a:ext>
              </a:extLst>
            </p:cNvPr>
            <p:cNvSpPr/>
            <p:nvPr/>
          </p:nvSpPr>
          <p:spPr>
            <a:xfrm>
              <a:off x="258743" y="2343843"/>
              <a:ext cx="24416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 defTabSz="1661932">
                <a:spcBef>
                  <a:spcPct val="0"/>
                </a:spcBef>
              </a:pPr>
              <a:r>
                <a:rPr lang="en-GB" altLang="en-US" sz="43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Chính</a:t>
              </a:r>
              <a:r>
                <a:rPr lang="en-GB" altLang="en-US" sz="4399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GB" altLang="en-US" sz="4399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tả</a:t>
              </a:r>
              <a:endParaRPr lang="en-GB" altLang="en-US" sz="4399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s 1">
            <a:extLst>
              <a:ext uri="{FF2B5EF4-FFF2-40B4-BE49-F238E27FC236}">
                <a16:creationId xmlns:a16="http://schemas.microsoft.com/office/drawing/2014/main" id="{FABE48EA-BCFB-4749-B6E4-E7C9612CF8AB}"/>
              </a:ext>
            </a:extLst>
          </p:cNvPr>
          <p:cNvSpPr/>
          <p:nvPr/>
        </p:nvSpPr>
        <p:spPr>
          <a:xfrm>
            <a:off x="3461207" y="1832591"/>
            <a:ext cx="8603231" cy="630796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s 2">
            <a:extLst>
              <a:ext uri="{FF2B5EF4-FFF2-40B4-BE49-F238E27FC236}">
                <a16:creationId xmlns:a16="http://schemas.microsoft.com/office/drawing/2014/main" id="{156308FD-13F7-42B7-A9F6-289310BC9F3F}"/>
              </a:ext>
            </a:extLst>
          </p:cNvPr>
          <p:cNvSpPr/>
          <p:nvPr/>
        </p:nvSpPr>
        <p:spPr>
          <a:xfrm>
            <a:off x="3461207" y="2796478"/>
            <a:ext cx="8511907" cy="116929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E743F-A0EA-491B-AAC7-97F79A118EF5}"/>
              </a:ext>
            </a:extLst>
          </p:cNvPr>
          <p:cNvGrpSpPr/>
          <p:nvPr/>
        </p:nvGrpSpPr>
        <p:grpSpPr>
          <a:xfrm>
            <a:off x="2802265" y="204278"/>
            <a:ext cx="7956522" cy="1078571"/>
            <a:chOff x="459589" y="49116"/>
            <a:chExt cx="9740867" cy="129766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C9BD27-52DE-4C20-9A02-489F217B3A2C}"/>
                </a:ext>
              </a:extLst>
            </p:cNvPr>
            <p:cNvSpPr/>
            <p:nvPr/>
          </p:nvSpPr>
          <p:spPr>
            <a:xfrm>
              <a:off x="1079293" y="413300"/>
              <a:ext cx="8008724" cy="745988"/>
            </a:xfrm>
            <a:prstGeom prst="roundRect">
              <a:avLst/>
            </a:prstGeom>
            <a:solidFill>
              <a:srgbClr val="DDF3FF"/>
            </a:solidFill>
            <a:ln w="28575">
              <a:solidFill>
                <a:srgbClr val="7ACE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89A371E-E978-482E-98E0-5C475AF1B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9" y="398038"/>
              <a:ext cx="9740867" cy="8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9E4376-4969-4B65-B55B-0F4EB7EC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981" y="49116"/>
              <a:ext cx="1297661" cy="1297661"/>
            </a:xfrm>
            <a:prstGeom prst="rect">
              <a:avLst/>
            </a:prstGeom>
          </p:spPr>
        </p:pic>
      </p:grpSp>
      <p:sp>
        <p:nvSpPr>
          <p:cNvPr id="17" name="Rectangles 2">
            <a:extLst>
              <a:ext uri="{FF2B5EF4-FFF2-40B4-BE49-F238E27FC236}">
                <a16:creationId xmlns:a16="http://schemas.microsoft.com/office/drawing/2014/main" id="{B42403DD-C6C2-4E5E-A91A-17044E831B09}"/>
              </a:ext>
            </a:extLst>
          </p:cNvPr>
          <p:cNvSpPr/>
          <p:nvPr/>
        </p:nvSpPr>
        <p:spPr>
          <a:xfrm>
            <a:off x="3461206" y="4238015"/>
            <a:ext cx="8511907" cy="63081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4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GB" altLang="en-US" sz="34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4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5D6147C-BCED-40F6-931A-85CB15BE8E26}"/>
              </a:ext>
            </a:extLst>
          </p:cNvPr>
          <p:cNvGrpSpPr/>
          <p:nvPr/>
        </p:nvGrpSpPr>
        <p:grpSpPr>
          <a:xfrm>
            <a:off x="60906" y="1679589"/>
            <a:ext cx="2909109" cy="2469501"/>
            <a:chOff x="-139916" y="1544312"/>
            <a:chExt cx="2909782" cy="2470072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B9436B59-8603-48B2-9161-58DA2ED28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39916" y="1544312"/>
              <a:ext cx="2909782" cy="2470072"/>
            </a:xfrm>
            <a:prstGeom prst="rect">
              <a:avLst/>
            </a:prstGeom>
          </p:spPr>
        </p:pic>
        <p:sp>
          <p:nvSpPr>
            <p:cNvPr id="6" name="Rectangles 3">
              <a:extLst>
                <a:ext uri="{FF2B5EF4-FFF2-40B4-BE49-F238E27FC236}">
                  <a16:creationId xmlns:a16="http://schemas.microsoft.com/office/drawing/2014/main" id="{EA6F4154-FC69-49FB-8395-D3AAA3239FEC}"/>
                </a:ext>
              </a:extLst>
            </p:cNvPr>
            <p:cNvSpPr/>
            <p:nvPr/>
          </p:nvSpPr>
          <p:spPr>
            <a:xfrm>
              <a:off x="-17298" y="2186644"/>
              <a:ext cx="2661921" cy="132374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t">
              <a:spAutoFit/>
            </a:bodyPr>
            <a:lstStyle/>
            <a:p>
              <a:pPr algn="ctr" defTabSz="1661932">
                <a:spcBef>
                  <a:spcPct val="0"/>
                </a:spcBef>
              </a:pPr>
              <a:r>
                <a:rPr lang="en-GB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Biện</a:t>
              </a:r>
              <a:r>
                <a:rPr lang="en-GB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</a:t>
              </a:r>
              <a:r>
                <a:rPr lang="en-GB" alt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pháp</a:t>
              </a:r>
              <a:endParaRPr lang="en-GB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algn="ctr" defTabSz="1661932">
                <a:spcBef>
                  <a:spcPct val="0"/>
                </a:spcBef>
              </a:pPr>
              <a:r>
                <a:rPr lang="en-GB" alt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NT</a:t>
              </a:r>
            </a:p>
          </p:txBody>
        </p:sp>
      </p:grpSp>
      <p:sp>
        <p:nvSpPr>
          <p:cNvPr id="7" name="Rectangles 1">
            <a:extLst>
              <a:ext uri="{FF2B5EF4-FFF2-40B4-BE49-F238E27FC236}">
                <a16:creationId xmlns:a16="http://schemas.microsoft.com/office/drawing/2014/main" id="{FABE48EA-BCFB-4749-B6E4-E7C9612CF8AB}"/>
              </a:ext>
            </a:extLst>
          </p:cNvPr>
          <p:cNvSpPr/>
          <p:nvPr/>
        </p:nvSpPr>
        <p:spPr>
          <a:xfrm>
            <a:off x="3566159" y="3219357"/>
            <a:ext cx="787527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just"/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Linh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s 2">
            <a:extLst>
              <a:ext uri="{FF2B5EF4-FFF2-40B4-BE49-F238E27FC236}">
                <a16:creationId xmlns:a16="http://schemas.microsoft.com/office/drawing/2014/main" id="{156308FD-13F7-42B7-A9F6-289310BC9F3F}"/>
              </a:ext>
            </a:extLst>
          </p:cNvPr>
          <p:cNvSpPr/>
          <p:nvPr/>
        </p:nvSpPr>
        <p:spPr>
          <a:xfrm>
            <a:off x="3566159" y="2047222"/>
            <a:ext cx="824439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8E743F-A0EA-491B-AAC7-97F79A118EF5}"/>
              </a:ext>
            </a:extLst>
          </p:cNvPr>
          <p:cNvGrpSpPr/>
          <p:nvPr/>
        </p:nvGrpSpPr>
        <p:grpSpPr>
          <a:xfrm>
            <a:off x="2802265" y="204278"/>
            <a:ext cx="7956522" cy="1078571"/>
            <a:chOff x="459589" y="49116"/>
            <a:chExt cx="9740867" cy="129766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0C9BD27-52DE-4C20-9A02-489F217B3A2C}"/>
                </a:ext>
              </a:extLst>
            </p:cNvPr>
            <p:cNvSpPr/>
            <p:nvPr/>
          </p:nvSpPr>
          <p:spPr>
            <a:xfrm>
              <a:off x="1079293" y="413300"/>
              <a:ext cx="8008724" cy="745988"/>
            </a:xfrm>
            <a:prstGeom prst="roundRect">
              <a:avLst/>
            </a:prstGeom>
            <a:solidFill>
              <a:srgbClr val="DDF3FF"/>
            </a:solidFill>
            <a:ln w="28575">
              <a:solidFill>
                <a:srgbClr val="7ACEF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 Box 14">
              <a:extLst>
                <a:ext uri="{FF2B5EF4-FFF2-40B4-BE49-F238E27FC236}">
                  <a16:creationId xmlns:a16="http://schemas.microsoft.com/office/drawing/2014/main" id="{389A371E-E978-482E-98E0-5C475AF1B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89" y="398038"/>
              <a:ext cx="9740867" cy="85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lưu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ý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khi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999" b="1" dirty="0" err="1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altLang="vi-VN" sz="3999" b="1" dirty="0">
                  <a:solidFill>
                    <a:srgbClr val="FF0000"/>
                  </a:solidFill>
                  <a:latin typeface="Fira Sans" panose="020B0803050000020004" pitchFamily="34" charset="0"/>
                  <a:cs typeface="Times New Roman" panose="02020603050405020304" pitchFamily="18" charset="0"/>
                </a:rPr>
                <a:t> :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9E4376-4969-4B65-B55B-0F4EB7EC9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981" y="49116"/>
              <a:ext cx="1297661" cy="129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95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F6C6C02-629F-44A4-9DC4-C653FCD7124E}"/>
              </a:ext>
            </a:extLst>
          </p:cNvPr>
          <p:cNvSpPr txBox="1"/>
          <p:nvPr/>
        </p:nvSpPr>
        <p:spPr>
          <a:xfrm>
            <a:off x="865087" y="2944160"/>
            <a:ext cx="6091480" cy="58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1/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Xác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định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yêu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cầu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đề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958C1-3046-48AF-9514-AD412E81B4CB}"/>
              </a:ext>
            </a:extLst>
          </p:cNvPr>
          <p:cNvSpPr txBox="1"/>
          <p:nvPr/>
        </p:nvSpPr>
        <p:spPr>
          <a:xfrm>
            <a:off x="1289533" y="3755147"/>
            <a:ext cx="6091480" cy="58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ai? </a:t>
            </a:r>
            <a:endParaRPr lang="en-ID" sz="3199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28E87-57D0-4847-A867-D670EB728E9A}"/>
              </a:ext>
            </a:extLst>
          </p:cNvPr>
          <p:cNvSpPr txBox="1"/>
          <p:nvPr/>
        </p:nvSpPr>
        <p:spPr>
          <a:xfrm>
            <a:off x="1289533" y="4466983"/>
            <a:ext cx="9944130" cy="58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199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altLang="en-US" sz="3199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ID" sz="319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5875B-283A-4CAF-9E31-53F6F6C2F8CD}"/>
              </a:ext>
            </a:extLst>
          </p:cNvPr>
          <p:cNvSpPr txBox="1"/>
          <p:nvPr/>
        </p:nvSpPr>
        <p:spPr>
          <a:xfrm>
            <a:off x="793568" y="5228574"/>
            <a:ext cx="6091480" cy="584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2/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ý,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lập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199" b="1" kern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dàn</a:t>
            </a:r>
            <a:r>
              <a:rPr lang="en-US" sz="3199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ý.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5CB9D7-B998-4E56-A29D-14FA7518C011}"/>
              </a:ext>
            </a:extLst>
          </p:cNvPr>
          <p:cNvGrpSpPr/>
          <p:nvPr/>
        </p:nvGrpSpPr>
        <p:grpSpPr>
          <a:xfrm>
            <a:off x="179445" y="1044787"/>
            <a:ext cx="11735194" cy="6548573"/>
            <a:chOff x="177282" y="1045029"/>
            <a:chExt cx="11737910" cy="6550089"/>
          </a:xfrm>
        </p:grpSpPr>
        <p:pic>
          <p:nvPicPr>
            <p:cNvPr id="3" name="PA_图片 2" descr="图片包含 文字, 地图&#10;&#10;已生成极高可信度的说明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704"/>
            <a:stretch>
              <a:fillRect/>
            </a:stretch>
          </p:blipFill>
          <p:spPr>
            <a:xfrm>
              <a:off x="177282" y="1045029"/>
              <a:ext cx="11737910" cy="655008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082EF0-58C0-4B3A-83CE-30954973C292}"/>
                </a:ext>
              </a:extLst>
            </p:cNvPr>
            <p:cNvGrpSpPr/>
            <p:nvPr/>
          </p:nvGrpSpPr>
          <p:grpSpPr>
            <a:xfrm>
              <a:off x="1266138" y="1504842"/>
              <a:ext cx="9248221" cy="1078821"/>
              <a:chOff x="-783388" y="48792"/>
              <a:chExt cx="11319624" cy="1297661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95716D8-F145-4C7E-BBC9-70AF03A3DF64}"/>
                  </a:ext>
                </a:extLst>
              </p:cNvPr>
              <p:cNvSpPr/>
              <p:nvPr/>
            </p:nvSpPr>
            <p:spPr>
              <a:xfrm>
                <a:off x="-201718" y="435396"/>
                <a:ext cx="10658011" cy="745988"/>
              </a:xfrm>
              <a:prstGeom prst="roundRect">
                <a:avLst/>
              </a:prstGeom>
              <a:solidFill>
                <a:srgbClr val="DDF3FF"/>
              </a:solidFill>
              <a:ln w="28575">
                <a:solidFill>
                  <a:srgbClr val="7ACEFA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 Box 14">
                <a:extLst>
                  <a:ext uri="{FF2B5EF4-FFF2-40B4-BE49-F238E27FC236}">
                    <a16:creationId xmlns:a16="http://schemas.microsoft.com/office/drawing/2014/main" id="{297A4C9D-45A5-4C6F-B6CD-75DC6D6CBA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137" y="341996"/>
                <a:ext cx="10245099" cy="8514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Em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3999" b="1" dirty="0" err="1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vi-VN" sz="3999" b="1" dirty="0">
                    <a:solidFill>
                      <a:srgbClr val="FF0000"/>
                    </a:solidFill>
                    <a:latin typeface="Fira Sans" panose="020B08030500000200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8A5668D-9976-4FF6-8300-A7FBA44100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783388" y="48792"/>
                <a:ext cx="1297661" cy="1297661"/>
              </a:xfrm>
              <a:prstGeom prst="rect">
                <a:avLst/>
              </a:prstGeom>
            </p:spPr>
          </p:pic>
        </p:grpSp>
      </p:grpSp>
      <p:sp>
        <p:nvSpPr>
          <p:cNvPr id="18" name="PA_文本框 6">
            <a:extLst>
              <a:ext uri="{FF2B5EF4-FFF2-40B4-BE49-F238E27FC236}">
                <a16:creationId xmlns:a16="http://schemas.microsoft.com/office/drawing/2014/main" id="{B4B08932-C5D2-45AD-9A0D-C6DA42D12D5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93568" y="2851839"/>
            <a:ext cx="679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1.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Tả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ngày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mới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bắt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đầu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ở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quê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  <p:sp>
        <p:nvSpPr>
          <p:cNvPr id="19" name="PA_文本框 6">
            <a:extLst>
              <a:ext uri="{FF2B5EF4-FFF2-40B4-BE49-F238E27FC236}">
                <a16:creationId xmlns:a16="http://schemas.microsoft.com/office/drawing/2014/main" id="{4DE90ACE-DDB8-4FD7-81D0-FAFFE6D61B2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65087" y="3607231"/>
            <a:ext cx="8495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2.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Tả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đêm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trăng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đẹp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  <p:sp>
        <p:nvSpPr>
          <p:cNvPr id="20" name="PA_文本框 6">
            <a:extLst>
              <a:ext uri="{FF2B5EF4-FFF2-40B4-BE49-F238E27FC236}">
                <a16:creationId xmlns:a16="http://schemas.microsoft.com/office/drawing/2014/main" id="{DAC2F202-829D-4DBE-9AE0-46108288EC1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65087" y="4335916"/>
            <a:ext cx="679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3.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Tả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trường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trước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buổi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  <p:sp>
        <p:nvSpPr>
          <p:cNvPr id="21" name="PA_文本框 6">
            <a:extLst>
              <a:ext uri="{FF2B5EF4-FFF2-40B4-BE49-F238E27FC236}">
                <a16:creationId xmlns:a16="http://schemas.microsoft.com/office/drawing/2014/main" id="{56F05204-BC59-4A8F-B622-0F65019C380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26994" y="5126932"/>
            <a:ext cx="10440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4.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Tả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khu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vui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chơi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trí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mà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em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thích</a:t>
            </a:r>
            <a:r>
              <a:rPr lang="en-US" altLang="zh-CN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2393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</Words>
  <Application>Microsoft Office PowerPoint</Application>
  <PresentationFormat>Widescreen</PresentationFormat>
  <Paragraphs>60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DengXian</vt:lpstr>
      <vt:lpstr>微软雅黑</vt:lpstr>
      <vt:lpstr>#9Slide03 BoosterNextFYBlack</vt:lpstr>
      <vt:lpstr>#9Slide07 SVNUT Triumph Press</vt:lpstr>
      <vt:lpstr>Arial</vt:lpstr>
      <vt:lpstr>Calibri</vt:lpstr>
      <vt:lpstr>Calibri Light</vt:lpstr>
      <vt:lpstr>Coiny</vt:lpstr>
      <vt:lpstr>Fira Sans</vt:lpstr>
      <vt:lpstr>Lilita One</vt:lpstr>
      <vt:lpstr>黑体</vt:lpstr>
      <vt:lpstr>Times New Roman</vt:lpstr>
      <vt:lpstr>义启粗楷体</vt:lpstr>
      <vt:lpstr>字魂36号-正文宋楷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</cp:lastModifiedBy>
  <cp:revision>1</cp:revision>
  <dcterms:created xsi:type="dcterms:W3CDTF">2023-06-06T09:44:55Z</dcterms:created>
  <dcterms:modified xsi:type="dcterms:W3CDTF">2023-06-06T09:45:36Z</dcterms:modified>
</cp:coreProperties>
</file>