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B471D-3636-4A84-B989-C41F4459F73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F33BE-27A0-4D00-B84A-C316563D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71C186-2994-4DBA-89ED-76C183B726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10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71C186-2994-4DBA-89ED-76C183B726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02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04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vd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vd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- 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Mai An </a:t>
            </a:r>
            <a:r>
              <a:rPr lang="en-US" dirty="0" err="1"/>
              <a:t>Tiêm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042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- GV </a:t>
            </a:r>
            <a:r>
              <a:rPr lang="en-US" altLang="zh-CN" dirty="0" err="1"/>
              <a:t>nhấn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quả</a:t>
            </a:r>
            <a:r>
              <a:rPr lang="en-US" altLang="zh-CN" dirty="0"/>
              <a:t> </a:t>
            </a:r>
            <a:r>
              <a:rPr lang="en-US" altLang="zh-CN" dirty="0" err="1"/>
              <a:t>dưa</a:t>
            </a:r>
            <a:r>
              <a:rPr lang="en-US" altLang="zh-CN" dirty="0"/>
              <a:t> </a:t>
            </a:r>
            <a:r>
              <a:rPr lang="en-US" altLang="zh-CN" dirty="0" err="1"/>
              <a:t>hấu</a:t>
            </a:r>
            <a:r>
              <a:rPr lang="en-US" altLang="zh-CN" dirty="0"/>
              <a:t> ở </a:t>
            </a:r>
            <a:r>
              <a:rPr lang="en-US" altLang="zh-CN" dirty="0" err="1"/>
              <a:t>góc</a:t>
            </a:r>
            <a:r>
              <a:rPr lang="en-US" altLang="zh-CN" dirty="0"/>
              <a:t> </a:t>
            </a:r>
            <a:r>
              <a:rPr lang="en-US" altLang="zh-CN" dirty="0" err="1"/>
              <a:t>phải</a:t>
            </a:r>
            <a:r>
              <a:rPr lang="en-US" altLang="zh-CN" dirty="0"/>
              <a:t> slide </a:t>
            </a:r>
            <a:r>
              <a:rPr lang="en-US" altLang="zh-CN" dirty="0" err="1"/>
              <a:t>để</a:t>
            </a:r>
            <a:r>
              <a:rPr lang="en-US" altLang="zh-CN" dirty="0"/>
              <a:t> quay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sơ</a:t>
            </a:r>
            <a:r>
              <a:rPr lang="en-US" altLang="zh-CN" dirty="0"/>
              <a:t> </a:t>
            </a:r>
            <a:r>
              <a:rPr lang="en-US" altLang="zh-CN" dirty="0" err="1"/>
              <a:t>đồ</a:t>
            </a:r>
            <a:r>
              <a:rPr lang="en-US" altLang="zh-CN" dirty="0"/>
              <a:t> </a:t>
            </a:r>
            <a:r>
              <a:rPr lang="en-US" altLang="zh-CN" dirty="0" err="1"/>
              <a:t>kết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văn</a:t>
            </a:r>
            <a:r>
              <a:rPr lang="en-US" altLang="zh-CN" dirty="0"/>
              <a:t> </a:t>
            </a:r>
            <a:r>
              <a:rPr lang="en-US" altLang="zh-CN" dirty="0" err="1"/>
              <a:t>tả</a:t>
            </a:r>
            <a:r>
              <a:rPr lang="en-US" altLang="zh-CN" dirty="0"/>
              <a:t> </a:t>
            </a:r>
            <a:r>
              <a:rPr lang="en-US" altLang="zh-CN" dirty="0" err="1"/>
              <a:t>người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71C186-2994-4DBA-89ED-76C183B726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490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71C186-2994-4DBA-89ED-76C183B726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27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71C186-2994-4DBA-89ED-76C183B726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845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/>
              <a:t>-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chia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(KB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hay KB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71C186-2994-4DBA-89ED-76C183B726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77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161-6426-4D0F-AD01-826B552FC8EE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D1B3-619A-4D9E-9557-B1FE7E0A9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1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161-6426-4D0F-AD01-826B552FC8EE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D1B3-619A-4D9E-9557-B1FE7E0A9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1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161-6426-4D0F-AD01-826B552FC8EE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D1B3-619A-4D9E-9557-B1FE7E0A9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3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161-6426-4D0F-AD01-826B552FC8EE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D1B3-619A-4D9E-9557-B1FE7E0A9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5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161-6426-4D0F-AD01-826B552FC8EE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D1B3-619A-4D9E-9557-B1FE7E0A9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7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161-6426-4D0F-AD01-826B552FC8EE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D1B3-619A-4D9E-9557-B1FE7E0A9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4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161-6426-4D0F-AD01-826B552FC8EE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D1B3-619A-4D9E-9557-B1FE7E0A9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2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161-6426-4D0F-AD01-826B552FC8EE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D1B3-619A-4D9E-9557-B1FE7E0A9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2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161-6426-4D0F-AD01-826B552FC8EE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D1B3-619A-4D9E-9557-B1FE7E0A9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2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161-6426-4D0F-AD01-826B552FC8EE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D1B3-619A-4D9E-9557-B1FE7E0A9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4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161-6426-4D0F-AD01-826B552FC8EE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D1B3-619A-4D9E-9557-B1FE7E0A9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7A161-6426-4D0F-AD01-826B552FC8EE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5D1B3-619A-4D9E-9557-B1FE7E0A9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3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" y="-4761"/>
            <a:ext cx="12185551" cy="614362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234441" y="294798"/>
            <a:ext cx="10871166" cy="6563201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: 圆角 19"/>
          <p:cNvSpPr/>
          <p:nvPr/>
        </p:nvSpPr>
        <p:spPr>
          <a:xfrm>
            <a:off x="1442348" y="365450"/>
            <a:ext cx="10546381" cy="6347219"/>
          </a:xfrm>
          <a:prstGeom prst="roundRect">
            <a:avLst>
              <a:gd name="adj" fmla="val 13291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63" y="1619557"/>
            <a:ext cx="9474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dirty="0">
                <a:latin typeface="+mj-lt"/>
              </a:rPr>
              <a:t>Kết bài bằng một hoạt động hoặc một hình ảnh nào đó của người được tả gây ấn tượng.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54" b="96911" l="2500" r="95000">
                        <a14:foregroundMark x1="5167" y1="65041" x2="13500" y2="84878"/>
                        <a14:foregroundMark x1="13500" y1="84878" x2="13500" y2="84878"/>
                        <a14:foregroundMark x1="20333" y1="89593" x2="28000" y2="92846"/>
                        <a14:foregroundMark x1="28000" y1="92846" x2="46000" y2="90894"/>
                        <a14:foregroundMark x1="46000" y1="90894" x2="51167" y2="88293"/>
                        <a14:foregroundMark x1="64500" y1="71545" x2="54167" y2="90244"/>
                        <a14:foregroundMark x1="54167" y1="90244" x2="45667" y2="94472"/>
                        <a14:foregroundMark x1="45667" y1="94472" x2="36167" y2="96098"/>
                        <a14:foregroundMark x1="36167" y1="96098" x2="14667" y2="88293"/>
                        <a14:foregroundMark x1="14667" y1="88293" x2="2500" y2="72033"/>
                        <a14:foregroundMark x1="21667" y1="91870" x2="34000" y2="96911"/>
                        <a14:foregroundMark x1="34000" y1="96911" x2="49000" y2="94309"/>
                        <a14:foregroundMark x1="55500" y1="10732" x2="76554" y2="8164"/>
                        <a14:foregroundMark x1="76673" y1="9148" x2="76333" y2="10407"/>
                        <a14:foregroundMark x1="77167" y1="7317" x2="77122" y2="7484"/>
                        <a14:foregroundMark x1="90500" y1="32358" x2="94317" y2="56911"/>
                        <a14:backgroundMark x1="95000" y1="56911" x2="95000" y2="63415"/>
                        <a14:backgroundMark x1="80000" y1="7154" x2="80333" y2="9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7376" y="1468585"/>
            <a:ext cx="867225" cy="888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183268" y="-8517"/>
            <a:ext cx="8730637" cy="1820516"/>
            <a:chOff x="0" y="-69998"/>
            <a:chExt cx="13458920" cy="1400278"/>
          </a:xfrm>
        </p:grpSpPr>
        <p:pic>
          <p:nvPicPr>
            <p:cNvPr id="27" name="Picture 2" descr="https://lh3.googleusercontent.com/J60Z8Vu_uLq21BAVcedzxwUb04-6BTK5O2St1GV5vWAkjIUYmzIceLEYB3wTC_MUtzMFmkz464FRgmcrwWPOaVd9Rmhm1cEYw9xLNlxVFj9VHrZWshnyA7fd9bCLbMdzQezl9N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9998"/>
              <a:ext cx="12192000" cy="12404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12500"/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2516377" y="217644"/>
              <a:ext cx="10942543" cy="111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94785" y="2943176"/>
            <a:ext cx="9419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dirty="0">
                <a:latin typeface="+mj-lt"/>
              </a:rPr>
              <a:t>Kết bài bằng một đoạn thơ, bài hát, lời trích dẫn về tình cảm hoặc mối quan hệ thân thuộc với người được tả.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54" b="96911" l="2500" r="95000">
                        <a14:foregroundMark x1="5167" y1="65041" x2="13500" y2="84878"/>
                        <a14:foregroundMark x1="13500" y1="84878" x2="13500" y2="84878"/>
                        <a14:foregroundMark x1="20333" y1="89593" x2="28000" y2="92846"/>
                        <a14:foregroundMark x1="28000" y1="92846" x2="46000" y2="90894"/>
                        <a14:foregroundMark x1="46000" y1="90894" x2="51167" y2="88293"/>
                        <a14:foregroundMark x1="64500" y1="71545" x2="54167" y2="90244"/>
                        <a14:foregroundMark x1="54167" y1="90244" x2="45667" y2="94472"/>
                        <a14:foregroundMark x1="45667" y1="94472" x2="36167" y2="96098"/>
                        <a14:foregroundMark x1="36167" y1="96098" x2="14667" y2="88293"/>
                        <a14:foregroundMark x1="14667" y1="88293" x2="2500" y2="72033"/>
                        <a14:foregroundMark x1="21667" y1="91870" x2="34000" y2="96911"/>
                        <a14:foregroundMark x1="34000" y1="96911" x2="49000" y2="94309"/>
                        <a14:foregroundMark x1="55500" y1="10732" x2="76554" y2="8164"/>
                        <a14:foregroundMark x1="76673" y1="9148" x2="76333" y2="10407"/>
                        <a14:foregroundMark x1="77167" y1="7317" x2="77122" y2="7484"/>
                        <a14:foregroundMark x1="90500" y1="32358" x2="94317" y2="56911"/>
                        <a14:backgroundMark x1="95000" y1="56911" x2="95000" y2="63415"/>
                        <a14:backgroundMark x1="80000" y1="7154" x2="80333" y2="9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7498" y="2819886"/>
            <a:ext cx="867225" cy="88890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14663" y="4818360"/>
            <a:ext cx="9474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dirty="0">
                <a:latin typeface="+mj-lt"/>
              </a:rPr>
              <a:t>Kết bài bằng việc liên tưởng hình ảnh người được tả với một nhân vật trong câu chuyện, bộ phim hoặc hình ảnh trong thiên nhiên, …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54" b="96911" l="2500" r="95000">
                        <a14:foregroundMark x1="5167" y1="65041" x2="13500" y2="84878"/>
                        <a14:foregroundMark x1="13500" y1="84878" x2="13500" y2="84878"/>
                        <a14:foregroundMark x1="20333" y1="89593" x2="28000" y2="92846"/>
                        <a14:foregroundMark x1="28000" y1="92846" x2="46000" y2="90894"/>
                        <a14:foregroundMark x1="46000" y1="90894" x2="51167" y2="88293"/>
                        <a14:foregroundMark x1="64500" y1="71545" x2="54167" y2="90244"/>
                        <a14:foregroundMark x1="54167" y1="90244" x2="45667" y2="94472"/>
                        <a14:foregroundMark x1="45667" y1="94472" x2="36167" y2="96098"/>
                        <a14:foregroundMark x1="36167" y1="96098" x2="14667" y2="88293"/>
                        <a14:foregroundMark x1="14667" y1="88293" x2="2500" y2="72033"/>
                        <a14:foregroundMark x1="21667" y1="91870" x2="34000" y2="96911"/>
                        <a14:foregroundMark x1="34000" y1="96911" x2="49000" y2="94309"/>
                        <a14:foregroundMark x1="55500" y1="10732" x2="76554" y2="8164"/>
                        <a14:foregroundMark x1="76673" y1="9148" x2="76333" y2="10407"/>
                        <a14:foregroundMark x1="77167" y1="7317" x2="77122" y2="7484"/>
                        <a14:foregroundMark x1="90500" y1="32358" x2="94317" y2="56911"/>
                        <a14:backgroundMark x1="95000" y1="56911" x2="95000" y2="63415"/>
                        <a14:backgroundMark x1="80000" y1="7154" x2="80333" y2="9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7376" y="4681815"/>
            <a:ext cx="867225" cy="88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10"/>
          <p:cNvSpPr/>
          <p:nvPr/>
        </p:nvSpPr>
        <p:spPr>
          <a:xfrm>
            <a:off x="233464" y="816488"/>
            <a:ext cx="11770467" cy="6004687"/>
          </a:xfrm>
          <a:prstGeom prst="roundRect">
            <a:avLst>
              <a:gd name="adj" fmla="val 11805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8" name="矩形: 圆角 17"/>
          <p:cNvSpPr/>
          <p:nvPr/>
        </p:nvSpPr>
        <p:spPr>
          <a:xfrm>
            <a:off x="452006" y="968122"/>
            <a:ext cx="11287988" cy="5714779"/>
          </a:xfrm>
          <a:prstGeom prst="roundRect">
            <a:avLst>
              <a:gd name="adj" fmla="val 11805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a) Đến nay, bà đã đi xa nhưng những kỉ niệm về bà  vẫn đọng mãi trong tâm trí tôi.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(Đề bài: Tả một người thân trong gia đình em.)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b) Nhìn bác Tư cần mẫn cày ruộng giữa buổi trưa hè nắng gắt, em rất cảm phục bác. Em cũng hiểu thêm điều này: có được hạt gạo nuôi tất cả chúng ta là  nhờ có công sức lao động vất vả của những người nông dân như bác Tư.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(Đề bài: Tả một bác nông dân đang cày ruộng.)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ư</a:t>
            </a:r>
            <a:endParaRPr kumimoji="0" lang="vi-VN" altLang="zh-C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0" name="Picture 2" descr="https://lh3.googleusercontent.com/J60Z8Vu_uLq21BAVcedzxwUb04-6BTK5O2St1GV5vWAkjIUYmzIceLEYB3wTC_MUtzMFmkz464FRgmcrwWPOaVd9Rmhm1cEYw9xLNlxVFj9VHrZWshnyA7fd9bCLbMdzQezl9N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49" y="0"/>
            <a:ext cx="9843796" cy="19233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31" name="TextBox 30"/>
          <p:cNvSpPr txBox="1"/>
          <p:nvPr/>
        </p:nvSpPr>
        <p:spPr>
          <a:xfrm>
            <a:off x="1905635" y="229235"/>
            <a:ext cx="85267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2. Hãy viết hai đoạn kết bài theo hai cách đã biết cho một trong bốn đề văn ở bài tập 2, tiết luyện tập tả người (dựng đoạn mở </a:t>
            </a:r>
            <a:r>
              <a:rPr lang="vi-VN" sz="3000" b="1" dirty="0" err="1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vi-VN" sz="30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0010" y="1855242"/>
            <a:ext cx="36435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rPr>
              <a:t>a)  Tả một người thân trong gia đình 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unito" pitchFamily="2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unito" pitchFamily="2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8658" y="4288533"/>
            <a:ext cx="46457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b)  Tả một người bạn cùng lớp hoặc người bạn ở gần nhà em.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953328" y="1789889"/>
            <a:ext cx="0" cy="489301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62074" y="4908046"/>
            <a:ext cx="394594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d)  Tả một nghệ sĩ hài mà em yêu thích.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57414" y="1447430"/>
            <a:ext cx="609452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c)   Tả một ca sĩ đang biểu diễn.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48" y="2177234"/>
            <a:ext cx="2354501" cy="2074626"/>
          </a:xfrm>
          <a:prstGeom prst="rect">
            <a:avLst/>
          </a:prstGeom>
        </p:spPr>
      </p:pic>
      <p:pic>
        <p:nvPicPr>
          <p:cNvPr id="20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>
            <a:fillRect/>
          </a:stretch>
        </p:blipFill>
        <p:spPr>
          <a:xfrm flipH="1">
            <a:off x="3359086" y="4820716"/>
            <a:ext cx="1768880" cy="2193412"/>
          </a:xfrm>
          <a:prstGeom prst="rect">
            <a:avLst/>
          </a:prstGeom>
        </p:spPr>
      </p:pic>
      <p:pic>
        <p:nvPicPr>
          <p:cNvPr id="21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>
            <a:fillRect/>
          </a:stretch>
        </p:blipFill>
        <p:spPr>
          <a:xfrm flipH="1">
            <a:off x="4471099" y="4908046"/>
            <a:ext cx="1783495" cy="2193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263">
            <a:off x="10255072" y="4153861"/>
            <a:ext cx="1715681" cy="2799587"/>
          </a:xfrm>
          <a:prstGeom prst="rect">
            <a:avLst/>
          </a:prstGeom>
        </p:spPr>
      </p:pic>
      <p:pic>
        <p:nvPicPr>
          <p:cNvPr id="1026" name="Picture 2" descr="Cứ việc ghét Sơn Tùng&amp;#39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12" y="2351596"/>
            <a:ext cx="2590431" cy="184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6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45" grpId="0"/>
      <p:bldP spid="46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" y="-4761"/>
            <a:ext cx="12185551" cy="614362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35596" y="719136"/>
            <a:ext cx="7147982" cy="569416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: 圆角 19"/>
          <p:cNvSpPr/>
          <p:nvPr/>
        </p:nvSpPr>
        <p:spPr>
          <a:xfrm>
            <a:off x="4972274" y="886408"/>
            <a:ext cx="6693919" cy="5261221"/>
          </a:xfrm>
          <a:prstGeom prst="roundRect">
            <a:avLst>
              <a:gd name="adj" fmla="val 13291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7003" y="1583270"/>
            <a:ext cx="5214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đề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tài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2762075"/>
            <a:ext cx="5433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Tình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cảm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em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đối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như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thế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unito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54" b="96911" l="2500" r="95000">
                        <a14:foregroundMark x1="5167" y1="65041" x2="13500" y2="84878"/>
                        <a14:foregroundMark x1="13500" y1="84878" x2="13500" y2="84878"/>
                        <a14:foregroundMark x1="20333" y1="89593" x2="28000" y2="92846"/>
                        <a14:foregroundMark x1="28000" y1="92846" x2="46000" y2="90894"/>
                        <a14:foregroundMark x1="46000" y1="90894" x2="51167" y2="88293"/>
                        <a14:foregroundMark x1="64500" y1="71545" x2="54167" y2="90244"/>
                        <a14:foregroundMark x1="54167" y1="90244" x2="45667" y2="94472"/>
                        <a14:foregroundMark x1="45667" y1="94472" x2="36167" y2="96098"/>
                        <a14:foregroundMark x1="36167" y1="96098" x2="14667" y2="88293"/>
                        <a14:foregroundMark x1="14667" y1="88293" x2="2500" y2="72033"/>
                        <a14:foregroundMark x1="21667" y1="91870" x2="34000" y2="96911"/>
                        <a14:foregroundMark x1="34000" y1="96911" x2="49000" y2="94309"/>
                        <a14:foregroundMark x1="55500" y1="10732" x2="76554" y2="8164"/>
                        <a14:foregroundMark x1="76673" y1="9148" x2="76333" y2="10407"/>
                        <a14:foregroundMark x1="77167" y1="7317" x2="77122" y2="7484"/>
                        <a14:foregroundMark x1="90500" y1="32358" x2="94317" y2="56911"/>
                        <a14:backgroundMark x1="95000" y1="56911" x2="95000" y2="63415"/>
                        <a14:backgroundMark x1="80000" y1="7154" x2="80333" y2="9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6026" y="1457086"/>
            <a:ext cx="867225" cy="8889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54" b="96911" l="2500" r="95000">
                        <a14:foregroundMark x1="5167" y1="65041" x2="13500" y2="84878"/>
                        <a14:foregroundMark x1="13500" y1="84878" x2="13500" y2="84878"/>
                        <a14:foregroundMark x1="20333" y1="89593" x2="28000" y2="92846"/>
                        <a14:foregroundMark x1="28000" y1="92846" x2="46000" y2="90894"/>
                        <a14:foregroundMark x1="46000" y1="90894" x2="51167" y2="88293"/>
                        <a14:foregroundMark x1="64500" y1="71545" x2="54167" y2="90244"/>
                        <a14:foregroundMark x1="54167" y1="90244" x2="45667" y2="94472"/>
                        <a14:foregroundMark x1="45667" y1="94472" x2="36167" y2="96098"/>
                        <a14:foregroundMark x1="36167" y1="96098" x2="14667" y2="88293"/>
                        <a14:foregroundMark x1="14667" y1="88293" x2="2500" y2="72033"/>
                        <a14:foregroundMark x1="21667" y1="91870" x2="34000" y2="96911"/>
                        <a14:foregroundMark x1="34000" y1="96911" x2="49000" y2="94309"/>
                        <a14:foregroundMark x1="55500" y1="10732" x2="76554" y2="8164"/>
                        <a14:foregroundMark x1="76673" y1="9148" x2="76333" y2="10407"/>
                        <a14:foregroundMark x1="77167" y1="7317" x2="77122" y2="7484"/>
                        <a14:foregroundMark x1="90500" y1="32358" x2="94317" y2="56911"/>
                        <a14:backgroundMark x1="95000" y1="56911" x2="95000" y2="63415"/>
                        <a14:backgroundMark x1="80000" y1="7154" x2="80333" y2="9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7061" y="2708348"/>
            <a:ext cx="867225" cy="8889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97384" y="4338702"/>
            <a:ext cx="5194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Em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suy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nghĩ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unito" pitchFamily="2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unito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54" b="96911" l="2500" r="95000">
                        <a14:foregroundMark x1="5167" y1="65041" x2="13500" y2="84878"/>
                        <a14:foregroundMark x1="13500" y1="84878" x2="13500" y2="84878"/>
                        <a14:foregroundMark x1="20333" y1="89593" x2="28000" y2="92846"/>
                        <a14:foregroundMark x1="28000" y1="92846" x2="46000" y2="90894"/>
                        <a14:foregroundMark x1="46000" y1="90894" x2="51167" y2="88293"/>
                        <a14:foregroundMark x1="64500" y1="71545" x2="54167" y2="90244"/>
                        <a14:foregroundMark x1="54167" y1="90244" x2="45667" y2="94472"/>
                        <a14:foregroundMark x1="45667" y1="94472" x2="36167" y2="96098"/>
                        <a14:foregroundMark x1="36167" y1="96098" x2="14667" y2="88293"/>
                        <a14:foregroundMark x1="14667" y1="88293" x2="2500" y2="72033"/>
                        <a14:foregroundMark x1="21667" y1="91870" x2="34000" y2="96911"/>
                        <a14:foregroundMark x1="34000" y1="96911" x2="49000" y2="94309"/>
                        <a14:foregroundMark x1="55500" y1="10732" x2="76554" y2="8164"/>
                        <a14:foregroundMark x1="76673" y1="9148" x2="76333" y2="10407"/>
                        <a14:foregroundMark x1="77167" y1="7317" x2="77122" y2="7484"/>
                        <a14:foregroundMark x1="90500" y1="32358" x2="94317" y2="56911"/>
                        <a14:backgroundMark x1="95000" y1="56911" x2="95000" y2="63415"/>
                        <a14:backgroundMark x1="80000" y1="7154" x2="80333" y2="9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3267" y="4265065"/>
            <a:ext cx="867225" cy="888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9474" y="225215"/>
            <a:ext cx="4096867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4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559" y="2441960"/>
            <a:ext cx="6053853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1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6"/>
          <p:cNvSpPr/>
          <p:nvPr/>
        </p:nvSpPr>
        <p:spPr>
          <a:xfrm>
            <a:off x="3995509" y="560046"/>
            <a:ext cx="7600438" cy="5737908"/>
          </a:xfrm>
          <a:prstGeom prst="roundRect">
            <a:avLst>
              <a:gd name="adj" fmla="val 20275"/>
            </a:avLst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Goudy Stout" panose="0202090407030B020401" pitchFamily="18" charset="0"/>
            </a:endParaRPr>
          </a:p>
        </p:txBody>
      </p:sp>
      <p:sp>
        <p:nvSpPr>
          <p:cNvPr id="3" name="AutoShape 4" descr="Bài toán thu hoạch dưa hấu - VnExpres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4" name="AutoShape 6" descr="Bài toán thu hoạch dưa hấu - VnExpress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5" name="AutoShape 8" descr="Bài toán thu hoạch dưa hấu - VnExpress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506" y="965799"/>
            <a:ext cx="6657975" cy="4133850"/>
          </a:xfrm>
          <a:prstGeom prst="rect">
            <a:avLst/>
          </a:prstGeom>
        </p:spPr>
      </p:pic>
      <p:pic>
        <p:nvPicPr>
          <p:cNvPr id="6" name="ChuyenDuaHau-NguyenVinhHaPhuong_3wng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9827" y="6933565"/>
            <a:ext cx="487363" cy="487363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39" y="0"/>
            <a:ext cx="2098595" cy="1412324"/>
          </a:xfrm>
          <a:prstGeom prst="rect">
            <a:avLst/>
          </a:prstGeom>
        </p:spPr>
      </p:pic>
      <p:pic>
        <p:nvPicPr>
          <p:cNvPr id="23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15" y="-10865"/>
            <a:ext cx="2098595" cy="141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19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3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735596" y="294798"/>
            <a:ext cx="7147982" cy="6563201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: 圆角 19"/>
          <p:cNvSpPr/>
          <p:nvPr/>
        </p:nvSpPr>
        <p:spPr>
          <a:xfrm>
            <a:off x="4972321" y="365450"/>
            <a:ext cx="6693919" cy="6347219"/>
          </a:xfrm>
          <a:prstGeom prst="roundRect">
            <a:avLst>
              <a:gd name="adj" fmla="val 13291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133065" y="1447982"/>
            <a:ext cx="5214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2947" y="3942502"/>
            <a:ext cx="5194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54" b="96911" l="2500" r="95000">
                        <a14:foregroundMark x1="5167" y1="65041" x2="13500" y2="84878"/>
                        <a14:foregroundMark x1="13500" y1="84878" x2="13500" y2="84878"/>
                        <a14:foregroundMark x1="20333" y1="89593" x2="28000" y2="92846"/>
                        <a14:foregroundMark x1="28000" y1="92846" x2="46000" y2="90894"/>
                        <a14:foregroundMark x1="46000" y1="90894" x2="51167" y2="88293"/>
                        <a14:foregroundMark x1="64500" y1="71545" x2="54167" y2="90244"/>
                        <a14:foregroundMark x1="54167" y1="90244" x2="45667" y2="94472"/>
                        <a14:foregroundMark x1="45667" y1="94472" x2="36167" y2="96098"/>
                        <a14:foregroundMark x1="36167" y1="96098" x2="14667" y2="88293"/>
                        <a14:foregroundMark x1="14667" y1="88293" x2="2500" y2="72033"/>
                        <a14:foregroundMark x1="21667" y1="91870" x2="34000" y2="96911"/>
                        <a14:foregroundMark x1="34000" y1="96911" x2="49000" y2="94309"/>
                        <a14:foregroundMark x1="55500" y1="10732" x2="76554" y2="8164"/>
                        <a14:foregroundMark x1="76673" y1="9148" x2="76333" y2="10407"/>
                        <a14:foregroundMark x1="77167" y1="7317" x2="77122" y2="7484"/>
                        <a14:foregroundMark x1="90500" y1="32358" x2="94317" y2="56911"/>
                        <a14:backgroundMark x1="95000" y1="56911" x2="95000" y2="63415"/>
                        <a14:backgroundMark x1="80000" y1="7154" x2="80333" y2="9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3120" y="1387613"/>
            <a:ext cx="867225" cy="8889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54" b="96911" l="2500" r="95000">
                        <a14:foregroundMark x1="5167" y1="65041" x2="13500" y2="84878"/>
                        <a14:foregroundMark x1="13500" y1="84878" x2="13500" y2="84878"/>
                        <a14:foregroundMark x1="20333" y1="89593" x2="28000" y2="92846"/>
                        <a14:foregroundMark x1="28000" y1="92846" x2="46000" y2="90894"/>
                        <a14:foregroundMark x1="46000" y1="90894" x2="51167" y2="88293"/>
                        <a14:foregroundMark x1="64500" y1="71545" x2="54167" y2="90244"/>
                        <a14:foregroundMark x1="54167" y1="90244" x2="45667" y2="94472"/>
                        <a14:foregroundMark x1="45667" y1="94472" x2="36167" y2="96098"/>
                        <a14:foregroundMark x1="36167" y1="96098" x2="14667" y2="88293"/>
                        <a14:foregroundMark x1="14667" y1="88293" x2="2500" y2="72033"/>
                        <a14:foregroundMark x1="21667" y1="91870" x2="34000" y2="96911"/>
                        <a14:foregroundMark x1="34000" y1="96911" x2="49000" y2="94309"/>
                        <a14:foregroundMark x1="55500" y1="10732" x2="76554" y2="8164"/>
                        <a14:foregroundMark x1="76673" y1="9148" x2="76333" y2="10407"/>
                        <a14:foregroundMark x1="77167" y1="7317" x2="77122" y2="7484"/>
                        <a14:foregroundMark x1="90500" y1="32358" x2="94317" y2="56911"/>
                        <a14:backgroundMark x1="95000" y1="56911" x2="95000" y2="63415"/>
                        <a14:backgroundMark x1="80000" y1="7154" x2="80333" y2="9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7759" y="3937211"/>
            <a:ext cx="867225" cy="888906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5633720" y="365760"/>
            <a:ext cx="571817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6929483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10"/>
          <p:cNvSpPr/>
          <p:nvPr/>
        </p:nvSpPr>
        <p:spPr>
          <a:xfrm>
            <a:off x="233464" y="816488"/>
            <a:ext cx="11770467" cy="6004687"/>
          </a:xfrm>
          <a:prstGeom prst="roundRect">
            <a:avLst>
              <a:gd name="adj" fmla="val 11805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8" name="矩形: 圆角 17"/>
          <p:cNvSpPr/>
          <p:nvPr/>
        </p:nvSpPr>
        <p:spPr>
          <a:xfrm>
            <a:off x="452006" y="968122"/>
            <a:ext cx="11287988" cy="5714779"/>
          </a:xfrm>
          <a:prstGeom prst="roundRect">
            <a:avLst>
              <a:gd name="adj" fmla="val 11805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vi-VN" altLang="zh-CN" kern="0" dirty="0">
                <a:solidFill>
                  <a:prstClr val="white"/>
                </a:solidFill>
                <a:latin typeface="Calibri" panose="020F0502020204030204"/>
                <a:ea typeface="Microsoft YaHei" panose="020B0503020204020204" pitchFamily="34" charset="-122"/>
              </a:rPr>
              <a:t>a) Đến nay, bà đã đi xa nhưng những kỉ niệm về bà  vẫn đọng mãi trong tâm trí tôi.</a:t>
            </a:r>
          </a:p>
          <a:p>
            <a:pPr lvl="0" algn="ctr"/>
            <a:r>
              <a:rPr lang="vi-VN" altLang="zh-CN" kern="0" dirty="0">
                <a:solidFill>
                  <a:prstClr val="white"/>
                </a:solidFill>
                <a:latin typeface="Calibri" panose="020F0502020204030204"/>
                <a:ea typeface="Microsoft YaHei" panose="020B0503020204020204" pitchFamily="34" charset="-122"/>
              </a:rPr>
              <a:t>(Đề bài: Tả một người thân trong gia đình em.)</a:t>
            </a:r>
          </a:p>
          <a:p>
            <a:pPr lvl="0" algn="ctr"/>
            <a:r>
              <a:rPr lang="vi-VN" altLang="zh-CN" kern="0" dirty="0">
                <a:solidFill>
                  <a:prstClr val="white"/>
                </a:solidFill>
                <a:latin typeface="Calibri" panose="020F0502020204030204"/>
                <a:ea typeface="Microsoft YaHei" panose="020B0503020204020204" pitchFamily="34" charset="-122"/>
              </a:rPr>
              <a:t>b) Nhìn bác Tư cần mẫn cày ruộng giữa buổi trưa hè nắng gắt, em rất cảm phục bác. Em cũng hiểu thêm điều này: có được hạt gạo nuôi tất cả chúng ta là  nhờ có công sức lao động vất vả của những người nông dân như bác Tư. </a:t>
            </a:r>
          </a:p>
          <a:p>
            <a:pPr lvl="0" algn="ctr"/>
            <a:r>
              <a:rPr lang="vi-VN" altLang="zh-CN" kern="0" dirty="0">
                <a:solidFill>
                  <a:prstClr val="white"/>
                </a:solidFill>
                <a:latin typeface="Calibri" panose="020F0502020204030204"/>
                <a:ea typeface="Microsoft YaHei" panose="020B0503020204020204" pitchFamily="34" charset="-122"/>
              </a:rPr>
              <a:t>(Đề bài: Tả một bác nông dân đang cày ruộng.)</a:t>
            </a:r>
          </a:p>
        </p:txBody>
      </p:sp>
      <p:pic>
        <p:nvPicPr>
          <p:cNvPr id="30" name="Picture 2" descr="https://lh3.googleusercontent.com/J60Z8Vu_uLq21BAVcedzxwUb04-6BTK5O2St1GV5vWAkjIUYmzIceLEYB3wTC_MUtzMFmkz464FRgmcrwWPOaVd9Rmhm1cEYw9xLNlxVFj9VHrZWshnyA7fd9bCLbMdzQezl9N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7" y="36824"/>
            <a:ext cx="9946431" cy="18864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31" name="TextBox 30"/>
          <p:cNvSpPr txBox="1"/>
          <p:nvPr/>
        </p:nvSpPr>
        <p:spPr>
          <a:xfrm>
            <a:off x="2120900" y="429895"/>
            <a:ext cx="84175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1. Đọc hai đoạn kết bài dưới đây và cho biết cách kết bài ở hai đoạn này có gì khác nhau: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0010" y="1855242"/>
            <a:ext cx="52053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latin typeface="+mj-lt"/>
                <a:cs typeface="Segoe UI" panose="020B0502040204020203" pitchFamily="34" charset="0"/>
              </a:rPr>
              <a:t>a) Đến nay, bà đã đi xa nhưng những kỉ niệm về bà vẫn đọng mãi trong tâm trí tôi.</a:t>
            </a:r>
          </a:p>
          <a:p>
            <a:r>
              <a:rPr lang="vi-VN" sz="2600" b="1" dirty="0">
                <a:solidFill>
                  <a:srgbClr val="FF0000"/>
                </a:solidFill>
                <a:latin typeface="+mj-lt"/>
                <a:cs typeface="Segoe UI" panose="020B0502040204020203" pitchFamily="34" charset="0"/>
              </a:rPr>
              <a:t>(Đề bài: Tả một người thân trong gia đình em.)</a:t>
            </a:r>
          </a:p>
          <a:p>
            <a:endParaRPr lang="vi-VN" sz="2600" b="1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06601" y="1835537"/>
            <a:ext cx="5585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latin typeface="+mj-lt"/>
              </a:rPr>
              <a:t>b) Nhìn bác Tư cần mẫn cày ruộng giữa buổi trưa hè nắng gắt, em rất cảm phục bác. Em cũng hiểu thêm điều này: có được hạt gạo nuôi tất cả chúng ta </a:t>
            </a:r>
            <a:r>
              <a:rPr lang="vi-VN" sz="2600" b="1" dirty="0" err="1">
                <a:latin typeface="+mj-lt"/>
              </a:rPr>
              <a:t>là</a:t>
            </a:r>
            <a:r>
              <a:rPr lang="vi-VN" sz="2600" b="1" dirty="0">
                <a:latin typeface="+mj-lt"/>
              </a:rPr>
              <a:t> </a:t>
            </a:r>
            <a:r>
              <a:rPr lang="vi-VN" sz="2600" b="1" dirty="0" err="1">
                <a:latin typeface="+mj-lt"/>
              </a:rPr>
              <a:t>nhờ</a:t>
            </a:r>
            <a:r>
              <a:rPr lang="vi-VN" sz="2600" b="1" dirty="0">
                <a:latin typeface="+mj-lt"/>
              </a:rPr>
              <a:t> có công sức lao động vất vả của những người nông dân như bác Tư. </a:t>
            </a:r>
            <a:endParaRPr lang="en-US" sz="2600" b="1" dirty="0">
              <a:latin typeface="+mj-lt"/>
            </a:endParaRPr>
          </a:p>
          <a:p>
            <a:r>
              <a:rPr lang="vi-VN" sz="2600" b="1" dirty="0">
                <a:solidFill>
                  <a:srgbClr val="FF0000"/>
                </a:solidFill>
                <a:latin typeface="+mj-lt"/>
              </a:rPr>
              <a:t>(Đề bài: Tả một bác nông dân 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  <a:p>
            <a:r>
              <a:rPr lang="vi-VN" sz="2600" b="1" dirty="0">
                <a:solidFill>
                  <a:srgbClr val="FF0000"/>
                </a:solidFill>
                <a:latin typeface="+mj-lt"/>
              </a:rPr>
              <a:t>đang cày ruộng.)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953328" y="1789889"/>
            <a:ext cx="0" cy="489301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7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10"/>
          <p:cNvSpPr/>
          <p:nvPr/>
        </p:nvSpPr>
        <p:spPr>
          <a:xfrm>
            <a:off x="233464" y="120224"/>
            <a:ext cx="11770467" cy="6700952"/>
          </a:xfrm>
          <a:prstGeom prst="roundRect">
            <a:avLst>
              <a:gd name="adj" fmla="val 11805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8" name="矩形: 圆角 17"/>
          <p:cNvSpPr/>
          <p:nvPr/>
        </p:nvSpPr>
        <p:spPr>
          <a:xfrm>
            <a:off x="452006" y="175099"/>
            <a:ext cx="11287988" cy="6507802"/>
          </a:xfrm>
          <a:prstGeom prst="roundRect">
            <a:avLst>
              <a:gd name="adj" fmla="val 11805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a) Đến nay, bà đã đi xa nhưng những kỉ niệm về bà  vẫn đọng mãi trong tâm trí tôi.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(Đề bài: Tả một người thân trong gia đình em.)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b) Nhìn bác Tư cần mẫn cày ruộng giữa buổi trưa hè nắng gắt, em rất cảm phục bác. Em cũng hiểu thêm điều này: có được hạt gạo nuôi tất cả chúng ta là  nhờ có công sức lao động vất vả của những người nông dân như bác Tư.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(Đề bài: Tả một bác nông dân đang cày ruộng.)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2815" y="1052882"/>
            <a:ext cx="55853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a) Đến nay, bà đã đi xa nhưng những kỉ niệm về bà  vẫn đọng mãi trong tâm trí tôi.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(Đề bài: Tả một người thân trong gia đình em.)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3289" y="3058720"/>
            <a:ext cx="5585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b) Nhìn bác Tư cần mẫn cày ruộng giữa buổi trưa hè nắng gắt, em rất cảm phục bác. Em cũng hiểu thêm điều này: có được hạt gạo nuôi tất cả chúng ta là  nhờ có công sức lao động vất vả của những người nông dân như bác Tư.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(Đề bài: Tả một bác nông dân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đang cày ruộng.)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69998"/>
            <a:ext cx="12192000" cy="1589082"/>
            <a:chOff x="0" y="-69998"/>
            <a:chExt cx="12192000" cy="1589082"/>
          </a:xfrm>
        </p:grpSpPr>
        <p:pic>
          <p:nvPicPr>
            <p:cNvPr id="15" name="Picture 2" descr="https://lh3.googleusercontent.com/J60Z8Vu_uLq21BAVcedzxwUb04-6BTK5O2St1GV5vWAkjIUYmzIceLEYB3wTC_MUtzMFmkz464FRgmcrwWPOaVd9Rmhm1cEYw9xLNlxVFj9VHrZWshnyA7fd9bCLbMdzQezl9N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9998"/>
              <a:ext cx="12192000" cy="12404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1211292" y="180256"/>
              <a:ext cx="1030223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vi-VN" sz="3600" b="1" dirty="0">
                  <a:solidFill>
                    <a:srgbClr val="FFFF00"/>
                  </a:solidFill>
                  <a:latin typeface="+mj-lt"/>
                  <a:cs typeface="Segoe UI" panose="020B0502040204020203" pitchFamily="34" charset="0"/>
                </a:rPr>
                <a:t>Kết bài a và kết bài b nói lên điều gì?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015217" y="1744098"/>
            <a:ext cx="44519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600" b="1" dirty="0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Kết bài a: nói lên tình cảm của bạn nhỏ đối với bà.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Nunito" pitchFamily="2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472136" y="1170432"/>
            <a:ext cx="324539" cy="1812913"/>
          </a:xfrm>
          <a:prstGeom prst="rightBrac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Brace 19"/>
          <p:cNvSpPr/>
          <p:nvPr/>
        </p:nvSpPr>
        <p:spPr>
          <a:xfrm>
            <a:off x="6472136" y="3173567"/>
            <a:ext cx="324539" cy="3504177"/>
          </a:xfrm>
          <a:prstGeom prst="rightBrac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15216" y="4080125"/>
            <a:ext cx="44519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600" b="1" dirty="0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Kết bài b: nói lên tình cảm </a:t>
            </a:r>
            <a:r>
              <a:rPr lang="en-US" sz="2600" b="1" dirty="0" err="1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của</a:t>
            </a:r>
            <a:r>
              <a:rPr lang="en-US" sz="2600" b="1" dirty="0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bạn</a:t>
            </a:r>
            <a:r>
              <a:rPr lang="en-US" sz="2600" b="1" dirty="0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nhỏ</a:t>
            </a:r>
            <a:r>
              <a:rPr lang="en-US" sz="2600" b="1" dirty="0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đối</a:t>
            </a:r>
            <a:r>
              <a:rPr lang="en-US" sz="2600" b="1" dirty="0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 </a:t>
            </a:r>
            <a:r>
              <a:rPr lang="vi-VN" sz="2600" b="1" dirty="0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v</a:t>
            </a:r>
            <a:r>
              <a:rPr lang="en-US" sz="2600" b="1" dirty="0" err="1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ới</a:t>
            </a:r>
            <a:r>
              <a:rPr lang="vi-VN" sz="2600" b="1" dirty="0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 bác nông dân và</a:t>
            </a:r>
            <a:r>
              <a:rPr lang="en-US" sz="2600" b="1" dirty="0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nói</a:t>
            </a:r>
            <a:r>
              <a:rPr lang="en-US" sz="2600" b="1" dirty="0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lên</a:t>
            </a:r>
            <a:r>
              <a:rPr lang="vi-VN" sz="2600" b="1" dirty="0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 công sức lao động của bác.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Nunito" pitchFamily="2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10"/>
          <p:cNvSpPr/>
          <p:nvPr/>
        </p:nvSpPr>
        <p:spPr>
          <a:xfrm>
            <a:off x="233464" y="120224"/>
            <a:ext cx="11770467" cy="6700952"/>
          </a:xfrm>
          <a:prstGeom prst="roundRect">
            <a:avLst>
              <a:gd name="adj" fmla="val 11805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8" name="矩形: 圆角 17"/>
          <p:cNvSpPr/>
          <p:nvPr/>
        </p:nvSpPr>
        <p:spPr>
          <a:xfrm>
            <a:off x="452006" y="175100"/>
            <a:ext cx="11287988" cy="6507802"/>
          </a:xfrm>
          <a:prstGeom prst="roundRect">
            <a:avLst>
              <a:gd name="adj" fmla="val 11805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a) Đến nay, bà đã đi xa nhưng những kỉ niệm về bà  vẫn đọng mãi trong tâm trí tôi.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(Đề bài: Tả một người thân trong gia đình em.)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b) Nhìn bác Tư cần mẫn cày ruộng giữa buổi trưa hè nắng gắt, em rất cảm phục bác. Em cũng hiểu thêm điều này: có được hạt gạo nuôi tất cả chúng ta là  nhờ có công sức lao động vất vả của những người nông dân như bác Tư.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(Đề bài: Tả một bác nông dân đang cày ruộng.)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3289" y="1052882"/>
            <a:ext cx="55853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a) Đến nay, bà đã đi xa nhưng những kỉ niệm về bà  vẫn đọng mãi trong tâm trí tôi.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(Đề bài: Tả một người thân trong gia đình em.)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unito" pitchFamily="2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4" b="99004" l="9635" r="89701">
                        <a14:foregroundMark x1="53821" y1="4382" x2="59801" y2="12351"/>
                        <a14:foregroundMark x1="27243" y1="71116" x2="9635" y2="83068"/>
                        <a14:foregroundMark x1="34551" y1="81873" x2="37209" y2="99004"/>
                        <a14:foregroundMark x1="37209" y1="99004" x2="37209" y2="99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90852" y="5356873"/>
            <a:ext cx="1128002" cy="15334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-69998"/>
            <a:ext cx="12192000" cy="1516072"/>
            <a:chOff x="0" y="-69998"/>
            <a:chExt cx="12192000" cy="1516072"/>
          </a:xfrm>
        </p:grpSpPr>
        <p:pic>
          <p:nvPicPr>
            <p:cNvPr id="15" name="Picture 2" descr="https://lh3.googleusercontent.com/J60Z8Vu_uLq21BAVcedzxwUb04-6BTK5O2St1GV5vWAkjIUYmzIceLEYB3wTC_MUtzMFmkz464FRgmcrwWPOaVd9Rmhm1cEYw9xLNlxVFj9VHrZWshnyA7fd9bCLbMdzQezl9N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9998"/>
              <a:ext cx="12192000" cy="12404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1181591" y="245745"/>
              <a:ext cx="103022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j-lt"/>
                  <a:ea typeface="+mn-ea"/>
                  <a:cs typeface="Segoe UI" panose="020B0502040204020203" pitchFamily="34" charset="0"/>
                </a:rPr>
                <a:t>Kết </a:t>
              </a:r>
              <a:r>
                <a:rPr kumimoji="0" lang="vi-V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j-lt"/>
                  <a:ea typeface="+mn-ea"/>
                  <a:cs typeface="Segoe UI" panose="020B0502040204020203" pitchFamily="34" charset="0"/>
                </a:rPr>
                <a:t>bài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j-lt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so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a?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015217" y="1744098"/>
            <a:ext cx="44519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rPr>
              <a:t>Kết bài a: nói lên tình cảm của bạn nhỏ đối với bà.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Nunito" pitchFamily="2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472136" y="1170432"/>
            <a:ext cx="324539" cy="1812913"/>
          </a:xfrm>
          <a:prstGeom prst="rightBrac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6472136" y="3173567"/>
            <a:ext cx="324539" cy="3504177"/>
          </a:xfrm>
          <a:prstGeom prst="rightBrac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5216" y="3193345"/>
            <a:ext cx="44519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rPr>
              <a:t>Kết bài b: nói lên tình </a:t>
            </a:r>
            <a:r>
              <a:rPr kumimoji="0" lang="vi-V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rPr>
              <a:t>cảm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rPr>
              <a:t>bạn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rPr>
              <a:t>nhỏ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rPr>
              <a:t>v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rPr>
              <a:t>ới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rPr>
              <a:t> bác nông dân và công sức lao động của bác.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Nunito" pitchFamily="2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30138" y="4919484"/>
            <a:ext cx="44519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600" b="1" dirty="0" err="1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Bình</a:t>
            </a:r>
            <a:r>
              <a:rPr lang="en-US" sz="2600" b="1" dirty="0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 </a:t>
            </a:r>
            <a:r>
              <a:rPr lang="vi-VN" sz="2600" b="1" dirty="0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luận thêm về vai trò của người nông dân đối với việc làm ra hạt gạo</a:t>
            </a:r>
            <a:r>
              <a:rPr lang="en-US" sz="2600" b="1" dirty="0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,</a:t>
            </a:r>
            <a:r>
              <a:rPr lang="vi-VN" sz="2600" b="1" dirty="0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 nuôi sống </a:t>
            </a:r>
            <a:r>
              <a:rPr lang="en-US" sz="2600" b="1" dirty="0" err="1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mọi</a:t>
            </a:r>
            <a:r>
              <a:rPr lang="vi-VN" sz="2600" b="1" dirty="0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 người</a:t>
            </a:r>
            <a:r>
              <a:rPr lang="en-US" sz="2600" b="1" dirty="0">
                <a:solidFill>
                  <a:srgbClr val="0000FF"/>
                </a:solidFill>
                <a:latin typeface="Nunito" pitchFamily="2" charset="0"/>
                <a:cs typeface="Segoe UI" panose="020B0502040204020203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Nunito" pitchFamily="2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935" y="3036760"/>
            <a:ext cx="5585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b) Nhìn bác Tư cần mẫn cày ruộng giữa buổi trưa hè nắng gắt, em rất cảm phục bác. Em cũng hiểu thêm điều này: có được hạt gạo nuôi tất cả chúng ta là  nhờ có công sức lao động vất vả của những người nông dân như bác Tư.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(Đề bài: Tả một bác nông dân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đang cày ruộng.)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4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10"/>
          <p:cNvSpPr/>
          <p:nvPr/>
        </p:nvSpPr>
        <p:spPr>
          <a:xfrm>
            <a:off x="233464" y="120224"/>
            <a:ext cx="11770467" cy="6700952"/>
          </a:xfrm>
          <a:prstGeom prst="roundRect">
            <a:avLst>
              <a:gd name="adj" fmla="val 11805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8" name="矩形: 圆角 17"/>
          <p:cNvSpPr/>
          <p:nvPr/>
        </p:nvSpPr>
        <p:spPr>
          <a:xfrm>
            <a:off x="452006" y="175100"/>
            <a:ext cx="11287988" cy="6507802"/>
          </a:xfrm>
          <a:prstGeom prst="roundRect">
            <a:avLst>
              <a:gd name="adj" fmla="val 11805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a) Đến nay, bà đã đi xa nhưng những kỉ niệm về bà  vẫn đọng mãi trong tâm trí tôi.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(Đề bài: Tả một người thân trong gia đình em.)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b) Nhìn bác Tư cần mẫn cày ruộng giữa buổi trưa hè nắng gắt, em rất cảm phục bác. Em cũng hiểu thêm điều này: có được hạt gạo nuôi tất cả chúng ta là  nhờ có công sức lao động vất vả của những người nông dân như bác Tư.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(Đề bài: Tả một bác nông dân đang cày ruộng.)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3289" y="1052882"/>
            <a:ext cx="55853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rPr>
              <a:t>a) Đến nay, bà đã đi xa nhưng những kỉ niệm về bà  vẫn đọng mãi trong tâm trí tôi.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rPr>
              <a:t>(Đề bài: Tả một người thân trong gia đình em.)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unito" pitchFamily="2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3289" y="3058720"/>
            <a:ext cx="5585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b) Nhìn bác Tư cần mẫn cày ruộng giữa buổi trưa hè nắng gắt, em rất cảm phục bác.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Em cũng hiểu thêm điều này: có được hạt gạo nuôi tất cả chúng ta là  nhờ có công sức lao động vất vả của những người nông dân như bác Tư.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(Đề bài: Tả một bác nông dân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đang cày ruộng.)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84" b="99004" l="9635" r="89701">
                        <a14:foregroundMark x1="53821" y1="4382" x2="59801" y2="12351"/>
                        <a14:foregroundMark x1="27243" y1="71116" x2="9635" y2="83068"/>
                        <a14:foregroundMark x1="34551" y1="81873" x2="37209" y2="99004"/>
                        <a14:foregroundMark x1="37209" y1="99004" x2="37209" y2="99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308702" y="5381139"/>
            <a:ext cx="1110152" cy="150917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-69998"/>
            <a:ext cx="12192000" cy="1573693"/>
            <a:chOff x="0" y="-69998"/>
            <a:chExt cx="12192000" cy="1573693"/>
          </a:xfrm>
        </p:grpSpPr>
        <p:pic>
          <p:nvPicPr>
            <p:cNvPr id="15" name="Picture 2" descr="https://lh3.googleusercontent.com/J60Z8Vu_uLq21BAVcedzxwUb04-6BTK5O2St1GV5vWAkjIUYmzIceLEYB3wTC_MUtzMFmkz464FRgmcrwWPOaVd9Rmhm1cEYw9xLNlxVFj9VHrZWshnyA7fd9bCLbMdzQezl9N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9998"/>
              <a:ext cx="12192000" cy="12404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1211292" y="180256"/>
              <a:ext cx="103022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unito" pitchFamily="2" charset="0"/>
                  <a:ea typeface="+mn-ea"/>
                  <a:cs typeface="Segoe UI" panose="020B0502040204020203" pitchFamily="34" charset="0"/>
                </a:rPr>
                <a:t>Mỗi đoạn tương ứng với kiểu kết bài nào?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987224" y="1360302"/>
            <a:ext cx="4665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err="1">
                <a:solidFill>
                  <a:srgbClr val="FF0000"/>
                </a:solidFill>
                <a:latin typeface="Nunito" pitchFamily="2" charset="0"/>
                <a:cs typeface="Segoe UI" panose="020B0502040204020203" pitchFamily="34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Nunito" pitchFamily="2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" pitchFamily="2" charset="0"/>
                <a:cs typeface="Segoe UI" panose="020B0502040204020203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Nunito" pitchFamily="2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" pitchFamily="2" charset="0"/>
                <a:cs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Nunito" pitchFamily="2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" pitchFamily="2" charset="0"/>
                <a:cs typeface="Segoe UI" panose="020B0502040204020203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Nunito" pitchFamily="2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" pitchFamily="2" charset="0"/>
                <a:cs typeface="Segoe UI" panose="020B0502040204020203" pitchFamily="34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Nunito" pitchFamily="2" charset="0"/>
                <a:cs typeface="Segoe UI" panose="020B0502040204020203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" pitchFamily="2" charset="0"/>
              <a:cs typeface="Segoe UI" panose="020B0502040204020203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472136" y="1170432"/>
            <a:ext cx="324539" cy="1812913"/>
          </a:xfrm>
          <a:prstGeom prst="rightBrac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6472136" y="3173567"/>
            <a:ext cx="324539" cy="3504177"/>
          </a:xfrm>
          <a:prstGeom prst="rightBrac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697" y="-66384"/>
            <a:ext cx="12192000" cy="1568121"/>
            <a:chOff x="0" y="-69998"/>
            <a:chExt cx="12192000" cy="1568121"/>
          </a:xfrm>
        </p:grpSpPr>
        <p:pic>
          <p:nvPicPr>
            <p:cNvPr id="19" name="Picture 2" descr="https://lh3.googleusercontent.com/J60Z8Vu_uLq21BAVcedzxwUb04-6BTK5O2St1GV5vWAkjIUYmzIceLEYB3wTC_MUtzMFmkz464FRgmcrwWPOaVd9Rmhm1cEYw9xLNlxVFj9VHrZWshnyA7fd9bCLbMdzQezl9N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9998"/>
              <a:ext cx="12192000" cy="12404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1715143" y="236239"/>
              <a:ext cx="1030223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949224" y="3732330"/>
            <a:ext cx="445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Nunito" pitchFamily="2" charset="0"/>
                <a:cs typeface="Segoe UI" panose="020B0502040204020203" pitchFamily="34" charset="0"/>
              </a:rPr>
              <a:t>Kết bài mở rộng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961860" y="1895665"/>
            <a:ext cx="4551665" cy="1801203"/>
            <a:chOff x="6961860" y="1895665"/>
            <a:chExt cx="4551665" cy="1801203"/>
          </a:xfrm>
        </p:grpSpPr>
        <p:sp>
          <p:nvSpPr>
            <p:cNvPr id="24" name="TextBox 23"/>
            <p:cNvSpPr txBox="1"/>
            <p:nvPr/>
          </p:nvSpPr>
          <p:spPr>
            <a:xfrm>
              <a:off x="6961860" y="1895665"/>
              <a:ext cx="4551665" cy="1801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" pitchFamily="2" charset="0"/>
                  <a:ea typeface="+mn-ea"/>
                  <a:cs typeface="Segoe UI" panose="020B0502040204020203" pitchFamily="34" charset="0"/>
                </a:rPr>
                <a:t>     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" pitchFamily="2" charset="0"/>
                  <a:ea typeface="+mn-ea"/>
                  <a:cs typeface="Segoe UI" panose="020B0502040204020203" pitchFamily="34" charset="0"/>
                </a:rPr>
                <a:t>Nêu nhận xét chung hoặc nói lên tình cảm của người viết với người được tả.</a:t>
              </a:r>
            </a:p>
          </p:txBody>
        </p:sp>
        <p:sp>
          <p:nvSpPr>
            <p:cNvPr id="5" name="Arrow: Right 4"/>
            <p:cNvSpPr/>
            <p:nvPr/>
          </p:nvSpPr>
          <p:spPr>
            <a:xfrm>
              <a:off x="7019935" y="2045134"/>
              <a:ext cx="490464" cy="2397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49224" y="4189754"/>
            <a:ext cx="4560376" cy="2246769"/>
            <a:chOff x="6957504" y="4324424"/>
            <a:chExt cx="4560376" cy="2246769"/>
          </a:xfrm>
        </p:grpSpPr>
        <p:sp>
          <p:nvSpPr>
            <p:cNvPr id="25" name="TextBox 24"/>
            <p:cNvSpPr txBox="1"/>
            <p:nvPr/>
          </p:nvSpPr>
          <p:spPr>
            <a:xfrm>
              <a:off x="6957504" y="4324424"/>
              <a:ext cx="4560376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" pitchFamily="2" charset="0"/>
                  <a:ea typeface="+mn-ea"/>
                  <a:cs typeface="Segoe UI" panose="020B0502040204020203" pitchFamily="34" charset="0"/>
                </a:rPr>
                <a:t>     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" pitchFamily="2" charset="0"/>
                  <a:ea typeface="+mn-ea"/>
                  <a:cs typeface="Segoe UI" panose="020B0502040204020203" pitchFamily="34" charset="0"/>
                </a:rPr>
                <a:t>Ngoài bộc lộ tình cảm với người được tả, người viết còn suy rộng ra các vấn đề khác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" pitchFamily="2" charset="0"/>
                  <a:ea typeface="+mn-ea"/>
                  <a:cs typeface="Segoe UI" panose="020B0502040204020203" pitchFamily="34" charset="0"/>
                </a:rPr>
                <a:t>. (V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" pitchFamily="2" charset="0"/>
                  <a:ea typeface="+mn-ea"/>
                  <a:cs typeface="Segoe UI" panose="020B0502040204020203" pitchFamily="34" charset="0"/>
                </a:rPr>
                <a:t>ai trò của người nông dân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" pitchFamily="2" charset="0"/>
                  <a:ea typeface="+mn-ea"/>
                  <a:cs typeface="Segoe UI" panose="020B0502040204020203" pitchFamily="34" charset="0"/>
                </a:rPr>
                <a:t>)</a:t>
              </a:r>
              <a:endParaRPr lang="en-US" dirty="0"/>
            </a:p>
          </p:txBody>
        </p:sp>
        <p:sp>
          <p:nvSpPr>
            <p:cNvPr id="26" name="Arrow: Right 25"/>
            <p:cNvSpPr/>
            <p:nvPr/>
          </p:nvSpPr>
          <p:spPr>
            <a:xfrm>
              <a:off x="7056724" y="4442478"/>
              <a:ext cx="490464" cy="2397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55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Folded Corner 9"/>
          <p:cNvSpPr/>
          <p:nvPr/>
        </p:nvSpPr>
        <p:spPr>
          <a:xfrm>
            <a:off x="873915" y="1185568"/>
            <a:ext cx="4528457" cy="3712561"/>
          </a:xfrm>
          <a:prstGeom prst="foldedCorner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24111" y="-62506"/>
            <a:ext cx="8186738" cy="1617363"/>
            <a:chOff x="0" y="-69998"/>
            <a:chExt cx="12192000" cy="1629676"/>
          </a:xfrm>
        </p:grpSpPr>
        <p:pic>
          <p:nvPicPr>
            <p:cNvPr id="12" name="Picture 2" descr="https://lh3.googleusercontent.com/J60Z8Vu_uLq21BAVcedzxwUb04-6BTK5O2St1GV5vWAkjIUYmzIceLEYB3wTC_MUtzMFmkz464FRgmcrwWPOaVd9Rmhm1cEYw9xLNlxVFj9VHrZWshnyA7fd9bCLbMdzQezl9N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9998"/>
              <a:ext cx="12192000" cy="12404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715143" y="236239"/>
              <a:ext cx="103022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27313" y="1148051"/>
            <a:ext cx="6937374" cy="4539387"/>
            <a:chOff x="2680079" y="985838"/>
            <a:chExt cx="6937374" cy="453938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096000" y="985838"/>
              <a:ext cx="0" cy="384114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89116" y="4844547"/>
              <a:ext cx="6928337" cy="1395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680079" y="4851522"/>
              <a:ext cx="0" cy="67370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9573813" y="4851522"/>
              <a:ext cx="0" cy="67370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3127" y="5543212"/>
            <a:ext cx="6290796" cy="1644649"/>
            <a:chOff x="0" y="-69998"/>
            <a:chExt cx="12192000" cy="1513016"/>
          </a:xfrm>
        </p:grpSpPr>
        <p:pic>
          <p:nvPicPr>
            <p:cNvPr id="26" name="Picture 2" descr="https://lh3.googleusercontent.com/J60Z8Vu_uLq21BAVcedzxwUb04-6BTK5O2St1GV5vWAkjIUYmzIceLEYB3wTC_MUtzMFmkz464FRgmcrwWPOaVd9Rmhm1cEYw9xLNlxVFj9VHrZWshnyA7fd9bCLbMdzQezl9N0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9998"/>
              <a:ext cx="12192000" cy="12404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12500"/>
            </a:effectLst>
          </p:spPr>
        </p:pic>
        <p:sp>
          <p:nvSpPr>
            <p:cNvPr id="27" name="TextBox 26">
              <a:hlinkClick r:id="rId4" action="ppaction://hlinksldjump"/>
            </p:cNvPr>
            <p:cNvSpPr txBox="1"/>
            <p:nvPr/>
          </p:nvSpPr>
          <p:spPr>
            <a:xfrm>
              <a:off x="680111" y="225503"/>
              <a:ext cx="10942540" cy="1217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95373" y="5577432"/>
            <a:ext cx="5057303" cy="1624717"/>
            <a:chOff x="0" y="-69998"/>
            <a:chExt cx="12192000" cy="1587921"/>
          </a:xfrm>
        </p:grpSpPr>
        <p:pic>
          <p:nvPicPr>
            <p:cNvPr id="29" name="Picture 2" descr="https://lh3.googleusercontent.com/J60Z8Vu_uLq21BAVcedzxwUb04-6BTK5O2St1GV5vWAkjIUYmzIceLEYB3wTC_MUtzMFmkz464FRgmcrwWPOaVd9Rmhm1cEYw9xLNlxVFj9VHrZWshnyA7fd9bCLbMdzQezl9N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9998"/>
              <a:ext cx="12192000" cy="12404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12500"/>
            </a:effectLst>
          </p:spPr>
        </p:pic>
        <p:sp>
          <p:nvSpPr>
            <p:cNvPr id="30" name="TextBox 29">
              <a:hlinkClick r:id="rId5" action="ppaction://hlinksldjump"/>
            </p:cNvPr>
            <p:cNvSpPr txBox="1"/>
            <p:nvPr/>
          </p:nvSpPr>
          <p:spPr>
            <a:xfrm>
              <a:off x="1288235" y="194484"/>
              <a:ext cx="103022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58469" y="1845648"/>
            <a:ext cx="42601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+mj-lt"/>
              </a:rPr>
              <a:t>Nêu nhận xét chung hoặc nói lên tình cảm của người viết với người được tả.</a:t>
            </a:r>
          </a:p>
        </p:txBody>
      </p:sp>
      <p:sp>
        <p:nvSpPr>
          <p:cNvPr id="34" name="Rectangle: Folded Corner 33"/>
          <p:cNvSpPr/>
          <p:nvPr/>
        </p:nvSpPr>
        <p:spPr>
          <a:xfrm>
            <a:off x="6583563" y="1179038"/>
            <a:ext cx="4528457" cy="3712561"/>
          </a:xfrm>
          <a:prstGeom prst="foldedCorner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33322" y="1715462"/>
            <a:ext cx="42601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+mj-lt"/>
              </a:rPr>
              <a:t>Ngoài bộc lộ tình cảm với người được tả, người viết còn suy rộng ra các vấn đề khác</a:t>
            </a:r>
            <a:r>
              <a:rPr lang="en-US" sz="3200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004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" y="-4761"/>
            <a:ext cx="12185551" cy="614362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234441" y="294798"/>
            <a:ext cx="10649138" cy="6563201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: 圆角 19"/>
          <p:cNvSpPr/>
          <p:nvPr/>
        </p:nvSpPr>
        <p:spPr>
          <a:xfrm>
            <a:off x="1442348" y="365450"/>
            <a:ext cx="10223893" cy="6347219"/>
          </a:xfrm>
          <a:prstGeom prst="roundRect">
            <a:avLst>
              <a:gd name="adj" fmla="val 13291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158010" y="-8517"/>
            <a:ext cx="8934059" cy="1875170"/>
            <a:chOff x="-1580511" y="-69998"/>
            <a:chExt cx="13772510" cy="1442316"/>
          </a:xfrm>
        </p:grpSpPr>
        <p:pic>
          <p:nvPicPr>
            <p:cNvPr id="27" name="Picture 2" descr="https://lh3.googleusercontent.com/J60Z8Vu_uLq21BAVcedzxwUb04-6BTK5O2St1GV5vWAkjIUYmzIceLEYB3wTC_MUtzMFmkz464FRgmcrwWPOaVd9Rmhm1cEYw9xLNlxVFj9VHrZWshnyA7fd9bCLbMdzQezl9N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0511" y="-69998"/>
              <a:ext cx="13772510" cy="140123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12500"/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327291" y="259682"/>
              <a:ext cx="10942541" cy="111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" pitchFamily="2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32778" y="1956791"/>
            <a:ext cx="9833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Tả một người thân trong gia đình 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96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1579</Words>
  <Application>Microsoft Office PowerPoint</Application>
  <PresentationFormat>Widescreen</PresentationFormat>
  <Paragraphs>91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Microsoft YaHei</vt:lpstr>
      <vt:lpstr>Arial</vt:lpstr>
      <vt:lpstr>Calibri</vt:lpstr>
      <vt:lpstr>Calibri Light</vt:lpstr>
      <vt:lpstr>Goudy Stout</vt:lpstr>
      <vt:lpstr>Nunito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</cp:lastModifiedBy>
  <cp:revision>1</cp:revision>
  <dcterms:created xsi:type="dcterms:W3CDTF">2023-06-06T08:00:37Z</dcterms:created>
  <dcterms:modified xsi:type="dcterms:W3CDTF">2023-06-06T08:00:57Z</dcterms:modified>
</cp:coreProperties>
</file>