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1" r:id="rId3"/>
    <p:sldId id="272" r:id="rId4"/>
    <p:sldId id="277" r:id="rId5"/>
    <p:sldId id="266" r:id="rId6"/>
    <p:sldId id="268" r:id="rId7"/>
    <p:sldId id="279" r:id="rId8"/>
    <p:sldId id="265" r:id="rId9"/>
    <p:sldId id="267" r:id="rId10"/>
    <p:sldId id="273" r:id="rId11"/>
    <p:sldId id="264" r:id="rId12"/>
    <p:sldId id="269" r:id="rId13"/>
    <p:sldId id="274" r:id="rId14"/>
    <p:sldId id="276" r:id="rId15"/>
    <p:sldId id="278"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66900"/>
    <a:srgbClr val="FF6E00"/>
    <a:srgbClr val="7CB400"/>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78"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AE90F7-4405-40FE-B178-62019181AA37}" type="datetimeFigureOut">
              <a:rPr lang="en-US" smtClean="0"/>
              <a:t>9/6/2022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1E951-59ED-4DD7-B266-07DFEE1533D7}" type="slidenum">
              <a:rPr lang="en-US" smtClean="0"/>
              <a:t>‹#›</a:t>
            </a:fld>
            <a:endParaRPr lang="en-US"/>
          </a:p>
        </p:txBody>
      </p:sp>
    </p:spTree>
    <p:extLst>
      <p:ext uri="{BB962C8B-B14F-4D97-AF65-F5344CB8AC3E}">
        <p14:creationId xmlns:p14="http://schemas.microsoft.com/office/powerpoint/2010/main" val="957714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Cho HS trao đổi</a:t>
            </a:r>
            <a:r>
              <a:rPr lang="en-US" baseline="0" smtClean="0"/>
              <a:t> nhóm 4</a:t>
            </a:r>
          </a:p>
          <a:p>
            <a:r>
              <a:rPr lang="en-US" smtClean="0"/>
              <a:t>Câu</a:t>
            </a:r>
            <a:r>
              <a:rPr lang="en-US" baseline="0" smtClean="0"/>
              <a:t> 3: Rừng tràm vào buổi trưa mang </a:t>
            </a:r>
            <a:r>
              <a:rPr lang="en-US" sz="1200" b="0" i="0" kern="1200" smtClean="0">
                <a:solidFill>
                  <a:schemeClr val="tx1"/>
                </a:solidFill>
                <a:effectLst/>
                <a:latin typeface="+mn-lt"/>
                <a:ea typeface="+mn-ea"/>
                <a:cs typeface="+mn-cs"/>
              </a:rPr>
              <a:t>vẻ đẹp uy nghi và tráng lệ dưới</a:t>
            </a:r>
            <a:r>
              <a:rPr lang="en-US" sz="1200" b="0" i="0" kern="1200" baseline="0" smtClean="0">
                <a:solidFill>
                  <a:schemeClr val="tx1"/>
                </a:solidFill>
                <a:effectLst/>
                <a:latin typeface="+mn-lt"/>
                <a:ea typeface="+mn-ea"/>
                <a:cs typeface="+mn-cs"/>
              </a:rPr>
              <a:t> </a:t>
            </a:r>
            <a:r>
              <a:rPr lang="en-US" sz="1200" b="0" i="0" kern="1200" smtClean="0">
                <a:solidFill>
                  <a:schemeClr val="tx1"/>
                </a:solidFill>
                <a:effectLst/>
                <a:latin typeface="+mn-lt"/>
                <a:ea typeface="+mn-ea"/>
                <a:cs typeface="+mn-cs"/>
              </a:rPr>
              <a:t>ánh mặt trời vàng óng.</a:t>
            </a:r>
            <a:r>
              <a:rPr lang="en-US" sz="1200" b="0" i="0" kern="1200" baseline="0" smtClean="0">
                <a:solidFill>
                  <a:schemeClr val="tx1"/>
                </a:solidFill>
                <a:effectLst/>
                <a:latin typeface="+mn-lt"/>
                <a:ea typeface="+mn-ea"/>
                <a:cs typeface="+mn-cs"/>
              </a:rPr>
              <a:t> V</a:t>
            </a:r>
            <a:r>
              <a:rPr lang="vi-VN" sz="1200" b="0" i="0" kern="1200" smtClean="0">
                <a:solidFill>
                  <a:schemeClr val="tx1"/>
                </a:solidFill>
                <a:effectLst/>
                <a:latin typeface="+mn-lt"/>
                <a:ea typeface="+mn-ea"/>
                <a:cs typeface="+mn-cs"/>
              </a:rPr>
              <a:t>ẻ đẹp của sự hài hoà giữa âm thanh, hương vị và màu sắc của thiên nhiên trong khu rừng vào buổi trưa</a:t>
            </a:r>
            <a:r>
              <a:rPr lang="en-US" sz="1200" b="0" i="0" kern="1200" smtClean="0">
                <a:solidFill>
                  <a:schemeClr val="tx1"/>
                </a:solidFill>
                <a:effectLst/>
                <a:latin typeface="+mn-lt"/>
                <a:ea typeface="+mn-ea"/>
                <a:cs typeface="+mn-cs"/>
              </a:rPr>
              <a:t>.</a:t>
            </a:r>
          </a:p>
          <a:p>
            <a:r>
              <a:rPr lang="en-US" sz="1200" b="0" i="0" kern="1200" smtClean="0">
                <a:solidFill>
                  <a:schemeClr val="tx1"/>
                </a:solidFill>
                <a:effectLst/>
                <a:latin typeface="+mn-lt"/>
                <a:ea typeface="+mn-ea"/>
                <a:cs typeface="+mn-cs"/>
              </a:rPr>
              <a:t>Câu</a:t>
            </a:r>
            <a:r>
              <a:rPr lang="en-US" sz="1200" b="0" i="0" kern="1200" baseline="0" smtClean="0">
                <a:solidFill>
                  <a:schemeClr val="tx1"/>
                </a:solidFill>
                <a:effectLst/>
                <a:latin typeface="+mn-lt"/>
                <a:ea typeface="+mn-ea"/>
                <a:cs typeface="+mn-cs"/>
              </a:rPr>
              <a:t> 4: Cách chọn lọc chi tiết tiêu biểu, cách sử dụng các biện pháp nghệ thuật làm cho hình ảnh miêu tả thêm chân thực, rõ nét, sinh động, hấp dẫn.</a:t>
            </a:r>
            <a:endParaRPr lang="en-US"/>
          </a:p>
        </p:txBody>
      </p:sp>
      <p:sp>
        <p:nvSpPr>
          <p:cNvPr id="4" name="Slide Number Placeholder 3"/>
          <p:cNvSpPr>
            <a:spLocks noGrp="1"/>
          </p:cNvSpPr>
          <p:nvPr>
            <p:ph type="sldNum" sz="quarter" idx="10"/>
          </p:nvPr>
        </p:nvSpPr>
        <p:spPr/>
        <p:txBody>
          <a:bodyPr/>
          <a:lstStyle/>
          <a:p>
            <a:fld id="{92B1E951-59ED-4DD7-B266-07DFEE1533D7}" type="slidenum">
              <a:rPr lang="en-US" smtClean="0"/>
              <a:t>4</a:t>
            </a:fld>
            <a:endParaRPr lang="en-US"/>
          </a:p>
        </p:txBody>
      </p:sp>
    </p:spTree>
    <p:extLst>
      <p:ext uri="{BB962C8B-B14F-4D97-AF65-F5344CB8AC3E}">
        <p14:creationId xmlns:p14="http://schemas.microsoft.com/office/powerpoint/2010/main" val="3320423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B1E951-59ED-4DD7-B266-07DFEE1533D7}" type="slidenum">
              <a:rPr lang="en-US" smtClean="0"/>
              <a:t>5</a:t>
            </a:fld>
            <a:endParaRPr lang="en-US"/>
          </a:p>
        </p:txBody>
      </p:sp>
    </p:spTree>
    <p:extLst>
      <p:ext uri="{BB962C8B-B14F-4D97-AF65-F5344CB8AC3E}">
        <p14:creationId xmlns:p14="http://schemas.microsoft.com/office/powerpoint/2010/main" val="141282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Cho HS trao đổi</a:t>
            </a:r>
            <a:r>
              <a:rPr lang="en-US" baseline="0" smtClean="0"/>
              <a:t> nhóm 4</a:t>
            </a:r>
          </a:p>
          <a:p>
            <a:r>
              <a:rPr lang="en-US" smtClean="0"/>
              <a:t>Câu</a:t>
            </a:r>
            <a:r>
              <a:rPr lang="en-US" baseline="0" smtClean="0"/>
              <a:t> 3: </a:t>
            </a:r>
            <a:r>
              <a:rPr lang="vi-VN" sz="1200" b="0" i="0" kern="1200" smtClean="0">
                <a:solidFill>
                  <a:schemeClr val="tx1"/>
                </a:solidFill>
                <a:effectLst/>
                <a:latin typeface="+mn-lt"/>
                <a:ea typeface="+mn-ea"/>
                <a:cs typeface="+mn-cs"/>
              </a:rPr>
              <a:t> </a:t>
            </a:r>
            <a:r>
              <a:rPr lang="en-US" sz="1200" b="0" i="0" kern="1200" smtClean="0">
                <a:solidFill>
                  <a:schemeClr val="tx1"/>
                </a:solidFill>
                <a:effectLst/>
                <a:latin typeface="+mn-lt"/>
                <a:ea typeface="+mn-ea"/>
                <a:cs typeface="+mn-cs"/>
              </a:rPr>
              <a:t>S</a:t>
            </a:r>
            <a:r>
              <a:rPr lang="vi-VN" sz="1200" b="0" i="0" kern="1200" smtClean="0">
                <a:solidFill>
                  <a:schemeClr val="tx1"/>
                </a:solidFill>
                <a:effectLst/>
                <a:latin typeface="+mn-lt"/>
                <a:ea typeface="+mn-ea"/>
                <a:cs typeface="+mn-cs"/>
              </a:rPr>
              <a:t>ự chuyển </a:t>
            </a:r>
            <a:r>
              <a:rPr lang="en-US" sz="1200" b="0" i="0" kern="1200" smtClean="0">
                <a:solidFill>
                  <a:schemeClr val="tx1"/>
                </a:solidFill>
                <a:effectLst/>
                <a:latin typeface="+mn-lt"/>
                <a:ea typeface="+mn-ea"/>
                <a:cs typeface="+mn-cs"/>
              </a:rPr>
              <a:t>giao giữa</a:t>
            </a:r>
            <a:r>
              <a:rPr lang="en-US" sz="1200" b="0" i="0" kern="1200" baseline="0" smtClean="0">
                <a:solidFill>
                  <a:schemeClr val="tx1"/>
                </a:solidFill>
                <a:effectLst/>
                <a:latin typeface="+mn-lt"/>
                <a:ea typeface="+mn-ea"/>
                <a:cs typeface="+mn-cs"/>
              </a:rPr>
              <a:t> hiều và tối thể hiện rõ qua sự chuyển </a:t>
            </a:r>
            <a:r>
              <a:rPr lang="vi-VN" sz="1200" b="0" i="0" kern="1200" smtClean="0">
                <a:solidFill>
                  <a:schemeClr val="tx1"/>
                </a:solidFill>
                <a:effectLst/>
                <a:latin typeface="+mn-lt"/>
                <a:ea typeface="+mn-ea"/>
                <a:cs typeface="+mn-cs"/>
              </a:rPr>
              <a:t>dịch của ánh sáng và bóng tối trong khoảnh khắc ngày tàn, hoàng hôn và chập tối. Bước đi của thời gian lúc chiều tối thật nhẹ và êm</a:t>
            </a:r>
            <a:r>
              <a:rPr lang="en-US" sz="1200" b="0" i="0" kern="1200" smtClean="0">
                <a:solidFill>
                  <a:schemeClr val="tx1"/>
                </a:solidFill>
                <a:effectLst/>
                <a:latin typeface="+mn-lt"/>
                <a:ea typeface="+mn-ea"/>
                <a:cs typeface="+mn-cs"/>
              </a:rPr>
              <a:t>.</a:t>
            </a:r>
          </a:p>
          <a:p>
            <a:r>
              <a:rPr lang="en-US" sz="1200" b="0" i="0" kern="1200" smtClean="0">
                <a:solidFill>
                  <a:schemeClr val="tx1"/>
                </a:solidFill>
                <a:effectLst/>
                <a:latin typeface="+mn-lt"/>
                <a:ea typeface="+mn-ea"/>
                <a:cs typeface="+mn-cs"/>
              </a:rPr>
              <a:t>Câu</a:t>
            </a:r>
            <a:r>
              <a:rPr lang="en-US" sz="1200" b="0" i="0" kern="1200" baseline="0" smtClean="0">
                <a:solidFill>
                  <a:schemeClr val="tx1"/>
                </a:solidFill>
                <a:effectLst/>
                <a:latin typeface="+mn-lt"/>
                <a:ea typeface="+mn-ea"/>
                <a:cs typeface="+mn-cs"/>
              </a:rPr>
              <a:t> 4: Cách lựa chọn chi tiết tiêu biểu, cách quan sát tinh tế, dùng từ chính xác, sử dụng biện pháp nhân hóa để làm nổi bật sự chuyển giao giữa chiều và tối, khiến ta như được chiêm ngưỡng bức tranh giản dị mà đầy thú vị về ánh sáng và bóng tối lúc hoàng hôn.</a:t>
            </a:r>
            <a:endParaRPr lang="en-US"/>
          </a:p>
        </p:txBody>
      </p:sp>
      <p:sp>
        <p:nvSpPr>
          <p:cNvPr id="4" name="Slide Number Placeholder 3"/>
          <p:cNvSpPr>
            <a:spLocks noGrp="1"/>
          </p:cNvSpPr>
          <p:nvPr>
            <p:ph type="sldNum" sz="quarter" idx="10"/>
          </p:nvPr>
        </p:nvSpPr>
        <p:spPr/>
        <p:txBody>
          <a:bodyPr/>
          <a:lstStyle/>
          <a:p>
            <a:fld id="{92B1E951-59ED-4DD7-B266-07DFEE1533D7}" type="slidenum">
              <a:rPr lang="en-US" smtClean="0"/>
              <a:t>7</a:t>
            </a:fld>
            <a:endParaRPr lang="en-US"/>
          </a:p>
        </p:txBody>
      </p:sp>
    </p:spTree>
    <p:extLst>
      <p:ext uri="{BB962C8B-B14F-4D97-AF65-F5344CB8AC3E}">
        <p14:creationId xmlns:p14="http://schemas.microsoft.com/office/powerpoint/2010/main" val="1469906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9.png"/><Relationship Id="rId7" Type="http://schemas.openxmlformats.org/officeDocument/2006/relationships/image" Target="../media/image20.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18.png"/><Relationship Id="rId4" Type="http://schemas.openxmlformats.org/officeDocument/2006/relationships/image" Target="../media/image14.png"/><Relationship Id="rId9" Type="http://schemas.openxmlformats.org/officeDocument/2006/relationships/image" Target="../media/image2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jpg"/><Relationship Id="rId5" Type="http://schemas.openxmlformats.org/officeDocument/2006/relationships/image" Target="../media/image5.png"/><Relationship Id="rId10" Type="http://schemas.openxmlformats.org/officeDocument/2006/relationships/image" Target="../media/image10.jpg"/><Relationship Id="rId4" Type="http://schemas.openxmlformats.org/officeDocument/2006/relationships/image" Target="../media/image4.png"/><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1143000" y="1524000"/>
            <a:ext cx="6915150" cy="3810000"/>
          </a:xfrm>
          <a:prstGeom prst="rect">
            <a:avLst/>
          </a:prstGeom>
        </p:spPr>
        <p:txBody>
          <a:bodyPr wrap="none" fromWordArt="1">
            <a:prstTxWarp prst="textInflateBottom">
              <a:avLst>
                <a:gd name="adj" fmla="val 51611"/>
              </a:avLst>
            </a:prstTxWarp>
          </a:bodyPr>
          <a:lstStyle/>
          <a:p>
            <a:pPr algn="ct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Luyện</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tả</a:t>
            </a:r>
            <a:r>
              <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rPr>
              <a:t>cảnh</a:t>
            </a:r>
            <a:endParaRPr lang="en-US" sz="3600" b="1" kern="10" dirty="0">
              <a:ln w="9525">
                <a:solidFill>
                  <a:schemeClr val="bg2"/>
                </a:solidFill>
                <a:prstDash val="sysDot"/>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 name="Rectangle 2"/>
          <p:cNvSpPr txBox="1">
            <a:spLocks noChangeArrowheads="1"/>
          </p:cNvSpPr>
          <p:nvPr/>
        </p:nvSpPr>
        <p:spPr>
          <a:xfrm>
            <a:off x="714375" y="4914900"/>
            <a:ext cx="7772400" cy="8382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smtClean="0">
                <a:solidFill>
                  <a:srgbClr val="000099"/>
                </a:solidFill>
              </a:rPr>
              <a:t>Tuần 2 tiết 1</a:t>
            </a:r>
          </a:p>
        </p:txBody>
      </p:sp>
    </p:spTree>
    <p:extLst>
      <p:ext uri="{BB962C8B-B14F-4D97-AF65-F5344CB8AC3E}">
        <p14:creationId xmlns:p14="http://schemas.microsoft.com/office/powerpoint/2010/main" val="83858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226809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952500" y="457200"/>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dirty="0" err="1">
                <a:latin typeface="Arial" charset="0"/>
              </a:rPr>
              <a:t>Bài</a:t>
            </a:r>
            <a:r>
              <a:rPr lang="en-US" sz="2400" dirty="0">
                <a:latin typeface="Arial" charset="0"/>
              </a:rPr>
              <a:t> 2: </a:t>
            </a:r>
            <a:r>
              <a:rPr lang="en-US" sz="2400" dirty="0" err="1">
                <a:latin typeface="Arial" charset="0"/>
              </a:rPr>
              <a:t>Dựa</a:t>
            </a:r>
            <a:r>
              <a:rPr lang="en-US" sz="2400" dirty="0">
                <a:latin typeface="Arial" charset="0"/>
              </a:rPr>
              <a:t> </a:t>
            </a:r>
            <a:r>
              <a:rPr lang="en-US" sz="2400" dirty="0" err="1">
                <a:latin typeface="Arial" charset="0"/>
              </a:rPr>
              <a:t>vào</a:t>
            </a:r>
            <a:r>
              <a:rPr lang="en-US" sz="2400" dirty="0">
                <a:latin typeface="Arial" charset="0"/>
              </a:rPr>
              <a:t> </a:t>
            </a:r>
            <a:r>
              <a:rPr lang="en-US" sz="2400" dirty="0" err="1">
                <a:latin typeface="Arial" charset="0"/>
              </a:rPr>
              <a:t>dàn</a:t>
            </a:r>
            <a:r>
              <a:rPr lang="en-US" sz="2400" dirty="0">
                <a:latin typeface="Arial" charset="0"/>
              </a:rPr>
              <a:t> ý </a:t>
            </a:r>
            <a:r>
              <a:rPr lang="en-US" sz="2400" dirty="0" err="1">
                <a:latin typeface="Arial" charset="0"/>
              </a:rPr>
              <a:t>đã</a:t>
            </a:r>
            <a:r>
              <a:rPr lang="en-US" sz="2400" dirty="0">
                <a:latin typeface="Arial" charset="0"/>
              </a:rPr>
              <a:t> </a:t>
            </a:r>
            <a:r>
              <a:rPr lang="en-US" sz="2400" dirty="0" err="1">
                <a:latin typeface="Arial" charset="0"/>
              </a:rPr>
              <a:t>lập</a:t>
            </a:r>
            <a:r>
              <a:rPr lang="en-US" sz="2400" dirty="0">
                <a:latin typeface="Arial" charset="0"/>
              </a:rPr>
              <a:t> ở </a:t>
            </a:r>
            <a:r>
              <a:rPr lang="en-US" sz="2400" dirty="0" err="1">
                <a:latin typeface="Arial" charset="0"/>
              </a:rPr>
              <a:t>tuần</a:t>
            </a:r>
            <a:r>
              <a:rPr lang="en-US" sz="2400" dirty="0">
                <a:latin typeface="Arial" charset="0"/>
              </a:rPr>
              <a:t> 1, </a:t>
            </a:r>
            <a:r>
              <a:rPr lang="en-US" sz="2400" dirty="0" err="1">
                <a:latin typeface="Arial" charset="0"/>
              </a:rPr>
              <a:t>em</a:t>
            </a:r>
            <a:r>
              <a:rPr lang="en-US" sz="2400" dirty="0">
                <a:latin typeface="Arial" charset="0"/>
              </a:rPr>
              <a:t> </a:t>
            </a:r>
            <a:r>
              <a:rPr lang="en-US" sz="2400" dirty="0" err="1">
                <a:latin typeface="Arial" charset="0"/>
              </a:rPr>
              <a:t>hãy</a:t>
            </a:r>
            <a:r>
              <a:rPr lang="en-US" sz="2400" dirty="0">
                <a:latin typeface="Arial" charset="0"/>
              </a:rPr>
              <a:t> </a:t>
            </a:r>
            <a:r>
              <a:rPr lang="en-US" sz="2400" dirty="0" err="1">
                <a:latin typeface="Arial" charset="0"/>
              </a:rPr>
              <a:t>viết</a:t>
            </a:r>
            <a:r>
              <a:rPr lang="en-US" sz="2400" dirty="0">
                <a:latin typeface="Arial" charset="0"/>
              </a:rPr>
              <a:t> </a:t>
            </a:r>
            <a:r>
              <a:rPr lang="en-US" sz="2400" dirty="0" err="1">
                <a:latin typeface="Arial" charset="0"/>
              </a:rPr>
              <a:t>đoạn</a:t>
            </a:r>
            <a:r>
              <a:rPr lang="en-US" sz="2400" dirty="0">
                <a:latin typeface="Arial" charset="0"/>
              </a:rPr>
              <a:t> </a:t>
            </a:r>
            <a:r>
              <a:rPr lang="en-US" sz="2400" dirty="0" err="1">
                <a:latin typeface="Arial" charset="0"/>
              </a:rPr>
              <a:t>văn</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cảnh</a:t>
            </a:r>
            <a:r>
              <a:rPr lang="en-US" sz="2400" dirty="0">
                <a:latin typeface="Arial" charset="0"/>
              </a:rPr>
              <a:t> </a:t>
            </a:r>
            <a:r>
              <a:rPr lang="en-US" sz="2400" dirty="0" err="1">
                <a:latin typeface="Arial" charset="0"/>
              </a:rPr>
              <a:t>một</a:t>
            </a:r>
            <a:r>
              <a:rPr lang="en-US" sz="2400" dirty="0">
                <a:latin typeface="Arial" charset="0"/>
              </a:rPr>
              <a:t> </a:t>
            </a:r>
            <a:r>
              <a:rPr lang="en-US" sz="2400" dirty="0" err="1">
                <a:latin typeface="Arial" charset="0"/>
              </a:rPr>
              <a:t>buổi</a:t>
            </a:r>
            <a:r>
              <a:rPr lang="en-US" sz="2400" dirty="0">
                <a:latin typeface="Arial" charset="0"/>
              </a:rPr>
              <a:t> </a:t>
            </a:r>
            <a:r>
              <a:rPr lang="en-US" sz="2400" dirty="0" err="1">
                <a:latin typeface="Arial" charset="0"/>
              </a:rPr>
              <a:t>sáng</a:t>
            </a:r>
            <a:r>
              <a:rPr lang="en-US" sz="2400" dirty="0">
                <a:latin typeface="Arial" charset="0"/>
              </a:rPr>
              <a:t> (</a:t>
            </a:r>
            <a:r>
              <a:rPr lang="en-US" sz="2400" dirty="0" err="1">
                <a:latin typeface="Arial" charset="0"/>
              </a:rPr>
              <a:t>hoặc</a:t>
            </a:r>
            <a:r>
              <a:rPr lang="en-US" sz="2400" dirty="0">
                <a:latin typeface="Arial" charset="0"/>
              </a:rPr>
              <a:t> </a:t>
            </a:r>
            <a:r>
              <a:rPr lang="en-US" sz="2400" dirty="0" err="1">
                <a:latin typeface="Arial" charset="0"/>
              </a:rPr>
              <a:t>trưa</a:t>
            </a:r>
            <a:r>
              <a:rPr lang="en-US" sz="2400" dirty="0">
                <a:latin typeface="Arial" charset="0"/>
              </a:rPr>
              <a:t>, </a:t>
            </a:r>
            <a:r>
              <a:rPr lang="en-US" sz="2400" dirty="0" err="1">
                <a:latin typeface="Arial" charset="0"/>
              </a:rPr>
              <a:t>chiều</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vườn</a:t>
            </a:r>
            <a:r>
              <a:rPr lang="en-US" sz="2400" dirty="0">
                <a:latin typeface="Arial" charset="0"/>
              </a:rPr>
              <a:t> </a:t>
            </a:r>
            <a:r>
              <a:rPr lang="en-US" sz="2400" dirty="0" err="1">
                <a:latin typeface="Arial" charset="0"/>
              </a:rPr>
              <a:t>cây</a:t>
            </a:r>
            <a:r>
              <a:rPr lang="en-US" sz="2400" dirty="0">
                <a:latin typeface="Arial" charset="0"/>
              </a:rPr>
              <a:t> ( hay </a:t>
            </a:r>
            <a:r>
              <a:rPr lang="en-US" sz="2400" dirty="0" err="1">
                <a:latin typeface="Arial" charset="0"/>
              </a:rPr>
              <a:t>trong</a:t>
            </a:r>
            <a:r>
              <a:rPr lang="en-US" sz="2400" dirty="0">
                <a:latin typeface="Arial" charset="0"/>
              </a:rPr>
              <a:t> </a:t>
            </a:r>
            <a:r>
              <a:rPr lang="en-US" sz="2400" dirty="0" err="1">
                <a:latin typeface="Arial" charset="0"/>
              </a:rPr>
              <a:t>công</a:t>
            </a:r>
            <a:r>
              <a:rPr lang="en-US" sz="2400" dirty="0">
                <a:latin typeface="Arial" charset="0"/>
              </a:rPr>
              <a:t> </a:t>
            </a:r>
            <a:r>
              <a:rPr lang="en-US" sz="2400" dirty="0" err="1">
                <a:latin typeface="Arial" charset="0"/>
              </a:rPr>
              <a:t>viên</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đường</a:t>
            </a:r>
            <a:r>
              <a:rPr lang="en-US" sz="2400" dirty="0">
                <a:latin typeface="Arial" charset="0"/>
              </a:rPr>
              <a:t> </a:t>
            </a:r>
            <a:r>
              <a:rPr lang="en-US" sz="2400" dirty="0" err="1">
                <a:latin typeface="Arial" charset="0"/>
              </a:rPr>
              <a:t>phố</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cánh</a:t>
            </a:r>
            <a:r>
              <a:rPr lang="en-US" sz="2400" dirty="0">
                <a:latin typeface="Arial" charset="0"/>
              </a:rPr>
              <a:t> </a:t>
            </a:r>
            <a:r>
              <a:rPr lang="en-US" sz="2400" dirty="0" err="1">
                <a:latin typeface="Arial" charset="0"/>
              </a:rPr>
              <a:t>đồng</a:t>
            </a:r>
            <a:r>
              <a:rPr lang="en-US" sz="2400" dirty="0">
                <a:latin typeface="Arial" charset="0"/>
              </a:rPr>
              <a:t>, </a:t>
            </a:r>
            <a:r>
              <a:rPr lang="en-US" sz="2400" dirty="0" err="1">
                <a:latin typeface="Arial" charset="0"/>
              </a:rPr>
              <a:t>nương</a:t>
            </a:r>
            <a:r>
              <a:rPr lang="en-US" sz="2400" dirty="0">
                <a:latin typeface="Arial" charset="0"/>
              </a:rPr>
              <a:t> </a:t>
            </a:r>
            <a:r>
              <a:rPr lang="en-US" sz="2400" dirty="0" err="1">
                <a:latin typeface="Arial" charset="0"/>
              </a:rPr>
              <a:t>rẫy</a:t>
            </a:r>
            <a:r>
              <a:rPr lang="en-US" sz="2400" dirty="0">
                <a:latin typeface="Arial" charset="0"/>
              </a:rPr>
              <a:t>)</a:t>
            </a:r>
            <a:endParaRPr lang="en-US" sz="2400" b="1" dirty="0">
              <a:latin typeface="Arial" charset="0"/>
            </a:endParaRPr>
          </a:p>
        </p:txBody>
      </p:sp>
      <p:sp>
        <p:nvSpPr>
          <p:cNvPr id="3" name="Rectangle 2">
            <a:extLst>
              <a:ext uri="{FF2B5EF4-FFF2-40B4-BE49-F238E27FC236}">
                <a16:creationId xmlns:a16="http://schemas.microsoft.com/office/drawing/2014/main" id="{4733B5AA-982E-4E49-B51A-6D1F0474A019}"/>
              </a:ext>
            </a:extLst>
          </p:cNvPr>
          <p:cNvSpPr txBox="1">
            <a:spLocks noChangeArrowheads="1"/>
          </p:cNvSpPr>
          <p:nvPr/>
        </p:nvSpPr>
        <p:spPr bwMode="auto">
          <a:xfrm>
            <a:off x="685800" y="26670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i="1" dirty="0" err="1">
                <a:latin typeface="Arial" charset="0"/>
              </a:rPr>
              <a:t>Gợi</a:t>
            </a:r>
            <a:r>
              <a:rPr lang="en-US" sz="2400" i="1" dirty="0">
                <a:latin typeface="Arial" charset="0"/>
              </a:rPr>
              <a:t> ý:</a:t>
            </a:r>
          </a:p>
          <a:p>
            <a:pPr marL="457200" indent="-457200" algn="just" eaLnBrk="1" hangingPunct="1">
              <a:buFontTx/>
              <a:buChar char="-"/>
            </a:pPr>
            <a:r>
              <a:rPr lang="en-US" sz="2400" i="1" dirty="0" err="1">
                <a:latin typeface="Arial" charset="0"/>
              </a:rPr>
              <a:t>Xác</a:t>
            </a:r>
            <a:r>
              <a:rPr lang="en-US" sz="2400" i="1" dirty="0">
                <a:latin typeface="Arial" charset="0"/>
              </a:rPr>
              <a:t> </a:t>
            </a:r>
            <a:r>
              <a:rPr lang="en-US" sz="2400" i="1" err="1">
                <a:latin typeface="Arial" charset="0"/>
              </a:rPr>
              <a:t>định</a:t>
            </a:r>
            <a:r>
              <a:rPr lang="en-US" sz="2400" i="1">
                <a:latin typeface="Arial" charset="0"/>
              </a:rPr>
              <a:t> </a:t>
            </a:r>
            <a:r>
              <a:rPr lang="en-US" sz="2400" i="1" smtClean="0">
                <a:latin typeface="Arial" charset="0"/>
              </a:rPr>
              <a:t>chọn phần </a:t>
            </a:r>
            <a:r>
              <a:rPr lang="en-US" sz="2400" i="1" dirty="0" err="1">
                <a:latin typeface="Arial" charset="0"/>
              </a:rPr>
              <a:t>nào</a:t>
            </a:r>
            <a:r>
              <a:rPr lang="en-US" sz="2400" i="1" dirty="0">
                <a:latin typeface="Arial" charset="0"/>
              </a:rPr>
              <a:t> </a:t>
            </a:r>
            <a:r>
              <a:rPr lang="en-US" sz="2400" i="1" dirty="0" err="1">
                <a:latin typeface="Arial" charset="0"/>
              </a:rPr>
              <a:t>trong</a:t>
            </a:r>
            <a:r>
              <a:rPr lang="en-US" sz="2400" i="1" dirty="0">
                <a:latin typeface="Arial" charset="0"/>
              </a:rPr>
              <a:t> </a:t>
            </a:r>
            <a:r>
              <a:rPr lang="en-US" sz="2400" i="1" dirty="0" err="1">
                <a:latin typeface="Arial" charset="0"/>
              </a:rPr>
              <a:t>dàn</a:t>
            </a:r>
            <a:r>
              <a:rPr lang="en-US" sz="2400" i="1" dirty="0">
                <a:latin typeface="Arial" charset="0"/>
              </a:rPr>
              <a:t> ý </a:t>
            </a:r>
            <a:r>
              <a:rPr lang="en-US" sz="2400" i="1" dirty="0" err="1">
                <a:latin typeface="Arial" charset="0"/>
              </a:rPr>
              <a:t>để</a:t>
            </a:r>
            <a:r>
              <a:rPr lang="en-US" sz="2400" i="1" dirty="0">
                <a:latin typeface="Arial" charset="0"/>
              </a:rPr>
              <a:t> </a:t>
            </a:r>
            <a:r>
              <a:rPr lang="en-US" sz="2400" i="1" dirty="0" err="1">
                <a:latin typeface="Arial" charset="0"/>
              </a:rPr>
              <a:t>viết</a:t>
            </a:r>
            <a:r>
              <a:rPr lang="en-US" sz="2400" i="1" dirty="0">
                <a:latin typeface="Arial" charset="0"/>
              </a:rPr>
              <a:t> </a:t>
            </a:r>
            <a:r>
              <a:rPr lang="en-US" sz="2400" i="1" dirty="0" err="1">
                <a:latin typeface="Arial" charset="0"/>
              </a:rPr>
              <a:t>thành</a:t>
            </a:r>
            <a:r>
              <a:rPr lang="en-US" sz="2400" i="1" dirty="0">
                <a:latin typeface="Arial" charset="0"/>
              </a:rPr>
              <a:t> </a:t>
            </a:r>
            <a:r>
              <a:rPr lang="en-US" sz="2400" i="1" err="1">
                <a:latin typeface="Arial" charset="0"/>
              </a:rPr>
              <a:t>đoạn</a:t>
            </a:r>
            <a:r>
              <a:rPr lang="en-US" sz="2400" i="1">
                <a:latin typeface="Arial" charset="0"/>
              </a:rPr>
              <a:t> </a:t>
            </a:r>
            <a:r>
              <a:rPr lang="en-US" sz="2400" i="1" smtClean="0">
                <a:latin typeface="Arial" charset="0"/>
              </a:rPr>
              <a:t>văn</a:t>
            </a:r>
            <a:r>
              <a:rPr lang="en-US" sz="2400" i="1" smtClean="0">
                <a:latin typeface="Arial" charset="0"/>
              </a:rPr>
              <a:t>, xác định nội dung đoạn sẽ viết.</a:t>
            </a:r>
            <a:endParaRPr lang="en-US" sz="2400" i="1" smtClean="0">
              <a:latin typeface="Arial" charset="0"/>
            </a:endParaRPr>
          </a:p>
          <a:p>
            <a:pPr marL="457200" indent="-457200" algn="just" eaLnBrk="1" hangingPunct="1">
              <a:buFontTx/>
              <a:buChar char="-"/>
            </a:pPr>
            <a:r>
              <a:rPr lang="en-US" sz="2400" i="1" smtClean="0">
                <a:latin typeface="Arial" charset="0"/>
              </a:rPr>
              <a:t>Lựa chọn hình ảnh tiêu biểu làm nổi bật cảnh định tả</a:t>
            </a:r>
            <a:endParaRPr lang="en-US" sz="2400" i="1" dirty="0">
              <a:latin typeface="Arial" charset="0"/>
            </a:endParaRPr>
          </a:p>
          <a:p>
            <a:pPr marL="457200" indent="-457200" algn="just" eaLnBrk="1" hangingPunct="1">
              <a:buFontTx/>
              <a:buChar char="-"/>
            </a:pPr>
            <a:r>
              <a:rPr lang="en-US" sz="2400" i="1" smtClean="0">
                <a:latin typeface="Arial" charset="0"/>
              </a:rPr>
              <a:t>Lựa chọn t</a:t>
            </a:r>
            <a:r>
              <a:rPr lang="en-US" sz="2400" i="1" smtClean="0">
                <a:latin typeface="Arial" charset="0"/>
              </a:rPr>
              <a:t>ừ ngữ</a:t>
            </a:r>
            <a:r>
              <a:rPr lang="en-US" sz="2400" i="1">
                <a:latin typeface="Arial" charset="0"/>
              </a:rPr>
              <a:t> </a:t>
            </a:r>
            <a:r>
              <a:rPr lang="en-US" sz="2400" i="1" smtClean="0">
                <a:latin typeface="Arial" charset="0"/>
              </a:rPr>
              <a:t>gợi </a:t>
            </a:r>
            <a:r>
              <a:rPr lang="en-US" sz="2400" i="1" dirty="0" err="1">
                <a:latin typeface="Arial" charset="0"/>
              </a:rPr>
              <a:t>tả</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màu</a:t>
            </a:r>
            <a:r>
              <a:rPr lang="en-US" sz="2400" i="1" dirty="0">
                <a:latin typeface="Arial" charset="0"/>
              </a:rPr>
              <a:t> </a:t>
            </a:r>
            <a:r>
              <a:rPr lang="en-US" sz="2400" i="1" dirty="0" err="1">
                <a:latin typeface="Arial" charset="0"/>
              </a:rPr>
              <a:t>sắc</a:t>
            </a:r>
            <a:r>
              <a:rPr lang="en-US" sz="2400" i="1" dirty="0">
                <a:latin typeface="Arial" charset="0"/>
              </a:rPr>
              <a:t>, </a:t>
            </a:r>
            <a:r>
              <a:rPr lang="en-US" sz="2400" i="1" dirty="0" err="1">
                <a:latin typeface="Arial" charset="0"/>
              </a:rPr>
              <a:t>âm</a:t>
            </a:r>
            <a:r>
              <a:rPr lang="en-US" sz="2400" i="1" dirty="0">
                <a:latin typeface="Arial" charset="0"/>
              </a:rPr>
              <a:t> </a:t>
            </a:r>
            <a:r>
              <a:rPr lang="en-US" sz="2400" i="1" dirty="0" err="1">
                <a:latin typeface="Arial" charset="0"/>
              </a:rPr>
              <a:t>thanh</a:t>
            </a:r>
            <a:r>
              <a:rPr lang="en-US" sz="2400" i="1" dirty="0">
                <a:latin typeface="Arial" charset="0"/>
              </a:rPr>
              <a:t>, </a:t>
            </a:r>
            <a:r>
              <a:rPr lang="en-US" sz="2400" i="1" dirty="0" err="1">
                <a:latin typeface="Arial" charset="0"/>
              </a:rPr>
              <a:t>hình</a:t>
            </a:r>
            <a:r>
              <a:rPr lang="en-US" sz="2400" i="1" dirty="0">
                <a:latin typeface="Arial" charset="0"/>
              </a:rPr>
              <a:t> </a:t>
            </a:r>
            <a:r>
              <a:rPr lang="en-US" sz="2400" i="1" dirty="0" err="1">
                <a:latin typeface="Arial" charset="0"/>
              </a:rPr>
              <a:t>dáng</a:t>
            </a:r>
            <a:r>
              <a:rPr lang="en-US" sz="2400" i="1" dirty="0">
                <a:latin typeface="Arial" charset="0"/>
              </a:rPr>
              <a:t>…</a:t>
            </a:r>
            <a:r>
              <a:rPr lang="en-US" sz="2400" i="1" dirty="0" err="1">
                <a:latin typeface="Arial" charset="0"/>
              </a:rPr>
              <a:t>của</a:t>
            </a:r>
            <a:r>
              <a:rPr lang="en-US" sz="2400" i="1" dirty="0">
                <a:latin typeface="Arial" charset="0"/>
              </a:rPr>
              <a:t> </a:t>
            </a:r>
            <a:r>
              <a:rPr lang="en-US" sz="2400" i="1" dirty="0" err="1">
                <a:latin typeface="Arial" charset="0"/>
              </a:rPr>
              <a:t>những</a:t>
            </a:r>
            <a:r>
              <a:rPr lang="en-US" sz="2400" i="1" dirty="0">
                <a:latin typeface="Arial" charset="0"/>
              </a:rPr>
              <a:t> </a:t>
            </a: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a:t>
            </a:r>
            <a:r>
              <a:rPr lang="en-US" sz="2400" i="1" dirty="0" err="1">
                <a:latin typeface="Arial" charset="0"/>
              </a:rPr>
              <a:t>được</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a:t>
            </a:r>
          </a:p>
          <a:p>
            <a:pPr marL="457200" indent="-457200" algn="just" eaLnBrk="1" hangingPunct="1">
              <a:buFontTx/>
              <a:buChar char="-"/>
            </a:pPr>
            <a:r>
              <a:rPr lang="en-US" sz="2400" i="1" dirty="0" err="1">
                <a:latin typeface="Arial" charset="0"/>
              </a:rPr>
              <a:t>Sự</a:t>
            </a:r>
            <a:r>
              <a:rPr lang="en-US" sz="2400" i="1" dirty="0">
                <a:latin typeface="Arial" charset="0"/>
              </a:rPr>
              <a:t> </a:t>
            </a:r>
            <a:r>
              <a:rPr lang="en-US" sz="2400" i="1" dirty="0" err="1">
                <a:latin typeface="Arial" charset="0"/>
              </a:rPr>
              <a:t>vật</a:t>
            </a:r>
            <a:r>
              <a:rPr lang="en-US" sz="2400" i="1" dirty="0">
                <a:latin typeface="Arial" charset="0"/>
              </a:rPr>
              <a:t> chi </a:t>
            </a:r>
            <a:r>
              <a:rPr lang="en-US" sz="2400" i="1" dirty="0" err="1">
                <a:latin typeface="Arial" charset="0"/>
              </a:rPr>
              <a:t>tiết</a:t>
            </a:r>
            <a:r>
              <a:rPr lang="en-US" sz="2400" i="1" dirty="0">
                <a:latin typeface="Arial" charset="0"/>
              </a:rPr>
              <a:t> </a:t>
            </a:r>
            <a:r>
              <a:rPr lang="en-US" sz="2400" i="1" dirty="0" err="1">
                <a:latin typeface="Arial" charset="0"/>
              </a:rPr>
              <a:t>nào</a:t>
            </a:r>
            <a:r>
              <a:rPr lang="en-US" sz="2400" i="1" dirty="0">
                <a:latin typeface="Arial" charset="0"/>
              </a:rPr>
              <a:t> </a:t>
            </a:r>
            <a:r>
              <a:rPr lang="en-US" sz="2400" i="1" dirty="0" err="1">
                <a:latin typeface="Arial" charset="0"/>
              </a:rPr>
              <a:t>có</a:t>
            </a:r>
            <a:r>
              <a:rPr lang="en-US" sz="2400" i="1" dirty="0">
                <a:latin typeface="Arial" charset="0"/>
              </a:rPr>
              <a:t> </a:t>
            </a:r>
            <a:r>
              <a:rPr lang="en-US" sz="2400" i="1" dirty="0" err="1">
                <a:latin typeface="Arial" charset="0"/>
              </a:rPr>
              <a:t>thể</a:t>
            </a:r>
            <a:r>
              <a:rPr lang="en-US" sz="2400" i="1" dirty="0">
                <a:latin typeface="Arial" charset="0"/>
              </a:rPr>
              <a:t> </a:t>
            </a:r>
            <a:r>
              <a:rPr lang="en-US" sz="2400" i="1" dirty="0" err="1">
                <a:latin typeface="Arial" charset="0"/>
              </a:rPr>
              <a:t>chọn</a:t>
            </a:r>
            <a:r>
              <a:rPr lang="en-US" sz="2400" i="1" dirty="0">
                <a:latin typeface="Arial" charset="0"/>
              </a:rPr>
              <a:t> </a:t>
            </a:r>
            <a:r>
              <a:rPr lang="en-US" sz="2400" i="1" dirty="0" err="1">
                <a:latin typeface="Arial" charset="0"/>
              </a:rPr>
              <a:t>tả</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cách</a:t>
            </a:r>
            <a:r>
              <a:rPr lang="en-US" sz="2400" i="1" dirty="0">
                <a:latin typeface="Arial" charset="0"/>
              </a:rPr>
              <a:t> so </a:t>
            </a:r>
            <a:r>
              <a:rPr lang="en-US" sz="2400" i="1" dirty="0" err="1">
                <a:latin typeface="Arial" charset="0"/>
              </a:rPr>
              <a:t>sánh</a:t>
            </a:r>
            <a:r>
              <a:rPr lang="en-US" sz="2400" i="1" dirty="0">
                <a:latin typeface="Arial" charset="0"/>
              </a:rPr>
              <a:t>, </a:t>
            </a:r>
            <a:r>
              <a:rPr lang="en-US" sz="2400" i="1" err="1">
                <a:latin typeface="Arial" charset="0"/>
              </a:rPr>
              <a:t>nhân</a:t>
            </a:r>
            <a:r>
              <a:rPr lang="en-US" sz="2400" i="1">
                <a:latin typeface="Arial" charset="0"/>
              </a:rPr>
              <a:t> </a:t>
            </a:r>
            <a:r>
              <a:rPr lang="en-US" sz="2400" i="1" smtClean="0">
                <a:latin typeface="Arial" charset="0"/>
              </a:rPr>
              <a:t>hóa</a:t>
            </a:r>
            <a:r>
              <a:rPr lang="en-US" sz="2400" i="1" dirty="0">
                <a:latin typeface="Arial" charset="0"/>
              </a:rPr>
              <a:t>?</a:t>
            </a:r>
            <a:endParaRPr lang="en-US" sz="2400" i="1" dirty="0">
              <a:latin typeface="Arial" charset="0"/>
            </a:endParaRPr>
          </a:p>
          <a:p>
            <a:pPr marL="457200" indent="-457200" algn="just" eaLnBrk="1" hangingPunct="1">
              <a:buFontTx/>
              <a:buChar char="-"/>
            </a:pPr>
            <a:r>
              <a:rPr lang="en-US" sz="2400" i="1" dirty="0" err="1">
                <a:latin typeface="Arial" charset="0"/>
              </a:rPr>
              <a:t>Trình</a:t>
            </a:r>
            <a:r>
              <a:rPr lang="en-US" sz="2400" i="1" dirty="0">
                <a:latin typeface="Arial" charset="0"/>
              </a:rPr>
              <a:t> </a:t>
            </a:r>
            <a:r>
              <a:rPr lang="en-US" sz="2400" i="1" dirty="0" err="1">
                <a:latin typeface="Arial" charset="0"/>
              </a:rPr>
              <a:t>bày</a:t>
            </a:r>
            <a:r>
              <a:rPr lang="en-US" sz="2400" i="1" dirty="0">
                <a:latin typeface="Arial" charset="0"/>
              </a:rPr>
              <a:t> </a:t>
            </a:r>
            <a:r>
              <a:rPr lang="en-US" sz="2400" i="1" dirty="0" err="1">
                <a:latin typeface="Arial" charset="0"/>
              </a:rPr>
              <a:t>theo</a:t>
            </a:r>
            <a:r>
              <a:rPr lang="en-US" sz="2400" i="1" dirty="0">
                <a:latin typeface="Arial" charset="0"/>
              </a:rPr>
              <a:t> </a:t>
            </a:r>
            <a:r>
              <a:rPr lang="en-US" sz="2400" i="1" dirty="0" err="1">
                <a:latin typeface="Arial" charset="0"/>
              </a:rPr>
              <a:t>cấu</a:t>
            </a:r>
            <a:r>
              <a:rPr lang="en-US" sz="2400" i="1" dirty="0">
                <a:latin typeface="Arial" charset="0"/>
              </a:rPr>
              <a:t> </a:t>
            </a:r>
            <a:r>
              <a:rPr lang="en-US" sz="2400" i="1" dirty="0" err="1">
                <a:latin typeface="Arial" charset="0"/>
              </a:rPr>
              <a:t>tạo</a:t>
            </a:r>
            <a:r>
              <a:rPr lang="en-US" sz="2400" i="1" dirty="0">
                <a:latin typeface="Arial" charset="0"/>
              </a:rPr>
              <a:t> </a:t>
            </a:r>
            <a:r>
              <a:rPr lang="en-US" sz="2400" i="1" dirty="0" err="1">
                <a:latin typeface="Arial" charset="0"/>
              </a:rPr>
              <a:t>của</a:t>
            </a:r>
            <a:r>
              <a:rPr lang="en-US" sz="2400" i="1" dirty="0">
                <a:latin typeface="Arial" charset="0"/>
              </a:rPr>
              <a:t> </a:t>
            </a:r>
            <a:r>
              <a:rPr lang="en-US" sz="2400" i="1" dirty="0" err="1">
                <a:latin typeface="Arial" charset="0"/>
              </a:rPr>
              <a:t>đoạn</a:t>
            </a:r>
            <a:r>
              <a:rPr lang="en-US" sz="2400" i="1" dirty="0">
                <a:latin typeface="Arial" charset="0"/>
              </a:rPr>
              <a:t> </a:t>
            </a:r>
            <a:r>
              <a:rPr lang="en-US" sz="2400" i="1" dirty="0" err="1">
                <a:latin typeface="Arial" charset="0"/>
              </a:rPr>
              <a:t>văn</a:t>
            </a:r>
            <a:r>
              <a:rPr lang="en-US" sz="2400" i="1" dirty="0">
                <a:latin typeface="Arial" charset="0"/>
              </a:rPr>
              <a:t>.</a:t>
            </a:r>
          </a:p>
        </p:txBody>
      </p:sp>
    </p:spTree>
    <p:extLst>
      <p:ext uri="{BB962C8B-B14F-4D97-AF65-F5344CB8AC3E}">
        <p14:creationId xmlns:p14="http://schemas.microsoft.com/office/powerpoint/2010/main" val="279766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52500" y="1990436"/>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r>
              <a:rPr lang="en-US" sz="2800" b="1" smtClean="0">
                <a:solidFill>
                  <a:srgbClr val="FF0000"/>
                </a:solidFill>
                <a:latin typeface="Arial" charset="0"/>
              </a:rPr>
              <a:t>TIÊU CHÍ ĐÁNH GIÁ</a:t>
            </a:r>
          </a:p>
          <a:p>
            <a:pPr algn="ctr" eaLnBrk="1" hangingPunct="1"/>
            <a:endParaRPr lang="en-US" sz="2400" smtClean="0">
              <a:latin typeface="Arial" charset="0"/>
            </a:endParaRPr>
          </a:p>
          <a:p>
            <a:pPr marL="457200" indent="-457200" algn="just" eaLnBrk="1" hangingPunct="1">
              <a:buAutoNum type="arabicPeriod"/>
            </a:pPr>
            <a:r>
              <a:rPr lang="en-US" sz="2400" smtClean="0">
                <a:latin typeface="Arial" charset="0"/>
              </a:rPr>
              <a:t>Đủ cấu tạo 3 phần của đoạn </a:t>
            </a:r>
            <a:r>
              <a:rPr lang="en-US" sz="2400" smtClean="0">
                <a:latin typeface="Arial" charset="0"/>
              </a:rPr>
              <a:t>văn, rõ nội dung của đoạn.</a:t>
            </a:r>
            <a:endParaRPr lang="en-US" sz="2400" smtClean="0">
              <a:latin typeface="Arial" charset="0"/>
            </a:endParaRPr>
          </a:p>
          <a:p>
            <a:pPr marL="457200" indent="-457200" algn="just">
              <a:buFontTx/>
              <a:buAutoNum type="arabicPeriod"/>
            </a:pPr>
            <a:r>
              <a:rPr lang="en-US" sz="2400" smtClean="0">
                <a:latin typeface="Arial" charset="0"/>
              </a:rPr>
              <a:t>Chọn được các chi tiết tiêu biểu của cảnh ở thời điểm miêu tả, tả </a:t>
            </a:r>
            <a:r>
              <a:rPr lang="en-US" sz="2400">
                <a:latin typeface="Arial" charset="0"/>
              </a:rPr>
              <a:t>theo trình tự hợp </a:t>
            </a:r>
            <a:r>
              <a:rPr lang="en-US" sz="2400" smtClean="0">
                <a:latin typeface="Arial" charset="0"/>
              </a:rPr>
              <a:t>lí.</a:t>
            </a:r>
            <a:endParaRPr lang="en-US" sz="2400">
              <a:latin typeface="Arial" charset="0"/>
            </a:endParaRPr>
          </a:p>
          <a:p>
            <a:pPr marL="457200" indent="-457200" algn="just" eaLnBrk="1" hangingPunct="1">
              <a:buAutoNum type="arabicPeriod"/>
            </a:pPr>
            <a:r>
              <a:rPr lang="en-US" sz="2400" smtClean="0">
                <a:latin typeface="Arial" charset="0"/>
              </a:rPr>
              <a:t>Sử dụng được các biện pháp nghệ thuật so sánh, nhân hoá làm cho hình ảnh miêu tả sinh động, gợi cảm.</a:t>
            </a:r>
          </a:p>
        </p:txBody>
      </p:sp>
    </p:spTree>
    <p:extLst>
      <p:ext uri="{BB962C8B-B14F-4D97-AF65-F5344CB8AC3E}">
        <p14:creationId xmlns:p14="http://schemas.microsoft.com/office/powerpoint/2010/main" val="4244836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2 bài văn tả cảnh: Rừng trưa,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26425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Alternate Process 1">
            <a:extLst>
              <a:ext uri="{FF2B5EF4-FFF2-40B4-BE49-F238E27FC236}">
                <a16:creationId xmlns:a16="http://schemas.microsoft.com/office/drawing/2014/main" id="{4799579D-7CA1-4189-A601-E21AB3264A36}"/>
              </a:ext>
            </a:extLst>
          </p:cNvPr>
          <p:cNvSpPr/>
          <p:nvPr/>
        </p:nvSpPr>
        <p:spPr>
          <a:xfrm>
            <a:off x="2667000" y="685800"/>
            <a:ext cx="4191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smtClean="0">
                <a:latin typeface="Arial" panose="020B0604020202020204" pitchFamily="34" charset="0"/>
                <a:cs typeface="Arial" panose="020B0604020202020204" pitchFamily="34" charset="0"/>
              </a:rPr>
              <a:t>HOẠT  ĐỘNG NỐI TIẾP</a:t>
            </a:r>
            <a:endParaRPr lang="vi-VN" sz="2700" b="1" dirty="0">
              <a:latin typeface="Arial" panose="020B0604020202020204" pitchFamily="34" charset="0"/>
              <a:cs typeface="Arial" panose="020B0604020202020204" pitchFamily="34" charset="0"/>
            </a:endParaRPr>
          </a:p>
        </p:txBody>
      </p:sp>
      <p:sp>
        <p:nvSpPr>
          <p:cNvPr id="3" name="Rectangle 2"/>
          <p:cNvSpPr txBox="1">
            <a:spLocks noChangeArrowheads="1"/>
          </p:cNvSpPr>
          <p:nvPr/>
        </p:nvSpPr>
        <p:spPr bwMode="auto">
          <a:xfrm>
            <a:off x="1143000" y="1905000"/>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r>
              <a:rPr lang="en-US" sz="2800" b="1" smtClean="0">
                <a:solidFill>
                  <a:srgbClr val="FF0000"/>
                </a:solidFill>
                <a:latin typeface="Arial" charset="0"/>
              </a:rPr>
              <a:t> </a:t>
            </a:r>
            <a:endParaRPr lang="en-US" sz="2800" b="1" smtClean="0">
              <a:solidFill>
                <a:srgbClr val="FF0000"/>
              </a:solidFill>
              <a:latin typeface="Arial" charset="0"/>
            </a:endParaRPr>
          </a:p>
          <a:p>
            <a:pPr algn="ctr" eaLnBrk="1" hangingPunct="1"/>
            <a:endParaRPr lang="en-US" sz="2400" smtClean="0">
              <a:latin typeface="Arial" charset="0"/>
            </a:endParaRPr>
          </a:p>
          <a:p>
            <a:pPr marL="457200" indent="-457200" algn="just" eaLnBrk="1" hangingPunct="1">
              <a:buAutoNum type="arabicPeriod"/>
            </a:pPr>
            <a:r>
              <a:rPr lang="en-US" sz="2400" smtClean="0">
                <a:latin typeface="Arial" charset="0"/>
              </a:rPr>
              <a:t>Tập viết các đoạn còn lại của bài văn tả cảnh mà em chọn.</a:t>
            </a:r>
            <a:endParaRPr lang="en-US" sz="2400" smtClean="0">
              <a:latin typeface="Arial" charset="0"/>
            </a:endParaRPr>
          </a:p>
          <a:p>
            <a:pPr marL="457200" indent="-457200" algn="just">
              <a:buFontTx/>
              <a:buAutoNum type="arabicPeriod"/>
            </a:pPr>
            <a:r>
              <a:rPr lang="en-US" sz="2400" smtClean="0">
                <a:latin typeface="Arial" charset="0"/>
              </a:rPr>
              <a:t> Học tập cách quan sát, lựa chọn chi tiết, cách viết đoạn văn giàu hình ảnh để vận dụng vào viết văn tả cảnh.</a:t>
            </a:r>
          </a:p>
          <a:p>
            <a:pPr marL="457200" indent="-457200" algn="just">
              <a:buFontTx/>
              <a:buAutoNum type="arabicPeriod"/>
            </a:pPr>
            <a:r>
              <a:rPr lang="en-US" sz="2400" smtClean="0">
                <a:latin typeface="Arial" charset="0"/>
              </a:rPr>
              <a:t>Chuẩn bị BS: Luyện tập làm báo cáo thống kê: Chuẩn bị các số liệu cho BT 2. Thay cột cuối bằng: HS HT xuất sắc các nội dung học tập và rèn luyện.</a:t>
            </a:r>
            <a:endParaRPr lang="en-US" sz="2400" smtClean="0">
              <a:latin typeface="Arial" charset="0"/>
            </a:endParaRPr>
          </a:p>
        </p:txBody>
      </p:sp>
    </p:spTree>
    <p:extLst>
      <p:ext uri="{BB962C8B-B14F-4D97-AF65-F5344CB8AC3E}">
        <p14:creationId xmlns:p14="http://schemas.microsoft.com/office/powerpoint/2010/main" val="203168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338" y="5135563"/>
            <a:ext cx="3924300"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Cover">
            <a:extLst>
              <a:ext uri="{FF2B5EF4-FFF2-40B4-BE49-F238E27FC236}">
                <a16:creationId xmlns:a16="http://schemas.microsoft.com/office/drawing/2014/main" id="{BDEEBA61-9C87-4AFE-9C57-08EFE9DB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2268538"/>
            <a:ext cx="3317875" cy="4222750"/>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525" y="2293938"/>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8525" y="2260600"/>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613" y="1109663"/>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9F1348B3-BF15-4083-A3AA-D2FB34EF5B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58913" y="1893888"/>
            <a:ext cx="3557587"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3875" y="0"/>
            <a:ext cx="3113088"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B18F64F0-7C46-4BE5-B4FA-9AD212BE9E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988" y="17463"/>
            <a:ext cx="3206750" cy="2728912"/>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2824A0-0B35-4BB4-987E-A6586C27088B}"/>
              </a:ext>
            </a:extLst>
          </p:cNvPr>
          <p:cNvSpPr txBox="1">
            <a:spLocks noChangeArrowheads="1"/>
          </p:cNvSpPr>
          <p:nvPr/>
        </p:nvSpPr>
        <p:spPr bwMode="auto">
          <a:xfrm>
            <a:off x="2739605" y="986065"/>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0070C0"/>
                </a:solidFill>
              </a:rPr>
              <a:t>Nắng</a:t>
            </a:r>
            <a:r>
              <a:rPr lang="en-US" i="1" dirty="0">
                <a:solidFill>
                  <a:srgbClr val="0070C0"/>
                </a:solidFill>
              </a:rPr>
              <a:t> </a:t>
            </a:r>
            <a:r>
              <a:rPr lang="en-US" i="1" dirty="0" err="1">
                <a:solidFill>
                  <a:srgbClr val="0070C0"/>
                </a:solidFill>
              </a:rPr>
              <a:t>bắt</a:t>
            </a:r>
            <a:r>
              <a:rPr lang="en-US" i="1" dirty="0">
                <a:solidFill>
                  <a:srgbClr val="0070C0"/>
                </a:solidFill>
              </a:rPr>
              <a:t> </a:t>
            </a:r>
            <a:r>
              <a:rPr lang="en-US" i="1" dirty="0" err="1">
                <a:solidFill>
                  <a:srgbClr val="0070C0"/>
                </a:solidFill>
              </a:rPr>
              <a:t>đầu</a:t>
            </a:r>
            <a:r>
              <a:rPr lang="en-US" i="1" dirty="0">
                <a:solidFill>
                  <a:srgbClr val="0070C0"/>
                </a:solidFill>
              </a:rPr>
              <a:t>…</a:t>
            </a:r>
            <a:r>
              <a:rPr lang="en-US" i="1" dirty="0" err="1">
                <a:solidFill>
                  <a:srgbClr val="0070C0"/>
                </a:solidFill>
              </a:rPr>
              <a:t>cuối</a:t>
            </a:r>
            <a:r>
              <a:rPr lang="en-US" i="1" dirty="0">
                <a:solidFill>
                  <a:srgbClr val="0070C0"/>
                </a:solidFill>
              </a:rPr>
              <a:t> </a:t>
            </a:r>
            <a:r>
              <a:rPr lang="en-US" i="1" dirty="0" err="1">
                <a:solidFill>
                  <a:srgbClr val="0070C0"/>
                </a:solidFill>
              </a:rPr>
              <a:t>cùng</a:t>
            </a:r>
            <a:r>
              <a:rPr lang="en-US" i="1" dirty="0">
                <a:solidFill>
                  <a:srgbClr val="0070C0"/>
                </a:solidFill>
              </a:rPr>
              <a:t>.</a:t>
            </a:r>
          </a:p>
        </p:txBody>
      </p:sp>
      <p:sp>
        <p:nvSpPr>
          <p:cNvPr id="12" name="TextBox 11">
            <a:extLst>
              <a:ext uri="{FF2B5EF4-FFF2-40B4-BE49-F238E27FC236}">
                <a16:creationId xmlns:a16="http://schemas.microsoft.com/office/drawing/2014/main" id="{36D3D06D-8F8E-4AAA-B62B-6FD4CA35F02B}"/>
              </a:ext>
            </a:extLst>
          </p:cNvPr>
          <p:cNvSpPr txBox="1">
            <a:spLocks noChangeArrowheads="1"/>
          </p:cNvSpPr>
          <p:nvPr/>
        </p:nvSpPr>
        <p:spPr bwMode="auto">
          <a:xfrm>
            <a:off x="2706429" y="2977247"/>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7CB400"/>
                </a:solidFill>
              </a:rPr>
              <a:t>Trong</a:t>
            </a:r>
            <a:r>
              <a:rPr lang="en-US" i="1" dirty="0">
                <a:solidFill>
                  <a:srgbClr val="7CB400"/>
                </a:solidFill>
              </a:rPr>
              <a:t> </a:t>
            </a:r>
            <a:r>
              <a:rPr lang="en-US" i="1" dirty="0" err="1">
                <a:solidFill>
                  <a:srgbClr val="7CB400"/>
                </a:solidFill>
              </a:rPr>
              <a:t>những</a:t>
            </a:r>
            <a:r>
              <a:rPr lang="en-US" i="1" dirty="0">
                <a:solidFill>
                  <a:srgbClr val="7CB400"/>
                </a:solidFill>
              </a:rPr>
              <a:t> </a:t>
            </a:r>
            <a:r>
              <a:rPr lang="en-US" i="1" dirty="0" err="1">
                <a:solidFill>
                  <a:srgbClr val="7CB400"/>
                </a:solidFill>
              </a:rPr>
              <a:t>bui</a:t>
            </a:r>
            <a:r>
              <a:rPr lang="en-US" i="1" dirty="0">
                <a:solidFill>
                  <a:srgbClr val="7CB400"/>
                </a:solidFill>
              </a:rPr>
              <a:t> </a:t>
            </a:r>
            <a:r>
              <a:rPr lang="en-US" i="1" dirty="0" err="1">
                <a:solidFill>
                  <a:srgbClr val="7CB400"/>
                </a:solidFill>
              </a:rPr>
              <a:t>cây</a:t>
            </a:r>
            <a:r>
              <a:rPr lang="en-US" i="1" dirty="0">
                <a:solidFill>
                  <a:srgbClr val="7CB400"/>
                </a:solidFill>
              </a:rPr>
              <a:t> … </a:t>
            </a:r>
            <a:r>
              <a:rPr lang="en-US" i="1" dirty="0" err="1">
                <a:solidFill>
                  <a:srgbClr val="7CB400"/>
                </a:solidFill>
              </a:rPr>
              <a:t>lặng</a:t>
            </a:r>
            <a:r>
              <a:rPr lang="en-US" i="1" dirty="0">
                <a:solidFill>
                  <a:srgbClr val="7CB400"/>
                </a:solidFill>
              </a:rPr>
              <a:t> </a:t>
            </a:r>
            <a:r>
              <a:rPr lang="en-US" i="1" dirty="0" err="1">
                <a:solidFill>
                  <a:srgbClr val="7CB400"/>
                </a:solidFill>
              </a:rPr>
              <a:t>êm</a:t>
            </a:r>
            <a:r>
              <a:rPr lang="en-US" i="1" dirty="0">
                <a:solidFill>
                  <a:srgbClr val="7CB400"/>
                </a:solidFill>
              </a:rPr>
              <a:t>.</a:t>
            </a:r>
          </a:p>
        </p:txBody>
      </p:sp>
      <p:sp>
        <p:nvSpPr>
          <p:cNvPr id="13" name="TextBox 12">
            <a:extLst>
              <a:ext uri="{FF2B5EF4-FFF2-40B4-BE49-F238E27FC236}">
                <a16:creationId xmlns:a16="http://schemas.microsoft.com/office/drawing/2014/main" id="{6AFC2B29-927B-4158-A6E7-799436938ED9}"/>
              </a:ext>
            </a:extLst>
          </p:cNvPr>
          <p:cNvSpPr txBox="1">
            <a:spLocks noChangeArrowheads="1"/>
          </p:cNvSpPr>
          <p:nvPr/>
        </p:nvSpPr>
        <p:spPr bwMode="auto">
          <a:xfrm>
            <a:off x="2969792" y="4872767"/>
            <a:ext cx="2037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F66900"/>
                </a:solidFill>
              </a:rPr>
              <a:t>Câu</a:t>
            </a:r>
            <a:r>
              <a:rPr lang="en-US" i="1" dirty="0">
                <a:solidFill>
                  <a:srgbClr val="F66900"/>
                </a:solidFill>
              </a:rPr>
              <a:t> </a:t>
            </a:r>
            <a:r>
              <a:rPr lang="en-US" i="1" dirty="0" err="1">
                <a:solidFill>
                  <a:srgbClr val="F66900"/>
                </a:solidFill>
              </a:rPr>
              <a:t>cuối</a:t>
            </a:r>
            <a:r>
              <a:rPr lang="en-US" i="1" dirty="0">
                <a:solidFill>
                  <a:srgbClr val="F66900"/>
                </a:solidFill>
              </a:rPr>
              <a:t> </a:t>
            </a:r>
            <a:r>
              <a:rPr lang="en-US" i="1" dirty="0" err="1">
                <a:solidFill>
                  <a:srgbClr val="F66900"/>
                </a:solidFill>
              </a:rPr>
              <a:t>cùng</a:t>
            </a:r>
            <a:r>
              <a:rPr lang="en-US" i="1" dirty="0">
                <a:solidFill>
                  <a:srgbClr val="F66900"/>
                </a:solidFill>
              </a:rPr>
              <a:t>.</a:t>
            </a:r>
          </a:p>
        </p:txBody>
      </p:sp>
    </p:spTree>
    <p:extLst>
      <p:ext uri="{BB962C8B-B14F-4D97-AF65-F5344CB8AC3E}">
        <p14:creationId xmlns:p14="http://schemas.microsoft.com/office/powerpoint/2010/main" val="160151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animEffect transition="in" filter="wipe(left)">
                                      <p:cBhvr>
                                        <p:cTn id="37" dur="500"/>
                                        <p:tgtEl>
                                          <p:spTgt spid="21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3"/>
                                        </p:tgtEl>
                                        <p:attrNameLst>
                                          <p:attrName>style.visibility</p:attrName>
                                        </p:attrNameLst>
                                      </p:cBhvr>
                                      <p:to>
                                        <p:strVal val="visible"/>
                                      </p:to>
                                    </p:set>
                                    <p:animEffect transition="in" filter="wipe(left)">
                                      <p:cBhvr>
                                        <p:cTn id="42" dur="500"/>
                                        <p:tgtEl>
                                          <p:spTgt spid="215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4"/>
                                        </p:tgtEl>
                                        <p:attrNameLst>
                                          <p:attrName>style.visibility</p:attrName>
                                        </p:attrNameLst>
                                      </p:cBhvr>
                                      <p:to>
                                        <p:strVal val="visible"/>
                                      </p:to>
                                    </p:set>
                                    <p:animEffect transition="in" filter="wipe(left)">
                                      <p:cBhvr>
                                        <p:cTn id="47" dur="500"/>
                                        <p:tgtEl>
                                          <p:spTgt spid="215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21515"/>
                                        </p:tgtEl>
                                        <p:attrNameLst>
                                          <p:attrName>style.visibility</p:attrName>
                                        </p:attrNameLst>
                                      </p:cBhvr>
                                      <p:to>
                                        <p:strVal val="visible"/>
                                      </p:to>
                                    </p:set>
                                    <p:animEffect transition="in" filter="wipe(left)">
                                      <p:cBhvr>
                                        <p:cTn id="52" dur="500"/>
                                        <p:tgtEl>
                                          <p:spTgt spid="21515"/>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randombar(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6"/>
                                        </p:tgtEl>
                                        <p:attrNameLst>
                                          <p:attrName>style.visibility</p:attrName>
                                        </p:attrNameLst>
                                      </p:cBhvr>
                                      <p:to>
                                        <p:strVal val="visible"/>
                                      </p:to>
                                    </p:set>
                                    <p:animEffect transition="in" filter="wipe(left)">
                                      <p:cBhvr>
                                        <p:cTn id="6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00200" y="1205080"/>
            <a:ext cx="7772400" cy="838200"/>
          </a:xfrm>
        </p:spPr>
        <p:txBody>
          <a:bodyPr/>
          <a:lstStyle/>
          <a:p>
            <a:pPr eaLnBrk="1" hangingPunct="1"/>
            <a:r>
              <a:rPr lang="en-US" altLang="en-US" sz="3200" smtClean="0">
                <a:latin typeface="Times New Roman" panose="02020603050405020304" pitchFamily="18" charset="0"/>
                <a:cs typeface="Times New Roman" panose="02020603050405020304" pitchFamily="18" charset="0"/>
              </a:rPr>
              <a:t>Cấu tạo của bài văn tả cảnh?</a:t>
            </a:r>
          </a:p>
        </p:txBody>
      </p:sp>
      <p:sp>
        <p:nvSpPr>
          <p:cNvPr id="2051" name="Rectangle 3"/>
          <p:cNvSpPr>
            <a:spLocks noGrp="1" noChangeArrowheads="1"/>
          </p:cNvSpPr>
          <p:nvPr>
            <p:ph type="subTitle" idx="1"/>
          </p:nvPr>
        </p:nvSpPr>
        <p:spPr>
          <a:xfrm>
            <a:off x="304800" y="3360480"/>
            <a:ext cx="8534400" cy="3276600"/>
          </a:xfrm>
        </p:spPr>
        <p:txBody>
          <a:bodyPr/>
          <a:lstStyle/>
          <a:p>
            <a:pPr marL="609600" indent="-609600" algn="l" eaLnBrk="1" hangingPunct="1">
              <a:lnSpc>
                <a:spcPct val="90000"/>
              </a:lnSpc>
            </a:pPr>
            <a:r>
              <a:rPr lang="en-US" altLang="en-US" sz="2800" smtClean="0">
                <a:solidFill>
                  <a:schemeClr val="tx1">
                    <a:lumMod val="95000"/>
                    <a:lumOff val="5000"/>
                  </a:schemeClr>
                </a:solidFill>
                <a:latin typeface="Times New Roman" panose="02020603050405020304" pitchFamily="18" charset="0"/>
                <a:cs typeface="Times New Roman" panose="02020603050405020304" pitchFamily="18" charset="0"/>
              </a:rPr>
              <a:t>Bài văn tả cảnh thường có ba phần:</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Times New Roman" panose="02020603050405020304" pitchFamily="18" charset="0"/>
                <a:cs typeface="Times New Roman" panose="02020603050405020304" pitchFamily="18" charset="0"/>
              </a:rPr>
              <a:t>Mở bài: Giới thiệu bao quát về cảnh sẽ tả.</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Times New Roman" panose="02020603050405020304" pitchFamily="18" charset="0"/>
                <a:cs typeface="Times New Roman" panose="02020603050405020304" pitchFamily="18" charset="0"/>
              </a:rPr>
              <a:t>Thân bài: Tả từng phần của cảnh hoặc sự thay đổi của cảnh theo thời gian.</a:t>
            </a:r>
          </a:p>
          <a:p>
            <a:pPr marL="609600" indent="-609600" algn="l" eaLnBrk="1" hangingPunct="1">
              <a:lnSpc>
                <a:spcPct val="90000"/>
              </a:lnSpc>
              <a:buFontTx/>
              <a:buAutoNum type="arabicPeriod"/>
            </a:pPr>
            <a:r>
              <a:rPr lang="en-US" altLang="en-US" sz="2800" smtClean="0">
                <a:solidFill>
                  <a:schemeClr val="tx1">
                    <a:lumMod val="95000"/>
                    <a:lumOff val="5000"/>
                  </a:schemeClr>
                </a:solidFill>
                <a:latin typeface="Times New Roman" panose="02020603050405020304" pitchFamily="18" charset="0"/>
                <a:cs typeface="Times New Roman" panose="02020603050405020304" pitchFamily="18" charset="0"/>
              </a:rPr>
              <a:t>Kết bài: Nêu nhận xét hặc cảm nghĩ của người viết.</a:t>
            </a:r>
          </a:p>
          <a:p>
            <a:pPr marL="609600" indent="-609600" eaLnBrk="1" hangingPunct="1">
              <a:lnSpc>
                <a:spcPct val="90000"/>
              </a:lnSpc>
            </a:pPr>
            <a:endParaRPr lang="en-US" altLang="en-US" sz="2800" smtClean="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076" name="Text Box 4"/>
          <p:cNvSpPr txBox="1">
            <a:spLocks noChangeArrowheads="1"/>
          </p:cNvSpPr>
          <p:nvPr/>
        </p:nvSpPr>
        <p:spPr bwMode="auto">
          <a:xfrm>
            <a:off x="2362200" y="609600"/>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1600">
              <a:latin typeface="+mj-lt"/>
            </a:endParaRPr>
          </a:p>
        </p:txBody>
      </p:sp>
      <p:pic>
        <p:nvPicPr>
          <p:cNvPr id="6" name="Picture 5">
            <a:extLst>
              <a:ext uri="{FF2B5EF4-FFF2-40B4-BE49-F238E27FC236}">
                <a16:creationId xmlns:a16="http://schemas.microsoft.com/office/drawing/2014/main" id="{2D467C97-4B97-4241-BA02-20E3579CEF24}"/>
              </a:ext>
            </a:extLst>
          </p:cNvPr>
          <p:cNvPicPr>
            <a:picLocks noChangeAspect="1"/>
          </p:cNvPicPr>
          <p:nvPr/>
        </p:nvPicPr>
        <p:blipFill rotWithShape="1">
          <a:blip r:embed="rId2"/>
          <a:srcRect b="2025"/>
          <a:stretch/>
        </p:blipFill>
        <p:spPr>
          <a:xfrm>
            <a:off x="-152400" y="0"/>
            <a:ext cx="3048000" cy="3277618"/>
          </a:xfrm>
          <a:prstGeom prst="rect">
            <a:avLst/>
          </a:prstGeom>
        </p:spPr>
      </p:pic>
      <p:sp>
        <p:nvSpPr>
          <p:cNvPr id="7" name="TextBox 6">
            <a:extLst>
              <a:ext uri="{FF2B5EF4-FFF2-40B4-BE49-F238E27FC236}">
                <a16:creationId xmlns:a16="http://schemas.microsoft.com/office/drawing/2014/main" id="{31D190BE-F031-4DC9-BAB3-EEDDF906A98C}"/>
              </a:ext>
            </a:extLst>
          </p:cNvPr>
          <p:cNvSpPr txBox="1"/>
          <p:nvPr/>
        </p:nvSpPr>
        <p:spPr>
          <a:xfrm>
            <a:off x="0" y="892736"/>
            <a:ext cx="1813695" cy="1088464"/>
          </a:xfrm>
          <a:prstGeom prst="rect">
            <a:avLst/>
          </a:prstGeom>
          <a:noFill/>
        </p:spPr>
        <p:txBody>
          <a:bodyPr wrap="square" rtlCol="0">
            <a:spAutoFit/>
          </a:bodyPr>
          <a:lstStyle/>
          <a:p>
            <a:pPr algn="ctr"/>
            <a:r>
              <a:rPr lang="en-US" sz="3200" dirty="0">
                <a:latin typeface="Times New Roman" panose="02020603050405020304" pitchFamily="18" charset="0"/>
                <a:cs typeface="Times New Roman" panose="02020603050405020304" pitchFamily="18" charset="0"/>
              </a:rPr>
              <a:t>KHỞI ĐỘNG</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811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blinds(horizontal)">
                                      <p:cBhvr>
                                        <p:cTn id="12" dur="500"/>
                                        <p:tgtEl>
                                          <p:spTgt spid="2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blinds(horizontal)">
                                      <p:cBhvr>
                                        <p:cTn id="17" dur="500"/>
                                        <p:tgtEl>
                                          <p:spTgt spid="2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blinds(horizontal)">
                                      <p:cBhvr>
                                        <p:cTn id="22" dur="500"/>
                                        <p:tgtEl>
                                          <p:spTgt spid="205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51">
                                            <p:txEl>
                                              <p:pRg st="3" end="3"/>
                                            </p:txEl>
                                          </p:spTgt>
                                        </p:tgtEl>
                                        <p:attrNameLst>
                                          <p:attrName>style.visibility</p:attrName>
                                        </p:attrNameLst>
                                      </p:cBhvr>
                                      <p:to>
                                        <p:strVal val="visible"/>
                                      </p:to>
                                    </p:set>
                                    <p:animEffect transition="in" filter="blinds(horizontal)">
                                      <p:cBhvr>
                                        <p:cTn id="27"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795A762-FA42-4BE8-BC7C-742E51634865}"/>
              </a:ext>
            </a:extLst>
          </p:cNvPr>
          <p:cNvGrpSpPr/>
          <p:nvPr/>
        </p:nvGrpSpPr>
        <p:grpSpPr>
          <a:xfrm>
            <a:off x="2000679" y="2471363"/>
            <a:ext cx="5656757" cy="1156701"/>
            <a:chOff x="2014869" y="552450"/>
            <a:chExt cx="8409911" cy="2284549"/>
          </a:xfrm>
        </p:grpSpPr>
        <p:sp>
          <p:nvSpPr>
            <p:cNvPr id="16" name="Rectangle 15">
              <a:extLst>
                <a:ext uri="{FF2B5EF4-FFF2-40B4-BE49-F238E27FC236}">
                  <a16:creationId xmlns:a16="http://schemas.microsoft.com/office/drawing/2014/main" id="{D2BAF0D5-016E-4C4B-8E18-1B91FFFCA98A}"/>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17" name="Rectangle 15">
              <a:extLst>
                <a:ext uri="{FF2B5EF4-FFF2-40B4-BE49-F238E27FC236}">
                  <a16:creationId xmlns:a16="http://schemas.microsoft.com/office/drawing/2014/main" id="{3327E057-869B-49F3-9D0C-74BF031B3D2B}"/>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21" name="Group 20">
            <a:extLst>
              <a:ext uri="{FF2B5EF4-FFF2-40B4-BE49-F238E27FC236}">
                <a16:creationId xmlns:a16="http://schemas.microsoft.com/office/drawing/2014/main" id="{A9887F77-4E82-4DD5-9F0E-298E72A5BD85}"/>
              </a:ext>
            </a:extLst>
          </p:cNvPr>
          <p:cNvGrpSpPr/>
          <p:nvPr/>
        </p:nvGrpSpPr>
        <p:grpSpPr>
          <a:xfrm>
            <a:off x="1476285" y="2701166"/>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860F0BDB-5B78-4960-B5D6-17761C829927}"/>
              </a:ext>
            </a:extLst>
          </p:cNvPr>
          <p:cNvGrpSpPr/>
          <p:nvPr/>
        </p:nvGrpSpPr>
        <p:grpSpPr>
          <a:xfrm>
            <a:off x="2000679" y="3987038"/>
            <a:ext cx="5656757" cy="1156701"/>
            <a:chOff x="2014869" y="552450"/>
            <a:chExt cx="8409911" cy="2284549"/>
          </a:xfrm>
        </p:grpSpPr>
        <p:sp>
          <p:nvSpPr>
            <p:cNvPr id="29" name="Rectangle 15">
              <a:extLst>
                <a:ext uri="{FF2B5EF4-FFF2-40B4-BE49-F238E27FC236}">
                  <a16:creationId xmlns:a16="http://schemas.microsoft.com/office/drawing/2014/main" id="{8A605FAD-16E4-4D62-9A89-95D45621E506}"/>
                </a:ext>
              </a:extLst>
            </p:cNvPr>
            <p:cNvSpPr/>
            <p:nvPr/>
          </p:nvSpPr>
          <p:spPr>
            <a:xfrm>
              <a:off x="2590800" y="552450"/>
              <a:ext cx="7429500" cy="207645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0" name="Rectangle 15">
              <a:extLst>
                <a:ext uri="{FF2B5EF4-FFF2-40B4-BE49-F238E27FC236}">
                  <a16:creationId xmlns:a16="http://schemas.microsoft.com/office/drawing/2014/main" id="{9E0902F5-8E66-4BDA-BD77-9313E01FC0AE}"/>
                </a:ext>
              </a:extLst>
            </p:cNvPr>
            <p:cNvSpPr/>
            <p:nvPr/>
          </p:nvSpPr>
          <p:spPr>
            <a:xfrm>
              <a:off x="2014869" y="838200"/>
              <a:ext cx="8409911" cy="1998799"/>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dirty="0">
                <a:solidFill>
                  <a:srgbClr val="FF0000"/>
                </a:solidFill>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1476285" y="4216841"/>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3429000" y="897390"/>
            <a:ext cx="2286000" cy="578150"/>
          </a:xfrm>
          <a:prstGeom prst="flowChartAlternateProcess">
            <a:avLst/>
          </a:prstGeom>
          <a:solidFill>
            <a:schemeClr val="tx1">
              <a:lumMod val="95000"/>
              <a:lumOff val="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latin typeface="Arial" panose="020B0604020202020204" pitchFamily="34" charset="0"/>
                <a:cs typeface="Arial" panose="020B0604020202020204" pitchFamily="34" charset="0"/>
              </a:rPr>
              <a:t>MỤC TIÊU</a:t>
            </a:r>
            <a:endParaRPr lang="vi-VN" sz="2700" b="1" dirty="0">
              <a:latin typeface="Arial" panose="020B0604020202020204" pitchFamily="34" charset="0"/>
              <a:cs typeface="Arial" panose="020B0604020202020204" pitchFamily="34" charset="0"/>
            </a:endParaRPr>
          </a:p>
        </p:txBody>
      </p:sp>
      <p:cxnSp>
        <p:nvCxnSpPr>
          <p:cNvPr id="42" name="Straight Connector 41">
            <a:extLst>
              <a:ext uri="{FF2B5EF4-FFF2-40B4-BE49-F238E27FC236}">
                <a16:creationId xmlns:a16="http://schemas.microsoft.com/office/drawing/2014/main" id="{E47EC19F-D4E5-4901-B61C-D2774BC3E925}"/>
              </a:ext>
            </a:extLst>
          </p:cNvPr>
          <p:cNvCxnSpPr/>
          <p:nvPr/>
        </p:nvCxnSpPr>
        <p:spPr>
          <a:xfrm>
            <a:off x="0" y="1186464"/>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FC41C90B-1B11-4DE2-9129-3B3070A6DA36}"/>
              </a:ext>
            </a:extLst>
          </p:cNvPr>
          <p:cNvCxnSpPr/>
          <p:nvPr/>
        </p:nvCxnSpPr>
        <p:spPr>
          <a:xfrm>
            <a:off x="5715000" y="1172778"/>
            <a:ext cx="3429000" cy="0"/>
          </a:xfrm>
          <a:prstGeom prst="line">
            <a:avLst/>
          </a:prstGeom>
          <a:ln w="76200"/>
        </p:spPr>
        <p:style>
          <a:lnRef idx="1">
            <a:schemeClr val="dk1"/>
          </a:lnRef>
          <a:fillRef idx="0">
            <a:schemeClr val="dk1"/>
          </a:fillRef>
          <a:effectRef idx="0">
            <a:schemeClr val="dk1"/>
          </a:effectRef>
          <a:fontRef idx="minor">
            <a:schemeClr val="tx1"/>
          </a:fontRef>
        </p:style>
      </p:cxn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2339151" y="2718680"/>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Phát hiện được những hình ảnh đẹp trong bài văn tả cảnh: Chiều tối</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2571010" y="4131717"/>
            <a:ext cx="480417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smtClean="0">
                <a:solidFill>
                  <a:schemeClr val="bg1"/>
                </a:solidFill>
                <a:latin typeface="Arial" panose="020B0604020202020204" pitchFamily="34" charset="0"/>
                <a:cs typeface="Arial" panose="020B0604020202020204" pitchFamily="34" charset="0"/>
              </a:rPr>
              <a:t>Biết chuyển một phần của dàn ý đã lập trong tiết học trước thành một đoạn văn </a:t>
            </a:r>
            <a:r>
              <a:rPr lang="en-US" altLang="vi-VN" sz="1800" err="1">
                <a:solidFill>
                  <a:schemeClr val="bg1"/>
                </a:solidFill>
                <a:latin typeface="Arial" panose="020B0604020202020204" pitchFamily="34" charset="0"/>
                <a:cs typeface="Arial" panose="020B0604020202020204" pitchFamily="34" charset="0"/>
              </a:rPr>
              <a:t>tả</a:t>
            </a:r>
            <a:r>
              <a:rPr lang="en-US" altLang="vi-VN" sz="1800">
                <a:solidFill>
                  <a:schemeClr val="bg1"/>
                </a:solidFill>
                <a:latin typeface="Arial" panose="020B0604020202020204" pitchFamily="34" charset="0"/>
                <a:cs typeface="Arial" panose="020B0604020202020204" pitchFamily="34" charset="0"/>
              </a:rPr>
              <a:t> </a:t>
            </a:r>
            <a:r>
              <a:rPr lang="en-US" altLang="vi-VN" sz="1800" smtClean="0">
                <a:solidFill>
                  <a:schemeClr val="bg1"/>
                </a:solidFill>
                <a:latin typeface="Arial" panose="020B0604020202020204" pitchFamily="34" charset="0"/>
                <a:cs typeface="Arial" panose="020B0604020202020204" pitchFamily="34" charset="0"/>
              </a:rPr>
              <a:t>cảnh một buổi trong ngày.</a:t>
            </a:r>
            <a:endParaRPr lang="en-US" altLang="vi-VN" sz="1800" dirty="0">
              <a:solidFill>
                <a:schemeClr val="bg1"/>
              </a:solidFill>
              <a:latin typeface="Arial" panose="020B0604020202020204" pitchFamily="34" charset="0"/>
              <a:cs typeface="Arial" panose="020B0604020202020204" pitchFamily="34" charset="0"/>
            </a:endParaRPr>
          </a:p>
        </p:txBody>
      </p:sp>
      <p:sp>
        <p:nvSpPr>
          <p:cNvPr id="46" name="TextBox 10">
            <a:extLst>
              <a:ext uri="{FF2B5EF4-FFF2-40B4-BE49-F238E27FC236}">
                <a16:creationId xmlns:a16="http://schemas.microsoft.com/office/drawing/2014/main" id="{B8B8E01D-F1CC-4117-861D-DF09DCA106F1}"/>
              </a:ext>
            </a:extLst>
          </p:cNvPr>
          <p:cNvSpPr txBox="1">
            <a:spLocks noChangeArrowheads="1"/>
          </p:cNvSpPr>
          <p:nvPr/>
        </p:nvSpPr>
        <p:spPr bwMode="auto">
          <a:xfrm>
            <a:off x="2605851" y="4997109"/>
            <a:ext cx="48041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vi-VN" sz="1800" dirty="0" err="1">
                <a:solidFill>
                  <a:schemeClr val="bg1"/>
                </a:solidFill>
                <a:latin typeface="Arial" panose="020B0604020202020204" pitchFamily="34" charset="0"/>
                <a:cs typeface="Arial" panose="020B0604020202020204" pitchFamily="34" charset="0"/>
              </a:rPr>
              <a:t>Lập</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 </a:t>
            </a:r>
            <a:r>
              <a:rPr lang="en-US" altLang="vi-VN" sz="1800" dirty="0" err="1">
                <a:solidFill>
                  <a:schemeClr val="bg1"/>
                </a:solidFill>
                <a:latin typeface="Arial" panose="020B0604020202020204" pitchFamily="34" charset="0"/>
                <a:cs typeface="Arial" panose="020B0604020202020204" pitchFamily="34" charset="0"/>
              </a:rPr>
              <a:t>bài</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văn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tả</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cảnh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từ</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những</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điều</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quan</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sát</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được</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và</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trình</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bày</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theo</a:t>
            </a:r>
            <a:r>
              <a:rPr lang="en-US" altLang="vi-VN" sz="1800" dirty="0">
                <a:solidFill>
                  <a:schemeClr val="bg1"/>
                </a:solidFill>
                <a:latin typeface="Arial" panose="020B0604020202020204" pitchFamily="34" charset="0"/>
                <a:cs typeface="Arial" panose="020B0604020202020204" pitchFamily="34" charset="0"/>
              </a:rPr>
              <a:t> </a:t>
            </a:r>
            <a:r>
              <a:rPr lang="en-US" altLang="vi-VN" sz="1800" dirty="0" err="1">
                <a:solidFill>
                  <a:schemeClr val="bg1"/>
                </a:solidFill>
                <a:latin typeface="Arial" panose="020B0604020202020204" pitchFamily="34" charset="0"/>
                <a:cs typeface="Arial" panose="020B0604020202020204" pitchFamily="34" charset="0"/>
              </a:rPr>
              <a:t>dàn</a:t>
            </a:r>
            <a:r>
              <a:rPr lang="en-US" altLang="vi-VN" sz="1800" dirty="0">
                <a:solidFill>
                  <a:schemeClr val="bg1"/>
                </a:solidFill>
                <a:latin typeface="Arial" panose="020B0604020202020204" pitchFamily="34" charset="0"/>
                <a:cs typeface="Arial" panose="020B0604020202020204" pitchFamily="34" charset="0"/>
              </a:rPr>
              <a:t> ý.</a:t>
            </a:r>
          </a:p>
        </p:txBody>
      </p:sp>
    </p:spTree>
    <p:extLst>
      <p:ext uri="{BB962C8B-B14F-4D97-AF65-F5344CB8AC3E}">
        <p14:creationId xmlns:p14="http://schemas.microsoft.com/office/powerpoint/2010/main" val="319972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barn(inVertical)">
                                      <p:cBhvr>
                                        <p:cTn id="15" dur="500"/>
                                        <p:tgtEl>
                                          <p:spTgt spid="4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fill="hold"/>
                                        <p:tgtEl>
                                          <p:spTgt spid="44"/>
                                        </p:tgtEl>
                                        <p:attrNameLst>
                                          <p:attrName>ppt_x</p:attrName>
                                        </p:attrNameLst>
                                      </p:cBhvr>
                                      <p:tavLst>
                                        <p:tav tm="0">
                                          <p:val>
                                            <p:strVal val="1+#ppt_w/2"/>
                                          </p:val>
                                        </p:tav>
                                        <p:tav tm="100000">
                                          <p:val>
                                            <p:strVal val="#ppt_x"/>
                                          </p:val>
                                        </p:tav>
                                      </p:tavLst>
                                    </p:anim>
                                    <p:anim calcmode="lin" valueType="num">
                                      <p:cBhvr additive="base">
                                        <p:cTn id="25" dur="500" fill="hold"/>
                                        <p:tgtEl>
                                          <p:spTgt spid="44"/>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additive="base">
                                        <p:cTn id="28" dur="500" fill="hold"/>
                                        <p:tgtEl>
                                          <p:spTgt spid="18"/>
                                        </p:tgtEl>
                                        <p:attrNameLst>
                                          <p:attrName>ppt_x</p:attrName>
                                        </p:attrNameLst>
                                      </p:cBhvr>
                                      <p:tavLst>
                                        <p:tav tm="0">
                                          <p:val>
                                            <p:strVal val="1+#ppt_w/2"/>
                                          </p:val>
                                        </p:tav>
                                        <p:tav tm="100000">
                                          <p:val>
                                            <p:strVal val="#ppt_x"/>
                                          </p:val>
                                        </p:tav>
                                      </p:tavLst>
                                    </p:anim>
                                    <p:anim calcmode="lin" valueType="num">
                                      <p:cBhvr additive="base">
                                        <p:cTn id="29"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0-#ppt_w/2"/>
                                          </p:val>
                                        </p:tav>
                                        <p:tav tm="100000">
                                          <p:val>
                                            <p:strVal val="#ppt_x"/>
                                          </p:val>
                                        </p:tav>
                                      </p:tavLst>
                                    </p:anim>
                                    <p:anim calcmode="lin" valueType="num">
                                      <p:cBhvr additive="base">
                                        <p:cTn id="35" dur="500" fill="hold"/>
                                        <p:tgtEl>
                                          <p:spTgt spid="31"/>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1+#ppt_w/2"/>
                                          </p:val>
                                        </p:tav>
                                        <p:tav tm="100000">
                                          <p:val>
                                            <p:strVal val="#ppt_x"/>
                                          </p:val>
                                        </p:tav>
                                      </p:tavLst>
                                    </p:anim>
                                    <p:anim calcmode="lin" valueType="num">
                                      <p:cBhvr additive="base">
                                        <p:cTn id="39" dur="500" fill="hold"/>
                                        <p:tgtEl>
                                          <p:spTgt spid="28"/>
                                        </p:tgtEl>
                                        <p:attrNameLst>
                                          <p:attrName>ppt_y</p:attrName>
                                        </p:attrNameLst>
                                      </p:cBhvr>
                                      <p:tavLst>
                                        <p:tav tm="0">
                                          <p:val>
                                            <p:strVal val="#ppt_y"/>
                                          </p:val>
                                        </p:tav>
                                        <p:tav tm="100000">
                                          <p:val>
                                            <p:strVal val="#ppt_y"/>
                                          </p:val>
                                        </p:tav>
                                      </p:tavLst>
                                    </p:anim>
                                  </p:childTnLst>
                                </p:cTn>
                              </p:par>
                              <p:par>
                                <p:cTn id="40" presetID="2" presetClass="entr" presetSubtype="2"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 calcmode="lin" valueType="num">
                                      <p:cBhvr additive="base">
                                        <p:cTn id="42" dur="500" fill="hold"/>
                                        <p:tgtEl>
                                          <p:spTgt spid="45"/>
                                        </p:tgtEl>
                                        <p:attrNameLst>
                                          <p:attrName>ppt_x</p:attrName>
                                        </p:attrNameLst>
                                      </p:cBhvr>
                                      <p:tavLst>
                                        <p:tav tm="0">
                                          <p:val>
                                            <p:strVal val="1+#ppt_w/2"/>
                                          </p:val>
                                        </p:tav>
                                        <p:tav tm="100000">
                                          <p:val>
                                            <p:strVal val="#ppt_x"/>
                                          </p:val>
                                        </p:tav>
                                      </p:tavLst>
                                    </p:anim>
                                    <p:anim calcmode="lin" valueType="num">
                                      <p:cBhvr additive="base">
                                        <p:cTn id="43" dur="500" fill="hold"/>
                                        <p:tgtEl>
                                          <p:spTgt spid="45"/>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1+#ppt_w/2"/>
                                          </p:val>
                                        </p:tav>
                                        <p:tav tm="100000">
                                          <p:val>
                                            <p:strVal val="#ppt_x"/>
                                          </p:val>
                                        </p:tav>
                                      </p:tavLst>
                                    </p:anim>
                                    <p:anim calcmode="lin" valueType="num">
                                      <p:cBhvr additive="base">
                                        <p:cTn id="47"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4" grpId="0"/>
      <p:bldP spid="45"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14400" y="1302365"/>
            <a:ext cx="79556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solidFill>
                  <a:srgbClr val="000099"/>
                </a:solidFill>
                <a:latin typeface="Arial" charset="0"/>
              </a:rPr>
              <a:t>Bài</a:t>
            </a:r>
            <a:r>
              <a:rPr lang="en-US" sz="2800" dirty="0">
                <a:solidFill>
                  <a:srgbClr val="000099"/>
                </a:solidFill>
                <a:latin typeface="Arial" charset="0"/>
              </a:rPr>
              <a:t> 1: </a:t>
            </a:r>
            <a:r>
              <a:rPr lang="en-US" sz="2800" dirty="0" err="1">
                <a:solidFill>
                  <a:srgbClr val="000099"/>
                </a:solidFill>
                <a:latin typeface="Arial" charset="0"/>
              </a:rPr>
              <a:t>Tìm</a:t>
            </a:r>
            <a:r>
              <a:rPr lang="en-US" sz="2800" dirty="0">
                <a:solidFill>
                  <a:srgbClr val="000099"/>
                </a:solidFill>
                <a:latin typeface="Arial" charset="0"/>
              </a:rPr>
              <a:t> </a:t>
            </a:r>
            <a:r>
              <a:rPr lang="en-US" sz="2800" dirty="0" err="1">
                <a:solidFill>
                  <a:srgbClr val="000099"/>
                </a:solidFill>
                <a:latin typeface="Arial" charset="0"/>
              </a:rPr>
              <a:t>những</a:t>
            </a:r>
            <a:r>
              <a:rPr lang="en-US" sz="2800" dirty="0">
                <a:solidFill>
                  <a:srgbClr val="000099"/>
                </a:solidFill>
                <a:latin typeface="Arial" charset="0"/>
              </a:rPr>
              <a:t> </a:t>
            </a:r>
            <a:r>
              <a:rPr lang="en-US" sz="2800" dirty="0" err="1">
                <a:solidFill>
                  <a:srgbClr val="000099"/>
                </a:solidFill>
                <a:latin typeface="Arial" charset="0"/>
              </a:rPr>
              <a:t>hình</a:t>
            </a:r>
            <a:r>
              <a:rPr lang="en-US" sz="2800" dirty="0">
                <a:solidFill>
                  <a:srgbClr val="000099"/>
                </a:solidFill>
                <a:latin typeface="Arial" charset="0"/>
              </a:rPr>
              <a:t> </a:t>
            </a:r>
            <a:r>
              <a:rPr lang="en-US" sz="2800" dirty="0" err="1">
                <a:solidFill>
                  <a:srgbClr val="000099"/>
                </a:solidFill>
                <a:latin typeface="Arial" charset="0"/>
              </a:rPr>
              <a:t>ảnh</a:t>
            </a:r>
            <a:r>
              <a:rPr lang="en-US" sz="2800" dirty="0">
                <a:solidFill>
                  <a:srgbClr val="000099"/>
                </a:solidFill>
                <a:latin typeface="Arial" charset="0"/>
              </a:rPr>
              <a:t> </a:t>
            </a:r>
            <a:r>
              <a:rPr lang="en-US" sz="2800" dirty="0" err="1">
                <a:solidFill>
                  <a:srgbClr val="000099"/>
                </a:solidFill>
                <a:latin typeface="Arial" charset="0"/>
              </a:rPr>
              <a:t>em</a:t>
            </a:r>
            <a:r>
              <a:rPr lang="en-US" sz="2800" dirty="0">
                <a:solidFill>
                  <a:srgbClr val="000099"/>
                </a:solidFill>
                <a:latin typeface="Arial" charset="0"/>
              </a:rPr>
              <a:t> </a:t>
            </a:r>
            <a:r>
              <a:rPr lang="en-US" sz="2800" dirty="0" err="1">
                <a:solidFill>
                  <a:srgbClr val="000099"/>
                </a:solidFill>
                <a:latin typeface="Arial" charset="0"/>
              </a:rPr>
              <a:t>thích</a:t>
            </a:r>
            <a:r>
              <a:rPr lang="en-US" sz="2800" dirty="0">
                <a:solidFill>
                  <a:srgbClr val="000099"/>
                </a:solidFill>
                <a:latin typeface="Arial" charset="0"/>
              </a:rPr>
              <a:t> </a:t>
            </a:r>
            <a:r>
              <a:rPr lang="en-US" sz="2800" err="1">
                <a:solidFill>
                  <a:srgbClr val="000099"/>
                </a:solidFill>
                <a:latin typeface="Arial" charset="0"/>
              </a:rPr>
              <a:t>trong</a:t>
            </a:r>
            <a:r>
              <a:rPr lang="en-US" sz="2800">
                <a:solidFill>
                  <a:srgbClr val="000099"/>
                </a:solidFill>
                <a:latin typeface="Arial" charset="0"/>
              </a:rPr>
              <a:t> </a:t>
            </a:r>
            <a:r>
              <a:rPr lang="en-US" sz="2800" smtClean="0">
                <a:solidFill>
                  <a:srgbClr val="000099"/>
                </a:solidFill>
                <a:latin typeface="Arial" charset="0"/>
              </a:rPr>
              <a:t>mỗi bài văn dưới đây:</a:t>
            </a:r>
            <a:endParaRPr lang="en-US" sz="2800" b="1" dirty="0">
              <a:solidFill>
                <a:srgbClr val="000099"/>
              </a:solidFill>
              <a:latin typeface="Arial" charset="0"/>
            </a:endParaRPr>
          </a:p>
        </p:txBody>
      </p:sp>
      <p:sp>
        <p:nvSpPr>
          <p:cNvPr id="8" name="Rectangle 2">
            <a:extLst>
              <a:ext uri="{FF2B5EF4-FFF2-40B4-BE49-F238E27FC236}">
                <a16:creationId xmlns:a16="http://schemas.microsoft.com/office/drawing/2014/main" id="{A4543CEC-5D8A-4D4C-8995-3B0F54FD26DB}"/>
              </a:ext>
            </a:extLst>
          </p:cNvPr>
          <p:cNvSpPr txBox="1">
            <a:spLocks noChangeArrowheads="1"/>
          </p:cNvSpPr>
          <p:nvPr/>
        </p:nvSpPr>
        <p:spPr bwMode="auto">
          <a:xfrm>
            <a:off x="3825442" y="2445365"/>
            <a:ext cx="2133600" cy="75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smtClean="0">
                <a:solidFill>
                  <a:srgbClr val="FF0000"/>
                </a:solidFill>
                <a:latin typeface="Arial" charset="0"/>
              </a:rPr>
              <a:t>Gợi ý</a:t>
            </a:r>
            <a:endParaRPr lang="en-US" sz="2800" b="1" dirty="0">
              <a:solidFill>
                <a:srgbClr val="FF0000"/>
              </a:solidFill>
              <a:latin typeface="Arial" charset="0"/>
            </a:endParaRPr>
          </a:p>
        </p:txBody>
      </p:sp>
      <p:sp>
        <p:nvSpPr>
          <p:cNvPr id="3" name="Rectangle 2"/>
          <p:cNvSpPr/>
          <p:nvPr/>
        </p:nvSpPr>
        <p:spPr>
          <a:xfrm>
            <a:off x="382854" y="3429000"/>
            <a:ext cx="8487230" cy="1477328"/>
          </a:xfrm>
          <a:prstGeom prst="rect">
            <a:avLst/>
          </a:prstGeom>
        </p:spPr>
        <p:txBody>
          <a:bodyPr wrap="square">
            <a:spAutoFit/>
          </a:bodyPr>
          <a:lstStyle/>
          <a:p>
            <a:pPr marL="342900" indent="-342900">
              <a:buAutoNum type="arabicPeriod"/>
            </a:pPr>
            <a:r>
              <a:rPr lang="en-US" smtClean="0">
                <a:latin typeface="Arial" charset="0"/>
              </a:rPr>
              <a:t>Những </a:t>
            </a:r>
            <a:r>
              <a:rPr lang="en-US">
                <a:latin typeface="Arial" charset="0"/>
              </a:rPr>
              <a:t>sự vật nào trong cảnh rừng trưa được tác giả chọn tả</a:t>
            </a:r>
            <a:r>
              <a:rPr lang="en-US">
                <a:latin typeface="Arial" charset="0"/>
              </a:rPr>
              <a:t>? </a:t>
            </a:r>
            <a:endParaRPr lang="en-US" smtClean="0">
              <a:latin typeface="Arial" charset="0"/>
            </a:endParaRPr>
          </a:p>
          <a:p>
            <a:pPr marL="342900" indent="-342900">
              <a:buAutoNum type="arabicPeriod"/>
            </a:pPr>
            <a:r>
              <a:rPr lang="en-US" smtClean="0">
                <a:latin typeface="Arial" charset="0"/>
              </a:rPr>
              <a:t>Em thích hình ảnh nào trong bài Rừng trưa? Vì sao em thích?</a:t>
            </a:r>
          </a:p>
          <a:p>
            <a:pPr marL="342900" indent="-342900">
              <a:buAutoNum type="arabicPeriod"/>
            </a:pPr>
            <a:r>
              <a:rPr lang="en-US">
                <a:latin typeface="Arial" charset="0"/>
              </a:rPr>
              <a:t>N</a:t>
            </a:r>
            <a:r>
              <a:rPr lang="en-US" smtClean="0">
                <a:latin typeface="Arial" charset="0"/>
              </a:rPr>
              <a:t>hững hình ảnh đó giúp em cảm nhận được điều gì về cảnh rừng buổi trưa?</a:t>
            </a:r>
          </a:p>
          <a:p>
            <a:pPr marL="342900" indent="-342900">
              <a:buAutoNum type="arabicPeriod"/>
            </a:pPr>
            <a:r>
              <a:rPr lang="en-US" smtClean="0">
                <a:latin typeface="Arial" charset="0"/>
              </a:rPr>
              <a:t>Em học tập được điều gì qua cách viết văn của tác giả? </a:t>
            </a:r>
          </a:p>
          <a:p>
            <a:pPr marL="342900" indent="-342900">
              <a:buAutoNum type="arabicPeriod"/>
            </a:pPr>
            <a:endParaRPr lang="en-US" dirty="0">
              <a:latin typeface="Arial" charset="0"/>
            </a:endParaRPr>
          </a:p>
        </p:txBody>
      </p:sp>
    </p:spTree>
    <p:extLst>
      <p:ext uri="{BB962C8B-B14F-4D97-AF65-F5344CB8AC3E}">
        <p14:creationId xmlns:p14="http://schemas.microsoft.com/office/powerpoint/2010/main" val="310382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out)">
                                      <p:cBhvr>
                                        <p:cTn id="7"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a:extLst>
              <a:ext uri="{FF2B5EF4-FFF2-40B4-BE49-F238E27FC236}">
                <a16:creationId xmlns:a16="http://schemas.microsoft.com/office/drawing/2014/main" id="{AB97FA23-2A15-4751-A3AC-9E8B1F8958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848" y="2738208"/>
            <a:ext cx="3812241" cy="2397399"/>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B5467041-967E-49DA-9454-AE88545597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703942"/>
            <a:ext cx="3829137" cy="1156479"/>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477E4E0D-3E7C-47F4-8EE8-04A27C700A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7717" y="2772474"/>
            <a:ext cx="3570883" cy="2405966"/>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87FECDFE-317B-4988-9FBC-8D505A53056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7717" y="2612159"/>
            <a:ext cx="3429690" cy="1021862"/>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32501539-DF4A-45D2-8A1A-428BE07D3A7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7717" y="1209699"/>
            <a:ext cx="3463480" cy="20425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8B89CA8C-E62F-489F-811B-52948001C30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72652" y="1092215"/>
            <a:ext cx="3579331" cy="2152641"/>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9A05F6B7-0D4F-4C9B-A46B-6DA47EE6243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03839" y="2316002"/>
            <a:ext cx="2389439" cy="135962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a:extLst>
              <a:ext uri="{FF2B5EF4-FFF2-40B4-BE49-F238E27FC236}">
                <a16:creationId xmlns:a16="http://schemas.microsoft.com/office/drawing/2014/main" id="{0D56BDA0-A581-43C2-8B7F-816C6BBAA376}"/>
              </a:ext>
            </a:extLst>
          </p:cNvPr>
          <p:cNvSpPr txBox="1">
            <a:spLocks noChangeArrowheads="1"/>
          </p:cNvSpPr>
          <p:nvPr/>
        </p:nvSpPr>
        <p:spPr bwMode="auto">
          <a:xfrm>
            <a:off x="637183" y="20008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latin typeface="Arial" charset="0"/>
              </a:rPr>
              <a:t>Những</a:t>
            </a:r>
            <a:r>
              <a:rPr lang="en-US" sz="2800" dirty="0">
                <a:latin typeface="Arial" charset="0"/>
              </a:rPr>
              <a:t>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pic>
        <p:nvPicPr>
          <p:cNvPr id="8" name="Picture 7">
            <a:extLst>
              <a:ext uri="{FF2B5EF4-FFF2-40B4-BE49-F238E27FC236}">
                <a16:creationId xmlns:a16="http://schemas.microsoft.com/office/drawing/2014/main" id="{B3327059-FB78-4C18-94F1-9F02FB9D308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02923" y="680914"/>
            <a:ext cx="1198864" cy="1198864"/>
          </a:xfrm>
          <a:prstGeom prst="rect">
            <a:avLst/>
          </a:prstGeom>
        </p:spPr>
      </p:pic>
      <p:sp>
        <p:nvSpPr>
          <p:cNvPr id="2" name="TextBox 1"/>
          <p:cNvSpPr txBox="1"/>
          <p:nvPr/>
        </p:nvSpPr>
        <p:spPr>
          <a:xfrm>
            <a:off x="232847" y="5867400"/>
            <a:ext cx="8876483" cy="861774"/>
          </a:xfrm>
          <a:prstGeom prst="rect">
            <a:avLst/>
          </a:prstGeom>
          <a:noFill/>
        </p:spPr>
        <p:txBody>
          <a:bodyPr wrap="square" rtlCol="0">
            <a:spAutoFit/>
          </a:bodyPr>
          <a:lstStyle/>
          <a:p>
            <a:r>
              <a:rPr lang="en-GB" smtClean="0"/>
              <a:t>      </a:t>
            </a:r>
            <a:r>
              <a:rPr lang="en-GB" sz="1600" smtClean="0"/>
              <a:t>Cây </a:t>
            </a:r>
            <a:r>
              <a:rPr lang="en-GB" sz="1600"/>
              <a:t>thân gỗ </a:t>
            </a:r>
            <a:r>
              <a:rPr lang="en-GB" sz="1600" smtClean="0"/>
              <a:t>cao </a:t>
            </a:r>
            <a:r>
              <a:rPr lang="en-GB" sz="1600"/>
              <a:t>từ 2m đến </a:t>
            </a:r>
            <a:r>
              <a:rPr lang="en-GB" sz="1600" smtClean="0"/>
              <a:t>30m, </a:t>
            </a:r>
            <a:r>
              <a:rPr lang="en-GB" sz="1600"/>
              <a:t>xuất hiện rất nhiều ở miền </a:t>
            </a:r>
            <a:r>
              <a:rPr lang="en-GB" sz="1600" smtClean="0"/>
              <a:t>Nam. L</a:t>
            </a:r>
            <a:r>
              <a:rPr lang="vi-VN" sz="1600" smtClean="0"/>
              <a:t>á </a:t>
            </a:r>
            <a:r>
              <a:rPr lang="vi-VN" sz="1600"/>
              <a:t>chứa nhiều tinh dầu, </a:t>
            </a:r>
            <a:r>
              <a:rPr lang="vi-VN" sz="1600" smtClean="0"/>
              <a:t>có </a:t>
            </a:r>
            <a:r>
              <a:rPr lang="vi-VN" sz="1600"/>
              <a:t>mùi thơm, tính ấm, vị hơi cay </a:t>
            </a:r>
            <a:r>
              <a:rPr lang="vi-VN" sz="1600" smtClean="0"/>
              <a:t>ch</a:t>
            </a:r>
            <a:r>
              <a:rPr lang="en-US" sz="1600" smtClean="0"/>
              <a:t>át, dùng làm dầu xoa</a:t>
            </a:r>
            <a:r>
              <a:rPr lang="vi-VN" sz="1600" smtClean="0"/>
              <a:t> </a:t>
            </a:r>
            <a:r>
              <a:rPr lang="vi-VN" sz="1600"/>
              <a:t>giúp hoạt huyết, giảm </a:t>
            </a:r>
            <a:r>
              <a:rPr lang="vi-VN" sz="1600" smtClean="0"/>
              <a:t>đau,</a:t>
            </a:r>
            <a:r>
              <a:rPr lang="en-GB" sz="1600"/>
              <a:t> </a:t>
            </a:r>
            <a:r>
              <a:rPr lang="en-GB" sz="1600" smtClean="0"/>
              <a:t>…Gỗ dùng để đóng đồ. Rừng tràm có</a:t>
            </a:r>
            <a:r>
              <a:rPr lang="vi-VN" sz="1600" smtClean="0"/>
              <a:t> </a:t>
            </a:r>
            <a:r>
              <a:rPr lang="vi-VN" sz="1600"/>
              <a:t>vai trò </a:t>
            </a:r>
            <a:r>
              <a:rPr lang="en-US" sz="1600" smtClean="0"/>
              <a:t>lớn trong việc </a:t>
            </a:r>
            <a:r>
              <a:rPr lang="vi-VN" sz="1600" smtClean="0"/>
              <a:t>cân bằng</a:t>
            </a:r>
            <a:r>
              <a:rPr lang="en-US" sz="1600" smtClean="0"/>
              <a:t> sinh thái</a:t>
            </a:r>
            <a:r>
              <a:rPr lang="vi-VN" sz="1600" smtClean="0"/>
              <a:t> </a:t>
            </a:r>
            <a:r>
              <a:rPr lang="vi-VN" sz="1600"/>
              <a:t>và bảo vệ môi </a:t>
            </a:r>
            <a:r>
              <a:rPr lang="vi-VN" sz="1600" smtClean="0"/>
              <a:t>trường</a:t>
            </a:r>
            <a:r>
              <a:rPr lang="en-US" sz="1600" smtClean="0"/>
              <a:t>.</a:t>
            </a:r>
            <a:endParaRPr lang="en-GB" sz="1600"/>
          </a:p>
        </p:txBody>
      </p:sp>
      <p:pic>
        <p:nvPicPr>
          <p:cNvPr id="3" name="Picture 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27668" y="1137914"/>
            <a:ext cx="1326688" cy="1771197"/>
          </a:xfrm>
          <a:prstGeom prst="rect">
            <a:avLst/>
          </a:prstGeom>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1954" y="3454134"/>
            <a:ext cx="1305453" cy="89953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circle(in)">
                                      <p:cBhvr>
                                        <p:cTn id="12" dur="125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circle(out)">
                                      <p:cBhvr>
                                        <p:cTn id="17" dur="1250"/>
                                        <p:tgtEl>
                                          <p:spTgt spid="21509"/>
                                        </p:tgtEl>
                                      </p:cBhvr>
                                    </p:animEffect>
                                  </p:childTnLst>
                                </p:cTn>
                              </p:par>
                              <p:par>
                                <p:cTn id="18" presetID="6" presetClass="entr" presetSubtype="3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out)">
                                      <p:cBhvr>
                                        <p:cTn id="20" dur="125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animEffect transition="in" filter="wipe(left)">
                                      <p:cBhvr>
                                        <p:cTn id="25" dur="500"/>
                                        <p:tgtEl>
                                          <p:spTgt spid="21510"/>
                                        </p:tgtEl>
                                      </p:cBhvr>
                                    </p:animEffect>
                                  </p:childTnLst>
                                </p:cTn>
                              </p:par>
                              <p:par>
                                <p:cTn id="26" presetID="10" presetClass="entr" presetSubtype="0" fill="hold"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1000"/>
                                        <p:tgtEl>
                                          <p:spTgt spid="2"/>
                                        </p:tgtEl>
                                      </p:cBhvr>
                                    </p:animEffect>
                                    <p:anim calcmode="lin" valueType="num">
                                      <p:cBhvr>
                                        <p:cTn id="34" dur="1000" fill="hold"/>
                                        <p:tgtEl>
                                          <p:spTgt spid="2"/>
                                        </p:tgtEl>
                                        <p:attrNameLst>
                                          <p:attrName>ppt_x</p:attrName>
                                        </p:attrNameLst>
                                      </p:cBhvr>
                                      <p:tavLst>
                                        <p:tav tm="0">
                                          <p:val>
                                            <p:strVal val="#ppt_x"/>
                                          </p:val>
                                        </p:tav>
                                        <p:tav tm="100000">
                                          <p:val>
                                            <p:strVal val="#ppt_x"/>
                                          </p:val>
                                        </p:tav>
                                      </p:tavLst>
                                    </p:anim>
                                    <p:anim calcmode="lin" valueType="num">
                                      <p:cBhvr>
                                        <p:cTn id="3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1511"/>
                                        </p:tgtEl>
                                        <p:attrNameLst>
                                          <p:attrName>style.visibility</p:attrName>
                                        </p:attrNameLst>
                                      </p:cBhvr>
                                      <p:to>
                                        <p:strVal val="visible"/>
                                      </p:to>
                                    </p:set>
                                    <p:animEffect transition="in" filter="wipe(left)">
                                      <p:cBhvr>
                                        <p:cTn id="40" dur="500"/>
                                        <p:tgtEl>
                                          <p:spTgt spid="21511"/>
                                        </p:tgtEl>
                                      </p:cBhvr>
                                    </p:animEffect>
                                  </p:childTnLst>
                                </p:cTn>
                              </p:par>
                              <p:par>
                                <p:cTn id="41" presetID="10" presetClass="entr" presetSubtype="0"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500"/>
                                        <p:tgtEl>
                                          <p:spTgt spid="4"/>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21512"/>
                                        </p:tgtEl>
                                        <p:attrNameLst>
                                          <p:attrName>style.visibility</p:attrName>
                                        </p:attrNameLst>
                                      </p:cBhvr>
                                      <p:to>
                                        <p:strVal val="visible"/>
                                      </p:to>
                                    </p:set>
                                    <p:animEffect transition="in" filter="wipe(left)">
                                      <p:cBhvr>
                                        <p:cTn id="48" dur="500"/>
                                        <p:tgtEl>
                                          <p:spTgt spid="21512"/>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21513"/>
                                        </p:tgtEl>
                                        <p:attrNameLst>
                                          <p:attrName>style.visibility</p:attrName>
                                        </p:attrNameLst>
                                      </p:cBhvr>
                                      <p:to>
                                        <p:strVal val="visible"/>
                                      </p:to>
                                    </p:set>
                                    <p:animEffect transition="in" filter="wipe(left)">
                                      <p:cBhvr>
                                        <p:cTn id="53" dur="500"/>
                                        <p:tgtEl>
                                          <p:spTgt spid="2151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2" fill="hold" nodeType="clickEffect">
                                  <p:stCondLst>
                                    <p:cond delay="0"/>
                                  </p:stCondLst>
                                  <p:childTnLst>
                                    <p:set>
                                      <p:cBhvr>
                                        <p:cTn id="57" dur="1" fill="hold">
                                          <p:stCondLst>
                                            <p:cond delay="0"/>
                                          </p:stCondLst>
                                        </p:cTn>
                                        <p:tgtEl>
                                          <p:spTgt spid="21514"/>
                                        </p:tgtEl>
                                        <p:attrNameLst>
                                          <p:attrName>style.visibility</p:attrName>
                                        </p:attrNameLst>
                                      </p:cBhvr>
                                      <p:to>
                                        <p:strVal val="visible"/>
                                      </p:to>
                                    </p:set>
                                    <p:animEffect transition="in" filter="wipe(right)">
                                      <p:cBhvr>
                                        <p:cTn id="58"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62000" y="990600"/>
            <a:ext cx="8153400" cy="2087562"/>
          </a:xfrm>
        </p:spPr>
        <p:txBody>
          <a:bodyPr>
            <a:normAutofit fontScale="90000"/>
          </a:bodyPr>
          <a:lstStyle/>
          <a:p>
            <a:pPr algn="l" eaLnBrk="1" hangingPunct="1"/>
            <a:r>
              <a:rPr lang="en-US" altLang="en-US" sz="3200" smtClean="0">
                <a:solidFill>
                  <a:srgbClr val="6600FF"/>
                </a:solidFill>
                <a:latin typeface="Arial" panose="020B0604020202020204" pitchFamily="34" charset="0"/>
                <a:cs typeface="Arial" panose="020B0604020202020204" pitchFamily="34" charset="0"/>
              </a:rPr>
              <a:t>     </a:t>
            </a:r>
            <a:r>
              <a:rPr lang="en-US" altLang="en-US" sz="3200">
                <a:solidFill>
                  <a:srgbClr val="6600FF"/>
                </a:solidFill>
                <a:latin typeface="Arial" panose="020B0604020202020204" pitchFamily="34" charset="0"/>
                <a:cs typeface="Arial" panose="020B0604020202020204" pitchFamily="34" charset="0"/>
              </a:rPr>
              <a:t>T</a:t>
            </a:r>
            <a:r>
              <a:rPr lang="en-US" altLang="en-US" sz="3200" smtClean="0">
                <a:solidFill>
                  <a:srgbClr val="6600FF"/>
                </a:solidFill>
                <a:latin typeface="Arial" panose="020B0604020202020204" pitchFamily="34" charset="0"/>
                <a:cs typeface="Arial" panose="020B0604020202020204" pitchFamily="34" charset="0"/>
              </a:rPr>
              <a:t>rong cái nắng chói chang, dữ dội làm cho </a:t>
            </a:r>
            <a:br>
              <a:rPr lang="en-US" altLang="en-US" sz="3200" smtClean="0">
                <a:solidFill>
                  <a:srgbClr val="6600FF"/>
                </a:solidFill>
                <a:latin typeface="Arial" panose="020B0604020202020204" pitchFamily="34" charset="0"/>
                <a:cs typeface="Arial" panose="020B0604020202020204" pitchFamily="34" charset="0"/>
              </a:rPr>
            </a:br>
            <a:r>
              <a:rPr lang="en-US" altLang="en-US" sz="3200" smtClean="0">
                <a:solidFill>
                  <a:srgbClr val="6600FF"/>
                </a:solidFill>
                <a:latin typeface="Arial" panose="020B0604020202020204" pitchFamily="34" charset="0"/>
                <a:cs typeface="Arial" panose="020B0604020202020204" pitchFamily="34" charset="0"/>
              </a:rPr>
              <a:t>“ biển lá xanh rờn đã bắt đầu ngả sang màu úa” bị hun nóng, cây tràm vẫn sống, sống oai hùng, thân cây vươn lên trời cao, hương tràm cũng ngát dậy, đầy sức sống.</a:t>
            </a:r>
          </a:p>
        </p:txBody>
      </p:sp>
      <p:sp>
        <p:nvSpPr>
          <p:cNvPr id="6147" name="Rectangle 3"/>
          <p:cNvSpPr>
            <a:spLocks noGrp="1" noChangeArrowheads="1"/>
          </p:cNvSpPr>
          <p:nvPr>
            <p:ph type="body" idx="1"/>
          </p:nvPr>
        </p:nvSpPr>
        <p:spPr>
          <a:xfrm>
            <a:off x="0" y="3505200"/>
            <a:ext cx="8610600" cy="3276600"/>
          </a:xfrm>
        </p:spPr>
        <p:txBody>
          <a:bodyPr/>
          <a:lstStyle/>
          <a:p>
            <a:pPr eaLnBrk="1" hangingPunct="1">
              <a:lnSpc>
                <a:spcPct val="90000"/>
              </a:lnSpc>
              <a:buFontTx/>
              <a:buNone/>
            </a:pPr>
            <a:r>
              <a:rPr lang="en-US" altLang="en-US" smtClean="0">
                <a:solidFill>
                  <a:srgbClr val="FF0000"/>
                </a:solidFill>
                <a:latin typeface="Arial" panose="020B0604020202020204" pitchFamily="34" charset="0"/>
                <a:cs typeface="Arial" panose="020B0604020202020204" pitchFamily="34" charset="0"/>
              </a:rPr>
              <a:t>         </a:t>
            </a:r>
            <a:r>
              <a:rPr lang="en-US" altLang="en-US">
                <a:solidFill>
                  <a:srgbClr val="FF0000"/>
                </a:solidFill>
                <a:latin typeface="Arial" panose="020B0604020202020204" pitchFamily="34" charset="0"/>
                <a:cs typeface="Arial" panose="020B0604020202020204" pitchFamily="34" charset="0"/>
              </a:rPr>
              <a:t>H</a:t>
            </a:r>
            <a:r>
              <a:rPr lang="en-US" altLang="en-US" smtClean="0">
                <a:solidFill>
                  <a:srgbClr val="FF0000"/>
                </a:solidFill>
                <a:latin typeface="Arial" panose="020B0604020202020204" pitchFamily="34" charset="0"/>
                <a:cs typeface="Arial" panose="020B0604020202020204" pitchFamily="34" charset="0"/>
              </a:rPr>
              <a:t>ình ảnh những bông hoa nhiệt đới thật đẹp. Trong cái nắng hầm hập buổi trưa, những bông hoa nhiệt đới nhỏ bé vẫn nở sặc sỡ, lộng lẫy khoe sắc, tỏa hương ngào ngạt làm cho khu rừng thêm sống động, tràn đầy sức sống.</a:t>
            </a:r>
          </a:p>
        </p:txBody>
      </p:sp>
    </p:spTree>
    <p:extLst>
      <p:ext uri="{BB962C8B-B14F-4D97-AF65-F5344CB8AC3E}">
        <p14:creationId xmlns:p14="http://schemas.microsoft.com/office/powerpoint/2010/main" val="14800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14400" y="1302365"/>
            <a:ext cx="79556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err="1">
                <a:solidFill>
                  <a:srgbClr val="000099"/>
                </a:solidFill>
                <a:latin typeface="Arial" charset="0"/>
              </a:rPr>
              <a:t>Bài</a:t>
            </a:r>
            <a:r>
              <a:rPr lang="en-US" sz="2800" dirty="0">
                <a:solidFill>
                  <a:srgbClr val="000099"/>
                </a:solidFill>
                <a:latin typeface="Arial" charset="0"/>
              </a:rPr>
              <a:t> 1: </a:t>
            </a:r>
            <a:r>
              <a:rPr lang="en-US" sz="2800" dirty="0" err="1">
                <a:solidFill>
                  <a:srgbClr val="000099"/>
                </a:solidFill>
                <a:latin typeface="Arial" charset="0"/>
              </a:rPr>
              <a:t>Tìm</a:t>
            </a:r>
            <a:r>
              <a:rPr lang="en-US" sz="2800" dirty="0">
                <a:solidFill>
                  <a:srgbClr val="000099"/>
                </a:solidFill>
                <a:latin typeface="Arial" charset="0"/>
              </a:rPr>
              <a:t> </a:t>
            </a:r>
            <a:r>
              <a:rPr lang="en-US" sz="2800" dirty="0" err="1">
                <a:solidFill>
                  <a:srgbClr val="000099"/>
                </a:solidFill>
                <a:latin typeface="Arial" charset="0"/>
              </a:rPr>
              <a:t>những</a:t>
            </a:r>
            <a:r>
              <a:rPr lang="en-US" sz="2800" dirty="0">
                <a:solidFill>
                  <a:srgbClr val="000099"/>
                </a:solidFill>
                <a:latin typeface="Arial" charset="0"/>
              </a:rPr>
              <a:t> </a:t>
            </a:r>
            <a:r>
              <a:rPr lang="en-US" sz="2800" dirty="0" err="1">
                <a:solidFill>
                  <a:srgbClr val="000099"/>
                </a:solidFill>
                <a:latin typeface="Arial" charset="0"/>
              </a:rPr>
              <a:t>hình</a:t>
            </a:r>
            <a:r>
              <a:rPr lang="en-US" sz="2800" dirty="0">
                <a:solidFill>
                  <a:srgbClr val="000099"/>
                </a:solidFill>
                <a:latin typeface="Arial" charset="0"/>
              </a:rPr>
              <a:t> </a:t>
            </a:r>
            <a:r>
              <a:rPr lang="en-US" sz="2800" dirty="0" err="1">
                <a:solidFill>
                  <a:srgbClr val="000099"/>
                </a:solidFill>
                <a:latin typeface="Arial" charset="0"/>
              </a:rPr>
              <a:t>ảnh</a:t>
            </a:r>
            <a:r>
              <a:rPr lang="en-US" sz="2800" dirty="0">
                <a:solidFill>
                  <a:srgbClr val="000099"/>
                </a:solidFill>
                <a:latin typeface="Arial" charset="0"/>
              </a:rPr>
              <a:t> </a:t>
            </a:r>
            <a:r>
              <a:rPr lang="en-US" sz="2800" dirty="0" err="1">
                <a:solidFill>
                  <a:srgbClr val="000099"/>
                </a:solidFill>
                <a:latin typeface="Arial" charset="0"/>
              </a:rPr>
              <a:t>em</a:t>
            </a:r>
            <a:r>
              <a:rPr lang="en-US" sz="2800" dirty="0">
                <a:solidFill>
                  <a:srgbClr val="000099"/>
                </a:solidFill>
                <a:latin typeface="Arial" charset="0"/>
              </a:rPr>
              <a:t> </a:t>
            </a:r>
            <a:r>
              <a:rPr lang="en-US" sz="2800" dirty="0" err="1">
                <a:solidFill>
                  <a:srgbClr val="000099"/>
                </a:solidFill>
                <a:latin typeface="Arial" charset="0"/>
              </a:rPr>
              <a:t>thích</a:t>
            </a:r>
            <a:r>
              <a:rPr lang="en-US" sz="2800" dirty="0">
                <a:solidFill>
                  <a:srgbClr val="000099"/>
                </a:solidFill>
                <a:latin typeface="Arial" charset="0"/>
              </a:rPr>
              <a:t> </a:t>
            </a:r>
            <a:r>
              <a:rPr lang="en-US" sz="2800" err="1">
                <a:solidFill>
                  <a:srgbClr val="000099"/>
                </a:solidFill>
                <a:latin typeface="Arial" charset="0"/>
              </a:rPr>
              <a:t>trong</a:t>
            </a:r>
            <a:r>
              <a:rPr lang="en-US" sz="2800">
                <a:solidFill>
                  <a:srgbClr val="000099"/>
                </a:solidFill>
                <a:latin typeface="Arial" charset="0"/>
              </a:rPr>
              <a:t> </a:t>
            </a:r>
            <a:r>
              <a:rPr lang="en-US" sz="2800" smtClean="0">
                <a:solidFill>
                  <a:srgbClr val="000099"/>
                </a:solidFill>
                <a:latin typeface="Arial" charset="0"/>
              </a:rPr>
              <a:t>mỗi bài văn dưới đây:</a:t>
            </a:r>
            <a:endParaRPr lang="en-US" sz="2800" b="1" dirty="0">
              <a:solidFill>
                <a:srgbClr val="000099"/>
              </a:solidFill>
              <a:latin typeface="Arial" charset="0"/>
            </a:endParaRPr>
          </a:p>
        </p:txBody>
      </p:sp>
      <p:sp>
        <p:nvSpPr>
          <p:cNvPr id="8" name="Rectangle 2">
            <a:extLst>
              <a:ext uri="{FF2B5EF4-FFF2-40B4-BE49-F238E27FC236}">
                <a16:creationId xmlns:a16="http://schemas.microsoft.com/office/drawing/2014/main" id="{A4543CEC-5D8A-4D4C-8995-3B0F54FD26DB}"/>
              </a:ext>
            </a:extLst>
          </p:cNvPr>
          <p:cNvSpPr txBox="1">
            <a:spLocks noChangeArrowheads="1"/>
          </p:cNvSpPr>
          <p:nvPr/>
        </p:nvSpPr>
        <p:spPr bwMode="auto">
          <a:xfrm>
            <a:off x="3825442" y="2445365"/>
            <a:ext cx="2133600" cy="75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smtClean="0">
                <a:solidFill>
                  <a:srgbClr val="FF0000"/>
                </a:solidFill>
                <a:latin typeface="Arial" charset="0"/>
              </a:rPr>
              <a:t>Gợi ý</a:t>
            </a:r>
            <a:endParaRPr lang="en-US" sz="2800" b="1" dirty="0">
              <a:solidFill>
                <a:srgbClr val="FF0000"/>
              </a:solidFill>
              <a:latin typeface="Arial" charset="0"/>
            </a:endParaRPr>
          </a:p>
        </p:txBody>
      </p:sp>
      <p:sp>
        <p:nvSpPr>
          <p:cNvPr id="3" name="Rectangle 2"/>
          <p:cNvSpPr/>
          <p:nvPr/>
        </p:nvSpPr>
        <p:spPr>
          <a:xfrm>
            <a:off x="382854" y="3429000"/>
            <a:ext cx="8487230" cy="1477328"/>
          </a:xfrm>
          <a:prstGeom prst="rect">
            <a:avLst/>
          </a:prstGeom>
        </p:spPr>
        <p:txBody>
          <a:bodyPr wrap="square">
            <a:spAutoFit/>
          </a:bodyPr>
          <a:lstStyle/>
          <a:p>
            <a:pPr marL="342900" indent="-342900">
              <a:buAutoNum type="arabicPeriod"/>
            </a:pPr>
            <a:r>
              <a:rPr lang="en-US" smtClean="0">
                <a:latin typeface="Arial" charset="0"/>
              </a:rPr>
              <a:t>Những </a:t>
            </a:r>
            <a:r>
              <a:rPr lang="en-US">
                <a:latin typeface="Arial" charset="0"/>
              </a:rPr>
              <a:t>sự vật nào trong </a:t>
            </a:r>
            <a:r>
              <a:rPr lang="en-US">
                <a:latin typeface="Arial" charset="0"/>
              </a:rPr>
              <a:t>cảnh </a:t>
            </a:r>
            <a:r>
              <a:rPr lang="en-US" smtClean="0">
                <a:latin typeface="Arial" charset="0"/>
              </a:rPr>
              <a:t>Chiều tối được </a:t>
            </a:r>
            <a:r>
              <a:rPr lang="en-US">
                <a:latin typeface="Arial" charset="0"/>
              </a:rPr>
              <a:t>tác giả chọn tả</a:t>
            </a:r>
            <a:r>
              <a:rPr lang="en-US">
                <a:latin typeface="Arial" charset="0"/>
              </a:rPr>
              <a:t>? </a:t>
            </a:r>
            <a:endParaRPr lang="en-US" smtClean="0">
              <a:latin typeface="Arial" charset="0"/>
            </a:endParaRPr>
          </a:p>
          <a:p>
            <a:pPr marL="342900" indent="-342900">
              <a:buAutoNum type="arabicPeriod"/>
            </a:pPr>
            <a:r>
              <a:rPr lang="en-US" smtClean="0">
                <a:latin typeface="Arial" charset="0"/>
              </a:rPr>
              <a:t>Em thích hình ảnh nào trong bài </a:t>
            </a:r>
            <a:r>
              <a:rPr lang="en-US">
                <a:latin typeface="Arial" charset="0"/>
              </a:rPr>
              <a:t>Chiều tối </a:t>
            </a:r>
            <a:r>
              <a:rPr lang="en-US" smtClean="0">
                <a:latin typeface="Arial" charset="0"/>
              </a:rPr>
              <a:t>? Vì sao em thích?</a:t>
            </a:r>
          </a:p>
          <a:p>
            <a:pPr marL="342900" indent="-342900">
              <a:buAutoNum type="arabicPeriod"/>
            </a:pPr>
            <a:r>
              <a:rPr lang="en-US">
                <a:latin typeface="Arial" charset="0"/>
              </a:rPr>
              <a:t>N</a:t>
            </a:r>
            <a:r>
              <a:rPr lang="en-US" smtClean="0">
                <a:latin typeface="Arial" charset="0"/>
              </a:rPr>
              <a:t>hững hình ảnh đó giúp em cảm nhận được điều gì về cảnh chiều tối?</a:t>
            </a:r>
          </a:p>
          <a:p>
            <a:pPr marL="342900" indent="-342900">
              <a:buAutoNum type="arabicPeriod"/>
            </a:pPr>
            <a:r>
              <a:rPr lang="en-US" smtClean="0">
                <a:latin typeface="Arial" charset="0"/>
              </a:rPr>
              <a:t>Em học tập được điều gì qua cách viết văn của tác giả? </a:t>
            </a:r>
          </a:p>
          <a:p>
            <a:pPr marL="342900" indent="-342900">
              <a:buAutoNum type="arabicPeriod"/>
            </a:pPr>
            <a:endParaRPr lang="en-US" dirty="0">
              <a:latin typeface="Arial" charset="0"/>
            </a:endParaRPr>
          </a:p>
        </p:txBody>
      </p:sp>
    </p:spTree>
    <p:extLst>
      <p:ext uri="{BB962C8B-B14F-4D97-AF65-F5344CB8AC3E}">
        <p14:creationId xmlns:p14="http://schemas.microsoft.com/office/powerpoint/2010/main" val="2097817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out)">
                                      <p:cBhvr>
                                        <p:cTn id="7"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842072">
            <a:off x="1686384" y="4064738"/>
            <a:ext cx="3807938"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8418" y="2031016"/>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1621" y="2030827"/>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3428" y="1074737"/>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20070193">
            <a:off x="2545610" y="468990"/>
            <a:ext cx="3750424"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9591"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1510"/>
                                        </p:tgtEl>
                                        <p:attrNameLst>
                                          <p:attrName>style.visibility</p:attrName>
                                        </p:attrNameLst>
                                      </p:cBhvr>
                                      <p:to>
                                        <p:strVal val="visible"/>
                                      </p:to>
                                    </p:set>
                                    <p:animEffect transition="in" filter="wipe(left)">
                                      <p:cBhvr>
                                        <p:cTn id="12" dur="500"/>
                                        <p:tgtEl>
                                          <p:spTgt spid="215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1512"/>
                                        </p:tgtEl>
                                        <p:attrNameLst>
                                          <p:attrName>style.visibility</p:attrName>
                                        </p:attrNameLst>
                                      </p:cBhvr>
                                      <p:to>
                                        <p:strVal val="visible"/>
                                      </p:to>
                                    </p:set>
                                    <p:animEffect transition="in" filter="wipe(left)">
                                      <p:cBhvr>
                                        <p:cTn id="17" dur="500"/>
                                        <p:tgtEl>
                                          <p:spTgt spid="215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1513"/>
                                        </p:tgtEl>
                                        <p:attrNameLst>
                                          <p:attrName>style.visibility</p:attrName>
                                        </p:attrNameLst>
                                      </p:cBhvr>
                                      <p:to>
                                        <p:strVal val="visible"/>
                                      </p:to>
                                    </p:set>
                                    <p:animEffect transition="in" filter="wipe(left)">
                                      <p:cBhvr>
                                        <p:cTn id="22" dur="500"/>
                                        <p:tgtEl>
                                          <p:spTgt spid="215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4"/>
                                        </p:tgtEl>
                                        <p:attrNameLst>
                                          <p:attrName>style.visibility</p:attrName>
                                        </p:attrNameLst>
                                      </p:cBhvr>
                                      <p:to>
                                        <p:strVal val="visible"/>
                                      </p:to>
                                    </p:set>
                                    <p:animEffect transition="in" filter="wipe(left)">
                                      <p:cBhvr>
                                        <p:cTn id="27" dur="500"/>
                                        <p:tgtEl>
                                          <p:spTgt spid="2151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1516"/>
                                        </p:tgtEl>
                                        <p:attrNameLst>
                                          <p:attrName>style.visibility</p:attrName>
                                        </p:attrNameLst>
                                      </p:cBhvr>
                                      <p:to>
                                        <p:strVal val="visible"/>
                                      </p:to>
                                    </p:set>
                                    <p:animEffect transition="in" filter="wipe(left)">
                                      <p:cBhvr>
                                        <p:cTn id="3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381000" y="1219200"/>
            <a:ext cx="8229600" cy="5003945"/>
          </a:xfrm>
        </p:spPr>
        <p:txBody>
          <a:bodyPr>
            <a:normAutofit/>
          </a:bodyPr>
          <a:lstStyle/>
          <a:p>
            <a:pPr eaLnBrk="1" hangingPunct="1">
              <a:buFontTx/>
              <a:buNone/>
            </a:pPr>
            <a:r>
              <a:rPr lang="en-US" altLang="en-US" sz="2400" smtClean="0">
                <a:solidFill>
                  <a:srgbClr val="FF0000"/>
                </a:solidFill>
                <a:latin typeface="Arial" panose="020B0604020202020204" pitchFamily="34" charset="0"/>
                <a:cs typeface="Arial" panose="020B0604020202020204" pitchFamily="34" charset="0"/>
              </a:rPr>
              <a:t>          Hương vườn đã được tác giả nhân hóa như một chú bé tinh nghich “rón rén” bước ra, sau một lúc dường như đã quen với bóng tối chú  “tung tăng”  cùng ngọn gió, ung dung nhảy trên cỏ, và thoải mái “trườn” theo nhưng cành cây. Hình ảnh nhân hóa thật gợi cảm.</a:t>
            </a:r>
          </a:p>
          <a:p>
            <a:pPr eaLnBrk="1" hangingPunct="1">
              <a:buFontTx/>
              <a:buNone/>
            </a:pPr>
            <a:endParaRPr lang="en-US" altLang="en-US" sz="2400" smtClean="0">
              <a:solidFill>
                <a:srgbClr val="FF0000"/>
              </a:solidFill>
              <a:latin typeface="Arial" panose="020B0604020202020204" pitchFamily="34" charset="0"/>
              <a:cs typeface="Arial" panose="020B0604020202020204" pitchFamily="34" charset="0"/>
            </a:endParaRPr>
          </a:p>
          <a:p>
            <a:pPr>
              <a:buNone/>
            </a:pPr>
            <a:r>
              <a:rPr lang="en-US" altLang="en-US" sz="2400" smtClean="0">
                <a:solidFill>
                  <a:srgbClr val="FF0000"/>
                </a:solidFill>
                <a:latin typeface="Arial" panose="020B0604020202020204" pitchFamily="34" charset="0"/>
                <a:cs typeface="Arial" panose="020B0604020202020204" pitchFamily="34" charset="0"/>
              </a:rPr>
              <a:t>   </a:t>
            </a:r>
            <a:r>
              <a:rPr lang="en-US" altLang="en-US" sz="2400" smtClean="0">
                <a:solidFill>
                  <a:srgbClr val="000099"/>
                </a:solidFill>
                <a:latin typeface="Arial" panose="020B0604020202020204" pitchFamily="34" charset="0"/>
                <a:cs typeface="Arial" panose="020B0604020202020204" pitchFamily="34" charset="0"/>
              </a:rPr>
              <a:t>- Trong bài </a:t>
            </a:r>
            <a:r>
              <a:rPr lang="en-US" altLang="en-US" sz="2400" i="1" smtClean="0">
                <a:solidFill>
                  <a:srgbClr val="000099"/>
                </a:solidFill>
                <a:latin typeface="Arial" panose="020B0604020202020204" pitchFamily="34" charset="0"/>
                <a:cs typeface="Arial" panose="020B0604020202020204" pitchFamily="34" charset="0"/>
              </a:rPr>
              <a:t>Chiều tối, tác giả đã tả cảnh theo trình tự nào?</a:t>
            </a:r>
          </a:p>
          <a:p>
            <a:pPr>
              <a:buNone/>
            </a:pPr>
            <a:r>
              <a:rPr lang="en-US" altLang="en-US" sz="2400" smtClean="0">
                <a:solidFill>
                  <a:srgbClr val="FF0000"/>
                </a:solidFill>
                <a:latin typeface="Arial" panose="020B0604020202020204" pitchFamily="34" charset="0"/>
                <a:cs typeface="Arial" panose="020B0604020202020204" pitchFamily="34" charset="0"/>
              </a:rPr>
              <a:t>          </a:t>
            </a:r>
            <a:r>
              <a:rPr lang="en-US" altLang="en-US" sz="2400" i="1" smtClean="0">
                <a:solidFill>
                  <a:srgbClr val="000099"/>
                </a:solidFill>
                <a:latin typeface="Arial" panose="020B0604020202020204" pitchFamily="34" charset="0"/>
                <a:cs typeface="Arial" panose="020B0604020202020204" pitchFamily="34" charset="0"/>
              </a:rPr>
              <a:t>Bài Chiều tối, tác giả tả cảnh theo sự thay đổi của thời gian, tập trung tả sự chuyển giao giữa chiều và tối.</a:t>
            </a:r>
            <a:endParaRPr lang="en-US" altLang="en-US" sz="2400" i="1" smtClean="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136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Effect transition="in" filter="fade">
                                      <p:cBhvr>
                                        <p:cTn id="7" dur="1000"/>
                                        <p:tgtEl>
                                          <p:spTgt spid="9218">
                                            <p:txEl>
                                              <p:pRg st="2" end="2"/>
                                            </p:txEl>
                                          </p:spTgt>
                                        </p:tgtEl>
                                      </p:cBhvr>
                                    </p:animEffect>
                                    <p:anim calcmode="lin" valueType="num">
                                      <p:cBhvr>
                                        <p:cTn id="8"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218">
                                            <p:txEl>
                                              <p:pRg st="3" end="3"/>
                                            </p:txEl>
                                          </p:spTgt>
                                        </p:tgtEl>
                                        <p:attrNameLst>
                                          <p:attrName>style.visibility</p:attrName>
                                        </p:attrNameLst>
                                      </p:cBhvr>
                                      <p:to>
                                        <p:strVal val="visible"/>
                                      </p:to>
                                    </p:set>
                                    <p:animEffect transition="in" filter="fade">
                                      <p:cBhvr>
                                        <p:cTn id="12" dur="1000"/>
                                        <p:tgtEl>
                                          <p:spTgt spid="9218">
                                            <p:txEl>
                                              <p:pRg st="3" end="3"/>
                                            </p:txEl>
                                          </p:spTgt>
                                        </p:tgtEl>
                                      </p:cBhvr>
                                    </p:animEffect>
                                    <p:anim calcmode="lin" valueType="num">
                                      <p:cBhvr>
                                        <p:cTn id="13" dur="1000" fill="hold"/>
                                        <p:tgtEl>
                                          <p:spTgt spid="9218">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921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f1ac0761fb559d2b3e29ee9f16c962355c3df7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1207</Words>
  <Application>Microsoft Office PowerPoint</Application>
  <PresentationFormat>On-screen Show (4:3)</PresentationFormat>
  <Paragraphs>76</Paragraphs>
  <Slides>15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Tahoma</vt:lpstr>
      <vt:lpstr>Times New Roman</vt:lpstr>
      <vt:lpstr>Office Theme</vt:lpstr>
      <vt:lpstr>PowerPoint Presentation</vt:lpstr>
      <vt:lpstr>Cấu tạo của bài văn tả cảnh?</vt:lpstr>
      <vt:lpstr>PowerPoint Presentation</vt:lpstr>
      <vt:lpstr>PowerPoint Presentation</vt:lpstr>
      <vt:lpstr>PowerPoint Presentation</vt:lpstr>
      <vt:lpstr>     Trong cái nắng chói chang, dữ dội làm cho  “ biển lá xanh rờn đã bắt đầu ngả sang màu úa” bị hun nóng, cây tràm vẫn sống, sống oai hùng, thân cây vươn lên trời cao, hương tràm cũng ngát dậy, đầy sức sống.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DMIN</cp:lastModifiedBy>
  <cp:revision>64</cp:revision>
  <dcterms:created xsi:type="dcterms:W3CDTF">2006-08-16T00:00:00Z</dcterms:created>
  <dcterms:modified xsi:type="dcterms:W3CDTF">2022-09-06T12:07:45Z</dcterms:modified>
</cp:coreProperties>
</file>