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73" r:id="rId2"/>
    <p:sldId id="274" r:id="rId3"/>
    <p:sldId id="275" r:id="rId4"/>
    <p:sldId id="276" r:id="rId5"/>
    <p:sldId id="279" r:id="rId6"/>
    <p:sldId id="287" r:id="rId7"/>
    <p:sldId id="288" r:id="rId8"/>
    <p:sldId id="289" r:id="rId9"/>
    <p:sldId id="290" r:id="rId10"/>
    <p:sldId id="291" r:id="rId11"/>
  </p:sldIdLst>
  <p:sldSz cx="18288000" cy="10287000"/>
  <p:notesSz cx="6858000" cy="9144000"/>
  <p:embeddedFontLst>
    <p:embeddedFont>
      <p:font typeface="Gaegu Bold" charset="0"/>
      <p:regular r:id="rId13"/>
    </p:embeddedFont>
    <p:embeddedFont>
      <p:font typeface="Muli Black" charset="0"/>
      <p:regular r:id="rId14"/>
    </p:embeddedFont>
    <p:embeddedFont>
      <p:font typeface="Alegreya Bold" charset="0"/>
      <p:regular r:id="rId15"/>
    </p:embeddedFont>
    <p:embeddedFont>
      <p:font typeface="Lazydog" charset="0"/>
      <p:regular r:id="rId16"/>
    </p:embeddedFont>
    <p:embeddedFont>
      <p:font typeface="Araboto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Blacker Sans Pro Bold" charset="0"/>
      <p:regular r:id="rId22"/>
    </p:embeddedFont>
    <p:embeddedFont>
      <p:font typeface="#9Slide03 BoosterNextFYBlack" charset="0"/>
      <p:regular r:id="rId23"/>
    </p:embeddedFont>
    <p:embeddedFont>
      <p:font typeface="#9Slide03 Arima Madurai Black" charset="0"/>
      <p:bold r:id="rId24"/>
    </p:embeddedFont>
    <p:embeddedFont>
      <p:font typeface="Paytone One" charset="0"/>
      <p:regular r:id="rId25"/>
    </p:embeddedFont>
    <p:embeddedFont>
      <p:font typeface="Bevan" charset="0"/>
      <p:regular r:id="rId26"/>
    </p:embeddedFont>
    <p:embeddedFont>
      <p:font typeface="#9Slide03 Prompt Black" charset="-34"/>
      <p:bold r:id="rId27"/>
    </p:embeddedFont>
    <p:embeddedFont>
      <p:font typeface="#9Slide03 Roboto Slab Bold" charset="0"/>
      <p:bold r:id="rId28"/>
    </p:embeddedFont>
    <p:embeddedFont>
      <p:font typeface="#9Slide05 SVNIndie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4" orient="horz" userDrawn="1">
          <p15:clr>
            <a:srgbClr val="A4A3A4"/>
          </p15:clr>
        </p15:guide>
        <p15:guide id="5" pos="11520" userDrawn="1">
          <p15:clr>
            <a:srgbClr val="A4A3A4"/>
          </p15:clr>
        </p15:guide>
        <p15:guide id="6" pos="48" userDrawn="1">
          <p15:clr>
            <a:srgbClr val="A4A3A4"/>
          </p15:clr>
        </p15:guide>
        <p15:guide id="7" orient="horz" pos="6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D4E2B1"/>
    <a:srgbClr val="F6DDC0"/>
    <a:srgbClr val="F6E7A9"/>
    <a:srgbClr val="FCFCFC"/>
    <a:srgbClr val="A4D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840" y="-72"/>
      </p:cViewPr>
      <p:guideLst>
        <p:guide orient="horz"/>
        <p:guide orient="horz" pos="6456"/>
        <p:guide pos="11520"/>
        <p:guide pos="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6B1FB-80BC-47EC-9742-8B2C8FEFA0A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3DCAB-5F53-464C-BC85-23EE5365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9.sv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24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5.svg"/><Relationship Id="rId23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7.svg"/><Relationship Id="rId9" Type="http://schemas.openxmlformats.org/officeDocument/2006/relationships/image" Target="../media/image23.svg"/><Relationship Id="rId14" Type="http://schemas.openxmlformats.org/officeDocument/2006/relationships/image" Target="../media/image3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8582" y="-451918"/>
            <a:ext cx="11190837" cy="1119083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E1FA">
                <a:alpha val="57647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64036" y="6236718"/>
            <a:ext cx="3179907" cy="19914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0826">
            <a:off x="158820" y="1979472"/>
            <a:ext cx="5377968" cy="109105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008576" y="646910"/>
            <a:ext cx="5860400" cy="4417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3008576" y="1251946"/>
            <a:ext cx="6037588" cy="37810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84549" y="2001715"/>
            <a:ext cx="3643115" cy="2281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4949537" y="1157345"/>
            <a:ext cx="3919439" cy="24545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5537528" y="8452688"/>
            <a:ext cx="4461700" cy="2794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7009" y="1723634"/>
            <a:ext cx="1821557" cy="11407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7042" b="63578"/>
          <a:stretch>
            <a:fillRect/>
          </a:stretch>
        </p:blipFill>
        <p:spPr>
          <a:xfrm>
            <a:off x="781904" y="3890675"/>
            <a:ext cx="790664" cy="7634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7042" b="63578"/>
          <a:stretch>
            <a:fillRect/>
          </a:stretch>
        </p:blipFill>
        <p:spPr>
          <a:xfrm>
            <a:off x="16646956" y="6928167"/>
            <a:ext cx="524600" cy="5065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7042" b="63578"/>
          <a:stretch>
            <a:fillRect/>
          </a:stretch>
        </p:blipFill>
        <p:spPr>
          <a:xfrm>
            <a:off x="3548582" y="229271"/>
            <a:ext cx="1133153" cy="10941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7042" b="63578"/>
          <a:stretch>
            <a:fillRect/>
          </a:stretch>
        </p:blipFill>
        <p:spPr>
          <a:xfrm>
            <a:off x="6576609" y="8897062"/>
            <a:ext cx="748213" cy="7224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7042" b="63578"/>
          <a:stretch>
            <a:fillRect/>
          </a:stretch>
        </p:blipFill>
        <p:spPr>
          <a:xfrm>
            <a:off x="2910706" y="0"/>
            <a:ext cx="374107" cy="3612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7042" b="63578"/>
          <a:stretch>
            <a:fillRect/>
          </a:stretch>
        </p:blipFill>
        <p:spPr>
          <a:xfrm>
            <a:off x="11145372" y="2023381"/>
            <a:ext cx="374107" cy="3612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473342" y="6395288"/>
            <a:ext cx="5672030" cy="411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553447" y="6170735"/>
            <a:ext cx="5646381" cy="41148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923692" y="3261206"/>
            <a:ext cx="8440615" cy="274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23"/>
              </a:lnSpc>
            </a:pPr>
            <a:r>
              <a:rPr lang="en-US" sz="8799" dirty="0" err="1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Tả</a:t>
            </a:r>
            <a:r>
              <a:rPr lang="en-US" sz="8799" dirty="0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 con </a:t>
            </a:r>
            <a:r>
              <a:rPr lang="en-US" sz="8799" dirty="0" err="1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vật</a:t>
            </a:r>
            <a:r>
              <a:rPr lang="en-US" sz="8799" dirty="0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  (</a:t>
            </a:r>
            <a:r>
              <a:rPr lang="en-US" sz="8799" dirty="0" err="1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kiểm</a:t>
            </a:r>
            <a:r>
              <a:rPr lang="en-US" sz="8799" dirty="0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 </a:t>
            </a:r>
            <a:r>
              <a:rPr lang="en-US" sz="8799" dirty="0" err="1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tra</a:t>
            </a:r>
            <a:r>
              <a:rPr lang="en-US" sz="8799" dirty="0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 </a:t>
            </a:r>
            <a:r>
              <a:rPr lang="en-US" sz="8799" dirty="0" err="1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viết</a:t>
            </a:r>
            <a:r>
              <a:rPr lang="en-US" sz="8799" dirty="0">
                <a:ln>
                  <a:solidFill>
                    <a:srgbClr val="FFFF00"/>
                  </a:solidFill>
                </a:ln>
                <a:solidFill>
                  <a:srgbClr val="04023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ytone One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66558" y="6427240"/>
            <a:ext cx="830657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9"/>
              </a:lnSpc>
            </a:pPr>
            <a:r>
              <a:rPr lang="en-US" sz="4800">
                <a:solidFill>
                  <a:srgbClr val="E1800A"/>
                </a:solidFill>
                <a:latin typeface="Alegreya Bold"/>
              </a:rPr>
              <a:t>Trang 125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95608" y="1574677"/>
            <a:ext cx="6819405" cy="97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0"/>
              </a:lnSpc>
            </a:pP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rgbClr val="A09BFF"/>
                </a:solidFill>
                <a:latin typeface="Muli Black"/>
              </a:rPr>
              <a:t>Tập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A09BFF"/>
                </a:solidFill>
                <a:latin typeface="Muli Black"/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rgbClr val="A09BFF"/>
                </a:solidFill>
                <a:latin typeface="Muli Black"/>
              </a:rPr>
              <a:t>làm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A09BFF"/>
                </a:solidFill>
                <a:latin typeface="Muli Black"/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rgbClr val="A09BFF"/>
                </a:solidFill>
                <a:latin typeface="Muli Black"/>
              </a:rPr>
              <a:t>văn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rgbClr val="A09BFF"/>
              </a:solidFill>
              <a:latin typeface="Muli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0897" b="42793"/>
          <a:stretch>
            <a:fillRect/>
          </a:stretch>
        </p:blipFill>
        <p:spPr>
          <a:xfrm>
            <a:off x="-2941934" y="8203760"/>
            <a:ext cx="12085934" cy="10545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" y="8480965"/>
            <a:ext cx="8513013" cy="747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7200" dirty="0" err="1">
                <a:solidFill>
                  <a:srgbClr val="000000"/>
                </a:solidFill>
                <a:latin typeface="#9Slide03 BoosterNextFYBlack" panose="02000A03000000020004" pitchFamily="2" charset="0"/>
              </a:rPr>
              <a:t>Vịt</a:t>
            </a:r>
            <a:endParaRPr lang="en-US" sz="7200" dirty="0">
              <a:solidFill>
                <a:srgbClr val="00000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946425" y="-258704"/>
            <a:ext cx="6330819" cy="39646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73770" y="-112050"/>
            <a:ext cx="3643115" cy="22815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7009" y="1723634"/>
            <a:ext cx="1821557" cy="1140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1408" r="2542"/>
          <a:stretch>
            <a:fillRect/>
          </a:stretch>
        </p:blipFill>
        <p:spPr>
          <a:xfrm>
            <a:off x="-550961" y="6328792"/>
            <a:ext cx="4966311" cy="58590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504413" y="8642584"/>
            <a:ext cx="1966358" cy="12314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47851" y="1384908"/>
            <a:ext cx="7789648" cy="204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480"/>
              </a:lnSpc>
            </a:pPr>
            <a:r>
              <a:rPr lang="en-US" sz="14400" spc="1188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5 SVNIndie" pitchFamily="2" charset="0"/>
              </a:rPr>
              <a:t>Mục</a:t>
            </a:r>
            <a:r>
              <a:rPr lang="en-US" sz="14400" spc="1188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5 SVNIndie" pitchFamily="2" charset="0"/>
              </a:rPr>
              <a:t> </a:t>
            </a:r>
            <a:r>
              <a:rPr lang="en-US" sz="14400" spc="1188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5 SVNIndie" pitchFamily="2" charset="0"/>
              </a:rPr>
              <a:t>tiêu</a:t>
            </a:r>
            <a:endParaRPr lang="en-US" sz="14400" spc="1188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#9Slide05 SVNIndie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43763" y="3429000"/>
            <a:ext cx="12806495" cy="4443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Viết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được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một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bài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văn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tả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con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vật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có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bố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cục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rõ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ràng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,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đủ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ý,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dùng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từ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,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đặt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câu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đúng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raboto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550022" y="535677"/>
            <a:ext cx="593978" cy="59397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E1F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368863" y="460926"/>
            <a:ext cx="593978" cy="59397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E1F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697469" y="577554"/>
            <a:ext cx="593978" cy="59397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E1FA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67042" b="63578"/>
          <a:stretch>
            <a:fillRect/>
          </a:stretch>
        </p:blipFill>
        <p:spPr>
          <a:xfrm>
            <a:off x="1028700" y="3759514"/>
            <a:ext cx="1383843" cy="13362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67042" b="63578"/>
          <a:stretch>
            <a:fillRect/>
          </a:stretch>
        </p:blipFill>
        <p:spPr>
          <a:xfrm>
            <a:off x="16480964" y="4253664"/>
            <a:ext cx="607622" cy="5867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67042" b="63578"/>
          <a:stretch>
            <a:fillRect/>
          </a:stretch>
        </p:blipFill>
        <p:spPr>
          <a:xfrm>
            <a:off x="16111834" y="3800366"/>
            <a:ext cx="369130" cy="35643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67042" b="63578"/>
          <a:stretch>
            <a:fillRect/>
          </a:stretch>
        </p:blipFill>
        <p:spPr>
          <a:xfrm>
            <a:off x="16784775" y="3142466"/>
            <a:ext cx="369130" cy="35643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67042" b="63578"/>
          <a:stretch>
            <a:fillRect/>
          </a:stretch>
        </p:blipFill>
        <p:spPr>
          <a:xfrm>
            <a:off x="12477869" y="7737706"/>
            <a:ext cx="937112" cy="90487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059578" y="6172200"/>
            <a:ext cx="4104513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3136655" y="8671579"/>
            <a:ext cx="607622" cy="5867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4184674" y="1323446"/>
            <a:ext cx="607622" cy="586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896795" y="3885953"/>
            <a:ext cx="607622" cy="58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200606" y="4666123"/>
            <a:ext cx="1839217" cy="17759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0951" y="7798376"/>
            <a:ext cx="4724277" cy="29585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41187" y="7437768"/>
            <a:ext cx="2362139" cy="1479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17068" y="9646053"/>
            <a:ext cx="2362139" cy="1479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45495" y="1170611"/>
            <a:ext cx="3386682" cy="2120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5229" y="0"/>
            <a:ext cx="16534071" cy="102786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353889" y="1483835"/>
            <a:ext cx="5580221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45"/>
              </a:lnSpc>
            </a:pPr>
            <a:r>
              <a:rPr lang="en-US" sz="9415" spc="932" dirty="0" err="1">
                <a:ln>
                  <a:solidFill>
                    <a:schemeClr val="tx1"/>
                  </a:solidFill>
                </a:ln>
                <a:solidFill>
                  <a:srgbClr val="FACE1E"/>
                </a:solidFill>
                <a:latin typeface="Bevan"/>
              </a:rPr>
              <a:t>ĐỀ</a:t>
            </a:r>
            <a:r>
              <a:rPr lang="en-US" sz="9415" spc="932" dirty="0">
                <a:ln>
                  <a:solidFill>
                    <a:schemeClr val="tx1"/>
                  </a:solidFill>
                </a:ln>
                <a:solidFill>
                  <a:srgbClr val="FACE1E"/>
                </a:solidFill>
                <a:latin typeface="Bevan"/>
              </a:rPr>
              <a:t> </a:t>
            </a:r>
            <a:r>
              <a:rPr lang="en-US" sz="9415" spc="932" dirty="0" err="1">
                <a:ln>
                  <a:solidFill>
                    <a:schemeClr val="tx1"/>
                  </a:solidFill>
                </a:ln>
                <a:solidFill>
                  <a:srgbClr val="FACE1E"/>
                </a:solidFill>
                <a:latin typeface="Bevan"/>
              </a:rPr>
              <a:t>BÀI</a:t>
            </a:r>
            <a:endParaRPr lang="en-US" sz="9415" spc="932" dirty="0">
              <a:ln>
                <a:solidFill>
                  <a:schemeClr val="tx1"/>
                </a:solidFill>
              </a:ln>
              <a:solidFill>
                <a:srgbClr val="FACE1E"/>
              </a:solidFill>
              <a:latin typeface="Bev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18726" y="3162054"/>
            <a:ext cx="12121955" cy="2392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Hãy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tả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một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con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vật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mà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em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yêu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 </a:t>
            </a:r>
            <a:r>
              <a:rPr lang="en-US" sz="8000" dirty="0" err="1">
                <a:solidFill>
                  <a:srgbClr val="292929"/>
                </a:solidFill>
                <a:latin typeface="Blacker Sans Pro Bold"/>
              </a:rPr>
              <a:t>thích</a:t>
            </a:r>
            <a:r>
              <a:rPr lang="en-US" sz="8000" dirty="0">
                <a:solidFill>
                  <a:srgbClr val="292929"/>
                </a:solidFill>
                <a:latin typeface="Blacker Sans Pr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-1746057" y="-59949"/>
            <a:ext cx="21139444" cy="11273761"/>
          </a:xfrm>
          <a:prstGeom prst="rect">
            <a:avLst/>
          </a:prstGeom>
          <a:solidFill>
            <a:srgbClr val="A4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63" b="13461"/>
          <a:stretch>
            <a:fillRect/>
          </a:stretch>
        </p:blipFill>
        <p:spPr>
          <a:xfrm>
            <a:off x="-26945319" y="168347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110102" y="7283509"/>
            <a:ext cx="6330819" cy="39646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0232736" y="13577682"/>
            <a:ext cx="3643115" cy="22815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411178" y="13299600"/>
            <a:ext cx="1821557" cy="1140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11805" y="16863249"/>
            <a:ext cx="4535306" cy="5011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-11979021" y="17119654"/>
            <a:ext cx="937112" cy="904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-7804210" y="20655280"/>
            <a:ext cx="607622" cy="5867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-18855725" y="13148397"/>
            <a:ext cx="607622" cy="586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-24420625" y="15862107"/>
            <a:ext cx="607622" cy="58672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24379668" y="16705233"/>
            <a:ext cx="2807714" cy="28077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E5B4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20676462" y="16705233"/>
            <a:ext cx="2807714" cy="28077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C6FF">
                <a:alpha val="46667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16858402" y="16705233"/>
            <a:ext cx="2807714" cy="280771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C6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6652001" y="16156569"/>
            <a:ext cx="3356378" cy="33563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998126">
            <a:off x="-25175442" y="16416998"/>
            <a:ext cx="3914528" cy="39145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0259582" y="16430901"/>
            <a:ext cx="2807714" cy="28077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41169" b="40998"/>
          <a:stretch>
            <a:fillRect/>
          </a:stretch>
        </p:blipFill>
        <p:spPr>
          <a:xfrm rot="-9005201">
            <a:off x="21678838" y="1148819"/>
            <a:ext cx="4194351" cy="31706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13042"/>
            <a:ext cx="18318480" cy="117467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309741" y="-8570178"/>
            <a:ext cx="8491419" cy="82296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47172" y="-8725553"/>
            <a:ext cx="10395284" cy="82296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610146" y="11806857"/>
            <a:ext cx="7495794" cy="82296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8949504" y="11707048"/>
            <a:ext cx="10972800" cy="82296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8698194" y="11684188"/>
            <a:ext cx="6806565" cy="82296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-650979" y="11213812"/>
            <a:ext cx="8681776" cy="82296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-24132090" y="314177"/>
            <a:ext cx="10046307" cy="82296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-13047624" y="-8725553"/>
            <a:ext cx="12604365" cy="82296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-24655086" y="19948951"/>
            <a:ext cx="3439209" cy="114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8"/>
              </a:lnSpc>
            </a:pPr>
            <a:r>
              <a:rPr lang="en-US" sz="3533" spc="349">
                <a:solidFill>
                  <a:srgbClr val="040232"/>
                </a:solidFill>
                <a:latin typeface="Lazydog"/>
              </a:rPr>
              <a:t>C for confetti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-20523582" y="19948951"/>
            <a:ext cx="2970286" cy="114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8"/>
              </a:lnSpc>
            </a:pPr>
            <a:r>
              <a:rPr lang="en-US" sz="3533" spc="349">
                <a:solidFill>
                  <a:srgbClr val="040232"/>
                </a:solidFill>
                <a:latin typeface="Lazydog"/>
              </a:rPr>
              <a:t>O for bubbles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-24132090" y="14852122"/>
            <a:ext cx="7273688" cy="92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377"/>
              </a:lnSpc>
            </a:pPr>
            <a:r>
              <a:rPr lang="en-US" sz="5718" spc="566">
                <a:solidFill>
                  <a:srgbClr val="F9B35F"/>
                </a:solidFill>
                <a:latin typeface="Lazydog"/>
              </a:rPr>
              <a:t>and materials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-24116814" y="12942574"/>
            <a:ext cx="5276366" cy="35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05"/>
              </a:lnSpc>
            </a:pPr>
            <a:r>
              <a:rPr lang="en-US" sz="2742">
                <a:solidFill>
                  <a:srgbClr val="E1800A"/>
                </a:solidFill>
                <a:latin typeface="Lazydog"/>
              </a:rPr>
              <a:t>2022-2023 school year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-16987167" y="19948951"/>
            <a:ext cx="3691544" cy="114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8"/>
              </a:lnSpc>
            </a:pPr>
            <a:r>
              <a:rPr lang="en-US" sz="3533" spc="349" dirty="0">
                <a:solidFill>
                  <a:srgbClr val="040232"/>
                </a:solidFill>
                <a:latin typeface="Lazydog"/>
              </a:rPr>
              <a:t>D for a drumroll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9661024" y="21808874"/>
            <a:ext cx="15364005" cy="14461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Rounded Rectangle 39"/>
          <p:cNvSpPr/>
          <p:nvPr/>
        </p:nvSpPr>
        <p:spPr>
          <a:xfrm>
            <a:off x="4618199" y="2577939"/>
            <a:ext cx="9052021" cy="2286000"/>
          </a:xfrm>
          <a:prstGeom prst="roundRect">
            <a:avLst/>
          </a:prstGeom>
          <a:solidFill>
            <a:srgbClr val="FFFF99"/>
          </a:solidFill>
          <a:ln w="571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4618130" y="2612081"/>
            <a:ext cx="9158278" cy="2385268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8"/>
              </a:lnSpc>
            </a:pP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Quan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sát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chọn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lọc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chi </a:t>
            </a: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tiết</a:t>
            </a:r>
            <a:endParaRPr lang="en-US" sz="6600" spc="712" dirty="0">
              <a:solidFill>
                <a:srgbClr val="040232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633228" y="5169829"/>
            <a:ext cx="9052021" cy="1623939"/>
          </a:xfrm>
          <a:prstGeom prst="roundRect">
            <a:avLst/>
          </a:prstGeom>
          <a:solidFill>
            <a:srgbClr val="FFFF99"/>
          </a:solidFill>
          <a:ln w="571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671328" y="7066370"/>
            <a:ext cx="9052021" cy="1677382"/>
          </a:xfrm>
          <a:prstGeom prst="roundRect">
            <a:avLst/>
          </a:prstGeom>
          <a:solidFill>
            <a:srgbClr val="FFFF99"/>
          </a:solidFill>
          <a:ln w="571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1"/>
          <p:cNvSpPr txBox="1"/>
          <p:nvPr/>
        </p:nvSpPr>
        <p:spPr>
          <a:xfrm>
            <a:off x="7239000" y="7341268"/>
            <a:ext cx="9158278" cy="1192634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288"/>
              </a:lnSpc>
            </a:pP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Viết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bài</a:t>
            </a:r>
            <a:endParaRPr lang="en-US" sz="6600" spc="712" dirty="0">
              <a:solidFill>
                <a:srgbClr val="040232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38" name="TextBox 31"/>
          <p:cNvSpPr txBox="1"/>
          <p:nvPr/>
        </p:nvSpPr>
        <p:spPr>
          <a:xfrm>
            <a:off x="6787116" y="5334315"/>
            <a:ext cx="7099640" cy="1192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288"/>
              </a:lnSpc>
            </a:pP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Lập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6600" spc="712" dirty="0" err="1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dàn</a:t>
            </a:r>
            <a:r>
              <a:rPr lang="en-US" sz="6600" spc="712" dirty="0">
                <a:solidFill>
                  <a:srgbClr val="040232"/>
                </a:solidFill>
                <a:latin typeface="#9Slide03 Roboto Slab Bold" pitchFamily="2" charset="0"/>
                <a:ea typeface="#9Slide03 Roboto Slab Bold" pitchFamily="2" charset="0"/>
              </a:rPr>
              <a:t> 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86709" y="599820"/>
            <a:ext cx="5715000" cy="168550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Prompt Black" panose="00000A00000000000000" pitchFamily="2" charset="-34"/>
                <a:cs typeface="#9Slide03 Prompt Black" panose="00000A00000000000000" pitchFamily="2" charset="-34"/>
              </a:rPr>
              <a:t>Nội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Prompt Black" panose="00000A00000000000000" pitchFamily="2" charset="-34"/>
                <a:cs typeface="#9Slide03 Prompt Black" panose="00000A00000000000000" pitchFamily="2" charset="-34"/>
              </a:rPr>
              <a:t>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3088" y="-30232"/>
            <a:ext cx="24421088" cy="1031179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425868" y="11578778"/>
            <a:ext cx="5276366" cy="35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05"/>
              </a:lnSpc>
            </a:pPr>
            <a:r>
              <a:rPr lang="en-US" sz="2742">
                <a:solidFill>
                  <a:srgbClr val="E1800A"/>
                </a:solidFill>
                <a:latin typeface="Lazydog"/>
              </a:rPr>
              <a:t>2022-2023 school year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49347" y="11878654"/>
            <a:ext cx="9535215" cy="107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662"/>
              </a:lnSpc>
            </a:pPr>
            <a:r>
              <a:rPr lang="en-US" sz="6714" spc="664">
                <a:solidFill>
                  <a:srgbClr val="F9B35F"/>
                </a:solidFill>
                <a:latin typeface="Lazydog"/>
              </a:rPr>
              <a:t>presentation of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04800" y="11849100"/>
            <a:ext cx="9191955" cy="919195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B35F">
                <a:alpha val="22745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04909" y="12478226"/>
            <a:ext cx="8255810" cy="7141984"/>
            <a:chOff x="0" y="0"/>
            <a:chExt cx="11007747" cy="9522645"/>
          </a:xfrm>
        </p:grpSpPr>
        <p:sp>
          <p:nvSpPr>
            <p:cNvPr id="8" name="TextBox 8"/>
            <p:cNvSpPr txBox="1"/>
            <p:nvPr/>
          </p:nvSpPr>
          <p:spPr>
            <a:xfrm>
              <a:off x="9547730" y="6719924"/>
              <a:ext cx="1460017" cy="139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Point A</a:t>
              </a:r>
            </a:p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62.5%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542762"/>
              <a:ext cx="1477938" cy="139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Point B</a:t>
              </a:r>
            </a:p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26.8%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61713" y="236565"/>
              <a:ext cx="1465332" cy="139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Point C</a:t>
              </a:r>
            </a:p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8.9%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76340" y="-133350"/>
              <a:ext cx="1477483" cy="139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Point D</a:t>
              </a:r>
            </a:p>
            <a:p>
              <a:pPr marL="0" lvl="0" indent="0" algn="ctr">
                <a:lnSpc>
                  <a:spcPts val="4037"/>
                </a:lnSpc>
                <a:spcBef>
                  <a:spcPct val="0"/>
                </a:spcBef>
              </a:pPr>
              <a:r>
                <a:rPr lang="en-US" sz="2883" u="none">
                  <a:solidFill>
                    <a:srgbClr val="292929"/>
                  </a:solidFill>
                  <a:latin typeface="Gaegu Bold"/>
                </a:rPr>
                <a:t>1.8%</a:t>
              </a:r>
            </a:p>
          </p:txBody>
        </p: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756597" y="1649218"/>
              <a:ext cx="7873428" cy="7873428"/>
              <a:chOff x="0" y="0"/>
              <a:chExt cx="2540000" cy="254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28214" y="0"/>
                <a:ext cx="2315229" cy="2664769"/>
              </a:xfrm>
              <a:custGeom>
                <a:avLst/>
                <a:gdLst/>
                <a:ahLst/>
                <a:cxnLst/>
                <a:rect l="l" t="t" r="r" b="b"/>
                <a:pathLst>
                  <a:path w="2315229" h="2664769">
                    <a:moveTo>
                      <a:pt x="941786" y="0"/>
                    </a:moveTo>
                    <a:lnTo>
                      <a:pt x="941786" y="0"/>
                    </a:lnTo>
                    <a:cubicBezTo>
                      <a:pt x="1524475" y="0"/>
                      <a:pt x="2032410" y="396520"/>
                      <a:pt x="2173820" y="961790"/>
                    </a:cubicBezTo>
                    <a:cubicBezTo>
                      <a:pt x="2315229" y="1527060"/>
                      <a:pt x="2053831" y="2116039"/>
                      <a:pt x="1539778" y="2390404"/>
                    </a:cubicBezTo>
                    <a:cubicBezTo>
                      <a:pt x="1025726" y="2664769"/>
                      <a:pt x="390916" y="2554122"/>
                      <a:pt x="0" y="2122021"/>
                    </a:cubicBezTo>
                    <a:lnTo>
                      <a:pt x="941786" y="1270000"/>
                    </a:lnTo>
                    <a:close/>
                  </a:path>
                </a:pathLst>
              </a:custGeom>
              <a:solidFill>
                <a:srgbClr val="D65F5C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26016" y="238740"/>
                <a:ext cx="1296016" cy="1929286"/>
              </a:xfrm>
              <a:custGeom>
                <a:avLst/>
                <a:gdLst/>
                <a:ahLst/>
                <a:cxnLst/>
                <a:rect l="l" t="t" r="r" b="b"/>
                <a:pathLst>
                  <a:path w="1296016" h="1929286">
                    <a:moveTo>
                      <a:pt x="397990" y="1929286"/>
                    </a:moveTo>
                    <a:cubicBezTo>
                      <a:pt x="134476" y="1665772"/>
                      <a:pt x="0" y="1299816"/>
                      <a:pt x="30190" y="928376"/>
                    </a:cubicBezTo>
                    <a:cubicBezTo>
                      <a:pt x="60380" y="556936"/>
                      <a:pt x="252189" y="217500"/>
                      <a:pt x="554799" y="0"/>
                    </a:cubicBezTo>
                    <a:lnTo>
                      <a:pt x="1296016" y="1031260"/>
                    </a:lnTo>
                    <a:close/>
                  </a:path>
                </a:pathLst>
              </a:custGeom>
              <a:solidFill>
                <a:srgbClr val="E88192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478168" y="2456"/>
                <a:ext cx="791832" cy="1267544"/>
              </a:xfrm>
              <a:custGeom>
                <a:avLst/>
                <a:gdLst/>
                <a:ahLst/>
                <a:cxnLst/>
                <a:rect l="l" t="t" r="r" b="b"/>
                <a:pathLst>
                  <a:path w="791832" h="1267544">
                    <a:moveTo>
                      <a:pt x="0" y="274618"/>
                    </a:moveTo>
                    <a:cubicBezTo>
                      <a:pt x="203813" y="112082"/>
                      <a:pt x="452707" y="16204"/>
                      <a:pt x="712889" y="0"/>
                    </a:cubicBezTo>
                    <a:lnTo>
                      <a:pt x="791832" y="1267544"/>
                    </a:lnTo>
                    <a:close/>
                  </a:path>
                </a:pathLst>
              </a:custGeom>
              <a:solidFill>
                <a:srgbClr val="F1A6C1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127805" y="0"/>
                <a:ext cx="142195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42195" h="1270000">
                    <a:moveTo>
                      <a:pt x="0" y="7985"/>
                    </a:moveTo>
                    <a:cubicBezTo>
                      <a:pt x="47170" y="2671"/>
                      <a:pt x="94600" y="5"/>
                      <a:pt x="142068" y="0"/>
                    </a:cubicBezTo>
                    <a:lnTo>
                      <a:pt x="142195" y="1270000"/>
                    </a:lnTo>
                    <a:close/>
                  </a:path>
                </a:pathLst>
              </a:custGeom>
              <a:solidFill>
                <a:srgbClr val="F7CBE6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FF0FF"/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11030557" y="15411140"/>
            <a:ext cx="6454005" cy="259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76"/>
              </a:lnSpc>
            </a:pPr>
            <a:r>
              <a:rPr lang="en-US" sz="3369">
                <a:solidFill>
                  <a:srgbClr val="503308"/>
                </a:solidFill>
                <a:latin typeface="Gaegu Bold Bold"/>
              </a:rPr>
              <a:t>Find the magic and fun in presenting with Canva Presentations by pressing C for confetti, D for a drumroll, and O for bubbles.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25098" y="18280938"/>
            <a:ext cx="6812119" cy="158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76"/>
              </a:lnSpc>
            </a:pPr>
            <a:r>
              <a:rPr lang="en-US" sz="3369">
                <a:solidFill>
                  <a:srgbClr val="503308"/>
                </a:solidFill>
                <a:latin typeface="Gaegu Bold Bold"/>
              </a:rPr>
              <a:t>With real-time collaboration, share tasks and work simultaneously to create a powerful presentation.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94662" y="14131447"/>
            <a:ext cx="5689900" cy="93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442"/>
              </a:lnSpc>
            </a:pPr>
            <a:r>
              <a:rPr lang="en-US" sz="5769">
                <a:solidFill>
                  <a:srgbClr val="A09BFF"/>
                </a:solidFill>
                <a:latin typeface="Lazydog"/>
              </a:rPr>
              <a:t>in this class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29003" y="19109136"/>
            <a:ext cx="4192190" cy="26253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7598223" y="15607521"/>
            <a:ext cx="2876365" cy="18013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67042" b="63578"/>
          <a:stretch>
            <a:fillRect/>
          </a:stretch>
        </p:blipFill>
        <p:spPr>
          <a:xfrm>
            <a:off x="10321287" y="17234141"/>
            <a:ext cx="607622" cy="5867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67042" b="63578"/>
          <a:stretch>
            <a:fillRect/>
          </a:stretch>
        </p:blipFill>
        <p:spPr>
          <a:xfrm>
            <a:off x="8225192" y="15755858"/>
            <a:ext cx="607622" cy="5867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67042" b="63578"/>
          <a:stretch>
            <a:fillRect/>
          </a:stretch>
        </p:blipFill>
        <p:spPr>
          <a:xfrm>
            <a:off x="9952157" y="13572876"/>
            <a:ext cx="369130" cy="35643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67042" b="63578"/>
          <a:stretch>
            <a:fillRect/>
          </a:stretch>
        </p:blipFill>
        <p:spPr>
          <a:xfrm>
            <a:off x="884832" y="12957155"/>
            <a:ext cx="369130" cy="3564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67042" b="63578"/>
          <a:stretch>
            <a:fillRect/>
          </a:stretch>
        </p:blipFill>
        <p:spPr>
          <a:xfrm>
            <a:off x="17621781" y="20065382"/>
            <a:ext cx="369130" cy="3564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67042" b="63578"/>
          <a:stretch>
            <a:fillRect/>
          </a:stretch>
        </p:blipFill>
        <p:spPr>
          <a:xfrm>
            <a:off x="17252651" y="11284625"/>
            <a:ext cx="369130" cy="3564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25" l="498" r="99929">
                        <a14:foregroundMark x1="23383" y1="38560" x2="26581" y2="41110"/>
                        <a14:foregroundMark x1="39375" y1="42611" x2="36389" y2="45761"/>
                        <a14:foregroundMark x1="76475" y1="43286" x2="77399" y2="47037"/>
                        <a14:foregroundMark x1="54797" y1="41710" x2="59275" y2="41410"/>
                        <a14:foregroundMark x1="54229" y1="47637" x2="54513" y2="46437"/>
                        <a14:backgroundMark x1="35821" y1="22581" x2="44989" y2="16954"/>
                        <a14:backgroundMark x1="47690" y1="25431" x2="56574" y2="18230"/>
                        <a14:backgroundMark x1="31983" y1="11028" x2="42360" y2="10353"/>
                        <a14:backgroundMark x1="43852" y1="5401" x2="53660" y2="12603"/>
                        <a14:backgroundMark x1="29851" y1="21680" x2="40867" y2="32633"/>
                        <a14:backgroundMark x1="54797" y1="6002" x2="61052" y2="11928"/>
                        <a14:backgroundMark x1="39659" y1="34809" x2="50391" y2="329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113428" y="-1637598"/>
            <a:ext cx="12831150" cy="121628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30548" y="6064641"/>
            <a:ext cx="9627529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43"/>
              </a:lnSpc>
            </a:pPr>
            <a:r>
              <a:rPr lang="en-US" sz="8000" spc="801" dirty="0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1.Quan </a:t>
            </a:r>
            <a:r>
              <a:rPr lang="en-US" sz="8000" spc="801" dirty="0" err="1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8000" spc="801" dirty="0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 </a:t>
            </a:r>
          </a:p>
          <a:p>
            <a:pPr marL="0" lvl="0" indent="0" algn="ctr">
              <a:lnSpc>
                <a:spcPts val="10443"/>
              </a:lnSpc>
            </a:pPr>
            <a:r>
              <a:rPr lang="en-US" sz="8000" spc="801" dirty="0" err="1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chọn</a:t>
            </a:r>
            <a:r>
              <a:rPr lang="en-US" sz="8000" spc="801" dirty="0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000" spc="801" dirty="0" err="1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lọc</a:t>
            </a:r>
            <a:r>
              <a:rPr lang="en-US" sz="8000" spc="801" dirty="0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 chi </a:t>
            </a:r>
            <a:r>
              <a:rPr lang="en-US" sz="8000" spc="801" dirty="0" err="1">
                <a:solidFill>
                  <a:srgbClr val="002060"/>
                </a:solidFill>
                <a:latin typeface="#9Slide03 BoosterNextFYBlack" panose="02000A03000000020004" pitchFamily="2" charset="0"/>
                <a:cs typeface="#9Slide03 Arima Madurai Black" panose="00000A00000000000000" pitchFamily="2" charset="0"/>
              </a:rPr>
              <a:t>tiết</a:t>
            </a:r>
            <a:endParaRPr lang="en-US" sz="8000" spc="801" dirty="0">
              <a:solidFill>
                <a:srgbClr val="002060"/>
              </a:solidFill>
              <a:latin typeface="#9Slide03 BoosterNextFYBlack" panose="02000A03000000020004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851" r="2729" b="71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" y="1617290"/>
            <a:ext cx="6582316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quanh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4952"/>
            <a:ext cx="6582316" cy="4674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đoán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ai </a:t>
            </a:r>
            <a:r>
              <a:rPr lang="en-US" sz="9000" dirty="0" err="1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9000" dirty="0">
                <a:solidFill>
                  <a:srgbClr val="7E65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8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08" t="9230" r="4150" b="105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-334366" y="8290907"/>
            <a:ext cx="8621629" cy="1816664"/>
            <a:chOff x="0" y="0"/>
            <a:chExt cx="2916452" cy="614526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2916452" cy="614526"/>
            </a:xfrm>
            <a:custGeom>
              <a:avLst/>
              <a:gdLst/>
              <a:ahLst/>
              <a:cxnLst/>
              <a:rect l="l" t="t" r="r" b="b"/>
              <a:pathLst>
                <a:path w="2916452" h="614526">
                  <a:moveTo>
                    <a:pt x="0" y="0"/>
                  </a:moveTo>
                  <a:lnTo>
                    <a:pt x="2916452" y="0"/>
                  </a:lnTo>
                  <a:lnTo>
                    <a:pt x="2916452" y="614526"/>
                  </a:lnTo>
                  <a:lnTo>
                    <a:pt x="0" y="614526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7" name="TextBox 5"/>
          <p:cNvSpPr txBox="1"/>
          <p:nvPr/>
        </p:nvSpPr>
        <p:spPr>
          <a:xfrm>
            <a:off x="0" y="8353130"/>
            <a:ext cx="8081822" cy="130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#9Slide03 BoosterNextFYBlack" panose="02000A03000000020004" pitchFamily="2" charset="0"/>
              </a:rPr>
              <a:t>Mèo</a:t>
            </a:r>
            <a:endParaRPr lang="en-US" sz="8000" dirty="0">
              <a:solidFill>
                <a:srgbClr val="00000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61" t="14447" r="5380" b="59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34366" y="8290907"/>
            <a:ext cx="8621629" cy="1816664"/>
            <a:chOff x="0" y="0"/>
            <a:chExt cx="2916452" cy="6145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6452" cy="614526"/>
            </a:xfrm>
            <a:custGeom>
              <a:avLst/>
              <a:gdLst/>
              <a:ahLst/>
              <a:cxnLst/>
              <a:rect l="l" t="t" r="r" b="b"/>
              <a:pathLst>
                <a:path w="2916452" h="614526">
                  <a:moveTo>
                    <a:pt x="0" y="0"/>
                  </a:moveTo>
                  <a:lnTo>
                    <a:pt x="2916452" y="0"/>
                  </a:lnTo>
                  <a:lnTo>
                    <a:pt x="2916452" y="614526"/>
                  </a:lnTo>
                  <a:lnTo>
                    <a:pt x="0" y="614526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0" y="8353130"/>
            <a:ext cx="8081822" cy="130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#9Slide03 BoosterNextFYBlack" panose="02000A03000000020004" pitchFamily="2" charset="0"/>
              </a:rPr>
              <a:t>Chuột</a:t>
            </a:r>
            <a:r>
              <a:rPr lang="en-US" sz="8000" dirty="0">
                <a:solidFill>
                  <a:srgbClr val="00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#9Slide03 BoosterNextFYBlack" panose="02000A03000000020004" pitchFamily="2" charset="0"/>
              </a:rPr>
              <a:t>lang</a:t>
            </a:r>
            <a:endParaRPr lang="en-US" sz="8000" dirty="0">
              <a:solidFill>
                <a:srgbClr val="00000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0897" b="42793"/>
          <a:stretch>
            <a:fillRect/>
          </a:stretch>
        </p:blipFill>
        <p:spPr>
          <a:xfrm>
            <a:off x="-2941934" y="8203760"/>
            <a:ext cx="12085934" cy="1054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422369"/>
            <a:ext cx="6869789" cy="72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6600" dirty="0" err="1">
                <a:solidFill>
                  <a:srgbClr val="000000"/>
                </a:solidFill>
                <a:latin typeface="#9Slide03 BoosterNextFYBlack" panose="02000A03000000020004" pitchFamily="2" charset="0"/>
              </a:rPr>
              <a:t>Gà</a:t>
            </a:r>
            <a:r>
              <a:rPr lang="en-US" sz="6600" dirty="0">
                <a:solidFill>
                  <a:srgbClr val="000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#9Slide03 BoosterNextFYBlack" panose="02000A03000000020004" pitchFamily="2" charset="0"/>
              </a:rPr>
              <a:t>mái</a:t>
            </a:r>
            <a:endParaRPr lang="en-US" sz="6600" dirty="0">
              <a:solidFill>
                <a:srgbClr val="000000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172</Words>
  <Application>Microsoft Office PowerPoint</Application>
  <PresentationFormat>Custom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Arial</vt:lpstr>
      <vt:lpstr>Gaegu Bold</vt:lpstr>
      <vt:lpstr>Muli Black</vt:lpstr>
      <vt:lpstr>Alegreya Bold</vt:lpstr>
      <vt:lpstr>Gaegu Bold Bold</vt:lpstr>
      <vt:lpstr>Lazydog</vt:lpstr>
      <vt:lpstr>Araboto</vt:lpstr>
      <vt:lpstr>Calibri</vt:lpstr>
      <vt:lpstr>Blacker Sans Pro Bold</vt:lpstr>
      <vt:lpstr>#9Slide03 BoosterNextFYBlack</vt:lpstr>
      <vt:lpstr>#9Slide03 Arima Madurai Black</vt:lpstr>
      <vt:lpstr>Paytone One</vt:lpstr>
      <vt:lpstr>Bevan</vt:lpstr>
      <vt:lpstr>#9Slide03 Prompt Black</vt:lpstr>
      <vt:lpstr>#9Slide03 Roboto Slab Bold</vt:lpstr>
      <vt:lpstr>#9Slide05 SVNIndie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tả con vật (kiểm tra viết)</dc:title>
  <dc:creator>ADMIN</dc:creator>
  <cp:lastModifiedBy>ADMIN</cp:lastModifiedBy>
  <cp:revision>135</cp:revision>
  <dcterms:created xsi:type="dcterms:W3CDTF">2006-08-16T00:00:00Z</dcterms:created>
  <dcterms:modified xsi:type="dcterms:W3CDTF">2023-06-04T07:40:25Z</dcterms:modified>
  <dc:identifier>DAE6j449dsQ</dc:identifier>
</cp:coreProperties>
</file>