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98" r:id="rId2"/>
    <p:sldId id="321" r:id="rId3"/>
    <p:sldId id="300" r:id="rId4"/>
    <p:sldId id="325" r:id="rId5"/>
    <p:sldId id="302" r:id="rId6"/>
    <p:sldId id="304" r:id="rId7"/>
    <p:sldId id="327" r:id="rId8"/>
    <p:sldId id="328" r:id="rId9"/>
    <p:sldId id="329" r:id="rId10"/>
    <p:sldId id="330" r:id="rId11"/>
    <p:sldId id="309" r:id="rId12"/>
    <p:sldId id="326" r:id="rId13"/>
    <p:sldId id="312" r:id="rId14"/>
    <p:sldId id="301" r:id="rId15"/>
    <p:sldId id="332" r:id="rId16"/>
    <p:sldId id="333" r:id="rId17"/>
    <p:sldId id="334" r:id="rId18"/>
    <p:sldId id="335" r:id="rId19"/>
    <p:sldId id="336" r:id="rId20"/>
    <p:sldId id="337" r:id="rId21"/>
    <p:sldId id="344" r:id="rId22"/>
    <p:sldId id="331" r:id="rId23"/>
    <p:sldId id="343" r:id="rId24"/>
    <p:sldId id="294" r:id="rId25"/>
    <p:sldId id="345" r:id="rId26"/>
    <p:sldId id="338" r:id="rId27"/>
    <p:sldId id="266" r:id="rId28"/>
    <p:sldId id="341" r:id="rId29"/>
    <p:sldId id="339" r:id="rId30"/>
    <p:sldId id="340" r:id="rId31"/>
  </p:sldIdLst>
  <p:sldSz cx="18288000" cy="10287000"/>
  <p:notesSz cx="6858000" cy="9144000"/>
  <p:embeddedFontLst>
    <p:embeddedFont>
      <p:font typeface="微软雅黑" panose="020B0503020204020204" pitchFamily="34" charset="-122"/>
      <p:regular r:id="rId33"/>
      <p:bold r:id="rId34"/>
    </p:embeddedFont>
    <p:embeddedFont>
      <p:font typeface="Calibri" panose="020F0502020204030204" pitchFamily="34" charset="0"/>
      <p:regular r:id="rId35"/>
      <p:bold r:id="rId36"/>
      <p:italic r:id="rId37"/>
      <p:boldItalic r:id="rId38"/>
    </p:embeddedFont>
    <p:embeddedFont>
      <p:font typeface="#9Slide05 SVNHaptic Script" panose="00000500000000000000" pitchFamily="2" charset="0"/>
      <p:regular r:id="rId39"/>
    </p:embeddedFont>
    <p:embeddedFont>
      <p:font typeface="SimSun" panose="02010600030101010101" pitchFamily="2" charset="-122"/>
      <p:regular r:id="rId40"/>
    </p:embeddedFont>
    <p:embeddedFont>
      <p:font typeface="#9Slide03 Arima Madurai" panose="020B0604020202020204" charset="0"/>
      <p:regular r:id="rId41"/>
    </p:embeddedFont>
    <p:embeddedFont>
      <p:font typeface="等线" panose="020B0604020202020204" charset="-122"/>
      <p:regular r:id="rId42"/>
      <p:bold r:id="rId43"/>
    </p:embeddedFont>
    <p:embeddedFont>
      <p:font typeface="SimSun" panose="02010600030101010101" pitchFamily="2" charset="-122"/>
      <p:regular r:id="rId40"/>
    </p:embeddedFont>
    <p:embeddedFont>
      <p:font typeface="Prompt Light" panose="020B0604020202020204" charset="-34"/>
      <p:regular r:id="rId44"/>
      <p:italic r:id="rId45"/>
    </p:embeddedFont>
    <p:embeddedFont>
      <p:font typeface="#9Slide05 SVNBeloved" panose="020B0604020202020204" charset="0"/>
      <p:regular r:id="rId46"/>
    </p:embeddedFont>
    <p:embeddedFont>
      <p:font typeface="Open Sans ExtraBold" panose="020B0604020202020204" charset="0"/>
      <p:bold r:id="rId47"/>
      <p:boldItalic r:id="rId48"/>
    </p:embeddedFont>
    <p:embeddedFont>
      <p:font typeface="#9Slide03 Arima Madurai ExtraBo" panose="00000900000000000000" pitchFamily="2" charset="0"/>
      <p:bold r:id="rId49"/>
    </p:embeddedFont>
    <p:embeddedFont>
      <p:font typeface="Prompt Bold" panose="020B0604020202020204" charset="-34"/>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0" userDrawn="1">
          <p15:clr>
            <a:srgbClr val="A4A3A4"/>
          </p15:clr>
        </p15:guide>
        <p15:guide id="2" userDrawn="1">
          <p15:clr>
            <a:srgbClr val="A4A3A4"/>
          </p15:clr>
        </p15:guide>
        <p15:guide id="3" orient="horz" userDrawn="1">
          <p15:clr>
            <a:srgbClr val="A4A3A4"/>
          </p15:clr>
        </p15:guide>
        <p15:guide id="4"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020E"/>
    <a:srgbClr val="D4041F"/>
    <a:srgbClr val="FBA597"/>
    <a:srgbClr val="FBA89B"/>
    <a:srgbClr val="FAE2E8"/>
    <a:srgbClr val="FB2D46"/>
    <a:srgbClr val="F6CAD6"/>
    <a:srgbClr val="F0A3B7"/>
    <a:srgbClr val="D6041D"/>
    <a:srgbClr val="E782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64" autoAdjust="0"/>
  </p:normalViewPr>
  <p:slideViewPr>
    <p:cSldViewPr>
      <p:cViewPr varScale="1">
        <p:scale>
          <a:sx n="43" d="100"/>
          <a:sy n="43" d="100"/>
        </p:scale>
        <p:origin x="30" y="42"/>
      </p:cViewPr>
      <p:guideLst>
        <p:guide orient="horz" pos="6480"/>
        <p:guide/>
        <p:guide orient="horz"/>
        <p:guide pos="1152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7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D86EC-89A0-412D-93DA-F52CE56FE8D2}"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BE11F0-1E0A-4931-93B6-A808E6D2E23D}" type="slidenum">
              <a:rPr lang="en-US" smtClean="0"/>
              <a:t>‹#›</a:t>
            </a:fld>
            <a:endParaRPr lang="en-US"/>
          </a:p>
        </p:txBody>
      </p:sp>
    </p:spTree>
    <p:extLst>
      <p:ext uri="{BB962C8B-B14F-4D97-AF65-F5344CB8AC3E}">
        <p14:creationId xmlns:p14="http://schemas.microsoft.com/office/powerpoint/2010/main" val="1731477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4</a:t>
            </a:fld>
            <a:endParaRPr lang="zh-CN" altLang="en-US"/>
          </a:p>
        </p:txBody>
      </p:sp>
    </p:spTree>
    <p:extLst>
      <p:ext uri="{BB962C8B-B14F-4D97-AF65-F5344CB8AC3E}">
        <p14:creationId xmlns:p14="http://schemas.microsoft.com/office/powerpoint/2010/main" val="3052203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Nhấp</a:t>
            </a:r>
            <a:r>
              <a:rPr lang="en-US" baseline="0" smtClean="0"/>
              <a:t> chọn vào đáp án đúng sẽ hiện lên màu xanh, con yêu tinh sẽ biến mất</a:t>
            </a:r>
            <a:endParaRPr lang="en-US" smtClean="0"/>
          </a:p>
          <a:p>
            <a:endParaRPr lang="en-US"/>
          </a:p>
        </p:txBody>
      </p:sp>
      <p:sp>
        <p:nvSpPr>
          <p:cNvPr id="4" name="Slide Number Placeholder 3"/>
          <p:cNvSpPr>
            <a:spLocks noGrp="1"/>
          </p:cNvSpPr>
          <p:nvPr>
            <p:ph type="sldNum" sz="quarter" idx="10"/>
          </p:nvPr>
        </p:nvSpPr>
        <p:spPr/>
        <p:txBody>
          <a:bodyPr/>
          <a:lstStyle/>
          <a:p>
            <a:fld id="{72BE11F0-1E0A-4931-93B6-A808E6D2E23D}" type="slidenum">
              <a:rPr lang="en-US" smtClean="0"/>
              <a:t>15</a:t>
            </a:fld>
            <a:endParaRPr lang="en-US"/>
          </a:p>
        </p:txBody>
      </p:sp>
    </p:spTree>
    <p:extLst>
      <p:ext uri="{BB962C8B-B14F-4D97-AF65-F5344CB8AC3E}">
        <p14:creationId xmlns:p14="http://schemas.microsoft.com/office/powerpoint/2010/main" val="4200218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Nhấp</a:t>
            </a:r>
            <a:r>
              <a:rPr lang="en-US" baseline="0" smtClean="0"/>
              <a:t> chọn vào đáp án đúng sẽ hiện lên màu xanh, con yêu tinh sẽ biến mất</a:t>
            </a:r>
            <a:endParaRPr lang="en-US" smtClean="0"/>
          </a:p>
        </p:txBody>
      </p:sp>
      <p:sp>
        <p:nvSpPr>
          <p:cNvPr id="4" name="Slide Number Placeholder 3"/>
          <p:cNvSpPr>
            <a:spLocks noGrp="1"/>
          </p:cNvSpPr>
          <p:nvPr>
            <p:ph type="sldNum" sz="quarter" idx="10"/>
          </p:nvPr>
        </p:nvSpPr>
        <p:spPr/>
        <p:txBody>
          <a:bodyPr/>
          <a:lstStyle/>
          <a:p>
            <a:fld id="{72BE11F0-1E0A-4931-93B6-A808E6D2E23D}" type="slidenum">
              <a:rPr lang="en-US" smtClean="0"/>
              <a:t>16</a:t>
            </a:fld>
            <a:endParaRPr lang="en-US"/>
          </a:p>
        </p:txBody>
      </p:sp>
    </p:spTree>
    <p:extLst>
      <p:ext uri="{BB962C8B-B14F-4D97-AF65-F5344CB8AC3E}">
        <p14:creationId xmlns:p14="http://schemas.microsoft.com/office/powerpoint/2010/main" val="1558591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Nhấp</a:t>
            </a:r>
            <a:r>
              <a:rPr lang="en-US" baseline="0" smtClean="0"/>
              <a:t> chọn vào đáp án đúng sẽ hiện lên màu xanh, con yêu tinh sẽ biến mất</a:t>
            </a:r>
            <a:endParaRPr lang="en-US" smtClean="0"/>
          </a:p>
        </p:txBody>
      </p:sp>
      <p:sp>
        <p:nvSpPr>
          <p:cNvPr id="4" name="Slide Number Placeholder 3"/>
          <p:cNvSpPr>
            <a:spLocks noGrp="1"/>
          </p:cNvSpPr>
          <p:nvPr>
            <p:ph type="sldNum" sz="quarter" idx="10"/>
          </p:nvPr>
        </p:nvSpPr>
        <p:spPr/>
        <p:txBody>
          <a:bodyPr/>
          <a:lstStyle/>
          <a:p>
            <a:fld id="{72BE11F0-1E0A-4931-93B6-A808E6D2E23D}" type="slidenum">
              <a:rPr lang="en-US" smtClean="0"/>
              <a:t>17</a:t>
            </a:fld>
            <a:endParaRPr lang="en-US"/>
          </a:p>
        </p:txBody>
      </p:sp>
    </p:spTree>
    <p:extLst>
      <p:ext uri="{BB962C8B-B14F-4D97-AF65-F5344CB8AC3E}">
        <p14:creationId xmlns:p14="http://schemas.microsoft.com/office/powerpoint/2010/main" val="842218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Nhấp</a:t>
            </a:r>
            <a:r>
              <a:rPr lang="en-US" baseline="0" smtClean="0"/>
              <a:t> chọn vào đáp án đúng sẽ hiện lên màu xanh, con yêu tinh sẽ biến mất</a:t>
            </a:r>
            <a:endParaRPr lang="en-US" smtClean="0"/>
          </a:p>
          <a:p>
            <a:endParaRPr lang="en-US"/>
          </a:p>
        </p:txBody>
      </p:sp>
      <p:sp>
        <p:nvSpPr>
          <p:cNvPr id="4" name="Slide Number Placeholder 3"/>
          <p:cNvSpPr>
            <a:spLocks noGrp="1"/>
          </p:cNvSpPr>
          <p:nvPr>
            <p:ph type="sldNum" sz="quarter" idx="10"/>
          </p:nvPr>
        </p:nvSpPr>
        <p:spPr/>
        <p:txBody>
          <a:bodyPr/>
          <a:lstStyle/>
          <a:p>
            <a:fld id="{72BE11F0-1E0A-4931-93B6-A808E6D2E23D}" type="slidenum">
              <a:rPr lang="en-US" smtClean="0"/>
              <a:t>18</a:t>
            </a:fld>
            <a:endParaRPr lang="en-US"/>
          </a:p>
        </p:txBody>
      </p:sp>
    </p:spTree>
    <p:extLst>
      <p:ext uri="{BB962C8B-B14F-4D97-AF65-F5344CB8AC3E}">
        <p14:creationId xmlns:p14="http://schemas.microsoft.com/office/powerpoint/2010/main" val="1386519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Nhấp</a:t>
            </a:r>
            <a:r>
              <a:rPr lang="en-US" baseline="0" smtClean="0"/>
              <a:t> chọn vào đáp án đúng sẽ hiện lên màu xanh, con yêu tinh sẽ biến mất</a:t>
            </a:r>
            <a:endParaRPr lang="en-US" smtClean="0"/>
          </a:p>
          <a:p>
            <a:endParaRPr lang="en-US"/>
          </a:p>
        </p:txBody>
      </p:sp>
      <p:sp>
        <p:nvSpPr>
          <p:cNvPr id="4" name="Slide Number Placeholder 3"/>
          <p:cNvSpPr>
            <a:spLocks noGrp="1"/>
          </p:cNvSpPr>
          <p:nvPr>
            <p:ph type="sldNum" sz="quarter" idx="10"/>
          </p:nvPr>
        </p:nvSpPr>
        <p:spPr/>
        <p:txBody>
          <a:bodyPr/>
          <a:lstStyle/>
          <a:p>
            <a:fld id="{72BE11F0-1E0A-4931-93B6-A808E6D2E23D}" type="slidenum">
              <a:rPr lang="en-US" smtClean="0"/>
              <a:t>19</a:t>
            </a:fld>
            <a:endParaRPr lang="en-US"/>
          </a:p>
        </p:txBody>
      </p:sp>
    </p:spTree>
    <p:extLst>
      <p:ext uri="{BB962C8B-B14F-4D97-AF65-F5344CB8AC3E}">
        <p14:creationId xmlns:p14="http://schemas.microsoft.com/office/powerpoint/2010/main" val="1499191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Nhấp</a:t>
            </a:r>
            <a:r>
              <a:rPr lang="en-US" baseline="0" smtClean="0"/>
              <a:t> chọn vào đáp án đúng sẽ hiện lên màu xanh, con yêu tinh sẽ biến mất</a:t>
            </a:r>
            <a:endParaRPr lang="en-US" smtClean="0"/>
          </a:p>
        </p:txBody>
      </p:sp>
      <p:sp>
        <p:nvSpPr>
          <p:cNvPr id="4" name="Slide Number Placeholder 3"/>
          <p:cNvSpPr>
            <a:spLocks noGrp="1"/>
          </p:cNvSpPr>
          <p:nvPr>
            <p:ph type="sldNum" sz="quarter" idx="10"/>
          </p:nvPr>
        </p:nvSpPr>
        <p:spPr/>
        <p:txBody>
          <a:bodyPr/>
          <a:lstStyle/>
          <a:p>
            <a:fld id="{72BE11F0-1E0A-4931-93B6-A808E6D2E23D}" type="slidenum">
              <a:rPr lang="en-US" smtClean="0"/>
              <a:t>20</a:t>
            </a:fld>
            <a:endParaRPr lang="en-US"/>
          </a:p>
        </p:txBody>
      </p:sp>
    </p:spTree>
    <p:extLst>
      <p:ext uri="{BB962C8B-B14F-4D97-AF65-F5344CB8AC3E}">
        <p14:creationId xmlns:p14="http://schemas.microsoft.com/office/powerpoint/2010/main" val="98901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23</a:t>
            </a:fld>
            <a:endParaRPr lang="zh-CN" altLang="en-US"/>
          </a:p>
        </p:txBody>
      </p:sp>
    </p:spTree>
    <p:extLst>
      <p:ext uri="{BB962C8B-B14F-4D97-AF65-F5344CB8AC3E}">
        <p14:creationId xmlns:p14="http://schemas.microsoft.com/office/powerpoint/2010/main" val="4183558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0986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26</a:t>
            </a:fld>
            <a:endParaRPr lang="zh-CN" altLang="en-US"/>
          </a:p>
        </p:txBody>
      </p:sp>
    </p:spTree>
    <p:extLst>
      <p:ext uri="{BB962C8B-B14F-4D97-AF65-F5344CB8AC3E}">
        <p14:creationId xmlns:p14="http://schemas.microsoft.com/office/powerpoint/2010/main" val="229211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t>Nhấp</a:t>
            </a:r>
            <a:r>
              <a:rPr lang="en-US" sz="1200" baseline="0" smtClean="0"/>
              <a:t> vào mỗi cây nấm để đi giải các câu đố tìm các đồ vật bí ẩn, sau khi hoàn thành thì nhấp vào cô tiên để đến phần nội dung. </a:t>
            </a:r>
            <a:endParaRPr lang="en-US" sz="1200"/>
          </a:p>
        </p:txBody>
      </p:sp>
      <p:sp>
        <p:nvSpPr>
          <p:cNvPr id="4" name="Slide Number Placeholder 3"/>
          <p:cNvSpPr>
            <a:spLocks noGrp="1"/>
          </p:cNvSpPr>
          <p:nvPr>
            <p:ph type="sldNum" sz="quarter" idx="10"/>
          </p:nvPr>
        </p:nvSpPr>
        <p:spPr/>
        <p:txBody>
          <a:bodyPr/>
          <a:lstStyle/>
          <a:p>
            <a:fld id="{72BE11F0-1E0A-4931-93B6-A808E6D2E23D}" type="slidenum">
              <a:rPr lang="en-US" smtClean="0"/>
              <a:t>5</a:t>
            </a:fld>
            <a:endParaRPr lang="en-US"/>
          </a:p>
        </p:txBody>
      </p:sp>
    </p:spTree>
    <p:extLst>
      <p:ext uri="{BB962C8B-B14F-4D97-AF65-F5344CB8AC3E}">
        <p14:creationId xmlns:p14="http://schemas.microsoft.com/office/powerpoint/2010/main" val="731144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Nhấp</a:t>
            </a:r>
            <a:r>
              <a:rPr lang="en-US" baseline="0" smtClean="0"/>
              <a:t> vào cô tiên để quay lại slide 5. </a:t>
            </a:r>
            <a:endParaRPr lang="en-US"/>
          </a:p>
        </p:txBody>
      </p:sp>
      <p:sp>
        <p:nvSpPr>
          <p:cNvPr id="4" name="Slide Number Placeholder 3"/>
          <p:cNvSpPr>
            <a:spLocks noGrp="1"/>
          </p:cNvSpPr>
          <p:nvPr>
            <p:ph type="sldNum" sz="quarter" idx="10"/>
          </p:nvPr>
        </p:nvSpPr>
        <p:spPr/>
        <p:txBody>
          <a:bodyPr/>
          <a:lstStyle/>
          <a:p>
            <a:fld id="{72BE11F0-1E0A-4931-93B6-A808E6D2E23D}" type="slidenum">
              <a:rPr lang="en-US" smtClean="0"/>
              <a:t>6</a:t>
            </a:fld>
            <a:endParaRPr lang="en-US"/>
          </a:p>
        </p:txBody>
      </p:sp>
    </p:spTree>
    <p:extLst>
      <p:ext uri="{BB962C8B-B14F-4D97-AF65-F5344CB8AC3E}">
        <p14:creationId xmlns:p14="http://schemas.microsoft.com/office/powerpoint/2010/main" val="2652177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Nhấp</a:t>
            </a:r>
            <a:r>
              <a:rPr lang="en-US" baseline="0" smtClean="0"/>
              <a:t> vào cô tiên để quay lại slide 5. </a:t>
            </a:r>
            <a:endParaRPr lang="en-US" smtClean="0"/>
          </a:p>
          <a:p>
            <a:endParaRPr lang="en-US"/>
          </a:p>
        </p:txBody>
      </p:sp>
      <p:sp>
        <p:nvSpPr>
          <p:cNvPr id="4" name="Slide Number Placeholder 3"/>
          <p:cNvSpPr>
            <a:spLocks noGrp="1"/>
          </p:cNvSpPr>
          <p:nvPr>
            <p:ph type="sldNum" sz="quarter" idx="10"/>
          </p:nvPr>
        </p:nvSpPr>
        <p:spPr/>
        <p:txBody>
          <a:bodyPr/>
          <a:lstStyle/>
          <a:p>
            <a:fld id="{72BE11F0-1E0A-4931-93B6-A808E6D2E23D}" type="slidenum">
              <a:rPr lang="en-US" smtClean="0"/>
              <a:t>7</a:t>
            </a:fld>
            <a:endParaRPr lang="en-US"/>
          </a:p>
        </p:txBody>
      </p:sp>
    </p:spTree>
    <p:extLst>
      <p:ext uri="{BB962C8B-B14F-4D97-AF65-F5344CB8AC3E}">
        <p14:creationId xmlns:p14="http://schemas.microsoft.com/office/powerpoint/2010/main" val="1843483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Nhấp</a:t>
            </a:r>
            <a:r>
              <a:rPr lang="en-US" baseline="0" smtClean="0"/>
              <a:t> vào cô tiên để quay lại slide 5. </a:t>
            </a:r>
            <a:endParaRPr lang="en-US" baseline="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Mục đích của việc nêu yêu cầu HS kể thêm 1 số đồ vật trong nhà mà em yêu thích để học sinh có thể lựa chọn và tả được món đồ vật mà HS quen thuộc và có nhiều kỉ niệm gắn bó. GV chỉ gợi ý một số đồ dùng minh họa để những học sinh chưa biết tả gì lựa chọn.  </a:t>
            </a:r>
            <a:endParaRPr lang="en-US" smtClean="0"/>
          </a:p>
          <a:p>
            <a:endParaRPr lang="en-US"/>
          </a:p>
        </p:txBody>
      </p:sp>
      <p:sp>
        <p:nvSpPr>
          <p:cNvPr id="4" name="Slide Number Placeholder 3"/>
          <p:cNvSpPr>
            <a:spLocks noGrp="1"/>
          </p:cNvSpPr>
          <p:nvPr>
            <p:ph type="sldNum" sz="quarter" idx="10"/>
          </p:nvPr>
        </p:nvSpPr>
        <p:spPr/>
        <p:txBody>
          <a:bodyPr/>
          <a:lstStyle/>
          <a:p>
            <a:fld id="{72BE11F0-1E0A-4931-93B6-A808E6D2E23D}" type="slidenum">
              <a:rPr lang="en-US" smtClean="0"/>
              <a:t>8</a:t>
            </a:fld>
            <a:endParaRPr lang="en-US"/>
          </a:p>
        </p:txBody>
      </p:sp>
    </p:spTree>
    <p:extLst>
      <p:ext uri="{BB962C8B-B14F-4D97-AF65-F5344CB8AC3E}">
        <p14:creationId xmlns:p14="http://schemas.microsoft.com/office/powerpoint/2010/main" val="2958442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Nhấp</a:t>
            </a:r>
            <a:r>
              <a:rPr lang="en-US" baseline="0" smtClean="0"/>
              <a:t> vào cô tiên để quay lại slide 5. </a:t>
            </a:r>
            <a:endParaRPr lang="en-US" smtClean="0"/>
          </a:p>
          <a:p>
            <a:r>
              <a:rPr lang="en-US" baseline="0" smtClean="0"/>
              <a:t>Mục đích của việc nêu yêu cầu HS kể thêm 1 số đồ vật hoặc món quà có ý nghĩa sâu sắcđể học sinh có thể lựa chọn và tả được món đồ vật mà HS quen thuộc và có nhiều kỉ niệm gắn bó. GV chỉ gợi ý một số đồ dùng minh họa để những học sinh chưa biết tả gì lựa chọn. </a:t>
            </a:r>
            <a:endParaRPr lang="en-US"/>
          </a:p>
        </p:txBody>
      </p:sp>
      <p:sp>
        <p:nvSpPr>
          <p:cNvPr id="4" name="Slide Number Placeholder 3"/>
          <p:cNvSpPr>
            <a:spLocks noGrp="1"/>
          </p:cNvSpPr>
          <p:nvPr>
            <p:ph type="sldNum" sz="quarter" idx="10"/>
          </p:nvPr>
        </p:nvSpPr>
        <p:spPr/>
        <p:txBody>
          <a:bodyPr/>
          <a:lstStyle/>
          <a:p>
            <a:fld id="{72BE11F0-1E0A-4931-93B6-A808E6D2E23D}" type="slidenum">
              <a:rPr lang="en-US" smtClean="0"/>
              <a:t>9</a:t>
            </a:fld>
            <a:endParaRPr lang="en-US"/>
          </a:p>
        </p:txBody>
      </p:sp>
    </p:spTree>
    <p:extLst>
      <p:ext uri="{BB962C8B-B14F-4D97-AF65-F5344CB8AC3E}">
        <p14:creationId xmlns:p14="http://schemas.microsoft.com/office/powerpoint/2010/main" val="4024501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smtClean="0"/>
              <a:t>Nhấp</a:t>
            </a:r>
            <a:r>
              <a:rPr lang="en-US" sz="1000" baseline="0" smtClean="0"/>
              <a:t> vào cô tiên để quay lại slide 5. </a:t>
            </a:r>
            <a:endParaRPr lang="en-US" sz="1000" smtClean="0"/>
          </a:p>
          <a:p>
            <a:r>
              <a:rPr lang="en-US" sz="1000" baseline="0" smtClean="0"/>
              <a:t>Mục đích của việc nêu yêu cầu HS kể thêm 1 số đồ vật trong viện bảo tàng hoặc trong nhà truyền thống mà em có dịp quan sát để học sinh có thể lựa chọn và tả được món đồ vật mà HS đã có dịp thấy trong viện bảo tàng. GV chỉ gợi ý một số đồ dùng minh họa để những học sinh chưa bao giờ đến viện bảo tàng biết để lựa chọn và tả. </a:t>
            </a:r>
            <a:endParaRPr lang="en-US"/>
          </a:p>
        </p:txBody>
      </p:sp>
      <p:sp>
        <p:nvSpPr>
          <p:cNvPr id="4" name="Slide Number Placeholder 3"/>
          <p:cNvSpPr>
            <a:spLocks noGrp="1"/>
          </p:cNvSpPr>
          <p:nvPr>
            <p:ph type="sldNum" sz="quarter" idx="10"/>
          </p:nvPr>
        </p:nvSpPr>
        <p:spPr/>
        <p:txBody>
          <a:bodyPr/>
          <a:lstStyle/>
          <a:p>
            <a:fld id="{72BE11F0-1E0A-4931-93B6-A808E6D2E23D}" type="slidenum">
              <a:rPr lang="en-US" smtClean="0"/>
              <a:t>10</a:t>
            </a:fld>
            <a:endParaRPr lang="en-US"/>
          </a:p>
        </p:txBody>
      </p:sp>
    </p:spTree>
    <p:extLst>
      <p:ext uri="{BB962C8B-B14F-4D97-AF65-F5344CB8AC3E}">
        <p14:creationId xmlns:p14="http://schemas.microsoft.com/office/powerpoint/2010/main" val="4151283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12</a:t>
            </a:fld>
            <a:endParaRPr lang="zh-CN" altLang="en-US"/>
          </a:p>
        </p:txBody>
      </p:sp>
    </p:spTree>
    <p:extLst>
      <p:ext uri="{BB962C8B-B14F-4D97-AF65-F5344CB8AC3E}">
        <p14:creationId xmlns:p14="http://schemas.microsoft.com/office/powerpoint/2010/main" val="601294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Nhấp</a:t>
            </a:r>
            <a:r>
              <a:rPr lang="en-US" baseline="0" smtClean="0"/>
              <a:t> chọn vào đáp án đúng sẽ hiện lên màu xanh, con yêu tinh sẽ biến mất</a:t>
            </a:r>
            <a:endParaRPr lang="en-US"/>
          </a:p>
        </p:txBody>
      </p:sp>
      <p:sp>
        <p:nvSpPr>
          <p:cNvPr id="4" name="Slide Number Placeholder 3"/>
          <p:cNvSpPr>
            <a:spLocks noGrp="1"/>
          </p:cNvSpPr>
          <p:nvPr>
            <p:ph type="sldNum" sz="quarter" idx="10"/>
          </p:nvPr>
        </p:nvSpPr>
        <p:spPr/>
        <p:txBody>
          <a:bodyPr/>
          <a:lstStyle/>
          <a:p>
            <a:fld id="{72BE11F0-1E0A-4931-93B6-A808E6D2E23D}" type="slidenum">
              <a:rPr lang="en-US" smtClean="0"/>
              <a:t>14</a:t>
            </a:fld>
            <a:endParaRPr lang="en-US"/>
          </a:p>
        </p:txBody>
      </p:sp>
    </p:spTree>
    <p:extLst>
      <p:ext uri="{BB962C8B-B14F-4D97-AF65-F5344CB8AC3E}">
        <p14:creationId xmlns:p14="http://schemas.microsoft.com/office/powerpoint/2010/main" val="1605601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1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slide" Target="slide5.xml"/><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16.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49.png"/><Relationship Id="rId18" Type="http://schemas.microsoft.com/office/2007/relationships/hdphoto" Target="../media/hdphoto18.wdp"/><Relationship Id="rId3" Type="http://schemas.openxmlformats.org/officeDocument/2006/relationships/image" Target="../media/image44.png"/><Relationship Id="rId7" Type="http://schemas.openxmlformats.org/officeDocument/2006/relationships/image" Target="../media/image46.png"/><Relationship Id="rId12" Type="http://schemas.microsoft.com/office/2007/relationships/hdphoto" Target="../media/hdphoto15.wdp"/><Relationship Id="rId17" Type="http://schemas.openxmlformats.org/officeDocument/2006/relationships/image" Target="../media/image51.png"/><Relationship Id="rId2" Type="http://schemas.openxmlformats.org/officeDocument/2006/relationships/image" Target="../media/image43.png"/><Relationship Id="rId16" Type="http://schemas.microsoft.com/office/2007/relationships/hdphoto" Target="../media/hdphoto17.wdp"/><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image" Target="../media/image50.png"/><Relationship Id="rId10" Type="http://schemas.microsoft.com/office/2007/relationships/hdphoto" Target="../media/hdphoto14.wdp"/><Relationship Id="rId19" Type="http://schemas.openxmlformats.org/officeDocument/2006/relationships/image" Target="../media/image52.png"/><Relationship Id="rId4" Type="http://schemas.microsoft.com/office/2007/relationships/hdphoto" Target="../media/hdphoto11.wdp"/><Relationship Id="rId9" Type="http://schemas.openxmlformats.org/officeDocument/2006/relationships/image" Target="../media/image47.png"/><Relationship Id="rId14" Type="http://schemas.microsoft.com/office/2007/relationships/hdphoto" Target="../media/hdphoto16.wdp"/></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3.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17.wdp"/><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4.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16.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13.wdp"/><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1.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17.wdp"/><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8.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13.wdp"/><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2.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18.wdp"/><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3.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png"/><Relationship Id="rId5" Type="http://schemas.microsoft.com/office/2007/relationships/hdphoto" Target="../media/hdphoto17.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16.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5.gif"/><Relationship Id="rId5" Type="http://schemas.openxmlformats.org/officeDocument/2006/relationships/image" Target="../media/image17.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23.wdp"/><Relationship Id="rId3" Type="http://schemas.openxmlformats.org/officeDocument/2006/relationships/image" Target="../media/image57.png"/><Relationship Id="rId7" Type="http://schemas.microsoft.com/office/2007/relationships/hdphoto" Target="../media/hdphoto20.wdp"/><Relationship Id="rId12"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png"/><Relationship Id="rId11" Type="http://schemas.microsoft.com/office/2007/relationships/hdphoto" Target="../media/hdphoto22.wdp"/><Relationship Id="rId5" Type="http://schemas.microsoft.com/office/2007/relationships/hdphoto" Target="../media/hdphoto19.wdp"/><Relationship Id="rId15" Type="http://schemas.microsoft.com/office/2007/relationships/hdphoto" Target="../media/hdphoto24.wdp"/><Relationship Id="rId10" Type="http://schemas.openxmlformats.org/officeDocument/2006/relationships/image" Target="../media/image61.png"/><Relationship Id="rId4" Type="http://schemas.openxmlformats.org/officeDocument/2006/relationships/image" Target="../media/image58.png"/><Relationship Id="rId9" Type="http://schemas.microsoft.com/office/2007/relationships/hdphoto" Target="../media/hdphoto21.wdp"/><Relationship Id="rId14"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5.wdp"/><Relationship Id="rId7" Type="http://schemas.openxmlformats.org/officeDocument/2006/relationships/image" Target="../media/image9.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4.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1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slide" Target="slide10.xml"/><Relationship Id="rId12" Type="http://schemas.openxmlformats.org/officeDocument/2006/relationships/image" Target="../media/image22.png"/><Relationship Id="rId17" Type="http://schemas.openxmlformats.org/officeDocument/2006/relationships/slide" Target="slide11.xml"/><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slide" Target="slide8.xml"/><Relationship Id="rId5" Type="http://schemas.openxmlformats.org/officeDocument/2006/relationships/image" Target="../media/image19.png"/><Relationship Id="rId15" Type="http://schemas.openxmlformats.org/officeDocument/2006/relationships/image" Target="../media/image23.png"/><Relationship Id="rId10" Type="http://schemas.openxmlformats.org/officeDocument/2006/relationships/image" Target="../media/image21.png"/><Relationship Id="rId19" Type="http://schemas.microsoft.com/office/2007/relationships/hdphoto" Target="../media/hdphoto6.wdp"/><Relationship Id="rId4" Type="http://schemas.openxmlformats.org/officeDocument/2006/relationships/slide" Target="slide6.xml"/><Relationship Id="rId9" Type="http://schemas.openxmlformats.org/officeDocument/2006/relationships/slide" Target="slide9.xml"/><Relationship Id="rId14"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5.xml"/><Relationship Id="rId5" Type="http://schemas.microsoft.com/office/2007/relationships/hdphoto" Target="../media/hdphoto7.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slide" Target="slide5.xml"/><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16.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6.wdp"/><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slide" Target="slide5.xml"/><Relationship Id="rId5" Type="http://schemas.openxmlformats.org/officeDocument/2006/relationships/image" Target="../media/image34.png"/><Relationship Id="rId10" Type="http://schemas.openxmlformats.org/officeDocument/2006/relationships/image" Target="../media/image37.jpeg"/><Relationship Id="rId4" Type="http://schemas.openxmlformats.org/officeDocument/2006/relationships/image" Target="../media/image16.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 y="0"/>
            <a:ext cx="18288000" cy="10285714"/>
          </a:xfrm>
          <a:prstGeom prst="rect">
            <a:avLst/>
          </a:prstGeom>
        </p:spPr>
      </p:pic>
      <p:sp>
        <p:nvSpPr>
          <p:cNvPr id="14" name="Rectangle: Rounded Corners 18">
            <a:extLst>
              <a:ext uri="{FF2B5EF4-FFF2-40B4-BE49-F238E27FC236}">
                <a16:creationId xmlns:a16="http://schemas.microsoft.com/office/drawing/2014/main" id="{C12AF386-10E7-4C03-91B5-7499842FAE72}"/>
              </a:ext>
            </a:extLst>
          </p:cNvPr>
          <p:cNvSpPr/>
          <p:nvPr/>
        </p:nvSpPr>
        <p:spPr>
          <a:xfrm>
            <a:off x="2971800" y="2171700"/>
            <a:ext cx="12039600" cy="4966286"/>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8" name="TextBox 8"/>
          <p:cNvSpPr txBox="1"/>
          <p:nvPr/>
        </p:nvSpPr>
        <p:spPr>
          <a:xfrm>
            <a:off x="3723937" y="3357073"/>
            <a:ext cx="10433564" cy="786754"/>
          </a:xfrm>
          <a:prstGeom prst="rect">
            <a:avLst/>
          </a:prstGeom>
        </p:spPr>
        <p:txBody>
          <a:bodyPr lIns="0" tIns="0" rIns="0" bIns="0" rtlCol="0" anchor="t">
            <a:spAutoFit/>
          </a:bodyPr>
          <a:lstStyle/>
          <a:p>
            <a:pPr algn="ctr">
              <a:lnSpc>
                <a:spcPts val="5283"/>
              </a:lnSpc>
            </a:pPr>
            <a:r>
              <a:rPr lang="en-US" sz="7200" b="1" u="sng" spc="644" dirty="0" err="1">
                <a:latin typeface="#9Slide03 Arima Madurai ExtraBo" panose="00000900000000000000" pitchFamily="2" charset="0"/>
                <a:cs typeface="#9Slide03 Arima Madurai ExtraBo" panose="00000900000000000000" pitchFamily="2" charset="0"/>
              </a:rPr>
              <a:t>Tiếng</a:t>
            </a:r>
            <a:r>
              <a:rPr lang="en-US" sz="7200" b="1" u="sng" spc="644" dirty="0">
                <a:latin typeface="#9Slide03 Arima Madurai ExtraBo" panose="00000900000000000000" pitchFamily="2" charset="0"/>
                <a:cs typeface="#9Slide03 Arima Madurai ExtraBo" panose="00000900000000000000" pitchFamily="2" charset="0"/>
              </a:rPr>
              <a:t> </a:t>
            </a:r>
            <a:r>
              <a:rPr lang="en-US" sz="7200" b="1" u="sng" spc="644" dirty="0" err="1">
                <a:latin typeface="#9Slide03 Arima Madurai ExtraBo" panose="00000900000000000000" pitchFamily="2" charset="0"/>
                <a:cs typeface="#9Slide03 Arima Madurai ExtraBo" panose="00000900000000000000" pitchFamily="2" charset="0"/>
              </a:rPr>
              <a:t>Việt</a:t>
            </a:r>
            <a:endParaRPr lang="en-US" sz="7200" b="1" u="sng" spc="644" dirty="0">
              <a:latin typeface="#9Slide03 Arima Madurai ExtraBo" panose="00000900000000000000" pitchFamily="2" charset="0"/>
              <a:cs typeface="#9Slide03 Arima Madurai ExtraBo" panose="00000900000000000000" pitchFamily="2" charset="0"/>
            </a:endParaRPr>
          </a:p>
        </p:txBody>
      </p:sp>
      <p:sp>
        <p:nvSpPr>
          <p:cNvPr id="15" name="Rectangle 14">
            <a:extLst>
              <a:ext uri="{FF2B5EF4-FFF2-40B4-BE49-F238E27FC236}">
                <a16:creationId xmlns:a16="http://schemas.microsoft.com/office/drawing/2014/main" id="{4AFF80F7-5BB8-4DD7-BBAD-497F71D9A9F9}"/>
              </a:ext>
            </a:extLst>
          </p:cNvPr>
          <p:cNvSpPr/>
          <p:nvPr/>
        </p:nvSpPr>
        <p:spPr>
          <a:xfrm>
            <a:off x="7848600" y="5753100"/>
            <a:ext cx="3657600" cy="84557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mj-lt"/>
                <a:cs typeface="Calibri" panose="020F0502020204030204" pitchFamily="34" charset="0"/>
              </a:rPr>
              <a:t>(Trang 66)</a:t>
            </a:r>
            <a:endParaRPr kumimoji="0" lang="en-US" sz="40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
        <p:nvSpPr>
          <p:cNvPr id="10" name="Hộp Văn bản 1">
            <a:extLst>
              <a:ext uri="{FF2B5EF4-FFF2-40B4-BE49-F238E27FC236}">
                <a16:creationId xmlns:a16="http://schemas.microsoft.com/office/drawing/2014/main" id="{90E90819-BB3F-49AD-A4DE-31F824902EAB}"/>
              </a:ext>
            </a:extLst>
          </p:cNvPr>
          <p:cNvSpPr txBox="1"/>
          <p:nvPr/>
        </p:nvSpPr>
        <p:spPr>
          <a:xfrm>
            <a:off x="2392403" y="4025060"/>
            <a:ext cx="13503196" cy="1862048"/>
          </a:xfrm>
          <a:prstGeom prst="rect">
            <a:avLst/>
          </a:prstGeom>
          <a:noFill/>
        </p:spPr>
        <p:txBody>
          <a:bodyPr wrap="square" rtlCol="0">
            <a:spAutoFit/>
          </a:bodyPr>
          <a:lstStyle/>
          <a:p>
            <a:pPr algn="ctr"/>
            <a:r>
              <a:rPr lang="en-US" sz="11500" smtClean="0">
                <a:solidFill>
                  <a:srgbClr val="FF0000"/>
                </a:solidFill>
                <a:effectLst>
                  <a:glow rad="101600">
                    <a:schemeClr val="accent5">
                      <a:lumMod val="60000"/>
                      <a:lumOff val="40000"/>
                      <a:alpha val="35000"/>
                    </a:schemeClr>
                  </a:glow>
                </a:effectLst>
                <a:latin typeface="#9Slide05 SVNHaptic Script" panose="00000500000000000000" pitchFamily="2" charset="0"/>
              </a:rPr>
              <a:t>Ôn tập về tả đồ vật</a:t>
            </a:r>
            <a:endParaRPr lang="en-US" sz="11500">
              <a:solidFill>
                <a:srgbClr val="FF0000"/>
              </a:solidFill>
              <a:effectLst>
                <a:glow rad="101600">
                  <a:schemeClr val="accent5">
                    <a:lumMod val="60000"/>
                    <a:lumOff val="40000"/>
                    <a:alpha val="35000"/>
                  </a:schemeClr>
                </a:glow>
              </a:effectLst>
              <a:latin typeface="#9Slide05 SVNHaptic Script" panose="00000500000000000000" pitchFamily="2" charset="0"/>
            </a:endParaRPr>
          </a:p>
        </p:txBody>
      </p:sp>
    </p:spTree>
    <p:extLst>
      <p:ext uri="{BB962C8B-B14F-4D97-AF65-F5344CB8AC3E}">
        <p14:creationId xmlns:p14="http://schemas.microsoft.com/office/powerpoint/2010/main" val="1239447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290" y="16328"/>
            <a:ext cx="18300290" cy="10270672"/>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1091428" y="921156"/>
            <a:ext cx="16092854" cy="84582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TextBox 1"/>
          <p:cNvSpPr txBox="1"/>
          <p:nvPr/>
        </p:nvSpPr>
        <p:spPr>
          <a:xfrm>
            <a:off x="3257293" y="2248793"/>
            <a:ext cx="11761124" cy="1938992"/>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Miệng tròn chứa nước quanh năm</a:t>
            </a:r>
          </a:p>
          <a:p>
            <a:pPr algn="ctr"/>
            <a:r>
              <a:rPr lang="en-US" sz="4000">
                <a:solidFill>
                  <a:srgbClr val="002060"/>
                </a:solidFill>
                <a:latin typeface="Arial" panose="020B0604020202020204" pitchFamily="34" charset="0"/>
                <a:cs typeface="Arial" panose="020B0604020202020204" pitchFamily="34" charset="0"/>
              </a:rPr>
              <a:t>Thích ở trên bàn ôm bó hoa tươi?</a:t>
            </a:r>
          </a:p>
          <a:p>
            <a:pPr algn="ctr"/>
            <a:endParaRPr lang="en-US" sz="4000" dirty="0">
              <a:solidFill>
                <a:srgbClr val="002060"/>
              </a:solidFill>
              <a:latin typeface="Arial" panose="020B0604020202020204" pitchFamily="34" charset="0"/>
              <a:cs typeface="Arial" panose="020B0604020202020204" pitchFamily="34" charset="0"/>
            </a:endParaRPr>
          </a:p>
        </p:txBody>
      </p:sp>
      <p:pic>
        <p:nvPicPr>
          <p:cNvPr id="16"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12597" y="8061975"/>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8"/>
          <p:cNvSpPr txBox="1"/>
          <p:nvPr/>
        </p:nvSpPr>
        <p:spPr>
          <a:xfrm>
            <a:off x="4854805" y="972165"/>
            <a:ext cx="8530798" cy="1054135"/>
          </a:xfrm>
          <a:prstGeom prst="rect">
            <a:avLst/>
          </a:prstGeom>
        </p:spPr>
        <p:txBody>
          <a:bodyPr wrap="square" lIns="0" tIns="0" rIns="0" bIns="0" rtlCol="0" anchor="t">
            <a:spAutoFit/>
          </a:bodyPr>
          <a:lstStyle/>
          <a:p>
            <a:pPr algn="ctr">
              <a:lnSpc>
                <a:spcPts val="8800"/>
              </a:lnSpc>
            </a:pPr>
            <a:r>
              <a:rPr lang="en-US" sz="5400" spc="159" smtClean="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Lọ hoa</a:t>
            </a:r>
            <a:endParaRPr lang="en-US" sz="5400" spc="160" dirty="0">
              <a:solidFill>
                <a:srgbClr val="C00000"/>
              </a:solidFill>
              <a:latin typeface="Prompt Bold"/>
            </a:endParaRPr>
          </a:p>
        </p:txBody>
      </p:sp>
      <p:pic>
        <p:nvPicPr>
          <p:cNvPr id="10" name="Picture 2" descr="Bảo vật Quốc gia : Bình gốm hoa lam vẽ thiên ng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5000" l="6720" r="100000"/>
                    </a14:imgEffect>
                  </a14:imgLayer>
                </a14:imgProps>
              </a:ext>
              <a:ext uri="{28A0092B-C50C-407E-A947-70E740481C1C}">
                <a14:useLocalDpi xmlns:a14="http://schemas.microsoft.com/office/drawing/2010/main" val="0"/>
              </a:ext>
            </a:extLst>
          </a:blip>
          <a:srcRect/>
          <a:stretch>
            <a:fillRect/>
          </a:stretch>
        </p:blipFill>
        <p:spPr bwMode="auto">
          <a:xfrm>
            <a:off x="7086600" y="4402458"/>
            <a:ext cx="35433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a:extLst>
              <a:ext uri="{FF2B5EF4-FFF2-40B4-BE49-F238E27FC236}">
                <a16:creationId xmlns:a16="http://schemas.microsoft.com/office/drawing/2014/main" id="{89987DB0-541F-412D-857B-5D1249EB87B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50786" y="979215"/>
            <a:ext cx="11940948" cy="2518415"/>
          </a:xfrm>
          <a:prstGeom prst="rect">
            <a:avLst/>
          </a:prstGeom>
        </p:spPr>
      </p:pic>
      <p:sp>
        <p:nvSpPr>
          <p:cNvPr id="12" name="TextBox 11"/>
          <p:cNvSpPr txBox="1"/>
          <p:nvPr/>
        </p:nvSpPr>
        <p:spPr>
          <a:xfrm>
            <a:off x="3093129" y="1291090"/>
            <a:ext cx="11955282" cy="1323439"/>
          </a:xfrm>
          <a:prstGeom prst="rect">
            <a:avLst/>
          </a:prstGeom>
          <a:noFill/>
        </p:spPr>
        <p:txBody>
          <a:bodyPr wrap="square" rtlCol="0">
            <a:spAutoFit/>
          </a:bodyPr>
          <a:lstStyle/>
          <a:p>
            <a:pPr algn="ctr"/>
            <a:r>
              <a:rPr lang="en-US" sz="4000" smtClean="0">
                <a:solidFill>
                  <a:srgbClr val="002060"/>
                </a:solidFill>
                <a:latin typeface="Arial" panose="020B0604020202020204" pitchFamily="34" charset="0"/>
                <a:cs typeface="Arial" panose="020B0604020202020204" pitchFamily="34" charset="0"/>
              </a:rPr>
              <a:t>Hãy kể tên một đồ vật trong viện bảo tàng hoặc trong nhà truyền thống mà em đã có dịp quan sát. </a:t>
            </a:r>
            <a:endParaRPr lang="en-US" sz="4000" dirty="0">
              <a:solidFill>
                <a:srgbClr val="002060"/>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6E046C50-C4BC-40A3-B3C2-7497FDB1DB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4768" y="3936076"/>
            <a:ext cx="4332161" cy="420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FAF08BF3-0BC9-4240-8A9A-9EF4C55349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0256" y="3924300"/>
            <a:ext cx="4235344" cy="422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a:extLst>
              <a:ext uri="{FF2B5EF4-FFF2-40B4-BE49-F238E27FC236}">
                <a16:creationId xmlns:a16="http://schemas.microsoft.com/office/drawing/2014/main" id="{9E035AEA-2EB1-4FA8-B3D5-106E9B7AAF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76726" y="3936076"/>
            <a:ext cx="4125672" cy="425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3367" b="49949" l="10313" r="24406"/>
                    </a14:imgEffect>
                  </a14:imgLayer>
                </a14:imgProps>
              </a:ext>
            </a:extLst>
          </a:blip>
          <a:srcRect l="9409" t="33392" r="74226" b="49141"/>
          <a:stretch/>
        </p:blipFill>
        <p:spPr>
          <a:xfrm>
            <a:off x="14366050" y="5515421"/>
            <a:ext cx="3540950" cy="3999948"/>
          </a:xfrm>
          <a:prstGeom prst="rect">
            <a:avLst/>
          </a:prstGeom>
        </p:spPr>
      </p:pic>
    </p:spTree>
    <p:extLst>
      <p:ext uri="{BB962C8B-B14F-4D97-AF65-F5344CB8AC3E}">
        <p14:creationId xmlns:p14="http://schemas.microsoft.com/office/powerpoint/2010/main" val="3988458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xit" presetSubtype="0" fill="hold" grpId="1" nodeType="withEffect">
                                  <p:stCondLst>
                                    <p:cond delay="0"/>
                                  </p:stCondLst>
                                  <p:childTnLst>
                                    <p:animEffect transition="out" filter="fade">
                                      <p:cBhvr>
                                        <p:cTn id="16" dur="1000"/>
                                        <p:tgtEl>
                                          <p:spTgt spid="2"/>
                                        </p:tgtEl>
                                      </p:cBhvr>
                                    </p:animEffect>
                                    <p:anim calcmode="lin" valueType="num">
                                      <p:cBhvr>
                                        <p:cTn id="17" dur="1000"/>
                                        <p:tgtEl>
                                          <p:spTgt spid="2"/>
                                        </p:tgtEl>
                                        <p:attrNameLst>
                                          <p:attrName>ppt_x</p:attrName>
                                        </p:attrNameLst>
                                      </p:cBhvr>
                                      <p:tavLst>
                                        <p:tav tm="0">
                                          <p:val>
                                            <p:strVal val="ppt_x"/>
                                          </p:val>
                                        </p:tav>
                                        <p:tav tm="100000">
                                          <p:val>
                                            <p:strVal val="ppt_x"/>
                                          </p:val>
                                        </p:tav>
                                      </p:tavLst>
                                    </p:anim>
                                    <p:anim calcmode="lin" valueType="num">
                                      <p:cBhvr>
                                        <p:cTn id="18" dur="1000"/>
                                        <p:tgtEl>
                                          <p:spTgt spid="2"/>
                                        </p:tgtEl>
                                        <p:attrNameLst>
                                          <p:attrName>ppt_y</p:attrName>
                                        </p:attrNameLst>
                                      </p:cBhvr>
                                      <p:tavLst>
                                        <p:tav tm="0">
                                          <p:val>
                                            <p:strVal val="ppt_y"/>
                                          </p:val>
                                        </p:tav>
                                        <p:tav tm="100000">
                                          <p:val>
                                            <p:strVal val="ppt_y+.1"/>
                                          </p:val>
                                        </p:tav>
                                      </p:tavLst>
                                    </p:anim>
                                    <p:set>
                                      <p:cBhvr>
                                        <p:cTn id="19" dur="1" fill="hold">
                                          <p:stCondLst>
                                            <p:cond delay="999"/>
                                          </p:stCondLst>
                                        </p:cTn>
                                        <p:tgtEl>
                                          <p:spTgt spid="2"/>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par>
                                <p:cTn id="33" presetID="14" presetClass="exit" presetSubtype="10" fill="hold" grpId="1" nodeType="withEffect">
                                  <p:stCondLst>
                                    <p:cond delay="0"/>
                                  </p:stCondLst>
                                  <p:childTnLst>
                                    <p:animEffect transition="out" filter="randombar(horizontal)">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4" presetClass="exit" presetSubtype="10" fill="hold" nodeType="withEffect">
                                  <p:stCondLst>
                                    <p:cond delay="0"/>
                                  </p:stCondLst>
                                  <p:childTnLst>
                                    <p:animEffect transition="out" filter="randombar(horizontal)">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0" grpId="0"/>
      <p:bldP spid="20" grpId="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8318773" cy="10287000"/>
          </a:xfrm>
          <a:prstGeom prst="rect">
            <a:avLst/>
          </a:prstGeom>
        </p:spPr>
      </p:pic>
      <p:sp>
        <p:nvSpPr>
          <p:cNvPr id="4" name="Rectangle: Rounded Corners 18">
            <a:extLst>
              <a:ext uri="{FF2B5EF4-FFF2-40B4-BE49-F238E27FC236}">
                <a16:creationId xmlns:a16="http://schemas.microsoft.com/office/drawing/2014/main" id="{C12AF386-10E7-4C03-91B5-7499842FAE72}"/>
              </a:ext>
            </a:extLst>
          </p:cNvPr>
          <p:cNvSpPr/>
          <p:nvPr/>
        </p:nvSpPr>
        <p:spPr>
          <a:xfrm>
            <a:off x="1295400" y="647700"/>
            <a:ext cx="15849599" cy="87630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3353593" y="2367141"/>
            <a:ext cx="12573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4000" smtClean="0">
                <a:latin typeface="+mn-lt"/>
                <a:cs typeface="Times New Roman" panose="02020603050405020304" pitchFamily="18" charset="0"/>
              </a:rPr>
              <a:t>a) </a:t>
            </a:r>
            <a:r>
              <a:rPr lang="en-US" altLang="en-US" sz="4000">
                <a:latin typeface="+mn-lt"/>
                <a:cs typeface="Times New Roman" panose="02020603050405020304" pitchFamily="18" charset="0"/>
              </a:rPr>
              <a:t>Quyển sách Tiếng Việt 5, tập </a:t>
            </a:r>
            <a:r>
              <a:rPr lang="en-US" altLang="en-US" sz="4000" smtClean="0">
                <a:latin typeface="+mn-lt"/>
                <a:cs typeface="Times New Roman" panose="02020603050405020304" pitchFamily="18" charset="0"/>
              </a:rPr>
              <a:t>hai.</a:t>
            </a:r>
            <a:endParaRPr lang="en-US" altLang="en-US" sz="4000">
              <a:latin typeface="+mn-lt"/>
              <a:cs typeface="Times New Roman" panose="02020603050405020304" pitchFamily="18" charset="0"/>
            </a:endParaRPr>
          </a:p>
        </p:txBody>
      </p:sp>
      <p:sp>
        <p:nvSpPr>
          <p:cNvPr id="5" name="Hộp Văn bản 1">
            <a:extLst>
              <a:ext uri="{FF2B5EF4-FFF2-40B4-BE49-F238E27FC236}">
                <a16:creationId xmlns:a16="http://schemas.microsoft.com/office/drawing/2014/main" id="{90E90819-BB3F-49AD-A4DE-31F824902EAB}"/>
              </a:ext>
            </a:extLst>
          </p:cNvPr>
          <p:cNvSpPr txBox="1"/>
          <p:nvPr/>
        </p:nvSpPr>
        <p:spPr>
          <a:xfrm>
            <a:off x="1866899" y="794402"/>
            <a:ext cx="14706600" cy="1200329"/>
          </a:xfrm>
          <a:prstGeom prst="rect">
            <a:avLst/>
          </a:prstGeom>
          <a:noFill/>
        </p:spPr>
        <p:txBody>
          <a:bodyPr wrap="square" rtlCol="0">
            <a:spAutoFit/>
          </a:bodyPr>
          <a:lstStyle/>
          <a:p>
            <a:pPr algn="ctr"/>
            <a:r>
              <a:rPr lang="en-US" sz="7200" smtClean="0">
                <a:solidFill>
                  <a:srgbClr val="FF0000"/>
                </a:solidFill>
                <a:effectLst>
                  <a:glow rad="101600">
                    <a:schemeClr val="accent5">
                      <a:lumMod val="60000"/>
                      <a:lumOff val="40000"/>
                      <a:alpha val="35000"/>
                    </a:schemeClr>
                  </a:glow>
                </a:effectLst>
                <a:latin typeface="#9Slide05 SVNHaptic Script" panose="00000500000000000000" pitchFamily="2" charset="0"/>
              </a:rPr>
              <a:t>Lập dàn ý miêu tả một trong những đồ vật sau:</a:t>
            </a:r>
            <a:endParaRPr lang="en-US" sz="7200">
              <a:solidFill>
                <a:srgbClr val="FF0000"/>
              </a:solidFill>
              <a:effectLst>
                <a:glow rad="101600">
                  <a:schemeClr val="accent5">
                    <a:lumMod val="60000"/>
                    <a:lumOff val="40000"/>
                    <a:alpha val="35000"/>
                  </a:schemeClr>
                </a:glow>
              </a:effectLst>
              <a:latin typeface="#9Slide05 SVNHaptic Script" panose="00000500000000000000" pitchFamily="2" charset="0"/>
            </a:endParaRPr>
          </a:p>
        </p:txBody>
      </p:sp>
      <p:pic>
        <p:nvPicPr>
          <p:cNvPr id="6" name="图片 16">
            <a:extLst>
              <a:ext uri="{FF2B5EF4-FFF2-40B4-BE49-F238E27FC236}">
                <a16:creationId xmlns:a16="http://schemas.microsoft.com/office/drawing/2014/main" id="{16238C86-8D81-4ACE-ADF2-DDA86FCD5175}"/>
              </a:ext>
            </a:extLst>
          </p:cNvPr>
          <p:cNvPicPr>
            <a:picLocks noChangeAspect="1"/>
          </p:cNvPicPr>
          <p:nvPr/>
        </p:nvPicPr>
        <p:blipFill rotWithShape="1">
          <a:blip r:embed="rId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845128" y="2141433"/>
            <a:ext cx="1494610" cy="1385894"/>
          </a:xfrm>
          <a:prstGeom prst="rect">
            <a:avLst/>
          </a:prstGeom>
        </p:spPr>
      </p:pic>
      <p:pic>
        <p:nvPicPr>
          <p:cNvPr id="7" name="图片 16">
            <a:extLst>
              <a:ext uri="{FF2B5EF4-FFF2-40B4-BE49-F238E27FC236}">
                <a16:creationId xmlns:a16="http://schemas.microsoft.com/office/drawing/2014/main" id="{16238C86-8D81-4ACE-ADF2-DDA86FCD5175}"/>
              </a:ext>
            </a:extLst>
          </p:cNvPr>
          <p:cNvPicPr>
            <a:picLocks noChangeAspect="1"/>
          </p:cNvPicPr>
          <p:nvPr/>
        </p:nvPicPr>
        <p:blipFill rotWithShape="1">
          <a:blip r:embed="rId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845128" y="3314700"/>
            <a:ext cx="1494610" cy="1385894"/>
          </a:xfrm>
          <a:prstGeom prst="rect">
            <a:avLst/>
          </a:prstGeom>
        </p:spPr>
      </p:pic>
      <p:pic>
        <p:nvPicPr>
          <p:cNvPr id="8" name="图片 16">
            <a:extLst>
              <a:ext uri="{FF2B5EF4-FFF2-40B4-BE49-F238E27FC236}">
                <a16:creationId xmlns:a16="http://schemas.microsoft.com/office/drawing/2014/main" id="{16238C86-8D81-4ACE-ADF2-DDA86FCD5175}"/>
              </a:ext>
            </a:extLst>
          </p:cNvPr>
          <p:cNvPicPr>
            <a:picLocks noChangeAspect="1"/>
          </p:cNvPicPr>
          <p:nvPr/>
        </p:nvPicPr>
        <p:blipFill rotWithShape="1">
          <a:blip r:embed="rId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845128" y="4762500"/>
            <a:ext cx="1494610" cy="1385894"/>
          </a:xfrm>
          <a:prstGeom prst="rect">
            <a:avLst/>
          </a:prstGeom>
        </p:spPr>
      </p:pic>
      <p:pic>
        <p:nvPicPr>
          <p:cNvPr id="9" name="图片 16">
            <a:extLst>
              <a:ext uri="{FF2B5EF4-FFF2-40B4-BE49-F238E27FC236}">
                <a16:creationId xmlns:a16="http://schemas.microsoft.com/office/drawing/2014/main" id="{16238C86-8D81-4ACE-ADF2-DDA86FCD5175}"/>
              </a:ext>
            </a:extLst>
          </p:cNvPr>
          <p:cNvPicPr>
            <a:picLocks noChangeAspect="1"/>
          </p:cNvPicPr>
          <p:nvPr/>
        </p:nvPicPr>
        <p:blipFill rotWithShape="1">
          <a:blip r:embed="rId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845128" y="6057900"/>
            <a:ext cx="1494610" cy="1385894"/>
          </a:xfrm>
          <a:prstGeom prst="rect">
            <a:avLst/>
          </a:prstGeom>
        </p:spPr>
      </p:pic>
      <p:pic>
        <p:nvPicPr>
          <p:cNvPr id="10" name="图片 16">
            <a:extLst>
              <a:ext uri="{FF2B5EF4-FFF2-40B4-BE49-F238E27FC236}">
                <a16:creationId xmlns:a16="http://schemas.microsoft.com/office/drawing/2014/main" id="{16238C86-8D81-4ACE-ADF2-DDA86FCD5175}"/>
              </a:ext>
            </a:extLst>
          </p:cNvPr>
          <p:cNvPicPr>
            <a:picLocks noChangeAspect="1"/>
          </p:cNvPicPr>
          <p:nvPr/>
        </p:nvPicPr>
        <p:blipFill rotWithShape="1">
          <a:blip r:embed="rId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845128" y="7357044"/>
            <a:ext cx="1494610" cy="1385894"/>
          </a:xfrm>
          <a:prstGeom prst="rect">
            <a:avLst/>
          </a:prstGeom>
        </p:spPr>
      </p:pic>
      <p:sp>
        <p:nvSpPr>
          <p:cNvPr id="11"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3325884" y="4931980"/>
            <a:ext cx="12573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4000" smtClean="0">
                <a:latin typeface="+mn-lt"/>
                <a:cs typeface="Times New Roman" panose="02020603050405020304" pitchFamily="18" charset="0"/>
              </a:rPr>
              <a:t>c) </a:t>
            </a:r>
            <a:r>
              <a:rPr lang="en-US" altLang="en-US" sz="4000">
                <a:latin typeface="+mn-lt"/>
                <a:cs typeface="Times New Roman" panose="02020603050405020304" pitchFamily="18" charset="0"/>
              </a:rPr>
              <a:t>Một đồ vật trong nhà mà em yêu </a:t>
            </a:r>
            <a:r>
              <a:rPr lang="en-US" altLang="en-US" sz="4000" smtClean="0">
                <a:latin typeface="+mn-lt"/>
                <a:cs typeface="Times New Roman" panose="02020603050405020304" pitchFamily="18" charset="0"/>
              </a:rPr>
              <a:t>thích.</a:t>
            </a:r>
            <a:endParaRPr lang="en-US" altLang="en-US" sz="4000">
              <a:latin typeface="+mn-lt"/>
              <a:cs typeface="Times New Roman" panose="02020603050405020304" pitchFamily="18" charset="0"/>
            </a:endParaRPr>
          </a:p>
        </p:txBody>
      </p:sp>
      <p:sp>
        <p:nvSpPr>
          <p:cNvPr id="12"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3280060" y="6221187"/>
            <a:ext cx="12573000" cy="8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4000" smtClean="0">
                <a:latin typeface="+mn-lt"/>
                <a:cs typeface="Times New Roman" panose="02020603050405020304" pitchFamily="18" charset="0"/>
              </a:rPr>
              <a:t>d) </a:t>
            </a:r>
            <a:r>
              <a:rPr lang="en-US" altLang="en-US" sz="4000">
                <a:latin typeface="+mn-lt"/>
                <a:cs typeface="Times New Roman" panose="02020603050405020304" pitchFamily="18" charset="0"/>
              </a:rPr>
              <a:t>Một đồ vật </a:t>
            </a:r>
            <a:r>
              <a:rPr lang="en-US" altLang="en-US" sz="4000" smtClean="0">
                <a:latin typeface="+mn-lt"/>
                <a:cs typeface="Times New Roman" panose="02020603050405020304" pitchFamily="18" charset="0"/>
              </a:rPr>
              <a:t>hoặc món </a:t>
            </a:r>
            <a:r>
              <a:rPr lang="en-US" altLang="en-US" sz="4000">
                <a:latin typeface="+mn-lt"/>
                <a:cs typeface="Times New Roman" panose="02020603050405020304" pitchFamily="18" charset="0"/>
              </a:rPr>
              <a:t>quà có ý nghĩa sâu sắc </a:t>
            </a:r>
            <a:r>
              <a:rPr lang="en-US" altLang="en-US" sz="4000" smtClean="0">
                <a:latin typeface="+mn-lt"/>
                <a:cs typeface="Times New Roman" panose="02020603050405020304" pitchFamily="18" charset="0"/>
              </a:rPr>
              <a:t>với </a:t>
            </a:r>
            <a:r>
              <a:rPr lang="en-US" altLang="en-US" sz="4000">
                <a:latin typeface="+mn-lt"/>
                <a:cs typeface="Times New Roman" panose="02020603050405020304" pitchFamily="18" charset="0"/>
              </a:rPr>
              <a:t>em. </a:t>
            </a:r>
          </a:p>
        </p:txBody>
      </p:sp>
      <p:sp>
        <p:nvSpPr>
          <p:cNvPr id="13"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3325884" y="3710536"/>
            <a:ext cx="12573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4000" smtClean="0">
                <a:latin typeface="+mn-lt"/>
                <a:cs typeface="Times New Roman" panose="02020603050405020304" pitchFamily="18" charset="0"/>
              </a:rPr>
              <a:t>b) </a:t>
            </a:r>
            <a:r>
              <a:rPr lang="en-US" altLang="en-US" sz="4000">
                <a:latin typeface="+mn-lt"/>
                <a:cs typeface="Times New Roman" panose="02020603050405020304" pitchFamily="18" charset="0"/>
              </a:rPr>
              <a:t>Cái đồng hồ báo </a:t>
            </a:r>
            <a:r>
              <a:rPr lang="en-US" altLang="en-US" sz="4000" smtClean="0">
                <a:latin typeface="+mn-lt"/>
                <a:cs typeface="Times New Roman" panose="02020603050405020304" pitchFamily="18" charset="0"/>
              </a:rPr>
              <a:t>thức.</a:t>
            </a:r>
            <a:endParaRPr lang="en-US" altLang="en-US" sz="4000">
              <a:latin typeface="+mn-lt"/>
              <a:cs typeface="Times New Roman" panose="02020603050405020304" pitchFamily="18" charset="0"/>
            </a:endParaRPr>
          </a:p>
        </p:txBody>
      </p:sp>
      <p:sp>
        <p:nvSpPr>
          <p:cNvPr id="14" name="Text Box 5">
            <a:extLst>
              <a:ext uri="{FF2B5EF4-FFF2-40B4-BE49-F238E27FC236}">
                <a16:creationId xmlns:a16="http://schemas.microsoft.com/office/drawing/2014/main" id="{05F8E10B-62FC-4CAF-AE51-2E6B680B1D01}"/>
              </a:ext>
            </a:extLst>
          </p:cNvPr>
          <p:cNvSpPr txBox="1">
            <a:spLocks noChangeArrowheads="1"/>
          </p:cNvSpPr>
          <p:nvPr/>
        </p:nvSpPr>
        <p:spPr bwMode="auto">
          <a:xfrm>
            <a:off x="3325884" y="7494252"/>
            <a:ext cx="12573000" cy="162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1200">
                <a:solidFill>
                  <a:schemeClr val="tx1"/>
                </a:solidFill>
                <a:latin typeface="HP001 5H" pitchFamily="34" charset="0"/>
              </a:defRPr>
            </a:lvl1pPr>
            <a:lvl2pPr marL="742950" indent="-285750" eaLnBrk="0" hangingPunct="0">
              <a:defRPr sz="1200">
                <a:solidFill>
                  <a:schemeClr val="tx1"/>
                </a:solidFill>
                <a:latin typeface="HP001 5H" pitchFamily="34" charset="0"/>
              </a:defRPr>
            </a:lvl2pPr>
            <a:lvl3pPr marL="1143000" indent="-228600" eaLnBrk="0" hangingPunct="0">
              <a:defRPr sz="1200">
                <a:solidFill>
                  <a:schemeClr val="tx1"/>
                </a:solidFill>
                <a:latin typeface="HP001 5H" pitchFamily="34" charset="0"/>
              </a:defRPr>
            </a:lvl3pPr>
            <a:lvl4pPr marL="1600200" indent="-228600" eaLnBrk="0" hangingPunct="0">
              <a:defRPr sz="1200">
                <a:solidFill>
                  <a:schemeClr val="tx1"/>
                </a:solidFill>
                <a:latin typeface="HP001 5H" pitchFamily="34" charset="0"/>
              </a:defRPr>
            </a:lvl4pPr>
            <a:lvl5pPr marL="2057400" indent="-228600" eaLnBrk="0" hangingPunct="0">
              <a:defRPr sz="1200">
                <a:solidFill>
                  <a:schemeClr val="tx1"/>
                </a:solidFill>
                <a:latin typeface="HP001 5H" pitchFamily="34" charset="0"/>
              </a:defRPr>
            </a:lvl5pPr>
            <a:lvl6pPr marL="2514600" indent="-228600" eaLnBrk="0" fontAlgn="base" hangingPunct="0">
              <a:spcBef>
                <a:spcPct val="0"/>
              </a:spcBef>
              <a:spcAft>
                <a:spcPct val="0"/>
              </a:spcAft>
              <a:defRPr sz="1200">
                <a:solidFill>
                  <a:schemeClr val="tx1"/>
                </a:solidFill>
                <a:latin typeface="HP001 5H" pitchFamily="34" charset="0"/>
              </a:defRPr>
            </a:lvl6pPr>
            <a:lvl7pPr marL="2971800" indent="-228600" eaLnBrk="0" fontAlgn="base" hangingPunct="0">
              <a:spcBef>
                <a:spcPct val="0"/>
              </a:spcBef>
              <a:spcAft>
                <a:spcPct val="0"/>
              </a:spcAft>
              <a:defRPr sz="1200">
                <a:solidFill>
                  <a:schemeClr val="tx1"/>
                </a:solidFill>
                <a:latin typeface="HP001 5H" pitchFamily="34" charset="0"/>
              </a:defRPr>
            </a:lvl7pPr>
            <a:lvl8pPr marL="3429000" indent="-228600" eaLnBrk="0" fontAlgn="base" hangingPunct="0">
              <a:spcBef>
                <a:spcPct val="0"/>
              </a:spcBef>
              <a:spcAft>
                <a:spcPct val="0"/>
              </a:spcAft>
              <a:defRPr sz="1200">
                <a:solidFill>
                  <a:schemeClr val="tx1"/>
                </a:solidFill>
                <a:latin typeface="HP001 5H" pitchFamily="34" charset="0"/>
              </a:defRPr>
            </a:lvl8pPr>
            <a:lvl9pPr marL="3886200" indent="-228600" eaLnBrk="0" fontAlgn="base" hangingPunct="0">
              <a:spcBef>
                <a:spcPct val="0"/>
              </a:spcBef>
              <a:spcAft>
                <a:spcPct val="0"/>
              </a:spcAft>
              <a:defRPr sz="1200">
                <a:solidFill>
                  <a:schemeClr val="tx1"/>
                </a:solidFill>
                <a:latin typeface="HP001 5H" pitchFamily="34" charset="0"/>
              </a:defRPr>
            </a:lvl9pPr>
          </a:lstStyle>
          <a:p>
            <a:pPr marL="0" indent="0" algn="just" eaLnBrk="1" hangingPunct="1">
              <a:lnSpc>
                <a:spcPct val="130000"/>
              </a:lnSpc>
            </a:pPr>
            <a:r>
              <a:rPr lang="en-US" altLang="en-US" sz="4000" smtClean="0">
                <a:latin typeface="+mn-lt"/>
                <a:cs typeface="Times New Roman" panose="02020603050405020304" pitchFamily="18" charset="0"/>
              </a:rPr>
              <a:t>e) </a:t>
            </a:r>
            <a:r>
              <a:rPr lang="en-US" altLang="en-US" sz="4000">
                <a:latin typeface="+mn-lt"/>
                <a:cs typeface="Times New Roman" panose="02020603050405020304" pitchFamily="18" charset="0"/>
              </a:rPr>
              <a:t>Một đồ vật trong viện bảo tàng hoặc trong nhà truyền thống mà em </a:t>
            </a:r>
            <a:r>
              <a:rPr lang="en-US" altLang="en-US" sz="4000" smtClean="0">
                <a:latin typeface="+mn-lt"/>
                <a:cs typeface="Times New Roman" panose="02020603050405020304" pitchFamily="18" charset="0"/>
              </a:rPr>
              <a:t>đã có </a:t>
            </a:r>
            <a:r>
              <a:rPr lang="en-US" altLang="en-US" sz="4000">
                <a:latin typeface="+mn-lt"/>
                <a:cs typeface="Times New Roman" panose="02020603050405020304" pitchFamily="18" charset="0"/>
              </a:rPr>
              <a:t>dịp quan sát.</a:t>
            </a:r>
          </a:p>
        </p:txBody>
      </p:sp>
    </p:spTree>
    <p:extLst>
      <p:ext uri="{BB962C8B-B14F-4D97-AF65-F5344CB8AC3E}">
        <p14:creationId xmlns:p14="http://schemas.microsoft.com/office/powerpoint/2010/main" val="12682053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anim calcmode="lin" valueType="num">
                                      <p:cBhvr>
                                        <p:cTn id="63" dur="1000" fill="hold"/>
                                        <p:tgtEl>
                                          <p:spTgt spid="10"/>
                                        </p:tgtEl>
                                        <p:attrNameLst>
                                          <p:attrName>ppt_x</p:attrName>
                                        </p:attrNameLst>
                                      </p:cBhvr>
                                      <p:tavLst>
                                        <p:tav tm="0">
                                          <p:val>
                                            <p:strVal val="#ppt_x"/>
                                          </p:val>
                                        </p:tav>
                                        <p:tav tm="100000">
                                          <p:val>
                                            <p:strVal val="#ppt_x"/>
                                          </p:val>
                                        </p:tav>
                                      </p:tavLst>
                                    </p:anim>
                                    <p:anim calcmode="lin" valueType="num">
                                      <p:cBhvr>
                                        <p:cTn id="64" dur="10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5358701" y="1263827"/>
            <a:ext cx="13159163" cy="8205788"/>
          </a:xfrm>
          <a:prstGeom prst="rect">
            <a:avLst/>
          </a:prstGeom>
          <a:blipFill dpi="0" rotWithShape="1">
            <a:blip r:embed="rId3"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b="1"/>
          </a:p>
        </p:txBody>
      </p:sp>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79570" y="1196579"/>
            <a:ext cx="7768022" cy="77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84083" y="6834188"/>
            <a:ext cx="955833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8275" y="4291631"/>
            <a:ext cx="870585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04865C3-72A0-4E9F-8423-B6209231B2E9}"/>
              </a:ext>
            </a:extLst>
          </p:cNvPr>
          <p:cNvPicPr>
            <a:picLocks noChangeAspect="1" noChangeArrowheads="1"/>
          </p:cNvPicPr>
          <p:nvPr/>
        </p:nvPicPr>
        <p:blipFill>
          <a:blip r:embed="rId7" cstate="screen">
            <a:clrChange>
              <a:clrFrom>
                <a:srgbClr val="F9C2C5"/>
              </a:clrFrom>
              <a:clrTo>
                <a:srgbClr val="F9C2C5">
                  <a:alpha val="0"/>
                </a:srgbClr>
              </a:clrTo>
            </a:clrChange>
            <a:extLst>
              <a:ext uri="{28A0092B-C50C-407E-A947-70E740481C1C}">
                <a14:useLocalDpi xmlns:a14="http://schemas.microsoft.com/office/drawing/2010/main"/>
              </a:ext>
            </a:extLst>
          </a:blip>
          <a:srcRect/>
          <a:stretch>
            <a:fillRect/>
          </a:stretch>
        </p:blipFill>
        <p:spPr bwMode="auto">
          <a:xfrm>
            <a:off x="6527008" y="35720"/>
            <a:ext cx="5345906"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2748851" y="5179838"/>
            <a:ext cx="5219700" cy="3683793"/>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76938" y="8200776"/>
            <a:ext cx="1626395" cy="185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1742696">
            <a:off x="2016171" y="8702681"/>
            <a:ext cx="1000125" cy="11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50032" y="140495"/>
            <a:ext cx="3890964" cy="2890838"/>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283620" y="7970045"/>
            <a:ext cx="2424113" cy="200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6236871" y="3192727"/>
            <a:ext cx="1185108" cy="1098905"/>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4744123" y="7563296"/>
            <a:ext cx="1315676" cy="1219974"/>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5107355" y="322085"/>
            <a:ext cx="1185108" cy="1098905"/>
          </a:xfrm>
          <a:prstGeom prst="rect">
            <a:avLst/>
          </a:prstGeom>
          <a:effectLst>
            <a:glow rad="63500">
              <a:schemeClr val="accent4">
                <a:satMod val="175000"/>
                <a:alpha val="40000"/>
              </a:schemeClr>
            </a:glow>
          </a:effectLst>
        </p:spPr>
      </p:pic>
      <p:sp>
        <p:nvSpPr>
          <p:cNvPr id="21" name="TextBox 9"/>
          <p:cNvSpPr txBox="1"/>
          <p:nvPr/>
        </p:nvSpPr>
        <p:spPr>
          <a:xfrm>
            <a:off x="7824738" y="4866591"/>
            <a:ext cx="7956454" cy="1523494"/>
          </a:xfrm>
          <a:prstGeom prst="rect">
            <a:avLst/>
          </a:prstGeom>
        </p:spPr>
        <p:txBody>
          <a:bodyPr lIns="0" tIns="0" rIns="0" bIns="0" rtlCol="0" anchor="t">
            <a:spAutoFit/>
          </a:bodyPr>
          <a:lstStyle/>
          <a:p>
            <a:pPr algn="ctr">
              <a:lnSpc>
                <a:spcPct val="150000"/>
              </a:lnSpc>
            </a:pPr>
            <a:r>
              <a:rPr lang="en-US" sz="7200" smtClean="0">
                <a:solidFill>
                  <a:srgbClr val="C00000"/>
                </a:solidFill>
                <a:latin typeface="Prompt Bold"/>
              </a:rPr>
              <a:t>Lập dàn ý</a:t>
            </a:r>
            <a:endParaRPr lang="en-US" sz="7200" dirty="0">
              <a:solidFill>
                <a:srgbClr val="C00000"/>
              </a:solidFill>
              <a:latin typeface="Prompt Bold"/>
            </a:endParaRPr>
          </a:p>
        </p:txBody>
      </p:sp>
      <p:sp>
        <p:nvSpPr>
          <p:cNvPr id="23" name="TextBox 8"/>
          <p:cNvSpPr txBox="1"/>
          <p:nvPr/>
        </p:nvSpPr>
        <p:spPr>
          <a:xfrm>
            <a:off x="7894687" y="3806624"/>
            <a:ext cx="7956454" cy="1154162"/>
          </a:xfrm>
          <a:prstGeom prst="rect">
            <a:avLst/>
          </a:prstGeom>
        </p:spPr>
        <p:txBody>
          <a:bodyPr lIns="0" tIns="0" rIns="0" bIns="0" rtlCol="0" anchor="t">
            <a:spAutoFit/>
          </a:bodyPr>
          <a:lstStyle/>
          <a:p>
            <a:pPr algn="ctr">
              <a:lnSpc>
                <a:spcPts val="8800"/>
              </a:lnSpc>
            </a:pPr>
            <a:r>
              <a:rPr lang="en-US" sz="8000" spc="159" dirty="0" err="1">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HOẠT</a:t>
            </a:r>
            <a:r>
              <a:rPr lang="en-US" sz="8000" spc="159" dirty="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8000" spc="159" err="1">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ĐỘNG</a:t>
            </a:r>
            <a:r>
              <a:rPr lang="en-US" sz="8000" spc="159">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8000" spc="160">
                <a:solidFill>
                  <a:srgbClr val="002060"/>
                </a:solidFill>
                <a:latin typeface="Prompt Bold"/>
              </a:rPr>
              <a:t>2</a:t>
            </a:r>
            <a:r>
              <a:rPr lang="en-US" sz="8000" spc="160" smtClean="0">
                <a:solidFill>
                  <a:srgbClr val="002060"/>
                </a:solidFill>
                <a:latin typeface="Prompt Bold"/>
              </a:rPr>
              <a:t>:</a:t>
            </a:r>
            <a:endParaRPr lang="en-US" sz="8000" spc="160" dirty="0">
              <a:solidFill>
                <a:srgbClr val="002060"/>
              </a:solidFill>
              <a:latin typeface="Prompt Bold"/>
            </a:endParaRPr>
          </a:p>
        </p:txBody>
      </p:sp>
    </p:spTree>
    <p:extLst>
      <p:ext uri="{BB962C8B-B14F-4D97-AF65-F5344CB8AC3E}">
        <p14:creationId xmlns:p14="http://schemas.microsoft.com/office/powerpoint/2010/main" val="50890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418" y="-1"/>
            <a:ext cx="18305418" cy="10300063"/>
          </a:xfrm>
          <a:prstGeom prst="rect">
            <a:avLst/>
          </a:prstGeom>
        </p:spPr>
      </p:pic>
      <p:sp>
        <p:nvSpPr>
          <p:cNvPr id="2" name="Hộp Văn bản 1">
            <a:extLst>
              <a:ext uri="{FF2B5EF4-FFF2-40B4-BE49-F238E27FC236}">
                <a16:creationId xmlns:a16="http://schemas.microsoft.com/office/drawing/2014/main" id="{90E90819-BB3F-49AD-A4DE-31F824902EAB}"/>
              </a:ext>
            </a:extLst>
          </p:cNvPr>
          <p:cNvSpPr txBox="1"/>
          <p:nvPr/>
        </p:nvSpPr>
        <p:spPr>
          <a:xfrm>
            <a:off x="1981200" y="-1"/>
            <a:ext cx="13878656" cy="1862048"/>
          </a:xfrm>
          <a:prstGeom prst="rect">
            <a:avLst/>
          </a:prstGeom>
          <a:noFill/>
        </p:spPr>
        <p:txBody>
          <a:bodyPr wrap="square" rtlCol="0">
            <a:spAutoFit/>
          </a:bodyPr>
          <a:lstStyle/>
          <a:p>
            <a:pPr algn="ctr"/>
            <a:r>
              <a:rPr lang="en-US" sz="11500" smtClean="0">
                <a:solidFill>
                  <a:schemeClr val="accent6">
                    <a:lumMod val="20000"/>
                    <a:lumOff val="80000"/>
                  </a:schemeClr>
                </a:solidFill>
                <a:effectLst>
                  <a:glow rad="101600">
                    <a:schemeClr val="accent5">
                      <a:lumMod val="60000"/>
                      <a:lumOff val="40000"/>
                      <a:alpha val="35000"/>
                    </a:schemeClr>
                  </a:glow>
                </a:effectLst>
                <a:latin typeface="#9Slide05 SVNHaptic Script" panose="00000500000000000000" pitchFamily="2" charset="0"/>
              </a:rPr>
              <a:t>Đại chiến khu rừng nấm</a:t>
            </a:r>
            <a:endParaRPr lang="en-US" sz="11500">
              <a:solidFill>
                <a:schemeClr val="accent6">
                  <a:lumMod val="20000"/>
                  <a:lumOff val="80000"/>
                </a:schemeClr>
              </a:solidFill>
              <a:effectLst>
                <a:glow rad="101600">
                  <a:schemeClr val="accent5">
                    <a:lumMod val="60000"/>
                    <a:lumOff val="40000"/>
                    <a:alpha val="35000"/>
                  </a:schemeClr>
                </a:glow>
              </a:effectLst>
              <a:latin typeface="#9Slide05 SVNHaptic Script" panose="00000500000000000000"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8243378" y="4764846"/>
            <a:ext cx="2371552" cy="3320173"/>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98039" l="1205" r="100000"/>
                    </a14:imgEffect>
                  </a14:imgLayer>
                </a14:imgProps>
              </a:ext>
            </a:extLst>
          </a:blip>
          <a:stretch>
            <a:fillRect/>
          </a:stretch>
        </p:blipFill>
        <p:spPr>
          <a:xfrm>
            <a:off x="22514772" y="3472305"/>
            <a:ext cx="2402628" cy="2952628"/>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1667" r="100000"/>
                    </a14:imgEffect>
                  </a14:imgLayer>
                </a14:imgProps>
              </a:ext>
            </a:extLst>
          </a:blip>
          <a:stretch>
            <a:fillRect/>
          </a:stretch>
        </p:blipFill>
        <p:spPr>
          <a:xfrm>
            <a:off x="20900536" y="6089951"/>
            <a:ext cx="2265111" cy="2617461"/>
          </a:xfrm>
          <a:prstGeom prst="rect">
            <a:avLst/>
          </a:prstGeom>
        </p:spPr>
      </p:pic>
      <p:pic>
        <p:nvPicPr>
          <p:cNvPr id="7" name="Picture 6"/>
          <p:cNvPicPr>
            <a:picLocks noChangeAspect="1"/>
          </p:cNvPicPr>
          <p:nvPr/>
        </p:nvPicPr>
        <p:blipFill>
          <a:blip r:embed="rId9">
            <a:extLst>
              <a:ext uri="{BEBA8EAE-BF5A-486C-A8C5-ECC9F3942E4B}">
                <a14:imgProps xmlns:a14="http://schemas.microsoft.com/office/drawing/2010/main">
                  <a14:imgLayer r:embed="rId10">
                    <a14:imgEffect>
                      <a14:backgroundRemoval t="0" b="97101" l="0" r="100000"/>
                    </a14:imgEffect>
                  </a14:imgLayer>
                </a14:imgProps>
              </a:ext>
            </a:extLst>
          </a:blip>
          <a:stretch>
            <a:fillRect/>
          </a:stretch>
        </p:blipFill>
        <p:spPr>
          <a:xfrm>
            <a:off x="19429154" y="1834760"/>
            <a:ext cx="3055404" cy="2668644"/>
          </a:xfrm>
          <a:prstGeom prst="rect">
            <a:avLst/>
          </a:prstGeom>
        </p:spPr>
      </p:pic>
      <p:pic>
        <p:nvPicPr>
          <p:cNvPr id="8" name="Picture 7"/>
          <p:cNvPicPr>
            <a:picLocks noChangeAspect="1"/>
          </p:cNvPicPr>
          <p:nvPr/>
        </p:nvPicPr>
        <p:blipFill>
          <a:blip r:embed="rId11">
            <a:extLst>
              <a:ext uri="{BEBA8EAE-BF5A-486C-A8C5-ECC9F3942E4B}">
                <a14:imgProps xmlns:a14="http://schemas.microsoft.com/office/drawing/2010/main">
                  <a14:imgLayer r:embed="rId12">
                    <a14:imgEffect>
                      <a14:backgroundRemoval t="0" b="100000" l="3315" r="100000">
                        <a14:foregroundMark x1="41436" y1="42105" x2="40331" y2="60965"/>
                        <a14:foregroundMark x1="21547" y1="26316" x2="21547" y2="42105"/>
                        <a14:foregroundMark x1="22652" y1="43860" x2="23757" y2="59211"/>
                      </a14:backgroundRemoval>
                    </a14:imgEffect>
                  </a14:imgLayer>
                </a14:imgProps>
              </a:ext>
            </a:extLst>
          </a:blip>
          <a:stretch>
            <a:fillRect/>
          </a:stretch>
        </p:blipFill>
        <p:spPr>
          <a:xfrm>
            <a:off x="1188736" y="1537523"/>
            <a:ext cx="2404618" cy="3029021"/>
          </a:xfrm>
          <a:prstGeom prst="rect">
            <a:avLst/>
          </a:prstGeom>
        </p:spPr>
      </p:pic>
      <p:pic>
        <p:nvPicPr>
          <p:cNvPr id="9" name="Picture 8"/>
          <p:cNvPicPr>
            <a:picLocks noChangeAspect="1"/>
          </p:cNvPicPr>
          <p:nvPr/>
        </p:nvPicPr>
        <p:blipFill>
          <a:blip r:embed="rId13">
            <a:extLst>
              <a:ext uri="{BEBA8EAE-BF5A-486C-A8C5-ECC9F3942E4B}">
                <a14:imgProps xmlns:a14="http://schemas.microsoft.com/office/drawing/2010/main">
                  <a14:imgLayer r:embed="rId14">
                    <a14:imgEffect>
                      <a14:backgroundRemoval t="0" b="100000" l="1987" r="100000">
                        <a14:foregroundMark x1="17881" y1="36321" x2="16556" y2="62736"/>
                        <a14:foregroundMark x1="78146" y1="7075" x2="47682" y2="62736"/>
                        <a14:foregroundMark x1="35762" y1="37264" x2="43709" y2="61792"/>
                        <a14:foregroundMark x1="84768" y1="45283" x2="50331" y2="59906"/>
                        <a14:foregroundMark x1="92053" y1="55189" x2="80795" y2="58962"/>
                      </a14:backgroundRemoval>
                    </a14:imgEffect>
                  </a14:imgLayer>
                </a14:imgProps>
              </a:ext>
            </a:extLst>
          </a:blip>
          <a:stretch>
            <a:fillRect/>
          </a:stretch>
        </p:blipFill>
        <p:spPr>
          <a:xfrm>
            <a:off x="3096791" y="3851856"/>
            <a:ext cx="2618655" cy="3676524"/>
          </a:xfrm>
          <a:prstGeom prst="rect">
            <a:avLst/>
          </a:prstGeom>
        </p:spPr>
      </p:pic>
      <p:pic>
        <p:nvPicPr>
          <p:cNvPr id="10" name="Picture 9"/>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foregroundMark x1="34109" y1="45455" x2="34109" y2="86603"/>
                        <a14:foregroundMark x1="16279" y1="56938" x2="20930" y2="63158"/>
                        <a14:foregroundMark x1="86047" y1="60766" x2="95349" y2="56459"/>
                        <a14:foregroundMark x1="60465" y1="82775" x2="65116" y2="89952"/>
                        <a14:foregroundMark x1="11628" y1="57895" x2="22481" y2="65072"/>
                      </a14:backgroundRemoval>
                    </a14:imgEffect>
                  </a14:imgLayer>
                </a14:imgProps>
              </a:ext>
            </a:extLst>
          </a:blip>
          <a:stretch>
            <a:fillRect/>
          </a:stretch>
        </p:blipFill>
        <p:spPr>
          <a:xfrm>
            <a:off x="17208" y="4764846"/>
            <a:ext cx="2343057" cy="3796117"/>
          </a:xfrm>
          <a:prstGeom prst="rect">
            <a:avLst/>
          </a:prstGeom>
        </p:spPr>
      </p:pic>
      <p:pic>
        <p:nvPicPr>
          <p:cNvPr id="11" name="Picture 10"/>
          <p:cNvPicPr>
            <a:picLocks noChangeAspect="1"/>
          </p:cNvPicPr>
          <p:nvPr/>
        </p:nvPicPr>
        <p:blipFill rotWithShape="1">
          <a:blip r:embed="rId17">
            <a:extLst>
              <a:ext uri="{BEBA8EAE-BF5A-486C-A8C5-ECC9F3942E4B}">
                <a14:imgProps xmlns:a14="http://schemas.microsoft.com/office/drawing/2010/main">
                  <a14:imgLayer r:embed="rId18">
                    <a14:imgEffect>
                      <a14:backgroundRemoval t="0" b="100000" l="0" r="48343">
                        <a14:foregroundMark x1="4972" y1="47596" x2="11878" y2="48558"/>
                        <a14:foregroundMark x1="6906" y1="50481" x2="9116" y2="96154"/>
                        <a14:foregroundMark x1="27348" y1="7692" x2="29558" y2="55288"/>
                        <a14:foregroundMark x1="22099" y1="32692" x2="20442" y2="54327"/>
                        <a14:foregroundMark x1="18785" y1="29808" x2="22652" y2="36538"/>
                        <a14:foregroundMark x1="26243" y1="49519" x2="28453" y2="65385"/>
                        <a14:foregroundMark x1="39227" y1="65385" x2="38674" y2="71154"/>
                      </a14:backgroundRemoval>
                    </a14:imgEffect>
                  </a14:imgLayer>
                </a14:imgProps>
              </a:ext>
            </a:extLst>
          </a:blip>
          <a:srcRect r="51828"/>
          <a:stretch/>
        </p:blipFill>
        <p:spPr>
          <a:xfrm>
            <a:off x="6642074" y="5380355"/>
            <a:ext cx="2425726" cy="2893343"/>
          </a:xfrm>
          <a:prstGeom prst="rect">
            <a:avLst/>
          </a:prstGeom>
        </p:spPr>
      </p:pic>
      <p:pic>
        <p:nvPicPr>
          <p:cNvPr id="13" name="Picture 12"/>
          <p:cNvPicPr>
            <a:picLocks noChangeAspect="1"/>
          </p:cNvPicPr>
          <p:nvPr/>
        </p:nvPicPr>
        <p:blipFill rotWithShape="1">
          <a:blip r:embed="rId19">
            <a:extLst>
              <a:ext uri="{BEBA8EAE-BF5A-486C-A8C5-ECC9F3942E4B}">
                <a14:imgProps xmlns:a14="http://schemas.microsoft.com/office/drawing/2010/main">
                  <a14:imgLayer r:embed="rId18">
                    <a14:imgEffect>
                      <a14:backgroundRemoval t="0" b="98558" l="42818" r="100000">
                        <a14:foregroundMark x1="72652" y1="9135" x2="77348" y2="58173"/>
                        <a14:foregroundMark x1="67680" y1="27404" x2="65470" y2="39904"/>
                        <a14:foregroundMark x1="69337" y1="45673" x2="75138" y2="47115"/>
                        <a14:foregroundMark x1="68508" y1="42788" x2="65470" y2="45673"/>
                      </a14:backgroundRemoval>
                    </a14:imgEffect>
                  </a14:imgLayer>
                </a14:imgProps>
              </a:ext>
            </a:extLst>
          </a:blip>
          <a:srcRect l="41073" r="-7380"/>
          <a:stretch/>
        </p:blipFill>
        <p:spPr>
          <a:xfrm>
            <a:off x="3866897" y="6903194"/>
            <a:ext cx="3978167" cy="3447313"/>
          </a:xfrm>
          <a:prstGeom prst="rect">
            <a:avLst/>
          </a:prstGeom>
        </p:spPr>
      </p:pic>
      <p:sp>
        <p:nvSpPr>
          <p:cNvPr id="14" name="Hộp Văn bản 18">
            <a:extLst>
              <a:ext uri="{FF2B5EF4-FFF2-40B4-BE49-F238E27FC236}">
                <a16:creationId xmlns:a16="http://schemas.microsoft.com/office/drawing/2014/main" id="{9CC676F1-D841-49BC-B395-036AA697A40E}"/>
              </a:ext>
            </a:extLst>
          </p:cNvPr>
          <p:cNvSpPr txBox="1"/>
          <p:nvPr/>
        </p:nvSpPr>
        <p:spPr>
          <a:xfrm>
            <a:off x="3124500" y="1661256"/>
            <a:ext cx="9654737" cy="2190600"/>
          </a:xfrm>
          <a:prstGeom prst="rect">
            <a:avLst/>
          </a:prstGeom>
          <a:noFill/>
        </p:spPr>
        <p:txBody>
          <a:bodyPr wrap="square" rtlCol="0">
            <a:spAutoFit/>
          </a:bodyPr>
          <a:lstStyle/>
          <a:p>
            <a:pPr algn="ctr">
              <a:lnSpc>
                <a:spcPct val="130000"/>
              </a:lnSpc>
            </a:pPr>
            <a:r>
              <a:rPr lang="en-US" sz="5400" smtClean="0">
                <a:solidFill>
                  <a:srgbClr val="FFFF00"/>
                </a:solidFill>
                <a:latin typeface="#9Slide05 SVNHaptic Script" panose="00000500000000000000" pitchFamily="2" charset="0"/>
              </a:rPr>
              <a:t>Hãy giúp những chú lùn tiêu diệt các yêu tinh để bảo vệ khu rừng nấm nhé. </a:t>
            </a:r>
            <a:endParaRPr lang="en-US" sz="5400">
              <a:solidFill>
                <a:srgbClr val="FFFF00"/>
              </a:solidFill>
              <a:latin typeface="#9Slide05 SVNHaptic Script" panose="00000500000000000000" pitchFamily="2" charset="0"/>
            </a:endParaRPr>
          </a:p>
        </p:txBody>
      </p:sp>
    </p:spTree>
    <p:extLst>
      <p:ext uri="{BB962C8B-B14F-4D97-AF65-F5344CB8AC3E}">
        <p14:creationId xmlns:p14="http://schemas.microsoft.com/office/powerpoint/2010/main" val="1257963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3.19444E-6 2.96296E-6 L -0.41241 2.96296E-6 " pathEditMode="relative" rAng="0" ptsTypes="AA">
                                      <p:cBhvr>
                                        <p:cTn id="13" dur="2000" fill="hold"/>
                                        <p:tgtEl>
                                          <p:spTgt spid="4"/>
                                        </p:tgtEl>
                                        <p:attrNameLst>
                                          <p:attrName>ppt_x</p:attrName>
                                          <p:attrName>ppt_y</p:attrName>
                                        </p:attrNameLst>
                                      </p:cBhvr>
                                      <p:rCtr x="-20625" y="0"/>
                                    </p:animMotion>
                                  </p:childTnLst>
                                </p:cTn>
                              </p:par>
                              <p:par>
                                <p:cTn id="14" presetID="42" presetClass="path" presetSubtype="0" accel="50000" decel="50000" fill="hold" nodeType="withEffect">
                                  <p:stCondLst>
                                    <p:cond delay="0"/>
                                  </p:stCondLst>
                                  <p:childTnLst>
                                    <p:animMotion origin="layout" path="M -4.30556E-6 4.19753E-6 L -0.36727 0.01049 " pathEditMode="relative" rAng="0" ptsTypes="AA">
                                      <p:cBhvr>
                                        <p:cTn id="15" dur="2000" fill="hold"/>
                                        <p:tgtEl>
                                          <p:spTgt spid="6"/>
                                        </p:tgtEl>
                                        <p:attrNameLst>
                                          <p:attrName>ppt_x</p:attrName>
                                          <p:attrName>ppt_y</p:attrName>
                                        </p:attrNameLst>
                                      </p:cBhvr>
                                      <p:rCtr x="-18368" y="525"/>
                                    </p:animMotion>
                                  </p:childTnLst>
                                </p:cTn>
                              </p:par>
                              <p:par>
                                <p:cTn id="16" presetID="42" presetClass="path" presetSubtype="0" accel="50000" decel="50000" fill="hold" nodeType="withEffect">
                                  <p:stCondLst>
                                    <p:cond delay="0"/>
                                  </p:stCondLst>
                                  <p:childTnLst>
                                    <p:animMotion origin="layout" path="M 1.80556E-6 1.48148E-6 L -0.4296 -0.0179 " pathEditMode="relative" rAng="0" ptsTypes="AA">
                                      <p:cBhvr>
                                        <p:cTn id="17" dur="2000" fill="hold"/>
                                        <p:tgtEl>
                                          <p:spTgt spid="5"/>
                                        </p:tgtEl>
                                        <p:attrNameLst>
                                          <p:attrName>ppt_x</p:attrName>
                                          <p:attrName>ppt_y</p:attrName>
                                        </p:attrNameLst>
                                      </p:cBhvr>
                                      <p:rCtr x="-21484" y="-895"/>
                                    </p:animMotion>
                                  </p:childTnLst>
                                </p:cTn>
                              </p:par>
                              <p:par>
                                <p:cTn id="18" presetID="42" presetClass="path" presetSubtype="0" accel="50000" decel="50000" fill="hold" nodeType="withEffect">
                                  <p:stCondLst>
                                    <p:cond delay="0"/>
                                  </p:stCondLst>
                                  <p:childTnLst>
                                    <p:animMotion origin="layout" path="M -1.38889E-7 -4.69136E-6 L -0.42509 -0.00061 " pathEditMode="relative" rAng="0" ptsTypes="AA">
                                      <p:cBhvr>
                                        <p:cTn id="19" dur="2000" fill="hold"/>
                                        <p:tgtEl>
                                          <p:spTgt spid="7"/>
                                        </p:tgtEl>
                                        <p:attrNameLst>
                                          <p:attrName>ppt_x</p:attrName>
                                          <p:attrName>ppt_y</p:attrName>
                                        </p:attrNameLst>
                                      </p:cBhvr>
                                      <p:rCtr x="-21259" y="-31"/>
                                    </p:animMotion>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1750" fill="hold"/>
                                        <p:tgtEl>
                                          <p:spTgt spid="14"/>
                                        </p:tgtEl>
                                        <p:attrNameLst>
                                          <p:attrName>ppt_w</p:attrName>
                                        </p:attrNameLst>
                                      </p:cBhvr>
                                      <p:tavLst>
                                        <p:tav tm="0">
                                          <p:val>
                                            <p:fltVal val="0"/>
                                          </p:val>
                                        </p:tav>
                                        <p:tav tm="100000">
                                          <p:val>
                                            <p:strVal val="#ppt_w"/>
                                          </p:val>
                                        </p:tav>
                                      </p:tavLst>
                                    </p:anim>
                                    <p:anim calcmode="lin" valueType="num">
                                      <p:cBhvr>
                                        <p:cTn id="50" dur="1750" fill="hold"/>
                                        <p:tgtEl>
                                          <p:spTgt spid="14"/>
                                        </p:tgtEl>
                                        <p:attrNameLst>
                                          <p:attrName>ppt_h</p:attrName>
                                        </p:attrNameLst>
                                      </p:cBhvr>
                                      <p:tavLst>
                                        <p:tav tm="0">
                                          <p:val>
                                            <p:fltVal val="0"/>
                                          </p:val>
                                        </p:tav>
                                        <p:tav tm="100000">
                                          <p:val>
                                            <p:strVal val="#ppt_h"/>
                                          </p:val>
                                        </p:tav>
                                      </p:tavLst>
                                    </p:anim>
                                    <p:animEffect transition="in" filter="fade">
                                      <p:cBhvr>
                                        <p:cTn id="51"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Rectangle: Rounded Corners 18">
            <a:extLst>
              <a:ext uri="{FF2B5EF4-FFF2-40B4-BE49-F238E27FC236}">
                <a16:creationId xmlns:a16="http://schemas.microsoft.com/office/drawing/2014/main" id="{C12AF386-10E7-4C03-91B5-7499842FAE72}"/>
              </a:ext>
            </a:extLst>
          </p:cNvPr>
          <p:cNvSpPr/>
          <p:nvPr/>
        </p:nvSpPr>
        <p:spPr>
          <a:xfrm>
            <a:off x="1371600" y="800100"/>
            <a:ext cx="15849599" cy="87630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矩形 12">
            <a:extLst>
              <a:ext uri="{FF2B5EF4-FFF2-40B4-BE49-F238E27FC236}">
                <a16:creationId xmlns:a16="http://schemas.microsoft.com/office/drawing/2014/main" id="{2543E227-6D98-4DB8-A886-7DE1574FC611}"/>
              </a:ext>
            </a:extLst>
          </p:cNvPr>
          <p:cNvSpPr/>
          <p:nvPr/>
        </p:nvSpPr>
        <p:spPr>
          <a:xfrm>
            <a:off x="4038600" y="917294"/>
            <a:ext cx="10134600" cy="2123658"/>
          </a:xfrm>
          <a:prstGeom prst="rect">
            <a:avLst/>
          </a:prstGeom>
        </p:spPr>
        <p:txBody>
          <a:bodyPr wrap="square">
            <a:spAutoFit/>
          </a:bodyPr>
          <a:lstStyle/>
          <a:p>
            <a:pPr indent="457200" algn="ctr"/>
            <a:r>
              <a:rPr lang="en-US" sz="6600" smtClean="0">
                <a:latin typeface="#9Slide05 SVNHaptic Script" panose="00000500000000000000" pitchFamily="2" charset="0"/>
              </a:rPr>
              <a:t>Bài văn miêu tả đồ vật gồm có mấy phần? </a:t>
            </a:r>
            <a:r>
              <a:rPr lang="en-US" sz="6600" smtClean="0">
                <a:latin typeface="#9Slide05 SVNHaptic Script" panose="00000500000000000000" pitchFamily="2" charset="0"/>
              </a:rPr>
              <a:t>Đó </a:t>
            </a:r>
            <a:r>
              <a:rPr lang="en-US" sz="6600" smtClean="0">
                <a:latin typeface="#9Slide05 SVNHaptic Script" panose="00000500000000000000" pitchFamily="2" charset="0"/>
              </a:rPr>
              <a:t>là những phần nào?</a:t>
            </a:r>
            <a:endParaRPr lang="zh-CN" altLang="en-US" sz="5400" dirty="0">
              <a:latin typeface="#9Slide05 SVNHaptic Script" panose="00000500000000000000" pitchFamily="2" charset="0"/>
              <a:ea typeface="仓耳今楷05-6763 W05" panose="02020400000000000000" pitchFamily="18" charset="-122"/>
            </a:endParaRPr>
          </a:p>
        </p:txBody>
      </p:sp>
      <p:sp>
        <p:nvSpPr>
          <p:cNvPr id="5" name="矩形: 圆角 9">
            <a:extLst>
              <a:ext uri="{FF2B5EF4-FFF2-40B4-BE49-F238E27FC236}">
                <a16:creationId xmlns:a16="http://schemas.microsoft.com/office/drawing/2014/main" id="{D9D8269C-97E5-4751-9590-CC8AA306B05A}"/>
              </a:ext>
            </a:extLst>
          </p:cNvPr>
          <p:cNvSpPr/>
          <p:nvPr/>
        </p:nvSpPr>
        <p:spPr>
          <a:xfrm>
            <a:off x="4038600" y="1088910"/>
            <a:ext cx="10287000" cy="1785499"/>
          </a:xfrm>
          <a:prstGeom prst="roundRect">
            <a:avLst>
              <a:gd name="adj" fmla="val 11720"/>
            </a:avLst>
          </a:prstGeom>
          <a:no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109" y1="45455" x2="34109" y2="86603"/>
                        <a14:foregroundMark x1="16279" y1="56938" x2="20930" y2="63158"/>
                        <a14:foregroundMark x1="86047" y1="60766" x2="95349" y2="56459"/>
                        <a14:foregroundMark x1="60465" y1="82775" x2="65116" y2="89952"/>
                        <a14:foregroundMark x1="11628" y1="57895" x2="22481" y2="65072"/>
                      </a14:backgroundRemoval>
                    </a14:imgEffect>
                  </a14:imgLayer>
                </a14:imgProps>
              </a:ext>
            </a:extLst>
          </a:blip>
          <a:stretch>
            <a:fillRect/>
          </a:stretch>
        </p:blipFill>
        <p:spPr>
          <a:xfrm>
            <a:off x="1143000" y="5899578"/>
            <a:ext cx="2343057" cy="3796117"/>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100000" l="1667" r="100000"/>
                    </a14:imgEffect>
                  </a14:imgLayer>
                </a14:imgProps>
              </a:ext>
            </a:extLst>
          </a:blip>
          <a:stretch>
            <a:fillRect/>
          </a:stretch>
        </p:blipFill>
        <p:spPr>
          <a:xfrm flipH="1">
            <a:off x="14674758" y="5894135"/>
            <a:ext cx="2944733" cy="3553410"/>
          </a:xfrm>
          <a:prstGeom prst="rect">
            <a:avLst/>
          </a:prstGeom>
        </p:spPr>
      </p:pic>
      <p:sp>
        <p:nvSpPr>
          <p:cNvPr id="9" name="Hình chữ nhật: Góc Tròn 14">
            <a:extLst>
              <a:ext uri="{FF2B5EF4-FFF2-40B4-BE49-F238E27FC236}">
                <a16:creationId xmlns:a16="http://schemas.microsoft.com/office/drawing/2014/main" id="{A30804C3-648D-4689-B1B8-A61270528B4E}"/>
              </a:ext>
            </a:extLst>
          </p:cNvPr>
          <p:cNvSpPr/>
          <p:nvPr/>
        </p:nvSpPr>
        <p:spPr>
          <a:xfrm>
            <a:off x="3486057" y="4851179"/>
            <a:ext cx="11188699"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5">
                    <a:lumMod val="50000"/>
                  </a:schemeClr>
                </a:solidFill>
                <a:latin typeface="+mj-lt"/>
                <a:cs typeface="#9Slide03 Arima Madurai" panose="00000500000000000000" pitchFamily="2" charset="0"/>
              </a:rPr>
              <a:t>B</a:t>
            </a:r>
            <a:r>
              <a:rPr lang="en-US" sz="4400" smtClean="0">
                <a:solidFill>
                  <a:schemeClr val="accent5">
                    <a:lumMod val="50000"/>
                  </a:schemeClr>
                </a:solidFill>
                <a:latin typeface="+mj-lt"/>
                <a:cs typeface="#9Slide03 Arima Madurai" panose="00000500000000000000" pitchFamily="2" charset="0"/>
              </a:rPr>
              <a:t>. 3 phần: </a:t>
            </a:r>
            <a:r>
              <a:rPr lang="en-US" sz="4400">
                <a:solidFill>
                  <a:schemeClr val="accent5">
                    <a:lumMod val="50000"/>
                  </a:schemeClr>
                </a:solidFill>
                <a:latin typeface="+mj-lt"/>
                <a:cs typeface="#9Slide03 Arima Madurai" panose="00000500000000000000" pitchFamily="2" charset="0"/>
              </a:rPr>
              <a:t>Mở bài, thân bài, kết bài.</a:t>
            </a:r>
            <a:r>
              <a:rPr lang="en-US" sz="4400" smtClean="0">
                <a:solidFill>
                  <a:schemeClr val="accent5">
                    <a:lumMod val="50000"/>
                  </a:schemeClr>
                </a:solidFill>
                <a:latin typeface="+mj-lt"/>
                <a:cs typeface="#9Slide03 Arima Madurai" panose="00000500000000000000" pitchFamily="2" charset="0"/>
              </a:rPr>
              <a:t> </a:t>
            </a:r>
            <a:endParaRPr lang="en-US" sz="4400">
              <a:solidFill>
                <a:schemeClr val="accent5">
                  <a:lumMod val="50000"/>
                </a:schemeClr>
              </a:solidFill>
              <a:latin typeface="+mj-lt"/>
              <a:cs typeface="#9Slide03 Arima Madurai" panose="00000500000000000000" pitchFamily="2" charset="0"/>
            </a:endParaRPr>
          </a:p>
        </p:txBody>
      </p:sp>
      <p:sp>
        <p:nvSpPr>
          <p:cNvPr id="10" name="Hình chữ nhật: Góc Tròn 15">
            <a:extLst>
              <a:ext uri="{FF2B5EF4-FFF2-40B4-BE49-F238E27FC236}">
                <a16:creationId xmlns:a16="http://schemas.microsoft.com/office/drawing/2014/main" id="{335D6B1E-8446-4FC7-B37C-D2BA597733F9}"/>
              </a:ext>
            </a:extLst>
          </p:cNvPr>
          <p:cNvSpPr/>
          <p:nvPr/>
        </p:nvSpPr>
        <p:spPr>
          <a:xfrm>
            <a:off x="3496943" y="3616163"/>
            <a:ext cx="11188699"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smtClean="0">
                <a:solidFill>
                  <a:schemeClr val="accent5">
                    <a:lumMod val="50000"/>
                  </a:schemeClr>
                </a:solidFill>
                <a:latin typeface="+mj-lt"/>
                <a:cs typeface="#9Slide03 Arima Madurai" panose="00000500000000000000" pitchFamily="2" charset="0"/>
              </a:rPr>
              <a:t>A. 2 phần: Mở bài, thân bài. </a:t>
            </a:r>
            <a:endParaRPr lang="en-US" sz="4400">
              <a:solidFill>
                <a:schemeClr val="accent5">
                  <a:lumMod val="50000"/>
                </a:schemeClr>
              </a:solidFill>
              <a:latin typeface="+mj-lt"/>
              <a:cs typeface="#9Slide03 Arima Madurai" panose="00000500000000000000" pitchFamily="2" charset="0"/>
            </a:endParaRPr>
          </a:p>
        </p:txBody>
      </p:sp>
      <p:sp>
        <p:nvSpPr>
          <p:cNvPr id="11" name="Hình chữ nhật: Góc Tròn 16">
            <a:extLst>
              <a:ext uri="{FF2B5EF4-FFF2-40B4-BE49-F238E27FC236}">
                <a16:creationId xmlns:a16="http://schemas.microsoft.com/office/drawing/2014/main" id="{D9253029-A5DD-4220-848C-90A666E8B9A1}"/>
              </a:ext>
            </a:extLst>
          </p:cNvPr>
          <p:cNvSpPr/>
          <p:nvPr/>
        </p:nvSpPr>
        <p:spPr>
          <a:xfrm>
            <a:off x="3486057" y="6114263"/>
            <a:ext cx="11188699"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400">
                <a:solidFill>
                  <a:schemeClr val="accent5">
                    <a:lumMod val="50000"/>
                  </a:schemeClr>
                </a:solidFill>
                <a:latin typeface="+mj-lt"/>
                <a:cs typeface="#9Slide03 Arima Madurai" panose="00000500000000000000" pitchFamily="2" charset="0"/>
              </a:rPr>
              <a:t>C. </a:t>
            </a:r>
            <a:r>
              <a:rPr lang="en-US" sz="4400" smtClean="0">
                <a:solidFill>
                  <a:schemeClr val="accent5">
                    <a:lumMod val="50000"/>
                  </a:schemeClr>
                </a:solidFill>
                <a:latin typeface="+mj-lt"/>
                <a:cs typeface="#9Slide03 Arima Madurai" panose="00000500000000000000" pitchFamily="2" charset="0"/>
              </a:rPr>
              <a:t>4 phần: Giới thiệu, mở bài, thân bài, kết bài. </a:t>
            </a:r>
            <a:endParaRPr lang="en-US" sz="4400">
              <a:solidFill>
                <a:schemeClr val="accent5">
                  <a:lumMod val="50000"/>
                </a:schemeClr>
              </a:solidFill>
              <a:latin typeface="+mj-lt"/>
              <a:cs typeface="#9Slide03 Arima Madurai" panose="00000500000000000000" pitchFamily="2" charset="0"/>
            </a:endParaRPr>
          </a:p>
        </p:txBody>
      </p:sp>
    </p:spTree>
    <p:extLst>
      <p:ext uri="{BB962C8B-B14F-4D97-AF65-F5344CB8AC3E}">
        <p14:creationId xmlns:p14="http://schemas.microsoft.com/office/powerpoint/2010/main" val="7010357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37" presetClass="entr" presetSubtype="0" fill="hold" grpId="0" nodeType="with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900" decel="100000" fill="hold"/>
                                        <p:tgtEl>
                                          <p:spTgt spid="10"/>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9" fill="hold">
                            <p:stCondLst>
                              <p:cond delay="1500"/>
                            </p:stCondLst>
                            <p:childTnLst>
                              <p:par>
                                <p:cTn id="30" presetID="37"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900" decel="100000" fill="hold"/>
                                        <p:tgtEl>
                                          <p:spTgt spid="9"/>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900" decel="100000" fill="hold"/>
                                        <p:tgtEl>
                                          <p:spTgt spid="1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9"/>
                                        </p:tgtEl>
                                        <p:attrNameLst>
                                          <p:attrName>fillcolor</p:attrName>
                                        </p:attrNameLst>
                                      </p:cBhvr>
                                      <p:to>
                                        <a:srgbClr val="95EF57"/>
                                      </p:to>
                                    </p:animClr>
                                    <p:set>
                                      <p:cBhvr>
                                        <p:cTn id="47" dur="1000" fill="hold"/>
                                        <p:tgtEl>
                                          <p:spTgt spid="9"/>
                                        </p:tgtEl>
                                        <p:attrNameLst>
                                          <p:attrName>fill.type</p:attrName>
                                        </p:attrNameLst>
                                      </p:cBhvr>
                                      <p:to>
                                        <p:strVal val="solid"/>
                                      </p:to>
                                    </p:set>
                                    <p:set>
                                      <p:cBhvr>
                                        <p:cTn id="48" dur="1000" fill="hold"/>
                                        <p:tgtEl>
                                          <p:spTgt spid="9"/>
                                        </p:tgtEl>
                                        <p:attrNameLst>
                                          <p:attrName>fill.on</p:attrName>
                                        </p:attrNameLst>
                                      </p:cBhvr>
                                      <p:to>
                                        <p:strVal val="true"/>
                                      </p:to>
                                    </p:set>
                                  </p:childTnLst>
                                </p:cTn>
                              </p:par>
                              <p:par>
                                <p:cTn id="49" presetID="42" presetClass="path" presetSubtype="0" accel="50000" decel="50000" fill="hold" nodeType="withEffect">
                                  <p:stCondLst>
                                    <p:cond delay="0"/>
                                  </p:stCondLst>
                                  <p:childTnLst>
                                    <p:animMotion origin="layout" path="M 4.58333E-6 -2.46914E-7 L 0.39513 0.00355 " pathEditMode="relative" rAng="0" ptsTypes="AA">
                                      <p:cBhvr>
                                        <p:cTn id="50" dur="2000" fill="hold"/>
                                        <p:tgtEl>
                                          <p:spTgt spid="8"/>
                                        </p:tgtEl>
                                        <p:attrNameLst>
                                          <p:attrName>ppt_x</p:attrName>
                                          <p:attrName>ppt_y</p:attrName>
                                        </p:attrNameLst>
                                      </p:cBhvr>
                                      <p:rCtr x="19757" y="170"/>
                                    </p:animMotion>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1"/>
                                        </p:tgtEl>
                                        <p:attrNameLst>
                                          <p:attrName>fillcolor</p:attrName>
                                        </p:attrNameLst>
                                      </p:cBhvr>
                                      <p:to>
                                        <a:srgbClr val="FF5D5D"/>
                                      </p:to>
                                    </p:animClr>
                                    <p:set>
                                      <p:cBhvr>
                                        <p:cTn id="56" dur="1000" fill="hold"/>
                                        <p:tgtEl>
                                          <p:spTgt spid="11"/>
                                        </p:tgtEl>
                                        <p:attrNameLst>
                                          <p:attrName>fill.type</p:attrName>
                                        </p:attrNameLst>
                                      </p:cBhvr>
                                      <p:to>
                                        <p:strVal val="solid"/>
                                      </p:to>
                                    </p:set>
                                    <p:set>
                                      <p:cBhvr>
                                        <p:cTn id="57" dur="1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1000" fill="hold"/>
                                        <p:tgtEl>
                                          <p:spTgt spid="10"/>
                                        </p:tgtEl>
                                        <p:attrNameLst>
                                          <p:attrName>fillcolor</p:attrName>
                                        </p:attrNameLst>
                                      </p:cBhvr>
                                      <p:to>
                                        <a:srgbClr val="FF5D5D"/>
                                      </p:to>
                                    </p:animClr>
                                    <p:set>
                                      <p:cBhvr>
                                        <p:cTn id="63" dur="1000" fill="hold"/>
                                        <p:tgtEl>
                                          <p:spTgt spid="10"/>
                                        </p:tgtEl>
                                        <p:attrNameLst>
                                          <p:attrName>fill.type</p:attrName>
                                        </p:attrNameLst>
                                      </p:cBhvr>
                                      <p:to>
                                        <p:strVal val="solid"/>
                                      </p:to>
                                    </p:set>
                                    <p:set>
                                      <p:cBhvr>
                                        <p:cTn id="64" dur="1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 grpId="0"/>
      <p:bldP spid="5"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Rectangle: Rounded Corners 18">
            <a:extLst>
              <a:ext uri="{FF2B5EF4-FFF2-40B4-BE49-F238E27FC236}">
                <a16:creationId xmlns:a16="http://schemas.microsoft.com/office/drawing/2014/main" id="{C12AF386-10E7-4C03-91B5-7499842FAE72}"/>
              </a:ext>
            </a:extLst>
          </p:cNvPr>
          <p:cNvSpPr/>
          <p:nvPr/>
        </p:nvSpPr>
        <p:spPr>
          <a:xfrm>
            <a:off x="1371600" y="800100"/>
            <a:ext cx="15849599" cy="87630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矩形 12">
            <a:extLst>
              <a:ext uri="{FF2B5EF4-FFF2-40B4-BE49-F238E27FC236}">
                <a16:creationId xmlns:a16="http://schemas.microsoft.com/office/drawing/2014/main" id="{2543E227-6D98-4DB8-A886-7DE1574FC611}"/>
              </a:ext>
            </a:extLst>
          </p:cNvPr>
          <p:cNvSpPr/>
          <p:nvPr/>
        </p:nvSpPr>
        <p:spPr>
          <a:xfrm>
            <a:off x="4010891" y="858984"/>
            <a:ext cx="10134600" cy="1488869"/>
          </a:xfrm>
          <a:prstGeom prst="rect">
            <a:avLst/>
          </a:prstGeom>
        </p:spPr>
        <p:txBody>
          <a:bodyPr wrap="square">
            <a:spAutoFit/>
          </a:bodyPr>
          <a:lstStyle/>
          <a:p>
            <a:pPr indent="457200" algn="ctr">
              <a:lnSpc>
                <a:spcPct val="150000"/>
              </a:lnSpc>
            </a:pPr>
            <a:r>
              <a:rPr lang="en-US" sz="6600">
                <a:latin typeface="#9Slide05 SVNHaptic Script" panose="00000500000000000000" pitchFamily="2" charset="0"/>
              </a:rPr>
              <a:t>Mở bài ta cần nêu ý gì?</a:t>
            </a:r>
            <a:endParaRPr lang="zh-CN" altLang="en-US" sz="5400" dirty="0">
              <a:latin typeface="#9Slide05 SVNHaptic Script" panose="00000500000000000000" pitchFamily="2" charset="0"/>
              <a:ea typeface="仓耳今楷05-6763 W05" panose="02020400000000000000" pitchFamily="18" charset="-122"/>
            </a:endParaRPr>
          </a:p>
        </p:txBody>
      </p:sp>
      <p:sp>
        <p:nvSpPr>
          <p:cNvPr id="5" name="矩形: 圆角 9">
            <a:extLst>
              <a:ext uri="{FF2B5EF4-FFF2-40B4-BE49-F238E27FC236}">
                <a16:creationId xmlns:a16="http://schemas.microsoft.com/office/drawing/2014/main" id="{D9D8269C-97E5-4751-9590-CC8AA306B05A}"/>
              </a:ext>
            </a:extLst>
          </p:cNvPr>
          <p:cNvSpPr/>
          <p:nvPr/>
        </p:nvSpPr>
        <p:spPr>
          <a:xfrm>
            <a:off x="4038600" y="1333499"/>
            <a:ext cx="10287000" cy="1021537"/>
          </a:xfrm>
          <a:prstGeom prst="roundRect">
            <a:avLst>
              <a:gd name="adj" fmla="val 11720"/>
            </a:avLst>
          </a:prstGeom>
          <a:no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1987" r="100000">
                        <a14:foregroundMark x1="17881" y1="36321" x2="16556" y2="62736"/>
                        <a14:foregroundMark x1="78146" y1="7075" x2="47682" y2="62736"/>
                        <a14:foregroundMark x1="35762" y1="37264" x2="43709" y2="61792"/>
                        <a14:foregroundMark x1="84768" y1="45283" x2="50331" y2="59906"/>
                        <a14:foregroundMark x1="92053" y1="55189" x2="80795" y2="58962"/>
                      </a14:backgroundRemoval>
                    </a14:imgEffect>
                  </a14:imgLayer>
                </a14:imgProps>
              </a:ext>
            </a:extLst>
          </a:blip>
          <a:stretch>
            <a:fillRect/>
          </a:stretch>
        </p:blipFill>
        <p:spPr>
          <a:xfrm>
            <a:off x="1186542" y="5820520"/>
            <a:ext cx="2618655" cy="3676524"/>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97101" l="0" r="100000"/>
                    </a14:imgEffect>
                  </a14:imgLayer>
                </a14:imgProps>
              </a:ext>
            </a:extLst>
          </a:blip>
          <a:stretch>
            <a:fillRect/>
          </a:stretch>
        </p:blipFill>
        <p:spPr>
          <a:xfrm>
            <a:off x="13605237" y="6404855"/>
            <a:ext cx="3615962" cy="3158245"/>
          </a:xfrm>
          <a:prstGeom prst="rect">
            <a:avLst/>
          </a:prstGeom>
        </p:spPr>
      </p:pic>
      <p:sp>
        <p:nvSpPr>
          <p:cNvPr id="8" name="Hình chữ nhật: Góc Tròn 14">
            <a:extLst>
              <a:ext uri="{FF2B5EF4-FFF2-40B4-BE49-F238E27FC236}">
                <a16:creationId xmlns:a16="http://schemas.microsoft.com/office/drawing/2014/main" id="{A30804C3-648D-4689-B1B8-A61270528B4E}"/>
              </a:ext>
            </a:extLst>
          </p:cNvPr>
          <p:cNvSpPr/>
          <p:nvPr/>
        </p:nvSpPr>
        <p:spPr>
          <a:xfrm>
            <a:off x="3805199" y="3826822"/>
            <a:ext cx="10487744"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5">
                    <a:lumMod val="50000"/>
                  </a:schemeClr>
                </a:solidFill>
                <a:latin typeface="+mj-lt"/>
                <a:cs typeface="#9Slide03 Arima Madurai" panose="00000500000000000000" pitchFamily="2" charset="0"/>
              </a:rPr>
              <a:t>A. </a:t>
            </a:r>
            <a:r>
              <a:rPr lang="en-US" sz="4400">
                <a:solidFill>
                  <a:schemeClr val="accent5">
                    <a:lumMod val="50000"/>
                  </a:schemeClr>
                </a:solidFill>
                <a:latin typeface="+mj-lt"/>
                <a:cs typeface="#9Slide03 Arima Madurai" panose="00000500000000000000" pitchFamily="2" charset="0"/>
              </a:rPr>
              <a:t>Đồ vật em định tả là </a:t>
            </a:r>
            <a:r>
              <a:rPr lang="en-US" sz="4400">
                <a:solidFill>
                  <a:schemeClr val="accent5">
                    <a:lumMod val="50000"/>
                  </a:schemeClr>
                </a:solidFill>
                <a:latin typeface="+mj-lt"/>
                <a:cs typeface="#9Slide03 Arima Madurai" panose="00000500000000000000" pitchFamily="2" charset="0"/>
              </a:rPr>
              <a:t>gì</a:t>
            </a:r>
            <a:r>
              <a:rPr lang="en-US" sz="4400" smtClean="0">
                <a:solidFill>
                  <a:schemeClr val="accent5">
                    <a:lumMod val="50000"/>
                  </a:schemeClr>
                </a:solidFill>
                <a:latin typeface="+mj-lt"/>
                <a:cs typeface="#9Slide03 Arima Madurai" panose="00000500000000000000" pitchFamily="2" charset="0"/>
              </a:rPr>
              <a:t>?</a:t>
            </a:r>
            <a:endParaRPr lang="en-US" sz="4400">
              <a:solidFill>
                <a:schemeClr val="accent5">
                  <a:lumMod val="50000"/>
                </a:schemeClr>
              </a:solidFill>
              <a:latin typeface="+mj-lt"/>
              <a:cs typeface="#9Slide03 Arima Madurai" panose="00000500000000000000" pitchFamily="2" charset="0"/>
            </a:endParaRPr>
          </a:p>
        </p:txBody>
      </p:sp>
      <p:sp>
        <p:nvSpPr>
          <p:cNvPr id="11" name="Hình chữ nhật: Góc Tròn 15">
            <a:extLst>
              <a:ext uri="{FF2B5EF4-FFF2-40B4-BE49-F238E27FC236}">
                <a16:creationId xmlns:a16="http://schemas.microsoft.com/office/drawing/2014/main" id="{335D6B1E-8446-4FC7-B37C-D2BA597733F9}"/>
              </a:ext>
            </a:extLst>
          </p:cNvPr>
          <p:cNvSpPr/>
          <p:nvPr/>
        </p:nvSpPr>
        <p:spPr>
          <a:xfrm>
            <a:off x="3805198" y="4999954"/>
            <a:ext cx="10487744"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5">
                    <a:lumMod val="50000"/>
                  </a:schemeClr>
                </a:solidFill>
                <a:latin typeface="+mj-lt"/>
                <a:cs typeface="#9Slide03 Arima Madurai" panose="00000500000000000000" pitchFamily="2" charset="0"/>
              </a:rPr>
              <a:t>B. </a:t>
            </a:r>
            <a:r>
              <a:rPr lang="en-US" sz="4400">
                <a:solidFill>
                  <a:schemeClr val="accent5">
                    <a:lumMod val="50000"/>
                  </a:schemeClr>
                </a:solidFill>
                <a:latin typeface="+mj-lt"/>
                <a:cs typeface="#9Slide03 Arima Madurai" panose="00000500000000000000" pitchFamily="2" charset="0"/>
              </a:rPr>
              <a:t>Em thấy nó hoặc có nó khi </a:t>
            </a:r>
            <a:r>
              <a:rPr lang="en-US" sz="4400">
                <a:solidFill>
                  <a:schemeClr val="accent5">
                    <a:lumMod val="50000"/>
                  </a:schemeClr>
                </a:solidFill>
                <a:latin typeface="+mj-lt"/>
                <a:cs typeface="#9Slide03 Arima Madurai" panose="00000500000000000000" pitchFamily="2" charset="0"/>
              </a:rPr>
              <a:t>nào</a:t>
            </a:r>
            <a:r>
              <a:rPr lang="en-US" sz="4400" smtClean="0">
                <a:solidFill>
                  <a:schemeClr val="accent5">
                    <a:lumMod val="50000"/>
                  </a:schemeClr>
                </a:solidFill>
                <a:latin typeface="+mj-lt"/>
                <a:cs typeface="#9Slide03 Arima Madurai" panose="00000500000000000000" pitchFamily="2" charset="0"/>
              </a:rPr>
              <a:t>?</a:t>
            </a:r>
            <a:endParaRPr lang="en-US" sz="4400">
              <a:solidFill>
                <a:schemeClr val="accent5">
                  <a:lumMod val="50000"/>
                </a:schemeClr>
              </a:solidFill>
              <a:latin typeface="+mj-lt"/>
              <a:cs typeface="#9Slide03 Arima Madurai" panose="00000500000000000000" pitchFamily="2" charset="0"/>
            </a:endParaRPr>
          </a:p>
        </p:txBody>
      </p:sp>
      <p:sp>
        <p:nvSpPr>
          <p:cNvPr id="12" name="Hình chữ nhật: Góc Tròn 16">
            <a:extLst>
              <a:ext uri="{FF2B5EF4-FFF2-40B4-BE49-F238E27FC236}">
                <a16:creationId xmlns:a16="http://schemas.microsoft.com/office/drawing/2014/main" id="{D9253029-A5DD-4220-848C-90A666E8B9A1}"/>
              </a:ext>
            </a:extLst>
          </p:cNvPr>
          <p:cNvSpPr/>
          <p:nvPr/>
        </p:nvSpPr>
        <p:spPr>
          <a:xfrm>
            <a:off x="3805197" y="6173086"/>
            <a:ext cx="10487744"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400">
                <a:solidFill>
                  <a:schemeClr val="accent5">
                    <a:lumMod val="50000"/>
                  </a:schemeClr>
                </a:solidFill>
                <a:latin typeface="+mj-lt"/>
                <a:cs typeface="#9Slide03 Arima Madurai" panose="00000500000000000000" pitchFamily="2" charset="0"/>
              </a:rPr>
              <a:t>C. </a:t>
            </a:r>
            <a:r>
              <a:rPr lang="en-US" sz="4400" smtClean="0">
                <a:solidFill>
                  <a:schemeClr val="accent5">
                    <a:lumMod val="50000"/>
                  </a:schemeClr>
                </a:solidFill>
                <a:latin typeface="+mj-lt"/>
                <a:cs typeface="#9Slide03 Arima Madurai" panose="00000500000000000000" pitchFamily="2" charset="0"/>
              </a:rPr>
              <a:t>Cả A và B đều đúng. </a:t>
            </a:r>
            <a:endParaRPr lang="en-US" sz="4400">
              <a:solidFill>
                <a:schemeClr val="accent5">
                  <a:lumMod val="50000"/>
                </a:schemeClr>
              </a:solidFill>
              <a:latin typeface="+mj-lt"/>
              <a:cs typeface="#9Slide03 Arima Madurai" panose="00000500000000000000" pitchFamily="2" charset="0"/>
            </a:endParaRPr>
          </a:p>
        </p:txBody>
      </p:sp>
    </p:spTree>
    <p:extLst>
      <p:ext uri="{BB962C8B-B14F-4D97-AF65-F5344CB8AC3E}">
        <p14:creationId xmlns:p14="http://schemas.microsoft.com/office/powerpoint/2010/main" val="12544659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000"/>
                            </p:stCondLst>
                            <p:childTnLst>
                              <p:par>
                                <p:cTn id="24" presetID="37"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900" decel="100000" fill="hold"/>
                                        <p:tgtEl>
                                          <p:spTgt spid="8"/>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900" decel="100000" fill="hold"/>
                                        <p:tgtEl>
                                          <p:spTgt spid="1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5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900" decel="100000" fill="hold"/>
                                        <p:tgtEl>
                                          <p:spTgt spid="12"/>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8"/>
                                        </p:tgtEl>
                                        <p:attrNameLst>
                                          <p:attrName>fillcolor</p:attrName>
                                        </p:attrNameLst>
                                      </p:cBhvr>
                                      <p:to>
                                        <a:srgbClr val="FF5D5D"/>
                                      </p:to>
                                    </p:animClr>
                                    <p:set>
                                      <p:cBhvr>
                                        <p:cTn id="47" dur="1000" fill="hold"/>
                                        <p:tgtEl>
                                          <p:spTgt spid="8"/>
                                        </p:tgtEl>
                                        <p:attrNameLst>
                                          <p:attrName>fill.type</p:attrName>
                                        </p:attrNameLst>
                                      </p:cBhvr>
                                      <p:to>
                                        <p:strVal val="solid"/>
                                      </p:to>
                                    </p:set>
                                    <p:set>
                                      <p:cBhvr>
                                        <p:cTn id="48" dur="1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1"/>
                                        </p:tgtEl>
                                        <p:attrNameLst>
                                          <p:attrName>fillcolor</p:attrName>
                                        </p:attrNameLst>
                                      </p:cBhvr>
                                      <p:to>
                                        <a:srgbClr val="FF5D5D"/>
                                      </p:to>
                                    </p:animClr>
                                    <p:set>
                                      <p:cBhvr>
                                        <p:cTn id="54" dur="1000" fill="hold"/>
                                        <p:tgtEl>
                                          <p:spTgt spid="11"/>
                                        </p:tgtEl>
                                        <p:attrNameLst>
                                          <p:attrName>fill.type</p:attrName>
                                        </p:attrNameLst>
                                      </p:cBhvr>
                                      <p:to>
                                        <p:strVal val="solid"/>
                                      </p:to>
                                    </p:set>
                                    <p:set>
                                      <p:cBhvr>
                                        <p:cTn id="55" dur="1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12"/>
                                        </p:tgtEl>
                                        <p:attrNameLst>
                                          <p:attrName>fillcolor</p:attrName>
                                        </p:attrNameLst>
                                      </p:cBhvr>
                                      <p:to>
                                        <a:srgbClr val="95EF57"/>
                                      </p:to>
                                    </p:animClr>
                                    <p:set>
                                      <p:cBhvr>
                                        <p:cTn id="61" dur="1000" fill="hold"/>
                                        <p:tgtEl>
                                          <p:spTgt spid="12"/>
                                        </p:tgtEl>
                                        <p:attrNameLst>
                                          <p:attrName>fill.type</p:attrName>
                                        </p:attrNameLst>
                                      </p:cBhvr>
                                      <p:to>
                                        <p:strVal val="solid"/>
                                      </p:to>
                                    </p:set>
                                    <p:set>
                                      <p:cBhvr>
                                        <p:cTn id="62" dur="1000" fill="hold"/>
                                        <p:tgtEl>
                                          <p:spTgt spid="12"/>
                                        </p:tgtEl>
                                        <p:attrNameLst>
                                          <p:attrName>fill.on</p:attrName>
                                        </p:attrNameLst>
                                      </p:cBhvr>
                                      <p:to>
                                        <p:strVal val="true"/>
                                      </p:to>
                                    </p:set>
                                  </p:childTnLst>
                                </p:cTn>
                              </p:par>
                              <p:par>
                                <p:cTn id="63" presetID="14" presetClass="exit" presetSubtype="10" fill="hold" nodeType="withEffect">
                                  <p:stCondLst>
                                    <p:cond delay="0"/>
                                  </p:stCondLst>
                                  <p:childTnLst>
                                    <p:animEffect transition="out" filter="randombar(horizontal)">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 grpId="0"/>
      <p:bldP spid="5" grpId="0" animBg="1"/>
      <p:bldP spid="8"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Rectangle: Rounded Corners 18">
            <a:extLst>
              <a:ext uri="{FF2B5EF4-FFF2-40B4-BE49-F238E27FC236}">
                <a16:creationId xmlns:a16="http://schemas.microsoft.com/office/drawing/2014/main" id="{C12AF386-10E7-4C03-91B5-7499842FAE72}"/>
              </a:ext>
            </a:extLst>
          </p:cNvPr>
          <p:cNvSpPr/>
          <p:nvPr/>
        </p:nvSpPr>
        <p:spPr>
          <a:xfrm>
            <a:off x="1371600" y="800100"/>
            <a:ext cx="15849599" cy="87630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矩形 12">
            <a:extLst>
              <a:ext uri="{FF2B5EF4-FFF2-40B4-BE49-F238E27FC236}">
                <a16:creationId xmlns:a16="http://schemas.microsoft.com/office/drawing/2014/main" id="{2543E227-6D98-4DB8-A886-7DE1574FC611}"/>
              </a:ext>
            </a:extLst>
          </p:cNvPr>
          <p:cNvSpPr/>
          <p:nvPr/>
        </p:nvSpPr>
        <p:spPr>
          <a:xfrm>
            <a:off x="4034883" y="968399"/>
            <a:ext cx="10134600" cy="1488869"/>
          </a:xfrm>
          <a:prstGeom prst="rect">
            <a:avLst/>
          </a:prstGeom>
        </p:spPr>
        <p:txBody>
          <a:bodyPr wrap="square">
            <a:spAutoFit/>
          </a:bodyPr>
          <a:lstStyle/>
          <a:p>
            <a:pPr indent="457200" algn="ctr">
              <a:lnSpc>
                <a:spcPct val="150000"/>
              </a:lnSpc>
            </a:pPr>
            <a:r>
              <a:rPr lang="en-US" sz="6600" smtClean="0">
                <a:latin typeface="#9Slide05 SVNHaptic Script" panose="00000500000000000000" pitchFamily="2" charset="0"/>
              </a:rPr>
              <a:t>Có mấy cách mở bài?</a:t>
            </a:r>
            <a:endParaRPr lang="zh-CN" altLang="en-US" sz="5400" dirty="0">
              <a:latin typeface="#9Slide05 SVNHaptic Script" panose="00000500000000000000" pitchFamily="2" charset="0"/>
              <a:ea typeface="仓耳今楷05-6763 W05" panose="02020400000000000000" pitchFamily="18" charset="-122"/>
            </a:endParaRPr>
          </a:p>
        </p:txBody>
      </p:sp>
      <p:sp>
        <p:nvSpPr>
          <p:cNvPr id="5" name="矩形: 圆角 9">
            <a:extLst>
              <a:ext uri="{FF2B5EF4-FFF2-40B4-BE49-F238E27FC236}">
                <a16:creationId xmlns:a16="http://schemas.microsoft.com/office/drawing/2014/main" id="{D9D8269C-97E5-4751-9590-CC8AA306B05A}"/>
              </a:ext>
            </a:extLst>
          </p:cNvPr>
          <p:cNvSpPr/>
          <p:nvPr/>
        </p:nvSpPr>
        <p:spPr>
          <a:xfrm>
            <a:off x="4038600" y="1333499"/>
            <a:ext cx="10287000" cy="1021537"/>
          </a:xfrm>
          <a:prstGeom prst="roundRect">
            <a:avLst>
              <a:gd name="adj" fmla="val 11720"/>
            </a:avLst>
          </a:prstGeom>
          <a:no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1667" r="100000"/>
                    </a14:imgEffect>
                  </a14:imgLayer>
                </a14:imgProps>
              </a:ext>
            </a:extLst>
          </a:blip>
          <a:stretch>
            <a:fillRect/>
          </a:stretch>
        </p:blipFill>
        <p:spPr>
          <a:xfrm flipH="1">
            <a:off x="14053975" y="5946344"/>
            <a:ext cx="2944733" cy="3553410"/>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100000" l="3315" r="100000">
                        <a14:foregroundMark x1="41436" y1="42105" x2="40331" y2="60965"/>
                        <a14:foregroundMark x1="21547" y1="26316" x2="21547" y2="42105"/>
                        <a14:foregroundMark x1="22652" y1="43860" x2="23757" y2="59211"/>
                      </a14:backgroundRemoval>
                    </a14:imgEffect>
                  </a14:imgLayer>
                </a14:imgProps>
              </a:ext>
            </a:extLst>
          </a:blip>
          <a:stretch>
            <a:fillRect/>
          </a:stretch>
        </p:blipFill>
        <p:spPr>
          <a:xfrm>
            <a:off x="1356732" y="6247209"/>
            <a:ext cx="2404618" cy="3029021"/>
          </a:xfrm>
          <a:prstGeom prst="rect">
            <a:avLst/>
          </a:prstGeom>
        </p:spPr>
      </p:pic>
      <p:sp>
        <p:nvSpPr>
          <p:cNvPr id="9" name="Hình chữ nhật: Góc Tròn 14">
            <a:extLst>
              <a:ext uri="{FF2B5EF4-FFF2-40B4-BE49-F238E27FC236}">
                <a16:creationId xmlns:a16="http://schemas.microsoft.com/office/drawing/2014/main" id="{A30804C3-648D-4689-B1B8-A61270528B4E}"/>
              </a:ext>
            </a:extLst>
          </p:cNvPr>
          <p:cNvSpPr/>
          <p:nvPr/>
        </p:nvSpPr>
        <p:spPr>
          <a:xfrm>
            <a:off x="3805198" y="3826822"/>
            <a:ext cx="10942269"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5">
                    <a:lumMod val="50000"/>
                  </a:schemeClr>
                </a:solidFill>
                <a:latin typeface="+mj-lt"/>
                <a:cs typeface="#9Slide03 Arima Madurai" panose="00000500000000000000" pitchFamily="2" charset="0"/>
              </a:rPr>
              <a:t>A. </a:t>
            </a:r>
            <a:r>
              <a:rPr lang="en-US" sz="4400" smtClean="0">
                <a:solidFill>
                  <a:schemeClr val="accent5">
                    <a:lumMod val="50000"/>
                  </a:schemeClr>
                </a:solidFill>
                <a:latin typeface="+mj-lt"/>
                <a:cs typeface="#9Slide03 Arima Madurai" panose="00000500000000000000" pitchFamily="2" charset="0"/>
              </a:rPr>
              <a:t>1 cách: Mở bài trực tiếp</a:t>
            </a:r>
            <a:endParaRPr lang="en-US" sz="4400">
              <a:solidFill>
                <a:schemeClr val="accent5">
                  <a:lumMod val="50000"/>
                </a:schemeClr>
              </a:solidFill>
              <a:latin typeface="+mj-lt"/>
              <a:cs typeface="#9Slide03 Arima Madurai" panose="00000500000000000000" pitchFamily="2" charset="0"/>
            </a:endParaRPr>
          </a:p>
        </p:txBody>
      </p:sp>
      <p:sp>
        <p:nvSpPr>
          <p:cNvPr id="11" name="Hình chữ nhật: Góc Tròn 15">
            <a:extLst>
              <a:ext uri="{FF2B5EF4-FFF2-40B4-BE49-F238E27FC236}">
                <a16:creationId xmlns:a16="http://schemas.microsoft.com/office/drawing/2014/main" id="{335D6B1E-8446-4FC7-B37C-D2BA597733F9}"/>
              </a:ext>
            </a:extLst>
          </p:cNvPr>
          <p:cNvSpPr/>
          <p:nvPr/>
        </p:nvSpPr>
        <p:spPr>
          <a:xfrm>
            <a:off x="3805197" y="4999954"/>
            <a:ext cx="10942269"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5">
                    <a:lumMod val="50000"/>
                  </a:schemeClr>
                </a:solidFill>
                <a:latin typeface="+mj-lt"/>
                <a:cs typeface="#9Slide03 Arima Madurai" panose="00000500000000000000" pitchFamily="2" charset="0"/>
              </a:rPr>
              <a:t>B. </a:t>
            </a:r>
            <a:r>
              <a:rPr lang="en-US" sz="4400">
                <a:solidFill>
                  <a:schemeClr val="accent5">
                    <a:lumMod val="50000"/>
                  </a:schemeClr>
                </a:solidFill>
                <a:cs typeface="#9Slide03 Arima Madurai" panose="00000500000000000000" pitchFamily="2" charset="0"/>
              </a:rPr>
              <a:t>1 cách: </a:t>
            </a:r>
            <a:r>
              <a:rPr lang="en-US" sz="4400">
                <a:solidFill>
                  <a:schemeClr val="accent5">
                    <a:lumMod val="50000"/>
                  </a:schemeClr>
                </a:solidFill>
                <a:cs typeface="#9Slide03 Arima Madurai" panose="00000500000000000000" pitchFamily="2" charset="0"/>
              </a:rPr>
              <a:t>Mở </a:t>
            </a:r>
            <a:r>
              <a:rPr lang="en-US" sz="4400" smtClean="0">
                <a:solidFill>
                  <a:schemeClr val="accent5">
                    <a:lumMod val="50000"/>
                  </a:schemeClr>
                </a:solidFill>
                <a:cs typeface="#9Slide03 Arima Madurai" panose="00000500000000000000" pitchFamily="2" charset="0"/>
              </a:rPr>
              <a:t>bài gián </a:t>
            </a:r>
            <a:r>
              <a:rPr lang="en-US" sz="4400">
                <a:solidFill>
                  <a:schemeClr val="accent5">
                    <a:lumMod val="50000"/>
                  </a:schemeClr>
                </a:solidFill>
                <a:cs typeface="#9Slide03 Arima Madurai" panose="00000500000000000000" pitchFamily="2" charset="0"/>
              </a:rPr>
              <a:t>tiếp</a:t>
            </a:r>
            <a:endParaRPr lang="en-US" sz="4400">
              <a:solidFill>
                <a:schemeClr val="accent5">
                  <a:lumMod val="50000"/>
                </a:schemeClr>
              </a:solidFill>
              <a:latin typeface="+mj-lt"/>
              <a:cs typeface="#9Slide03 Arima Madurai" panose="00000500000000000000" pitchFamily="2" charset="0"/>
            </a:endParaRPr>
          </a:p>
        </p:txBody>
      </p:sp>
      <p:sp>
        <p:nvSpPr>
          <p:cNvPr id="12" name="Hình chữ nhật: Góc Tròn 16">
            <a:extLst>
              <a:ext uri="{FF2B5EF4-FFF2-40B4-BE49-F238E27FC236}">
                <a16:creationId xmlns:a16="http://schemas.microsoft.com/office/drawing/2014/main" id="{D9253029-A5DD-4220-848C-90A666E8B9A1}"/>
              </a:ext>
            </a:extLst>
          </p:cNvPr>
          <p:cNvSpPr/>
          <p:nvPr/>
        </p:nvSpPr>
        <p:spPr>
          <a:xfrm>
            <a:off x="3805197" y="6173086"/>
            <a:ext cx="10942272"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400">
                <a:solidFill>
                  <a:schemeClr val="accent5">
                    <a:lumMod val="50000"/>
                  </a:schemeClr>
                </a:solidFill>
                <a:latin typeface="+mj-lt"/>
                <a:cs typeface="#9Slide03 Arima Madurai" panose="00000500000000000000" pitchFamily="2" charset="0"/>
              </a:rPr>
              <a:t>C. </a:t>
            </a:r>
            <a:r>
              <a:rPr lang="en-US" sz="4400">
                <a:solidFill>
                  <a:schemeClr val="accent5">
                    <a:lumMod val="50000"/>
                  </a:schemeClr>
                </a:solidFill>
                <a:cs typeface="#9Slide03 Arima Madurai" panose="00000500000000000000" pitchFamily="2" charset="0"/>
              </a:rPr>
              <a:t>2</a:t>
            </a:r>
            <a:r>
              <a:rPr lang="en-US" sz="4400" smtClean="0">
                <a:solidFill>
                  <a:schemeClr val="accent5">
                    <a:lumMod val="50000"/>
                  </a:schemeClr>
                </a:solidFill>
                <a:cs typeface="#9Slide03 Arima Madurai" panose="00000500000000000000" pitchFamily="2" charset="0"/>
              </a:rPr>
              <a:t> </a:t>
            </a:r>
            <a:r>
              <a:rPr lang="en-US" sz="4400">
                <a:solidFill>
                  <a:schemeClr val="accent5">
                    <a:lumMod val="50000"/>
                  </a:schemeClr>
                </a:solidFill>
                <a:cs typeface="#9Slide03 Arima Madurai" panose="00000500000000000000" pitchFamily="2" charset="0"/>
              </a:rPr>
              <a:t>cách: Mở bài </a:t>
            </a:r>
            <a:r>
              <a:rPr lang="en-US" sz="4400">
                <a:solidFill>
                  <a:schemeClr val="accent5">
                    <a:lumMod val="50000"/>
                  </a:schemeClr>
                </a:solidFill>
                <a:cs typeface="#9Slide03 Arima Madurai" panose="00000500000000000000" pitchFamily="2" charset="0"/>
              </a:rPr>
              <a:t>trực </a:t>
            </a:r>
            <a:r>
              <a:rPr lang="en-US" sz="4400" smtClean="0">
                <a:solidFill>
                  <a:schemeClr val="accent5">
                    <a:lumMod val="50000"/>
                  </a:schemeClr>
                </a:solidFill>
                <a:cs typeface="#9Slide03 Arima Madurai" panose="00000500000000000000" pitchFamily="2" charset="0"/>
              </a:rPr>
              <a:t>tiếp và mở bài gián tiếp</a:t>
            </a:r>
            <a:r>
              <a:rPr lang="en-US" sz="4400" smtClean="0">
                <a:solidFill>
                  <a:schemeClr val="accent5">
                    <a:lumMod val="50000"/>
                  </a:schemeClr>
                </a:solidFill>
                <a:latin typeface="+mj-lt"/>
                <a:cs typeface="#9Slide03 Arima Madurai" panose="00000500000000000000" pitchFamily="2" charset="0"/>
              </a:rPr>
              <a:t> </a:t>
            </a:r>
            <a:endParaRPr lang="en-US" sz="4400">
              <a:solidFill>
                <a:schemeClr val="accent5">
                  <a:lumMod val="50000"/>
                </a:schemeClr>
              </a:solidFill>
              <a:latin typeface="+mj-lt"/>
              <a:cs typeface="#9Slide03 Arima Madurai" panose="00000500000000000000" pitchFamily="2" charset="0"/>
            </a:endParaRPr>
          </a:p>
        </p:txBody>
      </p:sp>
    </p:spTree>
    <p:extLst>
      <p:ext uri="{BB962C8B-B14F-4D97-AF65-F5344CB8AC3E}">
        <p14:creationId xmlns:p14="http://schemas.microsoft.com/office/powerpoint/2010/main" val="42818748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1000"/>
                            </p:stCondLst>
                            <p:childTnLst>
                              <p:par>
                                <p:cTn id="19" presetID="37"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900" decel="100000" fill="hold"/>
                                        <p:tgtEl>
                                          <p:spTgt spid="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900" decel="100000" fill="hold"/>
                                        <p:tgtEl>
                                          <p:spTgt spid="11"/>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5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7" presetID="53" presetClass="entr" presetSubtype="16" fill="hold" nodeType="withEffect">
                                  <p:stCondLst>
                                    <p:cond delay="50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9"/>
                                        </p:tgtEl>
                                        <p:attrNameLst>
                                          <p:attrName>fillcolor</p:attrName>
                                        </p:attrNameLst>
                                      </p:cBhvr>
                                      <p:to>
                                        <a:srgbClr val="FF5D5D"/>
                                      </p:to>
                                    </p:animClr>
                                    <p:set>
                                      <p:cBhvr>
                                        <p:cTn id="47" dur="1000" fill="hold"/>
                                        <p:tgtEl>
                                          <p:spTgt spid="9"/>
                                        </p:tgtEl>
                                        <p:attrNameLst>
                                          <p:attrName>fill.type</p:attrName>
                                        </p:attrNameLst>
                                      </p:cBhvr>
                                      <p:to>
                                        <p:strVal val="solid"/>
                                      </p:to>
                                    </p:set>
                                    <p:set>
                                      <p:cBhvr>
                                        <p:cTn id="48" dur="1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1"/>
                                        </p:tgtEl>
                                        <p:attrNameLst>
                                          <p:attrName>fillcolor</p:attrName>
                                        </p:attrNameLst>
                                      </p:cBhvr>
                                      <p:to>
                                        <a:srgbClr val="FF5D5D"/>
                                      </p:to>
                                    </p:animClr>
                                    <p:set>
                                      <p:cBhvr>
                                        <p:cTn id="54" dur="1000" fill="hold"/>
                                        <p:tgtEl>
                                          <p:spTgt spid="11"/>
                                        </p:tgtEl>
                                        <p:attrNameLst>
                                          <p:attrName>fill.type</p:attrName>
                                        </p:attrNameLst>
                                      </p:cBhvr>
                                      <p:to>
                                        <p:strVal val="solid"/>
                                      </p:to>
                                    </p:set>
                                    <p:set>
                                      <p:cBhvr>
                                        <p:cTn id="55" dur="1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12"/>
                                        </p:tgtEl>
                                        <p:attrNameLst>
                                          <p:attrName>fillcolor</p:attrName>
                                        </p:attrNameLst>
                                      </p:cBhvr>
                                      <p:to>
                                        <a:srgbClr val="95EF57"/>
                                      </p:to>
                                    </p:animClr>
                                    <p:set>
                                      <p:cBhvr>
                                        <p:cTn id="61" dur="1000" fill="hold"/>
                                        <p:tgtEl>
                                          <p:spTgt spid="12"/>
                                        </p:tgtEl>
                                        <p:attrNameLst>
                                          <p:attrName>fill.type</p:attrName>
                                        </p:attrNameLst>
                                      </p:cBhvr>
                                      <p:to>
                                        <p:strVal val="solid"/>
                                      </p:to>
                                    </p:set>
                                    <p:set>
                                      <p:cBhvr>
                                        <p:cTn id="62" dur="1000" fill="hold"/>
                                        <p:tgtEl>
                                          <p:spTgt spid="12"/>
                                        </p:tgtEl>
                                        <p:attrNameLst>
                                          <p:attrName>fill.on</p:attrName>
                                        </p:attrNameLst>
                                      </p:cBhvr>
                                      <p:to>
                                        <p:strVal val="true"/>
                                      </p:to>
                                    </p:set>
                                  </p:childTnLst>
                                </p:cTn>
                              </p:par>
                              <p:par>
                                <p:cTn id="63" presetID="42" presetClass="path" presetSubtype="0" accel="50000" decel="50000" fill="hold" nodeType="withEffect">
                                  <p:stCondLst>
                                    <p:cond delay="0"/>
                                  </p:stCondLst>
                                  <p:childTnLst>
                                    <p:animMotion origin="layout" path="M 1.66667E-6 -1.60494E-6 L 0.39514 0.00355 " pathEditMode="relative" rAng="0" ptsTypes="AA">
                                      <p:cBhvr>
                                        <p:cTn id="64" dur="2000" fill="hold"/>
                                        <p:tgtEl>
                                          <p:spTgt spid="8"/>
                                        </p:tgtEl>
                                        <p:attrNameLst>
                                          <p:attrName>ppt_x</p:attrName>
                                          <p:attrName>ppt_y</p:attrName>
                                        </p:attrNameLst>
                                      </p:cBhvr>
                                      <p:rCtr x="19757" y="170"/>
                                    </p:animMotion>
                                  </p:childTnLst>
                                </p:cTn>
                              </p:par>
                            </p:childTnLst>
                          </p:cTn>
                        </p:par>
                      </p:childTnLst>
                    </p:cTn>
                  </p:par>
                </p:childTnLst>
              </p:cTn>
              <p:nextCondLst>
                <p:cond evt="onClick" delay="0">
                  <p:tgtEl>
                    <p:spTgt spid="12"/>
                  </p:tgtEl>
                </p:cond>
              </p:nextCondLst>
            </p:seq>
          </p:childTnLst>
        </p:cTn>
      </p:par>
    </p:tnLst>
    <p:bldLst>
      <p:bldP spid="2" grpId="0"/>
      <p:bldP spid="5" grpId="0" animBg="1"/>
      <p:bldP spid="9"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Rectangle: Rounded Corners 18">
            <a:extLst>
              <a:ext uri="{FF2B5EF4-FFF2-40B4-BE49-F238E27FC236}">
                <a16:creationId xmlns:a16="http://schemas.microsoft.com/office/drawing/2014/main" id="{C12AF386-10E7-4C03-91B5-7499842FAE72}"/>
              </a:ext>
            </a:extLst>
          </p:cNvPr>
          <p:cNvSpPr/>
          <p:nvPr/>
        </p:nvSpPr>
        <p:spPr>
          <a:xfrm>
            <a:off x="1371600" y="800100"/>
            <a:ext cx="15849599" cy="87630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矩形 12">
            <a:extLst>
              <a:ext uri="{FF2B5EF4-FFF2-40B4-BE49-F238E27FC236}">
                <a16:creationId xmlns:a16="http://schemas.microsoft.com/office/drawing/2014/main" id="{2543E227-6D98-4DB8-A886-7DE1574FC611}"/>
              </a:ext>
            </a:extLst>
          </p:cNvPr>
          <p:cNvSpPr/>
          <p:nvPr/>
        </p:nvSpPr>
        <p:spPr>
          <a:xfrm>
            <a:off x="4073886" y="606631"/>
            <a:ext cx="10134600" cy="1488869"/>
          </a:xfrm>
          <a:prstGeom prst="rect">
            <a:avLst/>
          </a:prstGeom>
        </p:spPr>
        <p:txBody>
          <a:bodyPr wrap="square">
            <a:spAutoFit/>
          </a:bodyPr>
          <a:lstStyle/>
          <a:p>
            <a:pPr indent="457200" algn="ctr">
              <a:lnSpc>
                <a:spcPct val="150000"/>
              </a:lnSpc>
            </a:pPr>
            <a:r>
              <a:rPr lang="en-US" sz="6600">
                <a:latin typeface="#9Slide05 SVNHaptic Script" panose="00000500000000000000" pitchFamily="2" charset="0"/>
              </a:rPr>
              <a:t>Thân bài ta cần tả những gì?</a:t>
            </a:r>
            <a:endParaRPr lang="zh-CN" altLang="en-US" sz="5400" dirty="0">
              <a:latin typeface="#9Slide05 SVNHaptic Script" panose="00000500000000000000" pitchFamily="2" charset="0"/>
              <a:ea typeface="仓耳今楷05-6763 W05" panose="02020400000000000000" pitchFamily="18" charset="-122"/>
            </a:endParaRPr>
          </a:p>
        </p:txBody>
      </p:sp>
      <p:sp>
        <p:nvSpPr>
          <p:cNvPr id="5" name="矩形: 圆角 9">
            <a:extLst>
              <a:ext uri="{FF2B5EF4-FFF2-40B4-BE49-F238E27FC236}">
                <a16:creationId xmlns:a16="http://schemas.microsoft.com/office/drawing/2014/main" id="{D9D8269C-97E5-4751-9590-CC8AA306B05A}"/>
              </a:ext>
            </a:extLst>
          </p:cNvPr>
          <p:cNvSpPr/>
          <p:nvPr/>
        </p:nvSpPr>
        <p:spPr>
          <a:xfrm>
            <a:off x="4038600" y="995010"/>
            <a:ext cx="10287000" cy="1021537"/>
          </a:xfrm>
          <a:prstGeom prst="roundRect">
            <a:avLst>
              <a:gd name="adj" fmla="val 11720"/>
            </a:avLst>
          </a:prstGeom>
          <a:no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109" y1="45455" x2="34109" y2="86603"/>
                        <a14:foregroundMark x1="16279" y1="56938" x2="20930" y2="63158"/>
                        <a14:foregroundMark x1="86047" y1="60766" x2="95349" y2="56459"/>
                        <a14:foregroundMark x1="60465" y1="82775" x2="65116" y2="89952"/>
                        <a14:foregroundMark x1="11628" y1="57895" x2="22481" y2="65072"/>
                      </a14:backgroundRemoval>
                    </a14:imgEffect>
                  </a14:imgLayer>
                </a14:imgProps>
              </a:ext>
            </a:extLst>
          </a:blip>
          <a:stretch>
            <a:fillRect/>
          </a:stretch>
        </p:blipFill>
        <p:spPr>
          <a:xfrm>
            <a:off x="1295145" y="6091550"/>
            <a:ext cx="2095823" cy="339556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14325600" y="6157985"/>
            <a:ext cx="2371552" cy="3320173"/>
          </a:xfrm>
          <a:prstGeom prst="rect">
            <a:avLst/>
          </a:prstGeom>
        </p:spPr>
      </p:pic>
      <p:sp>
        <p:nvSpPr>
          <p:cNvPr id="8" name="Hình chữ nhật: Góc Tròn 14">
            <a:extLst>
              <a:ext uri="{FF2B5EF4-FFF2-40B4-BE49-F238E27FC236}">
                <a16:creationId xmlns:a16="http://schemas.microsoft.com/office/drawing/2014/main" id="{A30804C3-648D-4689-B1B8-A61270528B4E}"/>
              </a:ext>
            </a:extLst>
          </p:cNvPr>
          <p:cNvSpPr/>
          <p:nvPr/>
        </p:nvSpPr>
        <p:spPr>
          <a:xfrm>
            <a:off x="3548739" y="2307082"/>
            <a:ext cx="10942269" cy="1456477"/>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accent5">
                    <a:lumMod val="50000"/>
                  </a:schemeClr>
                </a:solidFill>
                <a:latin typeface="+mj-lt"/>
                <a:cs typeface="#9Slide03 Arima Madurai" panose="00000500000000000000" pitchFamily="2" charset="0"/>
              </a:rPr>
              <a:t>A. </a:t>
            </a:r>
            <a:r>
              <a:rPr lang="en-US" altLang="en-US" sz="4000">
                <a:solidFill>
                  <a:srgbClr val="002060"/>
                </a:solidFill>
                <a:cs typeface="Times New Roman" panose="02020603050405020304" pitchFamily="18" charset="0"/>
              </a:rPr>
              <a:t>Bao quát hình dáng của đồ vật (nhìn từ xa, nhìn gần có gì đặc biệt về kích thước, màu sắc,..)</a:t>
            </a:r>
          </a:p>
        </p:txBody>
      </p:sp>
      <p:sp>
        <p:nvSpPr>
          <p:cNvPr id="10" name="Hình chữ nhật: Góc Tròn 15">
            <a:extLst>
              <a:ext uri="{FF2B5EF4-FFF2-40B4-BE49-F238E27FC236}">
                <a16:creationId xmlns:a16="http://schemas.microsoft.com/office/drawing/2014/main" id="{335D6B1E-8446-4FC7-B37C-D2BA597733F9}"/>
              </a:ext>
            </a:extLst>
          </p:cNvPr>
          <p:cNvSpPr/>
          <p:nvPr/>
        </p:nvSpPr>
        <p:spPr>
          <a:xfrm>
            <a:off x="3535731" y="3991470"/>
            <a:ext cx="10987934" cy="2654412"/>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accent5">
                    <a:lumMod val="50000"/>
                  </a:schemeClr>
                </a:solidFill>
                <a:latin typeface="+mj-lt"/>
                <a:cs typeface="#9Slide03 Arima Madurai" panose="00000500000000000000" pitchFamily="2" charset="0"/>
              </a:rPr>
              <a:t>B. </a:t>
            </a:r>
            <a:r>
              <a:rPr lang="en-US" altLang="en-US" sz="4000">
                <a:solidFill>
                  <a:srgbClr val="002060"/>
                </a:solidFill>
                <a:cs typeface="Times New Roman" panose="02020603050405020304" pitchFamily="18" charset="0"/>
              </a:rPr>
              <a:t>Tả các bộ phận của đồ vật (hình thù, màu sắc, kích thước của từng bộ phận; có thể tả từ ngoài vào trong, từ trên xuống dưới hoặc từ trong ra ngoài, từ đưới lên trên)</a:t>
            </a:r>
          </a:p>
        </p:txBody>
      </p:sp>
      <p:sp>
        <p:nvSpPr>
          <p:cNvPr id="11" name="Hình chữ nhật: Góc Tròn 16">
            <a:extLst>
              <a:ext uri="{FF2B5EF4-FFF2-40B4-BE49-F238E27FC236}">
                <a16:creationId xmlns:a16="http://schemas.microsoft.com/office/drawing/2014/main" id="{D9253029-A5DD-4220-848C-90A666E8B9A1}"/>
              </a:ext>
            </a:extLst>
          </p:cNvPr>
          <p:cNvSpPr/>
          <p:nvPr/>
        </p:nvSpPr>
        <p:spPr>
          <a:xfrm>
            <a:off x="3581396" y="7995484"/>
            <a:ext cx="10942272"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000">
                <a:solidFill>
                  <a:schemeClr val="accent5">
                    <a:lumMod val="50000"/>
                  </a:schemeClr>
                </a:solidFill>
                <a:latin typeface="+mj-lt"/>
                <a:cs typeface="#9Slide03 Arima Madurai" panose="00000500000000000000" pitchFamily="2" charset="0"/>
              </a:rPr>
              <a:t>D</a:t>
            </a:r>
            <a:r>
              <a:rPr lang="en-US" sz="4000" smtClean="0">
                <a:solidFill>
                  <a:schemeClr val="accent5">
                    <a:lumMod val="50000"/>
                  </a:schemeClr>
                </a:solidFill>
                <a:latin typeface="+mj-lt"/>
                <a:cs typeface="#9Slide03 Arima Madurai" panose="00000500000000000000" pitchFamily="2" charset="0"/>
              </a:rPr>
              <a:t>. </a:t>
            </a:r>
            <a:r>
              <a:rPr lang="en-US" sz="4000" smtClean="0">
                <a:solidFill>
                  <a:schemeClr val="accent5">
                    <a:lumMod val="50000"/>
                  </a:schemeClr>
                </a:solidFill>
                <a:cs typeface="#9Slide03 Arima Madurai" panose="00000500000000000000" pitchFamily="2" charset="0"/>
              </a:rPr>
              <a:t>Cả 3 ý trên đều đúng. </a:t>
            </a:r>
            <a:endParaRPr lang="en-US" sz="4000">
              <a:solidFill>
                <a:schemeClr val="accent5">
                  <a:lumMod val="50000"/>
                </a:schemeClr>
              </a:solidFill>
              <a:latin typeface="+mj-lt"/>
              <a:cs typeface="#9Slide03 Arima Madurai" panose="00000500000000000000" pitchFamily="2" charset="0"/>
            </a:endParaRPr>
          </a:p>
        </p:txBody>
      </p:sp>
      <p:sp>
        <p:nvSpPr>
          <p:cNvPr id="12" name="Hình chữ nhật: Góc Tròn 15">
            <a:extLst>
              <a:ext uri="{FF2B5EF4-FFF2-40B4-BE49-F238E27FC236}">
                <a16:creationId xmlns:a16="http://schemas.microsoft.com/office/drawing/2014/main" id="{335D6B1E-8446-4FC7-B37C-D2BA597733F9}"/>
              </a:ext>
            </a:extLst>
          </p:cNvPr>
          <p:cNvSpPr/>
          <p:nvPr/>
        </p:nvSpPr>
        <p:spPr>
          <a:xfrm>
            <a:off x="3581396" y="6984332"/>
            <a:ext cx="10942269"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accent5">
                    <a:lumMod val="50000"/>
                  </a:schemeClr>
                </a:solidFill>
                <a:latin typeface="+mj-lt"/>
                <a:cs typeface="#9Slide03 Arima Madurai" panose="00000500000000000000" pitchFamily="2" charset="0"/>
              </a:rPr>
              <a:t>C</a:t>
            </a:r>
            <a:r>
              <a:rPr lang="en-US" sz="4000" smtClean="0">
                <a:solidFill>
                  <a:schemeClr val="accent5">
                    <a:lumMod val="50000"/>
                  </a:schemeClr>
                </a:solidFill>
                <a:latin typeface="+mj-lt"/>
                <a:cs typeface="#9Slide03 Arima Madurai" panose="00000500000000000000" pitchFamily="2" charset="0"/>
              </a:rPr>
              <a:t>. </a:t>
            </a:r>
            <a:r>
              <a:rPr lang="en-US" altLang="en-US" sz="4000">
                <a:solidFill>
                  <a:srgbClr val="002060"/>
                </a:solidFill>
                <a:cs typeface="Times New Roman" panose="02020603050405020304" pitchFamily="18" charset="0"/>
              </a:rPr>
              <a:t>Nêu công dụng của đồ vật </a:t>
            </a:r>
          </a:p>
        </p:txBody>
      </p:sp>
    </p:spTree>
    <p:extLst>
      <p:ext uri="{BB962C8B-B14F-4D97-AF65-F5344CB8AC3E}">
        <p14:creationId xmlns:p14="http://schemas.microsoft.com/office/powerpoint/2010/main" val="2179290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par>
                          <p:cTn id="21" fill="hold">
                            <p:stCondLst>
                              <p:cond delay="2000"/>
                            </p:stCondLst>
                            <p:childTnLst>
                              <p:par>
                                <p:cTn id="22" presetID="3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25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900" decel="100000" fill="hold"/>
                                        <p:tgtEl>
                                          <p:spTgt spid="1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25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900" decel="100000" fill="hold"/>
                                        <p:tgtEl>
                                          <p:spTgt spid="11"/>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1000" fill="hold"/>
                                        <p:tgtEl>
                                          <p:spTgt spid="8"/>
                                        </p:tgtEl>
                                        <p:attrNameLst>
                                          <p:attrName>fillcolor</p:attrName>
                                        </p:attrNameLst>
                                      </p:cBhvr>
                                      <p:to>
                                        <a:srgbClr val="FF5D5D"/>
                                      </p:to>
                                    </p:animClr>
                                    <p:set>
                                      <p:cBhvr>
                                        <p:cTn id="51" dur="1000" fill="hold"/>
                                        <p:tgtEl>
                                          <p:spTgt spid="8"/>
                                        </p:tgtEl>
                                        <p:attrNameLst>
                                          <p:attrName>fill.type</p:attrName>
                                        </p:attrNameLst>
                                      </p:cBhvr>
                                      <p:to>
                                        <p:strVal val="solid"/>
                                      </p:to>
                                    </p:set>
                                    <p:set>
                                      <p:cBhvr>
                                        <p:cTn id="52" dur="1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1000" fill="hold"/>
                                        <p:tgtEl>
                                          <p:spTgt spid="10"/>
                                        </p:tgtEl>
                                        <p:attrNameLst>
                                          <p:attrName>fillcolor</p:attrName>
                                        </p:attrNameLst>
                                      </p:cBhvr>
                                      <p:to>
                                        <a:srgbClr val="FF5D5D"/>
                                      </p:to>
                                    </p:animClr>
                                    <p:set>
                                      <p:cBhvr>
                                        <p:cTn id="58" dur="1000" fill="hold"/>
                                        <p:tgtEl>
                                          <p:spTgt spid="10"/>
                                        </p:tgtEl>
                                        <p:attrNameLst>
                                          <p:attrName>fill.type</p:attrName>
                                        </p:attrNameLst>
                                      </p:cBhvr>
                                      <p:to>
                                        <p:strVal val="solid"/>
                                      </p:to>
                                    </p:set>
                                    <p:set>
                                      <p:cBhvr>
                                        <p:cTn id="59" dur="1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1000" fill="hold"/>
                                        <p:tgtEl>
                                          <p:spTgt spid="11"/>
                                        </p:tgtEl>
                                        <p:attrNameLst>
                                          <p:attrName>fillcolor</p:attrName>
                                        </p:attrNameLst>
                                      </p:cBhvr>
                                      <p:to>
                                        <a:srgbClr val="95EF57"/>
                                      </p:to>
                                    </p:animClr>
                                    <p:set>
                                      <p:cBhvr>
                                        <p:cTn id="65" dur="1000" fill="hold"/>
                                        <p:tgtEl>
                                          <p:spTgt spid="11"/>
                                        </p:tgtEl>
                                        <p:attrNameLst>
                                          <p:attrName>fill.type</p:attrName>
                                        </p:attrNameLst>
                                      </p:cBhvr>
                                      <p:to>
                                        <p:strVal val="solid"/>
                                      </p:to>
                                    </p:set>
                                    <p:set>
                                      <p:cBhvr>
                                        <p:cTn id="66" dur="1000" fill="hold"/>
                                        <p:tgtEl>
                                          <p:spTgt spid="11"/>
                                        </p:tgtEl>
                                        <p:attrNameLst>
                                          <p:attrName>fill.on</p:attrName>
                                        </p:attrNameLst>
                                      </p:cBhvr>
                                      <p:to>
                                        <p:strVal val="true"/>
                                      </p:to>
                                    </p:set>
                                  </p:childTnLst>
                                </p:cTn>
                              </p:par>
                              <p:par>
                                <p:cTn id="67" presetID="42" presetClass="path" presetSubtype="0" accel="50000" decel="50000" fill="hold" nodeType="withEffect">
                                  <p:stCondLst>
                                    <p:cond delay="0"/>
                                  </p:stCondLst>
                                  <p:childTnLst>
                                    <p:animMotion origin="layout" path="M 2.91667E-6 3.45679E-6 L 0.00599 0.45756 " pathEditMode="relative" rAng="0" ptsTypes="AA">
                                      <p:cBhvr>
                                        <p:cTn id="68" dur="2000" fill="hold"/>
                                        <p:tgtEl>
                                          <p:spTgt spid="9"/>
                                        </p:tgtEl>
                                        <p:attrNameLst>
                                          <p:attrName>ppt_x</p:attrName>
                                          <p:attrName>ppt_y</p:attrName>
                                        </p:attrNameLst>
                                      </p:cBhvr>
                                      <p:rCtr x="295" y="22870"/>
                                    </p:animMotion>
                                  </p:childTnLst>
                                </p:cTn>
                              </p:par>
                            </p:childTnLst>
                          </p:cTn>
                        </p:par>
                      </p:childTnLst>
                    </p:cTn>
                  </p:par>
                </p:childTnLst>
              </p:cTn>
              <p:nextCondLst>
                <p:cond evt="onClick" delay="0">
                  <p:tgtEl>
                    <p:spTgt spid="11"/>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1000" fill="hold"/>
                                        <p:tgtEl>
                                          <p:spTgt spid="12"/>
                                        </p:tgtEl>
                                        <p:attrNameLst>
                                          <p:attrName>fillcolor</p:attrName>
                                        </p:attrNameLst>
                                      </p:cBhvr>
                                      <p:to>
                                        <a:srgbClr val="FF5D5D"/>
                                      </p:to>
                                    </p:animClr>
                                    <p:set>
                                      <p:cBhvr>
                                        <p:cTn id="74" dur="1000" fill="hold"/>
                                        <p:tgtEl>
                                          <p:spTgt spid="12"/>
                                        </p:tgtEl>
                                        <p:attrNameLst>
                                          <p:attrName>fill.type</p:attrName>
                                        </p:attrNameLst>
                                      </p:cBhvr>
                                      <p:to>
                                        <p:strVal val="solid"/>
                                      </p:to>
                                    </p:set>
                                    <p:set>
                                      <p:cBhvr>
                                        <p:cTn id="75" dur="1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 grpId="0"/>
      <p:bldP spid="5" grpId="0" animBg="1"/>
      <p:bldP spid="8"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Rectangle: Rounded Corners 18">
            <a:extLst>
              <a:ext uri="{FF2B5EF4-FFF2-40B4-BE49-F238E27FC236}">
                <a16:creationId xmlns:a16="http://schemas.microsoft.com/office/drawing/2014/main" id="{C12AF386-10E7-4C03-91B5-7499842FAE72}"/>
              </a:ext>
            </a:extLst>
          </p:cNvPr>
          <p:cNvSpPr/>
          <p:nvPr/>
        </p:nvSpPr>
        <p:spPr>
          <a:xfrm>
            <a:off x="1371600" y="800100"/>
            <a:ext cx="15849599" cy="87630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矩形 12">
            <a:extLst>
              <a:ext uri="{FF2B5EF4-FFF2-40B4-BE49-F238E27FC236}">
                <a16:creationId xmlns:a16="http://schemas.microsoft.com/office/drawing/2014/main" id="{2543E227-6D98-4DB8-A886-7DE1574FC611}"/>
              </a:ext>
            </a:extLst>
          </p:cNvPr>
          <p:cNvSpPr/>
          <p:nvPr/>
        </p:nvSpPr>
        <p:spPr>
          <a:xfrm>
            <a:off x="4010891" y="993125"/>
            <a:ext cx="10134600" cy="1488869"/>
          </a:xfrm>
          <a:prstGeom prst="rect">
            <a:avLst/>
          </a:prstGeom>
        </p:spPr>
        <p:txBody>
          <a:bodyPr wrap="square">
            <a:spAutoFit/>
          </a:bodyPr>
          <a:lstStyle/>
          <a:p>
            <a:pPr indent="457200" algn="ctr">
              <a:lnSpc>
                <a:spcPct val="150000"/>
              </a:lnSpc>
            </a:pPr>
            <a:r>
              <a:rPr lang="en-US" sz="6600">
                <a:latin typeface="#9Slide05 SVNHaptic Script" panose="00000500000000000000" pitchFamily="2" charset="0"/>
              </a:rPr>
              <a:t>Kết bài ta cần nêu ý gì?</a:t>
            </a:r>
            <a:endParaRPr lang="zh-CN" altLang="en-US" sz="5400" dirty="0">
              <a:latin typeface="#9Slide05 SVNHaptic Script" panose="00000500000000000000" pitchFamily="2" charset="0"/>
              <a:ea typeface="仓耳今楷05-6763 W05" panose="02020400000000000000" pitchFamily="18" charset="-122"/>
            </a:endParaRPr>
          </a:p>
        </p:txBody>
      </p:sp>
      <p:sp>
        <p:nvSpPr>
          <p:cNvPr id="5" name="矩形: 圆角 9">
            <a:extLst>
              <a:ext uri="{FF2B5EF4-FFF2-40B4-BE49-F238E27FC236}">
                <a16:creationId xmlns:a16="http://schemas.microsoft.com/office/drawing/2014/main" id="{D9D8269C-97E5-4751-9590-CC8AA306B05A}"/>
              </a:ext>
            </a:extLst>
          </p:cNvPr>
          <p:cNvSpPr/>
          <p:nvPr/>
        </p:nvSpPr>
        <p:spPr>
          <a:xfrm>
            <a:off x="4038600" y="1333499"/>
            <a:ext cx="10287000" cy="1021537"/>
          </a:xfrm>
          <a:prstGeom prst="roundRect">
            <a:avLst>
              <a:gd name="adj" fmla="val 11720"/>
            </a:avLst>
          </a:prstGeom>
          <a:no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1667" r="100000"/>
                    </a14:imgEffect>
                  </a14:imgLayer>
                </a14:imgProps>
              </a:ext>
            </a:extLst>
          </a:blip>
          <a:stretch>
            <a:fillRect/>
          </a:stretch>
        </p:blipFill>
        <p:spPr>
          <a:xfrm flipH="1">
            <a:off x="14188642" y="5982741"/>
            <a:ext cx="2944733" cy="355341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48343">
                        <a14:foregroundMark x1="4972" y1="47596" x2="11878" y2="48558"/>
                        <a14:foregroundMark x1="6906" y1="50481" x2="9116" y2="96154"/>
                        <a14:foregroundMark x1="27348" y1="7692" x2="29558" y2="55288"/>
                        <a14:foregroundMark x1="22099" y1="32692" x2="20442" y2="54327"/>
                        <a14:foregroundMark x1="18785" y1="29808" x2="22652" y2="36538"/>
                        <a14:foregroundMark x1="26243" y1="49519" x2="28453" y2="65385"/>
                        <a14:foregroundMark x1="39227" y1="65385" x2="38674" y2="71154"/>
                      </a14:backgroundRemoval>
                    </a14:imgEffect>
                  </a14:imgLayer>
                </a14:imgProps>
              </a:ext>
            </a:extLst>
          </a:blip>
          <a:srcRect r="51828"/>
          <a:stretch/>
        </p:blipFill>
        <p:spPr>
          <a:xfrm>
            <a:off x="1104029" y="6068921"/>
            <a:ext cx="2906862" cy="3467230"/>
          </a:xfrm>
          <a:prstGeom prst="rect">
            <a:avLst/>
          </a:prstGeom>
        </p:spPr>
      </p:pic>
      <p:sp>
        <p:nvSpPr>
          <p:cNvPr id="13" name="Hình chữ nhật: Góc Tròn 14">
            <a:extLst>
              <a:ext uri="{FF2B5EF4-FFF2-40B4-BE49-F238E27FC236}">
                <a16:creationId xmlns:a16="http://schemas.microsoft.com/office/drawing/2014/main" id="{A30804C3-648D-4689-B1B8-A61270528B4E}"/>
              </a:ext>
            </a:extLst>
          </p:cNvPr>
          <p:cNvSpPr/>
          <p:nvPr/>
        </p:nvSpPr>
        <p:spPr>
          <a:xfrm>
            <a:off x="3483841" y="4270641"/>
            <a:ext cx="11188699" cy="1448247"/>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accent5">
                    <a:lumMod val="50000"/>
                  </a:schemeClr>
                </a:solidFill>
                <a:latin typeface="+mj-lt"/>
                <a:cs typeface="#9Slide03 Arima Madurai" panose="00000500000000000000" pitchFamily="2" charset="0"/>
              </a:rPr>
              <a:t>B</a:t>
            </a:r>
            <a:r>
              <a:rPr lang="en-US" sz="4400" smtClean="0">
                <a:solidFill>
                  <a:schemeClr val="accent5">
                    <a:lumMod val="50000"/>
                  </a:schemeClr>
                </a:solidFill>
                <a:latin typeface="+mj-lt"/>
                <a:cs typeface="#9Slide03 Arima Madurai" panose="00000500000000000000" pitchFamily="2" charset="0"/>
              </a:rPr>
              <a:t>. </a:t>
            </a:r>
            <a:r>
              <a:rPr lang="en-US" altLang="en-US" sz="4400" smtClean="0">
                <a:solidFill>
                  <a:srgbClr val="002060"/>
                </a:solidFill>
                <a:cs typeface="Times New Roman" panose="02020603050405020304" pitchFamily="18" charset="0"/>
              </a:rPr>
              <a:t>Em </a:t>
            </a:r>
            <a:r>
              <a:rPr lang="en-US" altLang="en-US" sz="4400">
                <a:solidFill>
                  <a:srgbClr val="002060"/>
                </a:solidFill>
                <a:cs typeface="Times New Roman" panose="02020603050405020304" pitchFamily="18" charset="0"/>
              </a:rPr>
              <a:t>có cảm nghĩ gì trước vẻ đẹp và công dụng của </a:t>
            </a:r>
            <a:r>
              <a:rPr lang="en-US" altLang="en-US" sz="4400">
                <a:solidFill>
                  <a:srgbClr val="002060"/>
                </a:solidFill>
                <a:cs typeface="Times New Roman" panose="02020603050405020304" pitchFamily="18" charset="0"/>
              </a:rPr>
              <a:t>đồ </a:t>
            </a:r>
            <a:r>
              <a:rPr lang="en-US" altLang="en-US" sz="4400" smtClean="0">
                <a:solidFill>
                  <a:srgbClr val="002060"/>
                </a:solidFill>
                <a:cs typeface="Times New Roman" panose="02020603050405020304" pitchFamily="18" charset="0"/>
              </a:rPr>
              <a:t>vật?</a:t>
            </a:r>
            <a:endParaRPr lang="en-US" sz="4400">
              <a:solidFill>
                <a:schemeClr val="accent5">
                  <a:lumMod val="50000"/>
                </a:schemeClr>
              </a:solidFill>
              <a:latin typeface="+mj-lt"/>
              <a:cs typeface="#9Slide03 Arima Madurai" panose="00000500000000000000" pitchFamily="2" charset="0"/>
            </a:endParaRPr>
          </a:p>
        </p:txBody>
      </p:sp>
      <p:sp>
        <p:nvSpPr>
          <p:cNvPr id="14" name="Hình chữ nhật: Góc Tròn 15">
            <a:extLst>
              <a:ext uri="{FF2B5EF4-FFF2-40B4-BE49-F238E27FC236}">
                <a16:creationId xmlns:a16="http://schemas.microsoft.com/office/drawing/2014/main" id="{335D6B1E-8446-4FC7-B37C-D2BA597733F9}"/>
              </a:ext>
            </a:extLst>
          </p:cNvPr>
          <p:cNvSpPr/>
          <p:nvPr/>
        </p:nvSpPr>
        <p:spPr>
          <a:xfrm>
            <a:off x="3506501" y="3014293"/>
            <a:ext cx="11188699"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smtClean="0">
                <a:solidFill>
                  <a:schemeClr val="accent5">
                    <a:lumMod val="50000"/>
                  </a:schemeClr>
                </a:solidFill>
                <a:latin typeface="+mj-lt"/>
                <a:cs typeface="#9Slide03 Arima Madurai" panose="00000500000000000000" pitchFamily="2" charset="0"/>
              </a:rPr>
              <a:t>A. Hình dáng bên ngoài của đồ vật đó. </a:t>
            </a:r>
            <a:endParaRPr lang="en-US" sz="4400">
              <a:solidFill>
                <a:schemeClr val="accent5">
                  <a:lumMod val="50000"/>
                </a:schemeClr>
              </a:solidFill>
              <a:latin typeface="+mj-lt"/>
              <a:cs typeface="#9Slide03 Arima Madurai" panose="00000500000000000000" pitchFamily="2" charset="0"/>
            </a:endParaRPr>
          </a:p>
        </p:txBody>
      </p:sp>
      <p:sp>
        <p:nvSpPr>
          <p:cNvPr id="15" name="Hình chữ nhật: Góc Tròn 16">
            <a:extLst>
              <a:ext uri="{FF2B5EF4-FFF2-40B4-BE49-F238E27FC236}">
                <a16:creationId xmlns:a16="http://schemas.microsoft.com/office/drawing/2014/main" id="{D9253029-A5DD-4220-848C-90A666E8B9A1}"/>
              </a:ext>
            </a:extLst>
          </p:cNvPr>
          <p:cNvSpPr/>
          <p:nvPr/>
        </p:nvSpPr>
        <p:spPr>
          <a:xfrm>
            <a:off x="3483841" y="6225268"/>
            <a:ext cx="11188699"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400">
                <a:solidFill>
                  <a:schemeClr val="accent5">
                    <a:lumMod val="50000"/>
                  </a:schemeClr>
                </a:solidFill>
                <a:latin typeface="+mj-lt"/>
                <a:cs typeface="#9Slide03 Arima Madurai" panose="00000500000000000000" pitchFamily="2" charset="0"/>
              </a:rPr>
              <a:t>C. </a:t>
            </a:r>
            <a:r>
              <a:rPr lang="en-US" sz="4400" smtClean="0">
                <a:solidFill>
                  <a:schemeClr val="accent5">
                    <a:lumMod val="50000"/>
                  </a:schemeClr>
                </a:solidFill>
                <a:latin typeface="+mj-lt"/>
                <a:cs typeface="#9Slide03 Arima Madurai" panose="00000500000000000000" pitchFamily="2" charset="0"/>
              </a:rPr>
              <a:t>Giới thiệu về đồ vật định tả. </a:t>
            </a:r>
            <a:endParaRPr lang="en-US" sz="4400">
              <a:solidFill>
                <a:schemeClr val="accent5">
                  <a:lumMod val="50000"/>
                </a:schemeClr>
              </a:solidFill>
              <a:latin typeface="+mj-lt"/>
              <a:cs typeface="#9Slide03 Arima Madurai" panose="00000500000000000000" pitchFamily="2" charset="0"/>
            </a:endParaRPr>
          </a:p>
        </p:txBody>
      </p:sp>
    </p:spTree>
    <p:extLst>
      <p:ext uri="{BB962C8B-B14F-4D97-AF65-F5344CB8AC3E}">
        <p14:creationId xmlns:p14="http://schemas.microsoft.com/office/powerpoint/2010/main" val="18952203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37" presetClass="entr" presetSubtype="0" fill="hold" grpId="0" nodeType="with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9" fill="hold">
                            <p:stCondLst>
                              <p:cond delay="2000"/>
                            </p:stCondLst>
                            <p:childTnLst>
                              <p:par>
                                <p:cTn id="30" presetID="37"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900" decel="100000" fill="hold"/>
                                        <p:tgtEl>
                                          <p:spTgt spid="13"/>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900" decel="100000" fill="hold"/>
                                        <p:tgtEl>
                                          <p:spTgt spid="15"/>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13"/>
                                        </p:tgtEl>
                                        <p:attrNameLst>
                                          <p:attrName>fillcolor</p:attrName>
                                        </p:attrNameLst>
                                      </p:cBhvr>
                                      <p:to>
                                        <a:srgbClr val="95EF57"/>
                                      </p:to>
                                    </p:animClr>
                                    <p:set>
                                      <p:cBhvr>
                                        <p:cTn id="47" dur="1000" fill="hold"/>
                                        <p:tgtEl>
                                          <p:spTgt spid="13"/>
                                        </p:tgtEl>
                                        <p:attrNameLst>
                                          <p:attrName>fill.type</p:attrName>
                                        </p:attrNameLst>
                                      </p:cBhvr>
                                      <p:to>
                                        <p:strVal val="solid"/>
                                      </p:to>
                                    </p:set>
                                    <p:set>
                                      <p:cBhvr>
                                        <p:cTn id="48" dur="1000" fill="hold"/>
                                        <p:tgtEl>
                                          <p:spTgt spid="13"/>
                                        </p:tgtEl>
                                        <p:attrNameLst>
                                          <p:attrName>fill.on</p:attrName>
                                        </p:attrNameLst>
                                      </p:cBhvr>
                                      <p:to>
                                        <p:strVal val="true"/>
                                      </p:to>
                                    </p:set>
                                  </p:childTnLst>
                                </p:cTn>
                              </p:par>
                              <p:par>
                                <p:cTn id="49" presetID="42" presetClass="path" presetSubtype="0" accel="50000" decel="50000" fill="hold" nodeType="withEffect">
                                  <p:stCondLst>
                                    <p:cond delay="0"/>
                                  </p:stCondLst>
                                  <p:childTnLst>
                                    <p:animMotion origin="layout" path="M 3.19444E-6 -9.87654E-7 L 0.39514 0.00355 " pathEditMode="relative" rAng="0" ptsTypes="AA">
                                      <p:cBhvr>
                                        <p:cTn id="50" dur="2000" fill="hold"/>
                                        <p:tgtEl>
                                          <p:spTgt spid="8"/>
                                        </p:tgtEl>
                                        <p:attrNameLst>
                                          <p:attrName>ppt_x</p:attrName>
                                          <p:attrName>ppt_y</p:attrName>
                                        </p:attrNameLst>
                                      </p:cBhvr>
                                      <p:rCtr x="19757" y="170"/>
                                    </p:animMotion>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15"/>
                                        </p:tgtEl>
                                        <p:attrNameLst>
                                          <p:attrName>fillcolor</p:attrName>
                                        </p:attrNameLst>
                                      </p:cBhvr>
                                      <p:to>
                                        <a:srgbClr val="FF5D5D"/>
                                      </p:to>
                                    </p:animClr>
                                    <p:set>
                                      <p:cBhvr>
                                        <p:cTn id="56" dur="1000" fill="hold"/>
                                        <p:tgtEl>
                                          <p:spTgt spid="15"/>
                                        </p:tgtEl>
                                        <p:attrNameLst>
                                          <p:attrName>fill.type</p:attrName>
                                        </p:attrNameLst>
                                      </p:cBhvr>
                                      <p:to>
                                        <p:strVal val="solid"/>
                                      </p:to>
                                    </p:set>
                                    <p:set>
                                      <p:cBhvr>
                                        <p:cTn id="57" dur="1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1000" fill="hold"/>
                                        <p:tgtEl>
                                          <p:spTgt spid="14"/>
                                        </p:tgtEl>
                                        <p:attrNameLst>
                                          <p:attrName>fillcolor</p:attrName>
                                        </p:attrNameLst>
                                      </p:cBhvr>
                                      <p:to>
                                        <a:srgbClr val="FF5D5D"/>
                                      </p:to>
                                    </p:animClr>
                                    <p:set>
                                      <p:cBhvr>
                                        <p:cTn id="63" dur="1000" fill="hold"/>
                                        <p:tgtEl>
                                          <p:spTgt spid="14"/>
                                        </p:tgtEl>
                                        <p:attrNameLst>
                                          <p:attrName>fill.type</p:attrName>
                                        </p:attrNameLst>
                                      </p:cBhvr>
                                      <p:to>
                                        <p:strVal val="solid"/>
                                      </p:to>
                                    </p:set>
                                    <p:set>
                                      <p:cBhvr>
                                        <p:cTn id="64" dur="1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2" grpId="0"/>
      <p:bldP spid="5"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Rectangle: Rounded Corners 18">
            <a:extLst>
              <a:ext uri="{FF2B5EF4-FFF2-40B4-BE49-F238E27FC236}">
                <a16:creationId xmlns:a16="http://schemas.microsoft.com/office/drawing/2014/main" id="{C12AF386-10E7-4C03-91B5-7499842FAE72}"/>
              </a:ext>
            </a:extLst>
          </p:cNvPr>
          <p:cNvSpPr/>
          <p:nvPr/>
        </p:nvSpPr>
        <p:spPr>
          <a:xfrm>
            <a:off x="1371600" y="800100"/>
            <a:ext cx="15849599" cy="87630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矩形 12">
            <a:extLst>
              <a:ext uri="{FF2B5EF4-FFF2-40B4-BE49-F238E27FC236}">
                <a16:creationId xmlns:a16="http://schemas.microsoft.com/office/drawing/2014/main" id="{2543E227-6D98-4DB8-A886-7DE1574FC611}"/>
              </a:ext>
            </a:extLst>
          </p:cNvPr>
          <p:cNvSpPr/>
          <p:nvPr/>
        </p:nvSpPr>
        <p:spPr>
          <a:xfrm>
            <a:off x="4010891" y="866167"/>
            <a:ext cx="10134600" cy="1488869"/>
          </a:xfrm>
          <a:prstGeom prst="rect">
            <a:avLst/>
          </a:prstGeom>
        </p:spPr>
        <p:txBody>
          <a:bodyPr wrap="square">
            <a:spAutoFit/>
          </a:bodyPr>
          <a:lstStyle/>
          <a:p>
            <a:pPr indent="457200" algn="ctr">
              <a:lnSpc>
                <a:spcPct val="150000"/>
              </a:lnSpc>
            </a:pPr>
            <a:r>
              <a:rPr lang="en-US" sz="6600">
                <a:latin typeface="#9Slide05 SVNHaptic Script" panose="00000500000000000000" pitchFamily="2" charset="0"/>
              </a:rPr>
              <a:t>Có mấy cách kết bài?</a:t>
            </a:r>
            <a:endParaRPr lang="zh-CN" altLang="en-US" sz="5400" dirty="0">
              <a:latin typeface="#9Slide05 SVNHaptic Script" panose="00000500000000000000" pitchFamily="2" charset="0"/>
              <a:ea typeface="仓耳今楷05-6763 W05" panose="02020400000000000000" pitchFamily="18" charset="-122"/>
            </a:endParaRPr>
          </a:p>
        </p:txBody>
      </p:sp>
      <p:sp>
        <p:nvSpPr>
          <p:cNvPr id="5" name="矩形: 圆角 9">
            <a:extLst>
              <a:ext uri="{FF2B5EF4-FFF2-40B4-BE49-F238E27FC236}">
                <a16:creationId xmlns:a16="http://schemas.microsoft.com/office/drawing/2014/main" id="{D9D8269C-97E5-4751-9590-CC8AA306B05A}"/>
              </a:ext>
            </a:extLst>
          </p:cNvPr>
          <p:cNvSpPr/>
          <p:nvPr/>
        </p:nvSpPr>
        <p:spPr>
          <a:xfrm>
            <a:off x="4038600" y="1333499"/>
            <a:ext cx="10287000" cy="1021537"/>
          </a:xfrm>
          <a:prstGeom prst="roundRect">
            <a:avLst>
              <a:gd name="adj" fmla="val 11720"/>
            </a:avLst>
          </a:prstGeom>
          <a:no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558" l="42818" r="100000">
                        <a14:foregroundMark x1="72652" y1="9135" x2="77348" y2="58173"/>
                        <a14:foregroundMark x1="67680" y1="27404" x2="65470" y2="39904"/>
                        <a14:foregroundMark x1="69337" y1="45673" x2="75138" y2="47115"/>
                        <a14:foregroundMark x1="68508" y1="42788" x2="65470" y2="45673"/>
                      </a14:backgroundRemoval>
                    </a14:imgEffect>
                  </a14:imgLayer>
                </a14:imgProps>
              </a:ext>
            </a:extLst>
          </a:blip>
          <a:srcRect l="41073" r="-7380"/>
          <a:stretch/>
        </p:blipFill>
        <p:spPr>
          <a:xfrm>
            <a:off x="1066800" y="5870963"/>
            <a:ext cx="3978167" cy="3447313"/>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98039" l="1205" r="100000"/>
                    </a14:imgEffect>
                  </a14:imgLayer>
                </a14:imgProps>
              </a:ext>
            </a:extLst>
          </a:blip>
          <a:stretch>
            <a:fillRect/>
          </a:stretch>
        </p:blipFill>
        <p:spPr>
          <a:xfrm>
            <a:off x="14163147" y="5807948"/>
            <a:ext cx="2805166" cy="3447313"/>
          </a:xfrm>
          <a:prstGeom prst="rect">
            <a:avLst/>
          </a:prstGeom>
        </p:spPr>
      </p:pic>
      <p:sp>
        <p:nvSpPr>
          <p:cNvPr id="8" name="Hình chữ nhật: Góc Tròn 14">
            <a:extLst>
              <a:ext uri="{FF2B5EF4-FFF2-40B4-BE49-F238E27FC236}">
                <a16:creationId xmlns:a16="http://schemas.microsoft.com/office/drawing/2014/main" id="{A30804C3-648D-4689-B1B8-A61270528B4E}"/>
              </a:ext>
            </a:extLst>
          </p:cNvPr>
          <p:cNvSpPr/>
          <p:nvPr/>
        </p:nvSpPr>
        <p:spPr>
          <a:xfrm>
            <a:off x="3825264" y="3032231"/>
            <a:ext cx="10942269"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5">
                    <a:lumMod val="50000"/>
                  </a:schemeClr>
                </a:solidFill>
                <a:latin typeface="+mj-lt"/>
                <a:cs typeface="#9Slide03 Arima Madurai" panose="00000500000000000000" pitchFamily="2" charset="0"/>
              </a:rPr>
              <a:t>A. </a:t>
            </a:r>
            <a:r>
              <a:rPr lang="en-US" sz="4400" smtClean="0">
                <a:solidFill>
                  <a:schemeClr val="accent5">
                    <a:lumMod val="50000"/>
                  </a:schemeClr>
                </a:solidFill>
                <a:latin typeface="+mj-lt"/>
                <a:cs typeface="#9Slide03 Arima Madurai" panose="00000500000000000000" pitchFamily="2" charset="0"/>
              </a:rPr>
              <a:t>1 cách: Kết bài mở rộng</a:t>
            </a:r>
            <a:endParaRPr lang="en-US" sz="4400">
              <a:solidFill>
                <a:schemeClr val="accent5">
                  <a:lumMod val="50000"/>
                </a:schemeClr>
              </a:solidFill>
              <a:latin typeface="+mj-lt"/>
              <a:cs typeface="#9Slide03 Arima Madurai" panose="00000500000000000000" pitchFamily="2" charset="0"/>
            </a:endParaRPr>
          </a:p>
        </p:txBody>
      </p:sp>
      <p:sp>
        <p:nvSpPr>
          <p:cNvPr id="11" name="Hình chữ nhật: Góc Tròn 15">
            <a:extLst>
              <a:ext uri="{FF2B5EF4-FFF2-40B4-BE49-F238E27FC236}">
                <a16:creationId xmlns:a16="http://schemas.microsoft.com/office/drawing/2014/main" id="{335D6B1E-8446-4FC7-B37C-D2BA597733F9}"/>
              </a:ext>
            </a:extLst>
          </p:cNvPr>
          <p:cNvSpPr/>
          <p:nvPr/>
        </p:nvSpPr>
        <p:spPr>
          <a:xfrm>
            <a:off x="3825263" y="4241132"/>
            <a:ext cx="10942269"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5">
                    <a:lumMod val="50000"/>
                  </a:schemeClr>
                </a:solidFill>
                <a:latin typeface="+mj-lt"/>
                <a:cs typeface="#9Slide03 Arima Madurai" panose="00000500000000000000" pitchFamily="2" charset="0"/>
              </a:rPr>
              <a:t>B. </a:t>
            </a:r>
            <a:r>
              <a:rPr lang="en-US" sz="4400">
                <a:solidFill>
                  <a:schemeClr val="accent5">
                    <a:lumMod val="50000"/>
                  </a:schemeClr>
                </a:solidFill>
                <a:cs typeface="#9Slide03 Arima Madurai" panose="00000500000000000000" pitchFamily="2" charset="0"/>
              </a:rPr>
              <a:t>1 cách: </a:t>
            </a:r>
            <a:r>
              <a:rPr lang="en-US" sz="4400">
                <a:solidFill>
                  <a:schemeClr val="accent5">
                    <a:lumMod val="50000"/>
                  </a:schemeClr>
                </a:solidFill>
                <a:cs typeface="#9Slide03 Arima Madurai" panose="00000500000000000000" pitchFamily="2" charset="0"/>
              </a:rPr>
              <a:t>Mở </a:t>
            </a:r>
            <a:r>
              <a:rPr lang="en-US" sz="4400" smtClean="0">
                <a:solidFill>
                  <a:schemeClr val="accent5">
                    <a:lumMod val="50000"/>
                  </a:schemeClr>
                </a:solidFill>
                <a:cs typeface="#9Slide03 Arima Madurai" panose="00000500000000000000" pitchFamily="2" charset="0"/>
              </a:rPr>
              <a:t>bài không mở rộng</a:t>
            </a:r>
            <a:endParaRPr lang="en-US" sz="4400">
              <a:solidFill>
                <a:schemeClr val="accent5">
                  <a:lumMod val="50000"/>
                </a:schemeClr>
              </a:solidFill>
              <a:latin typeface="+mj-lt"/>
              <a:cs typeface="#9Slide03 Arima Madurai" panose="00000500000000000000" pitchFamily="2" charset="0"/>
            </a:endParaRPr>
          </a:p>
        </p:txBody>
      </p:sp>
      <p:sp>
        <p:nvSpPr>
          <p:cNvPr id="12" name="Hình chữ nhật: Góc Tròn 16">
            <a:extLst>
              <a:ext uri="{FF2B5EF4-FFF2-40B4-BE49-F238E27FC236}">
                <a16:creationId xmlns:a16="http://schemas.microsoft.com/office/drawing/2014/main" id="{D9253029-A5DD-4220-848C-90A666E8B9A1}"/>
              </a:ext>
            </a:extLst>
          </p:cNvPr>
          <p:cNvSpPr/>
          <p:nvPr/>
        </p:nvSpPr>
        <p:spPr>
          <a:xfrm>
            <a:off x="3710964" y="5390419"/>
            <a:ext cx="11056568" cy="1665600"/>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400" smtClean="0">
                <a:solidFill>
                  <a:schemeClr val="accent5">
                    <a:lumMod val="50000"/>
                  </a:schemeClr>
                </a:solidFill>
                <a:latin typeface="+mj-lt"/>
                <a:cs typeface="#9Slide03 Arima Madurai" panose="00000500000000000000" pitchFamily="2" charset="0"/>
              </a:rPr>
              <a:t>C. </a:t>
            </a:r>
            <a:r>
              <a:rPr lang="en-US" sz="4400">
                <a:solidFill>
                  <a:schemeClr val="accent5">
                    <a:lumMod val="50000"/>
                  </a:schemeClr>
                </a:solidFill>
                <a:cs typeface="#9Slide03 Arima Madurai" panose="00000500000000000000" pitchFamily="2" charset="0"/>
              </a:rPr>
              <a:t>2</a:t>
            </a:r>
            <a:r>
              <a:rPr lang="en-US" sz="4400" smtClean="0">
                <a:solidFill>
                  <a:schemeClr val="accent5">
                    <a:lumMod val="50000"/>
                  </a:schemeClr>
                </a:solidFill>
                <a:cs typeface="#9Slide03 Arima Madurai" panose="00000500000000000000" pitchFamily="2" charset="0"/>
              </a:rPr>
              <a:t> </a:t>
            </a:r>
            <a:r>
              <a:rPr lang="en-US" sz="4400">
                <a:solidFill>
                  <a:schemeClr val="accent5">
                    <a:lumMod val="50000"/>
                  </a:schemeClr>
                </a:solidFill>
                <a:cs typeface="#9Slide03 Arima Madurai" panose="00000500000000000000" pitchFamily="2" charset="0"/>
              </a:rPr>
              <a:t>cách</a:t>
            </a:r>
            <a:r>
              <a:rPr lang="en-US" sz="4400">
                <a:solidFill>
                  <a:schemeClr val="accent5">
                    <a:lumMod val="50000"/>
                  </a:schemeClr>
                </a:solidFill>
                <a:cs typeface="#9Slide03 Arima Madurai" panose="00000500000000000000" pitchFamily="2" charset="0"/>
              </a:rPr>
              <a:t>: </a:t>
            </a:r>
            <a:r>
              <a:rPr lang="en-US" sz="4400" smtClean="0">
                <a:solidFill>
                  <a:schemeClr val="accent5">
                    <a:lumMod val="50000"/>
                  </a:schemeClr>
                </a:solidFill>
                <a:cs typeface="#9Slide03 Arima Madurai" panose="00000500000000000000" pitchFamily="2" charset="0"/>
              </a:rPr>
              <a:t>Kết </a:t>
            </a:r>
            <a:r>
              <a:rPr lang="en-US" sz="4400">
                <a:solidFill>
                  <a:schemeClr val="accent5">
                    <a:lumMod val="50000"/>
                  </a:schemeClr>
                </a:solidFill>
                <a:cs typeface="#9Slide03 Arima Madurai" panose="00000500000000000000" pitchFamily="2" charset="0"/>
              </a:rPr>
              <a:t>bài </a:t>
            </a:r>
            <a:r>
              <a:rPr lang="en-US" sz="4400" smtClean="0">
                <a:solidFill>
                  <a:schemeClr val="accent5">
                    <a:lumMod val="50000"/>
                  </a:schemeClr>
                </a:solidFill>
                <a:cs typeface="#9Slide03 Arima Madurai" panose="00000500000000000000" pitchFamily="2" charset="0"/>
              </a:rPr>
              <a:t>mở rộng và kết bài không mở rộng</a:t>
            </a:r>
            <a:endParaRPr lang="en-US" sz="4400">
              <a:solidFill>
                <a:schemeClr val="accent5">
                  <a:lumMod val="50000"/>
                </a:schemeClr>
              </a:solidFill>
              <a:latin typeface="+mj-lt"/>
              <a:cs typeface="#9Slide03 Arima Madurai" panose="00000500000000000000" pitchFamily="2" charset="0"/>
            </a:endParaRPr>
          </a:p>
        </p:txBody>
      </p:sp>
    </p:spTree>
    <p:extLst>
      <p:ext uri="{BB962C8B-B14F-4D97-AF65-F5344CB8AC3E}">
        <p14:creationId xmlns:p14="http://schemas.microsoft.com/office/powerpoint/2010/main" val="42089235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par>
                          <p:cTn id="21" fill="hold">
                            <p:stCondLst>
                              <p:cond delay="2000"/>
                            </p:stCondLst>
                            <p:childTnLst>
                              <p:par>
                                <p:cTn id="22" presetID="3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25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900" decel="100000" fill="hold"/>
                                        <p:tgtEl>
                                          <p:spTgt spid="1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1000" fill="hold"/>
                                        <p:tgtEl>
                                          <p:spTgt spid="8"/>
                                        </p:tgtEl>
                                        <p:attrNameLst>
                                          <p:attrName>fillcolor</p:attrName>
                                        </p:attrNameLst>
                                      </p:cBhvr>
                                      <p:to>
                                        <a:srgbClr val="FF5D5D"/>
                                      </p:to>
                                    </p:animClr>
                                    <p:set>
                                      <p:cBhvr>
                                        <p:cTn id="45" dur="1000" fill="hold"/>
                                        <p:tgtEl>
                                          <p:spTgt spid="8"/>
                                        </p:tgtEl>
                                        <p:attrNameLst>
                                          <p:attrName>fill.type</p:attrName>
                                        </p:attrNameLst>
                                      </p:cBhvr>
                                      <p:to>
                                        <p:strVal val="solid"/>
                                      </p:to>
                                    </p:set>
                                    <p:set>
                                      <p:cBhvr>
                                        <p:cTn id="46" dur="1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1000" fill="hold"/>
                                        <p:tgtEl>
                                          <p:spTgt spid="11"/>
                                        </p:tgtEl>
                                        <p:attrNameLst>
                                          <p:attrName>fillcolor</p:attrName>
                                        </p:attrNameLst>
                                      </p:cBhvr>
                                      <p:to>
                                        <a:srgbClr val="FF5D5D"/>
                                      </p:to>
                                    </p:animClr>
                                    <p:set>
                                      <p:cBhvr>
                                        <p:cTn id="52" dur="1000" fill="hold"/>
                                        <p:tgtEl>
                                          <p:spTgt spid="11"/>
                                        </p:tgtEl>
                                        <p:attrNameLst>
                                          <p:attrName>fill.type</p:attrName>
                                        </p:attrNameLst>
                                      </p:cBhvr>
                                      <p:to>
                                        <p:strVal val="solid"/>
                                      </p:to>
                                    </p:set>
                                    <p:set>
                                      <p:cBhvr>
                                        <p:cTn id="53" dur="1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1000" fill="hold"/>
                                        <p:tgtEl>
                                          <p:spTgt spid="12"/>
                                        </p:tgtEl>
                                        <p:attrNameLst>
                                          <p:attrName>fillcolor</p:attrName>
                                        </p:attrNameLst>
                                      </p:cBhvr>
                                      <p:to>
                                        <a:srgbClr val="95EF57"/>
                                      </p:to>
                                    </p:animClr>
                                    <p:set>
                                      <p:cBhvr>
                                        <p:cTn id="59" dur="1000" fill="hold"/>
                                        <p:tgtEl>
                                          <p:spTgt spid="12"/>
                                        </p:tgtEl>
                                        <p:attrNameLst>
                                          <p:attrName>fill.type</p:attrName>
                                        </p:attrNameLst>
                                      </p:cBhvr>
                                      <p:to>
                                        <p:strVal val="solid"/>
                                      </p:to>
                                    </p:set>
                                    <p:set>
                                      <p:cBhvr>
                                        <p:cTn id="60" dur="1000" fill="hold"/>
                                        <p:tgtEl>
                                          <p:spTgt spid="12"/>
                                        </p:tgtEl>
                                        <p:attrNameLst>
                                          <p:attrName>fill.on</p:attrName>
                                        </p:attrNameLst>
                                      </p:cBhvr>
                                      <p:to>
                                        <p:strVal val="true"/>
                                      </p:to>
                                    </p:set>
                                  </p:childTnLst>
                                </p:cTn>
                              </p:par>
                              <p:par>
                                <p:cTn id="61" presetID="42" presetClass="path" presetSubtype="0" accel="50000" decel="50000" fill="hold" nodeType="withEffect">
                                  <p:stCondLst>
                                    <p:cond delay="0"/>
                                  </p:stCondLst>
                                  <p:childTnLst>
                                    <p:animMotion origin="layout" path="M 1.52778E-6 1.23457E-6 L -0.00582 0.50494 " pathEditMode="relative" rAng="0" ptsTypes="AA">
                                      <p:cBhvr>
                                        <p:cTn id="62" dur="2000" fill="hold"/>
                                        <p:tgtEl>
                                          <p:spTgt spid="10"/>
                                        </p:tgtEl>
                                        <p:attrNameLst>
                                          <p:attrName>ppt_x</p:attrName>
                                          <p:attrName>ppt_y</p:attrName>
                                        </p:attrNameLst>
                                      </p:cBhvr>
                                      <p:rCtr x="-295" y="25247"/>
                                    </p:animMotion>
                                  </p:childTnLst>
                                </p:cTn>
                              </p:par>
                            </p:childTnLst>
                          </p:cTn>
                        </p:par>
                      </p:childTnLst>
                    </p:cTn>
                  </p:par>
                </p:childTnLst>
              </p:cTn>
              <p:nextCondLst>
                <p:cond evt="onClick" delay="0">
                  <p:tgtEl>
                    <p:spTgt spid="12"/>
                  </p:tgtEl>
                </p:cond>
              </p:nextCondLst>
            </p:seq>
          </p:childTnLst>
        </p:cTn>
      </p:par>
    </p:tnLst>
    <p:bldLst>
      <p:bldP spid="2" grpId="0"/>
      <p:bldP spid="5" grpId="0" animBg="1"/>
      <p:bldP spid="8"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 y="0"/>
            <a:ext cx="18288000" cy="10285714"/>
          </a:xfrm>
          <a:prstGeom prst="rect">
            <a:avLst/>
          </a:prstGeom>
        </p:spPr>
      </p:pic>
      <p:sp>
        <p:nvSpPr>
          <p:cNvPr id="11" name="Rectangle: Rounded Corners 18">
            <a:extLst>
              <a:ext uri="{FF2B5EF4-FFF2-40B4-BE49-F238E27FC236}">
                <a16:creationId xmlns:a16="http://schemas.microsoft.com/office/drawing/2014/main" id="{C12AF386-10E7-4C03-91B5-7499842FAE72}"/>
              </a:ext>
            </a:extLst>
          </p:cNvPr>
          <p:cNvSpPr/>
          <p:nvPr/>
        </p:nvSpPr>
        <p:spPr>
          <a:xfrm>
            <a:off x="2819400" y="3395824"/>
            <a:ext cx="11658600" cy="1690179"/>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3074" name="Picture 2" descr="Những lưu ý khi ăn nấm là gì? - Dinh Dưỡ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67" b="97333" l="2125" r="100000"/>
                    </a14:imgEffect>
                  </a14:imgLayer>
                </a14:imgProps>
              </a:ext>
              <a:ext uri="{28A0092B-C50C-407E-A947-70E740481C1C}">
                <a14:useLocalDpi xmlns:a14="http://schemas.microsoft.com/office/drawing/2010/main" val="0"/>
              </a:ext>
            </a:extLst>
          </a:blip>
          <a:srcRect/>
          <a:stretch>
            <a:fillRect/>
          </a:stretch>
        </p:blipFill>
        <p:spPr bwMode="auto">
          <a:xfrm>
            <a:off x="2881401" y="3726563"/>
            <a:ext cx="1371600" cy="10287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12">
            <a:extLst>
              <a:ext uri="{FF2B5EF4-FFF2-40B4-BE49-F238E27FC236}">
                <a16:creationId xmlns:a16="http://schemas.microsoft.com/office/drawing/2014/main" id="{2543E227-6D98-4DB8-A886-7DE1574FC611}"/>
              </a:ext>
            </a:extLst>
          </p:cNvPr>
          <p:cNvSpPr/>
          <p:nvPr/>
        </p:nvSpPr>
        <p:spPr>
          <a:xfrm>
            <a:off x="4324120" y="3838559"/>
            <a:ext cx="11178229" cy="804707"/>
          </a:xfrm>
          <a:prstGeom prst="rect">
            <a:avLst/>
          </a:prstGeom>
        </p:spPr>
        <p:txBody>
          <a:bodyPr wrap="square">
            <a:spAutoFit/>
          </a:bodyPr>
          <a:lstStyle/>
          <a:p>
            <a:pPr algn="just">
              <a:lnSpc>
                <a:spcPts val="6024"/>
              </a:lnSpc>
            </a:pPr>
            <a:r>
              <a:rPr lang="en-US" sz="4000">
                <a:solidFill>
                  <a:schemeClr val="tx2">
                    <a:lumMod val="50000"/>
                  </a:schemeClr>
                </a:solidFill>
                <a:latin typeface="Arial" panose="020B0604020202020204" pitchFamily="34" charset="0"/>
                <a:cs typeface="Arial" panose="020B0604020202020204" pitchFamily="34" charset="0"/>
              </a:rPr>
              <a:t>Lập được dàn ý cho bài văn tả đồ vật. </a:t>
            </a:r>
            <a:endParaRPr lang="en-US" sz="4000" dirty="0">
              <a:solidFill>
                <a:schemeClr val="tx2">
                  <a:lumMod val="50000"/>
                </a:schemeClr>
              </a:solidFill>
              <a:latin typeface="Arial" panose="020B0604020202020204" pitchFamily="34" charset="0"/>
              <a:cs typeface="Arial" panose="020B0604020202020204" pitchFamily="34" charset="0"/>
            </a:endParaRPr>
          </a:p>
        </p:txBody>
      </p:sp>
      <p:sp>
        <p:nvSpPr>
          <p:cNvPr id="12" name="Rectangle: Rounded Corners 18">
            <a:extLst>
              <a:ext uri="{FF2B5EF4-FFF2-40B4-BE49-F238E27FC236}">
                <a16:creationId xmlns:a16="http://schemas.microsoft.com/office/drawing/2014/main" id="{C12AF386-10E7-4C03-91B5-7499842FAE72}"/>
              </a:ext>
            </a:extLst>
          </p:cNvPr>
          <p:cNvSpPr/>
          <p:nvPr/>
        </p:nvSpPr>
        <p:spPr>
          <a:xfrm>
            <a:off x="2819399" y="5870815"/>
            <a:ext cx="11658601" cy="1690179"/>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9" name="矩形 12">
            <a:extLst>
              <a:ext uri="{FF2B5EF4-FFF2-40B4-BE49-F238E27FC236}">
                <a16:creationId xmlns:a16="http://schemas.microsoft.com/office/drawing/2014/main" id="{2543E227-6D98-4DB8-A886-7DE1574FC611}"/>
              </a:ext>
            </a:extLst>
          </p:cNvPr>
          <p:cNvSpPr/>
          <p:nvPr/>
        </p:nvSpPr>
        <p:spPr>
          <a:xfrm>
            <a:off x="4216400" y="5928829"/>
            <a:ext cx="9652000" cy="1631216"/>
          </a:xfrm>
          <a:prstGeom prst="rect">
            <a:avLst/>
          </a:prstGeom>
        </p:spPr>
        <p:txBody>
          <a:bodyPr wrap="square">
            <a:spAutoFit/>
          </a:bodyPr>
          <a:lstStyle/>
          <a:p>
            <a:pPr algn="just">
              <a:lnSpc>
                <a:spcPts val="6024"/>
              </a:lnSpc>
            </a:pPr>
            <a:r>
              <a:rPr lang="en-US" sz="4000">
                <a:solidFill>
                  <a:schemeClr val="tx2">
                    <a:lumMod val="50000"/>
                  </a:schemeClr>
                </a:solidFill>
                <a:latin typeface="Arial" panose="020B0604020202020204" pitchFamily="34" charset="0"/>
                <a:cs typeface="Arial" panose="020B0604020202020204" pitchFamily="34" charset="0"/>
              </a:rPr>
              <a:t>Trình bày bài văn miêu tả đồ vật theo dàn ý đã lập một cách rõ ràng, đúng ý. </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5" name="Picture 2" descr="Những lưu ý khi ăn nấm là gì? - Dinh Dưỡ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7" b="97333" l="2125" r="100000"/>
                    </a14:imgEffect>
                  </a14:imgLayer>
                </a14:imgProps>
              </a:ext>
              <a:ext uri="{28A0092B-C50C-407E-A947-70E740481C1C}">
                <a14:useLocalDpi xmlns:a14="http://schemas.microsoft.com/office/drawing/2010/main" val="0"/>
              </a:ext>
            </a:extLst>
          </a:blip>
          <a:srcRect/>
          <a:stretch>
            <a:fillRect/>
          </a:stretch>
        </p:blipFill>
        <p:spPr bwMode="auto">
          <a:xfrm>
            <a:off x="2809239" y="6201554"/>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2">
            <a:extLst>
              <a:ext uri="{FF2B5EF4-FFF2-40B4-BE49-F238E27FC236}">
                <a16:creationId xmlns:a16="http://schemas.microsoft.com/office/drawing/2014/main" id="{E1FCCD75-6058-4B7F-AF4B-1A837886FC9A}"/>
              </a:ext>
            </a:extLst>
          </p:cNvPr>
          <p:cNvPicPr>
            <a:picLocks noChangeAspect="1"/>
          </p:cNvPicPr>
          <p:nvPr/>
        </p:nvPicPr>
        <p:blipFill>
          <a:blip r:embed="rId7"/>
          <a:stretch>
            <a:fillRect/>
          </a:stretch>
        </p:blipFill>
        <p:spPr>
          <a:xfrm>
            <a:off x="5781039" y="406820"/>
            <a:ext cx="6172200" cy="2528846"/>
          </a:xfrm>
          <a:prstGeom prst="rect">
            <a:avLst/>
          </a:prstGeom>
        </p:spPr>
      </p:pic>
      <p:sp>
        <p:nvSpPr>
          <p:cNvPr id="3" name="TextBox 8"/>
          <p:cNvSpPr txBox="1"/>
          <p:nvPr/>
        </p:nvSpPr>
        <p:spPr>
          <a:xfrm>
            <a:off x="3643402" y="1145333"/>
            <a:ext cx="10447475" cy="1077218"/>
          </a:xfrm>
          <a:prstGeom prst="rect">
            <a:avLst/>
          </a:prstGeom>
        </p:spPr>
        <p:txBody>
          <a:bodyPr lIns="0" tIns="0" rIns="0" bIns="0" rtlCol="0" anchor="t">
            <a:spAutoFit/>
          </a:bodyPr>
          <a:lstStyle/>
          <a:p>
            <a:pPr algn="ctr">
              <a:lnSpc>
                <a:spcPts val="8800"/>
              </a:lnSpc>
            </a:pPr>
            <a:r>
              <a:rPr lang="en-US" sz="5400" spc="160">
                <a:solidFill>
                  <a:srgbClr val="FE7D6C"/>
                </a:solidFill>
                <a:latin typeface="Prompt Bold"/>
              </a:rPr>
              <a:t>MỤC </a:t>
            </a:r>
            <a:r>
              <a:rPr lang="en-US" sz="5400" spc="160" smtClean="0">
                <a:solidFill>
                  <a:srgbClr val="FE7D6C"/>
                </a:solidFill>
                <a:latin typeface="Prompt Bold"/>
              </a:rPr>
              <a:t>TIÊU</a:t>
            </a:r>
            <a:endParaRPr lang="en-US" sz="5400" spc="160">
              <a:solidFill>
                <a:srgbClr val="FE7D6C"/>
              </a:solidFill>
              <a:latin typeface="Prompt Bold"/>
            </a:endParaRPr>
          </a:p>
        </p:txBody>
      </p:sp>
    </p:spTree>
    <p:extLst>
      <p:ext uri="{BB962C8B-B14F-4D97-AF65-F5344CB8AC3E}">
        <p14:creationId xmlns:p14="http://schemas.microsoft.com/office/powerpoint/2010/main" val="2741710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circle(in)">
                                      <p:cBhvr>
                                        <p:cTn id="25" dur="2000"/>
                                        <p:tgtEl>
                                          <p:spTgt spid="307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Effect transition="in" filter="fade">
                                      <p:cBhvr>
                                        <p:cTn id="35" dur="1000"/>
                                        <p:tgtEl>
                                          <p:spTgt spid="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2" grpId="0" animBg="1"/>
      <p:bldP spid="9"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3" name="Rectangle: Rounded Corners 18">
            <a:extLst>
              <a:ext uri="{FF2B5EF4-FFF2-40B4-BE49-F238E27FC236}">
                <a16:creationId xmlns:a16="http://schemas.microsoft.com/office/drawing/2014/main" id="{C12AF386-10E7-4C03-91B5-7499842FAE72}"/>
              </a:ext>
            </a:extLst>
          </p:cNvPr>
          <p:cNvSpPr/>
          <p:nvPr/>
        </p:nvSpPr>
        <p:spPr>
          <a:xfrm>
            <a:off x="1371600" y="800100"/>
            <a:ext cx="15849599" cy="87630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矩形 12">
            <a:extLst>
              <a:ext uri="{FF2B5EF4-FFF2-40B4-BE49-F238E27FC236}">
                <a16:creationId xmlns:a16="http://schemas.microsoft.com/office/drawing/2014/main" id="{2543E227-6D98-4DB8-A886-7DE1574FC611}"/>
              </a:ext>
            </a:extLst>
          </p:cNvPr>
          <p:cNvSpPr/>
          <p:nvPr/>
        </p:nvSpPr>
        <p:spPr>
          <a:xfrm>
            <a:off x="3555381" y="851852"/>
            <a:ext cx="11150881" cy="2123658"/>
          </a:xfrm>
          <a:prstGeom prst="rect">
            <a:avLst/>
          </a:prstGeom>
        </p:spPr>
        <p:txBody>
          <a:bodyPr wrap="square">
            <a:spAutoFit/>
          </a:bodyPr>
          <a:lstStyle/>
          <a:p>
            <a:pPr indent="457200" algn="ctr"/>
            <a:r>
              <a:rPr lang="en-US" altLang="zh-CN" sz="6600">
                <a:latin typeface="#9Slide05 SVNHaptic Script" panose="00000500000000000000" pitchFamily="2" charset="0"/>
              </a:rPr>
              <a:t>Để bài văn tả đồ vật hay, sinh động, ta cần chú ý điều gì? </a:t>
            </a:r>
            <a:endParaRPr lang="zh-CN" altLang="en-US" sz="5400" dirty="0">
              <a:latin typeface="#9Slide05 SVNHaptic Script" panose="00000500000000000000" pitchFamily="2" charset="0"/>
              <a:ea typeface="仓耳今楷05-6763 W05" panose="02020400000000000000" pitchFamily="18" charset="-122"/>
            </a:endParaRPr>
          </a:p>
        </p:txBody>
      </p:sp>
      <p:sp>
        <p:nvSpPr>
          <p:cNvPr id="5" name="矩形: 圆角 9">
            <a:extLst>
              <a:ext uri="{FF2B5EF4-FFF2-40B4-BE49-F238E27FC236}">
                <a16:creationId xmlns:a16="http://schemas.microsoft.com/office/drawing/2014/main" id="{D9D8269C-97E5-4751-9590-CC8AA306B05A}"/>
              </a:ext>
            </a:extLst>
          </p:cNvPr>
          <p:cNvSpPr/>
          <p:nvPr/>
        </p:nvSpPr>
        <p:spPr>
          <a:xfrm>
            <a:off x="3505198" y="992809"/>
            <a:ext cx="11430000" cy="1905572"/>
          </a:xfrm>
          <a:prstGeom prst="roundRect">
            <a:avLst>
              <a:gd name="adj" fmla="val 11720"/>
            </a:avLst>
          </a:prstGeom>
          <a:no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109" y1="45455" x2="34109" y2="86603"/>
                        <a14:foregroundMark x1="16279" y1="56938" x2="20930" y2="63158"/>
                        <a14:foregroundMark x1="86047" y1="60766" x2="95349" y2="56459"/>
                        <a14:foregroundMark x1="60465" y1="82775" x2="65116" y2="89952"/>
                        <a14:foregroundMark x1="11628" y1="57895" x2="22481" y2="65072"/>
                      </a14:backgroundRemoval>
                    </a14:imgEffect>
                  </a14:imgLayer>
                </a14:imgProps>
              </a:ext>
            </a:extLst>
          </a:blip>
          <a:stretch>
            <a:fillRect/>
          </a:stretch>
        </p:blipFill>
        <p:spPr>
          <a:xfrm>
            <a:off x="1180726" y="5885699"/>
            <a:ext cx="2343057" cy="3796117"/>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100000" l="1667" r="100000"/>
                    </a14:imgEffect>
                  </a14:imgLayer>
                </a14:imgProps>
              </a:ext>
            </a:extLst>
          </a:blip>
          <a:stretch>
            <a:fillRect/>
          </a:stretch>
        </p:blipFill>
        <p:spPr>
          <a:xfrm flipH="1">
            <a:off x="14602544" y="5885699"/>
            <a:ext cx="2944733" cy="3553410"/>
          </a:xfrm>
          <a:prstGeom prst="rect">
            <a:avLst/>
          </a:prstGeom>
        </p:spPr>
      </p:pic>
      <p:sp>
        <p:nvSpPr>
          <p:cNvPr id="9" name="Hình chữ nhật: Góc Tròn 14">
            <a:extLst>
              <a:ext uri="{FF2B5EF4-FFF2-40B4-BE49-F238E27FC236}">
                <a16:creationId xmlns:a16="http://schemas.microsoft.com/office/drawing/2014/main" id="{A30804C3-648D-4689-B1B8-A61270528B4E}"/>
              </a:ext>
            </a:extLst>
          </p:cNvPr>
          <p:cNvSpPr/>
          <p:nvPr/>
        </p:nvSpPr>
        <p:spPr>
          <a:xfrm>
            <a:off x="3334770" y="3195227"/>
            <a:ext cx="11371492" cy="1797100"/>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accent5">
                    <a:lumMod val="50000"/>
                  </a:schemeClr>
                </a:solidFill>
                <a:latin typeface="+mj-lt"/>
                <a:cs typeface="#9Slide03 Arima Madurai" panose="00000500000000000000" pitchFamily="2" charset="0"/>
              </a:rPr>
              <a:t>A. </a:t>
            </a:r>
            <a:r>
              <a:rPr lang="en-US" altLang="en-US" sz="4000">
                <a:solidFill>
                  <a:srgbClr val="002060"/>
                </a:solidFill>
                <a:cs typeface="Times New Roman" panose="02020603050405020304" pitchFamily="18" charset="0"/>
              </a:rPr>
              <a:t>Tả lần lượt từng bộ phận nh</a:t>
            </a:r>
            <a:r>
              <a:rPr lang="vi-VN" altLang="en-US" sz="4000">
                <a:solidFill>
                  <a:srgbClr val="002060"/>
                </a:solidFill>
                <a:cs typeface="Times New Roman" panose="02020603050405020304" pitchFamily="18" charset="0"/>
              </a:rPr>
              <a:t>ư</a:t>
            </a:r>
            <a:r>
              <a:rPr lang="en-US" altLang="en-US" sz="4000">
                <a:solidFill>
                  <a:srgbClr val="002060"/>
                </a:solidFill>
                <a:cs typeface="Times New Roman" panose="02020603050405020304" pitchFamily="18" charset="0"/>
              </a:rPr>
              <a:t>ng tập trung tả kĩ bộ phận nào yêu thích có cảm xúc, có ấn tượng</a:t>
            </a:r>
            <a:r>
              <a:rPr lang="en-US" altLang="en-US" sz="4000">
                <a:solidFill>
                  <a:srgbClr val="002060"/>
                </a:solidFill>
                <a:cs typeface="Times New Roman" panose="02020603050405020304" pitchFamily="18" charset="0"/>
              </a:rPr>
              <a:t>. </a:t>
            </a:r>
            <a:endParaRPr lang="en-US" altLang="en-US" sz="4000">
              <a:solidFill>
                <a:srgbClr val="002060"/>
              </a:solidFill>
              <a:cs typeface="Times New Roman" panose="02020603050405020304" pitchFamily="18" charset="0"/>
            </a:endParaRPr>
          </a:p>
        </p:txBody>
      </p:sp>
      <p:sp>
        <p:nvSpPr>
          <p:cNvPr id="10" name="Hình chữ nhật: Góc Tròn 15">
            <a:extLst>
              <a:ext uri="{FF2B5EF4-FFF2-40B4-BE49-F238E27FC236}">
                <a16:creationId xmlns:a16="http://schemas.microsoft.com/office/drawing/2014/main" id="{335D6B1E-8446-4FC7-B37C-D2BA597733F9}"/>
              </a:ext>
            </a:extLst>
          </p:cNvPr>
          <p:cNvSpPr/>
          <p:nvPr/>
        </p:nvSpPr>
        <p:spPr>
          <a:xfrm>
            <a:off x="3276261" y="5324237"/>
            <a:ext cx="11430001" cy="223770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accent5">
                    <a:lumMod val="50000"/>
                  </a:schemeClr>
                </a:solidFill>
                <a:latin typeface="+mj-lt"/>
                <a:cs typeface="#9Slide03 Arima Madurai" panose="00000500000000000000" pitchFamily="2" charset="0"/>
              </a:rPr>
              <a:t>B. </a:t>
            </a:r>
            <a:r>
              <a:rPr lang="en-US" altLang="en-US" sz="4000">
                <a:solidFill>
                  <a:srgbClr val="002060"/>
                </a:solidFill>
                <a:cs typeface="Times New Roman" panose="02020603050405020304" pitchFamily="18" charset="0"/>
              </a:rPr>
              <a:t>Sử dụng biện pháp nhân hóa, so sánh để miêu tả. Sử dụng các từ ngữ gợi tả gợi cảm để bài văn sinh động, giàu </a:t>
            </a:r>
            <a:r>
              <a:rPr lang="en-US" altLang="en-US" sz="4000">
                <a:solidFill>
                  <a:srgbClr val="002060"/>
                </a:solidFill>
                <a:cs typeface="Times New Roman" panose="02020603050405020304" pitchFamily="18" charset="0"/>
              </a:rPr>
              <a:t>hình </a:t>
            </a:r>
            <a:r>
              <a:rPr lang="en-US" altLang="en-US" sz="4000" smtClean="0">
                <a:solidFill>
                  <a:srgbClr val="002060"/>
                </a:solidFill>
                <a:cs typeface="Times New Roman" panose="02020603050405020304" pitchFamily="18" charset="0"/>
              </a:rPr>
              <a:t>ảnh.</a:t>
            </a:r>
            <a:endParaRPr lang="en-US" sz="4000">
              <a:solidFill>
                <a:schemeClr val="accent5">
                  <a:lumMod val="50000"/>
                </a:schemeClr>
              </a:solidFill>
              <a:latin typeface="+mj-lt"/>
              <a:cs typeface="#9Slide03 Arima Madurai" panose="00000500000000000000" pitchFamily="2" charset="0"/>
            </a:endParaRPr>
          </a:p>
        </p:txBody>
      </p:sp>
      <p:sp>
        <p:nvSpPr>
          <p:cNvPr id="11" name="Hình chữ nhật: Góc Tròn 16">
            <a:extLst>
              <a:ext uri="{FF2B5EF4-FFF2-40B4-BE49-F238E27FC236}">
                <a16:creationId xmlns:a16="http://schemas.microsoft.com/office/drawing/2014/main" id="{D9253029-A5DD-4220-848C-90A666E8B9A1}"/>
              </a:ext>
            </a:extLst>
          </p:cNvPr>
          <p:cNvSpPr/>
          <p:nvPr/>
        </p:nvSpPr>
        <p:spPr>
          <a:xfrm>
            <a:off x="3505198" y="7936750"/>
            <a:ext cx="11097345" cy="749968"/>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000">
                <a:solidFill>
                  <a:schemeClr val="accent5">
                    <a:lumMod val="50000"/>
                  </a:schemeClr>
                </a:solidFill>
                <a:latin typeface="+mj-lt"/>
                <a:cs typeface="#9Slide03 Arima Madurai" panose="00000500000000000000" pitchFamily="2" charset="0"/>
              </a:rPr>
              <a:t>C. </a:t>
            </a:r>
            <a:r>
              <a:rPr lang="en-US" sz="4000" smtClean="0">
                <a:solidFill>
                  <a:schemeClr val="accent5">
                    <a:lumMod val="50000"/>
                  </a:schemeClr>
                </a:solidFill>
                <a:latin typeface="+mj-lt"/>
                <a:cs typeface="#9Slide03 Arima Madurai" panose="00000500000000000000" pitchFamily="2" charset="0"/>
              </a:rPr>
              <a:t>Cả A và B đều đúng. </a:t>
            </a:r>
            <a:endParaRPr lang="en-US" sz="4000">
              <a:solidFill>
                <a:schemeClr val="accent5">
                  <a:lumMod val="50000"/>
                </a:schemeClr>
              </a:solidFill>
              <a:latin typeface="+mj-lt"/>
              <a:cs typeface="#9Slide03 Arima Madurai" panose="00000500000000000000" pitchFamily="2" charset="0"/>
            </a:endParaRPr>
          </a:p>
        </p:txBody>
      </p:sp>
    </p:spTree>
    <p:extLst>
      <p:ext uri="{BB962C8B-B14F-4D97-AF65-F5344CB8AC3E}">
        <p14:creationId xmlns:p14="http://schemas.microsoft.com/office/powerpoint/2010/main" val="32925477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1000"/>
                                        <p:tgtEl>
                                          <p:spTgt spid="5"/>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par>
                          <p:cTn id="23" fill="hold">
                            <p:stCondLst>
                              <p:cond delay="2000"/>
                            </p:stCondLst>
                            <p:childTnLst>
                              <p:par>
                                <p:cTn id="24" presetID="37"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900" decel="100000" fill="hold"/>
                                        <p:tgtEl>
                                          <p:spTgt spid="1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5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900" decel="100000" fill="hold"/>
                                        <p:tgtEl>
                                          <p:spTgt spid="1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9"/>
                                        </p:tgtEl>
                                        <p:attrNameLst>
                                          <p:attrName>fillcolor</p:attrName>
                                        </p:attrNameLst>
                                      </p:cBhvr>
                                      <p:to>
                                        <a:srgbClr val="FF5D5D"/>
                                      </p:to>
                                    </p:animClr>
                                    <p:set>
                                      <p:cBhvr>
                                        <p:cTn id="47" dur="1000" fill="hold"/>
                                        <p:tgtEl>
                                          <p:spTgt spid="9"/>
                                        </p:tgtEl>
                                        <p:attrNameLst>
                                          <p:attrName>fill.type</p:attrName>
                                        </p:attrNameLst>
                                      </p:cBhvr>
                                      <p:to>
                                        <p:strVal val="solid"/>
                                      </p:to>
                                    </p:set>
                                    <p:set>
                                      <p:cBhvr>
                                        <p:cTn id="48" dur="1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0"/>
                                        </p:tgtEl>
                                        <p:attrNameLst>
                                          <p:attrName>fillcolor</p:attrName>
                                        </p:attrNameLst>
                                      </p:cBhvr>
                                      <p:to>
                                        <a:srgbClr val="FF5D5D"/>
                                      </p:to>
                                    </p:animClr>
                                    <p:set>
                                      <p:cBhvr>
                                        <p:cTn id="54" dur="1000" fill="hold"/>
                                        <p:tgtEl>
                                          <p:spTgt spid="10"/>
                                        </p:tgtEl>
                                        <p:attrNameLst>
                                          <p:attrName>fill.type</p:attrName>
                                        </p:attrNameLst>
                                      </p:cBhvr>
                                      <p:to>
                                        <p:strVal val="solid"/>
                                      </p:to>
                                    </p:set>
                                    <p:set>
                                      <p:cBhvr>
                                        <p:cTn id="55" dur="1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1000" fill="hold"/>
                                        <p:tgtEl>
                                          <p:spTgt spid="11"/>
                                        </p:tgtEl>
                                        <p:attrNameLst>
                                          <p:attrName>fillcolor</p:attrName>
                                        </p:attrNameLst>
                                      </p:cBhvr>
                                      <p:to>
                                        <a:srgbClr val="95EF57"/>
                                      </p:to>
                                    </p:animClr>
                                    <p:set>
                                      <p:cBhvr>
                                        <p:cTn id="61" dur="1000" fill="hold"/>
                                        <p:tgtEl>
                                          <p:spTgt spid="11"/>
                                        </p:tgtEl>
                                        <p:attrNameLst>
                                          <p:attrName>fill.type</p:attrName>
                                        </p:attrNameLst>
                                      </p:cBhvr>
                                      <p:to>
                                        <p:strVal val="solid"/>
                                      </p:to>
                                    </p:set>
                                    <p:set>
                                      <p:cBhvr>
                                        <p:cTn id="62" dur="1000" fill="hold"/>
                                        <p:tgtEl>
                                          <p:spTgt spid="11"/>
                                        </p:tgtEl>
                                        <p:attrNameLst>
                                          <p:attrName>fill.on</p:attrName>
                                        </p:attrNameLst>
                                      </p:cBhvr>
                                      <p:to>
                                        <p:strVal val="true"/>
                                      </p:to>
                                    </p:set>
                                  </p:childTnLst>
                                </p:cTn>
                              </p:par>
                              <p:par>
                                <p:cTn id="63" presetID="42" presetClass="path" presetSubtype="0" accel="50000" decel="50000" fill="hold" nodeType="withEffect">
                                  <p:stCondLst>
                                    <p:cond delay="0"/>
                                  </p:stCondLst>
                                  <p:childTnLst>
                                    <p:animMotion origin="layout" path="M 3.75E-6 2.59259E-6 L 0.39514 0.00355 " pathEditMode="relative" rAng="0" ptsTypes="AA">
                                      <p:cBhvr>
                                        <p:cTn id="64" dur="2000" fill="hold"/>
                                        <p:tgtEl>
                                          <p:spTgt spid="8"/>
                                        </p:tgtEl>
                                        <p:attrNameLst>
                                          <p:attrName>ppt_x</p:attrName>
                                          <p:attrName>ppt_y</p:attrName>
                                        </p:attrNameLst>
                                      </p:cBhvr>
                                      <p:rCtr x="19757" y="170"/>
                                    </p:animMotion>
                                  </p:childTnLst>
                                </p:cTn>
                              </p:par>
                            </p:childTnLst>
                          </p:cTn>
                        </p:par>
                      </p:childTnLst>
                    </p:cTn>
                  </p:par>
                </p:childTnLst>
              </p:cTn>
              <p:nextCondLst>
                <p:cond evt="onClick" delay="0">
                  <p:tgtEl>
                    <p:spTgt spid="11"/>
                  </p:tgtEl>
                </p:cond>
              </p:nextCondLst>
            </p:seq>
          </p:childTnLst>
        </p:cTn>
      </p:par>
    </p:tnLst>
    <p:bldLst>
      <p:bldP spid="2" grpId="0"/>
      <p:bldP spid="5"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418" y="-1"/>
            <a:ext cx="18305418" cy="10300063"/>
          </a:xfrm>
          <a:prstGeom prst="rect">
            <a:avLst/>
          </a:prstGeom>
        </p:spPr>
      </p:pic>
      <p:sp>
        <p:nvSpPr>
          <p:cNvPr id="2" name="Hộp Văn bản 1">
            <a:extLst>
              <a:ext uri="{FF2B5EF4-FFF2-40B4-BE49-F238E27FC236}">
                <a16:creationId xmlns:a16="http://schemas.microsoft.com/office/drawing/2014/main" id="{90E90819-BB3F-49AD-A4DE-31F824902EAB}"/>
              </a:ext>
            </a:extLst>
          </p:cNvPr>
          <p:cNvSpPr txBox="1"/>
          <p:nvPr/>
        </p:nvSpPr>
        <p:spPr>
          <a:xfrm>
            <a:off x="4333723" y="242538"/>
            <a:ext cx="9603135" cy="3631763"/>
          </a:xfrm>
          <a:prstGeom prst="rect">
            <a:avLst/>
          </a:prstGeom>
          <a:noFill/>
        </p:spPr>
        <p:txBody>
          <a:bodyPr wrap="square" rtlCol="0">
            <a:spAutoFit/>
          </a:bodyPr>
          <a:lstStyle/>
          <a:p>
            <a:pPr algn="ctr"/>
            <a:r>
              <a:rPr lang="en-US" sz="11500" smtClean="0">
                <a:solidFill>
                  <a:schemeClr val="accent6">
                    <a:lumMod val="20000"/>
                    <a:lumOff val="80000"/>
                  </a:schemeClr>
                </a:solidFill>
                <a:effectLst>
                  <a:glow rad="101600">
                    <a:schemeClr val="accent5">
                      <a:lumMod val="60000"/>
                      <a:lumOff val="40000"/>
                      <a:alpha val="35000"/>
                    </a:schemeClr>
                  </a:glow>
                </a:effectLst>
                <a:latin typeface="#9Slide05 SVNHaptic Script" panose="00000500000000000000" pitchFamily="2" charset="0"/>
              </a:rPr>
              <a:t>Cảm ơn các bạn đã giúp đỡ nhé. </a:t>
            </a:r>
            <a:endParaRPr lang="en-US" sz="11500">
              <a:solidFill>
                <a:schemeClr val="accent6">
                  <a:lumMod val="20000"/>
                  <a:lumOff val="80000"/>
                </a:schemeClr>
              </a:solidFill>
              <a:effectLst>
                <a:glow rad="101600">
                  <a:schemeClr val="accent5">
                    <a:lumMod val="60000"/>
                    <a:lumOff val="40000"/>
                    <a:alpha val="35000"/>
                  </a:schemeClr>
                </a:glow>
              </a:effectLst>
              <a:latin typeface="#9Slide05 SVNHaptic Script" panose="00000500000000000000" pitchFamily="2"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3315" r="100000">
                        <a14:foregroundMark x1="41436" y1="42105" x2="40331" y2="60965"/>
                        <a14:foregroundMark x1="21547" y1="26316" x2="21547" y2="42105"/>
                        <a14:foregroundMark x1="22652" y1="43860" x2="23757" y2="59211"/>
                      </a14:backgroundRemoval>
                    </a14:imgEffect>
                  </a14:imgLayer>
                </a14:imgProps>
              </a:ext>
            </a:extLst>
          </a:blip>
          <a:stretch>
            <a:fillRect/>
          </a:stretch>
        </p:blipFill>
        <p:spPr>
          <a:xfrm>
            <a:off x="6515910" y="3839338"/>
            <a:ext cx="2404618" cy="3029021"/>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1987" r="100000">
                        <a14:foregroundMark x1="17881" y1="36321" x2="16556" y2="62736"/>
                        <a14:foregroundMark x1="78146" y1="7075" x2="47682" y2="62736"/>
                        <a14:foregroundMark x1="35762" y1="37264" x2="43709" y2="61792"/>
                        <a14:foregroundMark x1="84768" y1="45283" x2="50331" y2="59906"/>
                        <a14:foregroundMark x1="92053" y1="55189" x2="80795" y2="58962"/>
                      </a14:backgroundRemoval>
                    </a14:imgEffect>
                  </a14:imgLayer>
                </a14:imgProps>
              </a:ext>
            </a:extLst>
          </a:blip>
          <a:stretch>
            <a:fillRect/>
          </a:stretch>
        </p:blipFill>
        <p:spPr>
          <a:xfrm>
            <a:off x="8506545" y="6230334"/>
            <a:ext cx="2618655" cy="3676524"/>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34109" y1="45455" x2="34109" y2="86603"/>
                        <a14:foregroundMark x1="16279" y1="56938" x2="20930" y2="63158"/>
                        <a14:foregroundMark x1="86047" y1="60766" x2="95349" y2="56459"/>
                        <a14:foregroundMark x1="60465" y1="82775" x2="65116" y2="89952"/>
                        <a14:foregroundMark x1="11628" y1="57895" x2="22481" y2="65072"/>
                      </a14:backgroundRemoval>
                    </a14:imgEffect>
                  </a14:imgLayer>
                </a14:imgProps>
              </a:ext>
            </a:extLst>
          </a:blip>
          <a:stretch>
            <a:fillRect/>
          </a:stretch>
        </p:blipFill>
        <p:spPr>
          <a:xfrm>
            <a:off x="17208" y="4764846"/>
            <a:ext cx="2343057" cy="3796117"/>
          </a:xfrm>
          <a:prstGeom prst="rect">
            <a:avLst/>
          </a:prstGeom>
        </p:spPr>
      </p:pic>
      <p:pic>
        <p:nvPicPr>
          <p:cNvPr id="11" name="Picture 10"/>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48343">
                        <a14:foregroundMark x1="4972" y1="47596" x2="11878" y2="48558"/>
                        <a14:foregroundMark x1="6906" y1="50481" x2="9116" y2="96154"/>
                        <a14:foregroundMark x1="27348" y1="7692" x2="29558" y2="55288"/>
                        <a14:foregroundMark x1="22099" y1="32692" x2="20442" y2="54327"/>
                        <a14:foregroundMark x1="18785" y1="29808" x2="22652" y2="36538"/>
                        <a14:foregroundMark x1="26243" y1="49519" x2="28453" y2="65385"/>
                        <a14:foregroundMark x1="39227" y1="65385" x2="38674" y2="71154"/>
                      </a14:backgroundRemoval>
                    </a14:imgEffect>
                  </a14:imgLayer>
                </a14:imgProps>
              </a:ext>
            </a:extLst>
          </a:blip>
          <a:srcRect r="51828"/>
          <a:stretch/>
        </p:blipFill>
        <p:spPr>
          <a:xfrm>
            <a:off x="11125200" y="5150030"/>
            <a:ext cx="2425726" cy="2893343"/>
          </a:xfrm>
          <a:prstGeom prst="rect">
            <a:avLst/>
          </a:prstGeom>
        </p:spPr>
      </p:pic>
      <p:pic>
        <p:nvPicPr>
          <p:cNvPr id="13" name="Picture 12"/>
          <p:cNvPicPr>
            <a:picLocks noChangeAspect="1"/>
          </p:cNvPicPr>
          <p:nvPr/>
        </p:nvPicPr>
        <p:blipFill rotWithShape="1">
          <a:blip r:embed="rId11">
            <a:extLst>
              <a:ext uri="{BEBA8EAE-BF5A-486C-A8C5-ECC9F3942E4B}">
                <a14:imgProps xmlns:a14="http://schemas.microsoft.com/office/drawing/2010/main">
                  <a14:imgLayer r:embed="rId10">
                    <a14:imgEffect>
                      <a14:backgroundRemoval t="0" b="98558" l="42818" r="100000">
                        <a14:foregroundMark x1="72652" y1="9135" x2="77348" y2="58173"/>
                        <a14:foregroundMark x1="67680" y1="27404" x2="65470" y2="39904"/>
                        <a14:foregroundMark x1="69337" y1="45673" x2="75138" y2="47115"/>
                        <a14:foregroundMark x1="68508" y1="42788" x2="65470" y2="45673"/>
                      </a14:backgroundRemoval>
                    </a14:imgEffect>
                  </a14:imgLayer>
                </a14:imgProps>
              </a:ext>
            </a:extLst>
          </a:blip>
          <a:srcRect l="41073" r="-7380"/>
          <a:stretch/>
        </p:blipFill>
        <p:spPr>
          <a:xfrm>
            <a:off x="3866897" y="6903194"/>
            <a:ext cx="3978167" cy="3447313"/>
          </a:xfrm>
          <a:prstGeom prst="rect">
            <a:avLst/>
          </a:prstGeom>
        </p:spPr>
      </p:pic>
    </p:spTree>
    <p:extLst>
      <p:ext uri="{BB962C8B-B14F-4D97-AF65-F5344CB8AC3E}">
        <p14:creationId xmlns:p14="http://schemas.microsoft.com/office/powerpoint/2010/main" val="3547107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AutoShape 5">
            <a:hlinkClick r:id="rId2" action="ppaction://hlinksldjump"/>
            <a:extLst>
              <a:ext uri="{FF2B5EF4-FFF2-40B4-BE49-F238E27FC236}">
                <a16:creationId xmlns:a16="http://schemas.microsoft.com/office/drawing/2014/main" id="{64587993-CC6D-4205-A5B1-B6C6BC5FE2D5}"/>
              </a:ext>
            </a:extLst>
          </p:cNvPr>
          <p:cNvSpPr>
            <a:spLocks noChangeArrowheads="1"/>
          </p:cNvSpPr>
          <p:nvPr/>
        </p:nvSpPr>
        <p:spPr bwMode="auto">
          <a:xfrm>
            <a:off x="549872" y="1503966"/>
            <a:ext cx="1885950" cy="7436645"/>
          </a:xfrm>
          <a:prstGeom prst="roundRect">
            <a:avLst>
              <a:gd name="adj" fmla="val 16667"/>
            </a:avLst>
          </a:prstGeom>
          <a:solidFill>
            <a:schemeClr val="accent2">
              <a:lumMod val="40000"/>
              <a:lumOff val="60000"/>
            </a:schemeClr>
          </a:solidFill>
          <a:ln w="53975" cmpd="dbl">
            <a:solidFill>
              <a:srgbClr val="000000"/>
            </a:solidFill>
            <a:round/>
          </a:ln>
          <a:effectLst/>
        </p:spPr>
        <p:txBody>
          <a:bodyPr wrap="none" anchor="ctr"/>
          <a:lstStyle/>
          <a:p>
            <a:pPr algn="ctr" eaLnBrk="0" hangingPunct="0">
              <a:defRPr/>
            </a:pPr>
            <a:r>
              <a:rPr lang="en-US" altLang="zh-CN" sz="5400" dirty="0">
                <a:solidFill>
                  <a:srgbClr val="000000"/>
                </a:solidFill>
                <a:effectLst>
                  <a:outerShdw blurRad="38100" dist="38100" dir="2700000" algn="tl">
                    <a:srgbClr val="FFFFFF"/>
                  </a:outerShdw>
                </a:effectLst>
                <a:ea typeface="SimSun" pitchFamily="2" charset="-122"/>
              </a:rPr>
              <a:t>Bài</a:t>
            </a:r>
          </a:p>
          <a:p>
            <a:pPr algn="ctr" eaLnBrk="0" hangingPunct="0">
              <a:defRPr/>
            </a:pPr>
            <a:r>
              <a:rPr lang="en-US" altLang="zh-CN" sz="5400" dirty="0">
                <a:solidFill>
                  <a:srgbClr val="000000"/>
                </a:solidFill>
                <a:effectLst>
                  <a:outerShdw blurRad="38100" dist="38100" dir="2700000" algn="tl">
                    <a:srgbClr val="FFFFFF"/>
                  </a:outerShdw>
                </a:effectLst>
                <a:ea typeface="SimSun" pitchFamily="2" charset="-122"/>
              </a:rPr>
              <a:t> văn</a:t>
            </a:r>
          </a:p>
          <a:p>
            <a:pPr algn="ctr" eaLnBrk="0" hangingPunct="0">
              <a:defRPr/>
            </a:pPr>
            <a:r>
              <a:rPr lang="en-US" altLang="zh-CN" sz="5400" dirty="0">
                <a:solidFill>
                  <a:srgbClr val="000000"/>
                </a:solidFill>
                <a:effectLst>
                  <a:outerShdw blurRad="38100" dist="38100" dir="2700000" algn="tl">
                    <a:srgbClr val="FFFFFF"/>
                  </a:outerShdw>
                </a:effectLst>
                <a:ea typeface="SimSun" pitchFamily="2" charset="-122"/>
              </a:rPr>
              <a:t>miêu</a:t>
            </a:r>
          </a:p>
          <a:p>
            <a:pPr algn="ctr" eaLnBrk="0" hangingPunct="0">
              <a:defRPr/>
            </a:pPr>
            <a:r>
              <a:rPr lang="en-US" altLang="zh-CN" sz="5400" dirty="0">
                <a:solidFill>
                  <a:srgbClr val="000000"/>
                </a:solidFill>
                <a:effectLst>
                  <a:outerShdw blurRad="38100" dist="38100" dir="2700000" algn="tl">
                    <a:srgbClr val="FFFFFF"/>
                  </a:outerShdw>
                </a:effectLst>
                <a:ea typeface="SimSun" pitchFamily="2" charset="-122"/>
              </a:rPr>
              <a:t> tả</a:t>
            </a:r>
          </a:p>
          <a:p>
            <a:pPr algn="ctr" eaLnBrk="0" hangingPunct="0">
              <a:defRPr/>
            </a:pPr>
            <a:r>
              <a:rPr lang="en-US" altLang="zh-CN" sz="5400" dirty="0">
                <a:solidFill>
                  <a:srgbClr val="000000"/>
                </a:solidFill>
                <a:effectLst>
                  <a:outerShdw blurRad="38100" dist="38100" dir="2700000" algn="tl">
                    <a:srgbClr val="FFFFFF"/>
                  </a:outerShdw>
                </a:effectLst>
                <a:ea typeface="SimSun" pitchFamily="2" charset="-122"/>
              </a:rPr>
              <a:t> đồ vật</a:t>
            </a:r>
          </a:p>
        </p:txBody>
      </p:sp>
      <p:sp>
        <p:nvSpPr>
          <p:cNvPr id="130054" name="Oval 6">
            <a:extLst>
              <a:ext uri="{FF2B5EF4-FFF2-40B4-BE49-F238E27FC236}">
                <a16:creationId xmlns:a16="http://schemas.microsoft.com/office/drawing/2014/main" id="{807D87F7-5F0C-4E59-BBAA-C311230AB35B}"/>
              </a:ext>
            </a:extLst>
          </p:cNvPr>
          <p:cNvSpPr>
            <a:spLocks noChangeArrowheads="1"/>
          </p:cNvSpPr>
          <p:nvPr/>
        </p:nvSpPr>
        <p:spPr bwMode="auto">
          <a:xfrm>
            <a:off x="3892498" y="1187053"/>
            <a:ext cx="2283620" cy="1621632"/>
          </a:xfrm>
          <a:prstGeom prst="ellipse">
            <a:avLst/>
          </a:prstGeom>
          <a:solidFill>
            <a:srgbClr val="92D050"/>
          </a:solidFill>
          <a:ln w="38100" cmpd="dbl">
            <a:solidFill>
              <a:srgbClr val="92D050"/>
            </a:solidFill>
            <a:round/>
          </a:ln>
          <a:effectLst/>
        </p:spPr>
        <p:txBody>
          <a:bodyPr wrap="none" anchor="ctr"/>
          <a:lstStyle/>
          <a:p>
            <a:pPr algn="ctr" eaLnBrk="0" hangingPunct="0">
              <a:defRPr/>
            </a:pPr>
            <a:r>
              <a:rPr lang="en-US" altLang="zh-CN" sz="4200" dirty="0">
                <a:solidFill>
                  <a:srgbClr val="000000"/>
                </a:solidFill>
                <a:effectLst>
                  <a:outerShdw blurRad="38100" dist="38100" dir="2700000" algn="tl">
                    <a:srgbClr val="FFFFFF"/>
                  </a:outerShdw>
                </a:effectLst>
                <a:ea typeface="SimSun" pitchFamily="2" charset="-122"/>
              </a:rPr>
              <a:t>Mở bài</a:t>
            </a:r>
          </a:p>
        </p:txBody>
      </p:sp>
      <p:sp>
        <p:nvSpPr>
          <p:cNvPr id="130055" name="Oval 7">
            <a:extLst>
              <a:ext uri="{FF2B5EF4-FFF2-40B4-BE49-F238E27FC236}">
                <a16:creationId xmlns:a16="http://schemas.microsoft.com/office/drawing/2014/main" id="{21A995B1-0C95-4B0D-BA76-EF7CB6A2FA19}"/>
              </a:ext>
            </a:extLst>
          </p:cNvPr>
          <p:cNvSpPr>
            <a:spLocks noChangeArrowheads="1"/>
          </p:cNvSpPr>
          <p:nvPr/>
        </p:nvSpPr>
        <p:spPr bwMode="auto">
          <a:xfrm>
            <a:off x="4012474" y="4272546"/>
            <a:ext cx="2171700" cy="1624013"/>
          </a:xfrm>
          <a:prstGeom prst="ellipse">
            <a:avLst/>
          </a:prstGeom>
          <a:solidFill>
            <a:srgbClr val="FFC000"/>
          </a:solidFill>
          <a:ln w="38100" cmpd="dbl">
            <a:solidFill>
              <a:srgbClr val="000000"/>
            </a:solidFill>
            <a:round/>
          </a:ln>
          <a:effectLst/>
        </p:spPr>
        <p:txBody>
          <a:bodyPr wrap="none" anchor="ctr"/>
          <a:lstStyle/>
          <a:p>
            <a:pPr algn="ctr" eaLnBrk="0" hangingPunct="0">
              <a:defRPr/>
            </a:pPr>
            <a:r>
              <a:rPr lang="en-US" altLang="zh-CN" sz="4200" dirty="0">
                <a:solidFill>
                  <a:srgbClr val="000000"/>
                </a:solidFill>
                <a:effectLst>
                  <a:outerShdw blurRad="38100" dist="38100" dir="2700000" algn="tl">
                    <a:srgbClr val="FFFFFF"/>
                  </a:outerShdw>
                </a:effectLst>
                <a:ea typeface="SimSun" pitchFamily="2" charset="-122"/>
              </a:rPr>
              <a:t>Thân bài</a:t>
            </a:r>
          </a:p>
        </p:txBody>
      </p:sp>
      <p:sp>
        <p:nvSpPr>
          <p:cNvPr id="130056" name="Oval 8">
            <a:extLst>
              <a:ext uri="{FF2B5EF4-FFF2-40B4-BE49-F238E27FC236}">
                <a16:creationId xmlns:a16="http://schemas.microsoft.com/office/drawing/2014/main" id="{1C0A66A6-369B-405A-9B67-A87D4E080C70}"/>
              </a:ext>
            </a:extLst>
          </p:cNvPr>
          <p:cNvSpPr>
            <a:spLocks noChangeArrowheads="1"/>
          </p:cNvSpPr>
          <p:nvPr/>
        </p:nvSpPr>
        <p:spPr bwMode="auto">
          <a:xfrm>
            <a:off x="3962437" y="7360420"/>
            <a:ext cx="2162175" cy="1626393"/>
          </a:xfrm>
          <a:prstGeom prst="ellipse">
            <a:avLst/>
          </a:prstGeom>
          <a:solidFill>
            <a:srgbClr val="92D050"/>
          </a:solidFill>
          <a:ln w="38100" cmpd="dbl">
            <a:solidFill>
              <a:srgbClr val="000000"/>
            </a:solidFill>
            <a:round/>
          </a:ln>
          <a:effectLst/>
        </p:spPr>
        <p:txBody>
          <a:bodyPr wrap="none" anchor="ctr"/>
          <a:lstStyle/>
          <a:p>
            <a:pPr algn="ctr" eaLnBrk="0" hangingPunct="0">
              <a:defRPr/>
            </a:pPr>
            <a:r>
              <a:rPr lang="en-US" altLang="zh-CN" sz="4200" dirty="0">
                <a:solidFill>
                  <a:srgbClr val="000000"/>
                </a:solidFill>
                <a:effectLst>
                  <a:outerShdw blurRad="38100" dist="38100" dir="2700000" algn="tl">
                    <a:srgbClr val="FFFFFF"/>
                  </a:outerShdw>
                </a:effectLst>
                <a:ea typeface="SimSun" pitchFamily="2" charset="-122"/>
              </a:rPr>
              <a:t>Kết bài</a:t>
            </a:r>
          </a:p>
        </p:txBody>
      </p:sp>
      <p:sp>
        <p:nvSpPr>
          <p:cNvPr id="130057" name="Line 9">
            <a:extLst>
              <a:ext uri="{FF2B5EF4-FFF2-40B4-BE49-F238E27FC236}">
                <a16:creationId xmlns:a16="http://schemas.microsoft.com/office/drawing/2014/main" id="{5B55B965-6BF8-4C72-AF4B-BB4F639A03F7}"/>
              </a:ext>
            </a:extLst>
          </p:cNvPr>
          <p:cNvSpPr>
            <a:spLocks noChangeShapeType="1"/>
          </p:cNvSpPr>
          <p:nvPr/>
        </p:nvSpPr>
        <p:spPr bwMode="auto">
          <a:xfrm flipV="1">
            <a:off x="2435823" y="2244803"/>
            <a:ext cx="1614218" cy="2907506"/>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130058" name="Line 10">
            <a:extLst>
              <a:ext uri="{FF2B5EF4-FFF2-40B4-BE49-F238E27FC236}">
                <a16:creationId xmlns:a16="http://schemas.microsoft.com/office/drawing/2014/main" id="{DB726B52-3955-46ED-8592-02596C7850F6}"/>
              </a:ext>
            </a:extLst>
          </p:cNvPr>
          <p:cNvSpPr>
            <a:spLocks noChangeShapeType="1"/>
          </p:cNvSpPr>
          <p:nvPr/>
        </p:nvSpPr>
        <p:spPr bwMode="auto">
          <a:xfrm flipV="1">
            <a:off x="2426296" y="5152309"/>
            <a:ext cx="1716847" cy="1"/>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130059" name="Line 11">
            <a:extLst>
              <a:ext uri="{FF2B5EF4-FFF2-40B4-BE49-F238E27FC236}">
                <a16:creationId xmlns:a16="http://schemas.microsoft.com/office/drawing/2014/main" id="{3D3D23C7-C42E-4BFE-B1C8-1294C2DA02FD}"/>
              </a:ext>
            </a:extLst>
          </p:cNvPr>
          <p:cNvSpPr>
            <a:spLocks noChangeShapeType="1"/>
          </p:cNvSpPr>
          <p:nvPr/>
        </p:nvSpPr>
        <p:spPr bwMode="auto">
          <a:xfrm>
            <a:off x="2435822" y="5152309"/>
            <a:ext cx="1707321" cy="2448643"/>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130064" name="Line 16">
            <a:extLst>
              <a:ext uri="{FF2B5EF4-FFF2-40B4-BE49-F238E27FC236}">
                <a16:creationId xmlns:a16="http://schemas.microsoft.com/office/drawing/2014/main" id="{467F5A7E-8A26-4D10-8552-AA5C5F1273A3}"/>
              </a:ext>
            </a:extLst>
          </p:cNvPr>
          <p:cNvSpPr>
            <a:spLocks noChangeShapeType="1"/>
          </p:cNvSpPr>
          <p:nvPr/>
        </p:nvSpPr>
        <p:spPr bwMode="auto">
          <a:xfrm flipV="1">
            <a:off x="5955987" y="1187053"/>
            <a:ext cx="1581827" cy="364366"/>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130065" name="Line 17">
            <a:extLst>
              <a:ext uri="{FF2B5EF4-FFF2-40B4-BE49-F238E27FC236}">
                <a16:creationId xmlns:a16="http://schemas.microsoft.com/office/drawing/2014/main" id="{F19B42C7-7B56-4C51-8975-C70D6311A7BB}"/>
              </a:ext>
            </a:extLst>
          </p:cNvPr>
          <p:cNvSpPr>
            <a:spLocks noChangeShapeType="1"/>
          </p:cNvSpPr>
          <p:nvPr/>
        </p:nvSpPr>
        <p:spPr bwMode="auto">
          <a:xfrm>
            <a:off x="5761449" y="8815389"/>
            <a:ext cx="1786402" cy="595311"/>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130066" name="Line 18">
            <a:extLst>
              <a:ext uri="{FF2B5EF4-FFF2-40B4-BE49-F238E27FC236}">
                <a16:creationId xmlns:a16="http://schemas.microsoft.com/office/drawing/2014/main" id="{A1D5993C-A8E9-4998-A259-3BB95FE8C466}"/>
              </a:ext>
            </a:extLst>
          </p:cNvPr>
          <p:cNvSpPr>
            <a:spLocks noChangeShapeType="1"/>
          </p:cNvSpPr>
          <p:nvPr/>
        </p:nvSpPr>
        <p:spPr bwMode="auto">
          <a:xfrm flipV="1">
            <a:off x="5978947" y="3684394"/>
            <a:ext cx="1535906" cy="966788"/>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130067" name="Line 19">
            <a:extLst>
              <a:ext uri="{FF2B5EF4-FFF2-40B4-BE49-F238E27FC236}">
                <a16:creationId xmlns:a16="http://schemas.microsoft.com/office/drawing/2014/main" id="{13AAFB8E-15F1-40E3-8F04-EE3C0569A9B4}"/>
              </a:ext>
            </a:extLst>
          </p:cNvPr>
          <p:cNvSpPr>
            <a:spLocks noChangeShapeType="1"/>
          </p:cNvSpPr>
          <p:nvPr/>
        </p:nvSpPr>
        <p:spPr bwMode="auto">
          <a:xfrm>
            <a:off x="6042684" y="5461390"/>
            <a:ext cx="1472169" cy="1141792"/>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31" name="AutoShape 12">
            <a:extLst>
              <a:ext uri="{FF2B5EF4-FFF2-40B4-BE49-F238E27FC236}">
                <a16:creationId xmlns:a16="http://schemas.microsoft.com/office/drawing/2014/main" id="{9EB62471-FD10-46CE-A499-E1C3315DF14E}"/>
              </a:ext>
            </a:extLst>
          </p:cNvPr>
          <p:cNvSpPr>
            <a:spLocks noChangeArrowheads="1"/>
          </p:cNvSpPr>
          <p:nvPr/>
        </p:nvSpPr>
        <p:spPr bwMode="auto">
          <a:xfrm>
            <a:off x="15451931" y="598299"/>
            <a:ext cx="2444794" cy="742950"/>
          </a:xfrm>
          <a:prstGeom prst="roundRect">
            <a:avLst>
              <a:gd name="adj" fmla="val 16667"/>
            </a:avLst>
          </a:prstGeom>
          <a:solidFill>
            <a:schemeClr val="accent3">
              <a:lumMod val="95000"/>
            </a:schemeClr>
          </a:solidFill>
          <a:ln w="57150" cmpd="thickThin" algn="ctr">
            <a:solidFill>
              <a:schemeClr val="accent1"/>
            </a:solidFill>
            <a:round/>
          </a:ln>
        </p:spPr>
        <p:txBody>
          <a:bodyPr wrap="none" anchor="ctr"/>
          <a:lstStyle/>
          <a:p>
            <a:pPr algn="ctr">
              <a:defRPr/>
            </a:pPr>
            <a:r>
              <a:rPr lang="en-US" altLang="zh-CN" sz="3600" dirty="0">
                <a:solidFill>
                  <a:srgbClr val="000000"/>
                </a:solidFill>
                <a:ea typeface="SimSun" pitchFamily="2" charset="-122"/>
              </a:rPr>
              <a:t>Trực tiếp </a:t>
            </a:r>
          </a:p>
        </p:txBody>
      </p:sp>
      <p:sp>
        <p:nvSpPr>
          <p:cNvPr id="33" name="AutoShape 12">
            <a:extLst>
              <a:ext uri="{FF2B5EF4-FFF2-40B4-BE49-F238E27FC236}">
                <a16:creationId xmlns:a16="http://schemas.microsoft.com/office/drawing/2014/main" id="{356DD85D-96A2-46B4-A701-FE423D6779FE}"/>
              </a:ext>
            </a:extLst>
          </p:cNvPr>
          <p:cNvSpPr>
            <a:spLocks noChangeArrowheads="1"/>
          </p:cNvSpPr>
          <p:nvPr/>
        </p:nvSpPr>
        <p:spPr bwMode="auto">
          <a:xfrm>
            <a:off x="15095553" y="8196263"/>
            <a:ext cx="2801171" cy="742950"/>
          </a:xfrm>
          <a:prstGeom prst="roundRect">
            <a:avLst>
              <a:gd name="adj" fmla="val 16667"/>
            </a:avLst>
          </a:prstGeom>
          <a:solidFill>
            <a:schemeClr val="accent3">
              <a:lumMod val="95000"/>
            </a:schemeClr>
          </a:solidFill>
          <a:ln w="57150" cmpd="thickThin" algn="ctr">
            <a:solidFill>
              <a:schemeClr val="accent1"/>
            </a:solidFill>
            <a:round/>
          </a:ln>
        </p:spPr>
        <p:txBody>
          <a:bodyPr wrap="none" anchor="ctr"/>
          <a:lstStyle/>
          <a:p>
            <a:pPr algn="ctr">
              <a:defRPr/>
            </a:pPr>
            <a:r>
              <a:rPr lang="en-US" altLang="zh-CN" sz="3600" dirty="0">
                <a:solidFill>
                  <a:srgbClr val="000000"/>
                </a:solidFill>
                <a:ea typeface="SimSun" pitchFamily="2" charset="-122"/>
              </a:rPr>
              <a:t>Mở rộng  </a:t>
            </a:r>
          </a:p>
        </p:txBody>
      </p:sp>
      <p:sp>
        <p:nvSpPr>
          <p:cNvPr id="34" name="AutoShape 12">
            <a:extLst>
              <a:ext uri="{FF2B5EF4-FFF2-40B4-BE49-F238E27FC236}">
                <a16:creationId xmlns:a16="http://schemas.microsoft.com/office/drawing/2014/main" id="{265CB7E7-F9E5-4201-8A31-080DAE43FEC7}"/>
              </a:ext>
            </a:extLst>
          </p:cNvPr>
          <p:cNvSpPr>
            <a:spLocks noChangeArrowheads="1"/>
          </p:cNvSpPr>
          <p:nvPr/>
        </p:nvSpPr>
        <p:spPr bwMode="auto">
          <a:xfrm>
            <a:off x="15095553" y="9263063"/>
            <a:ext cx="2801171" cy="921543"/>
          </a:xfrm>
          <a:prstGeom prst="roundRect">
            <a:avLst>
              <a:gd name="adj" fmla="val 16667"/>
            </a:avLst>
          </a:prstGeom>
          <a:solidFill>
            <a:schemeClr val="accent3">
              <a:lumMod val="95000"/>
            </a:schemeClr>
          </a:solidFill>
          <a:ln w="57150" cmpd="thickThin" algn="ctr">
            <a:solidFill>
              <a:schemeClr val="accent1"/>
            </a:solidFill>
            <a:round/>
          </a:ln>
        </p:spPr>
        <p:txBody>
          <a:bodyPr wrap="none" anchor="ctr"/>
          <a:lstStyle/>
          <a:p>
            <a:pPr algn="ctr">
              <a:defRPr/>
            </a:pPr>
            <a:r>
              <a:rPr lang="en-US" altLang="zh-CN" sz="3600" dirty="0" err="1">
                <a:solidFill>
                  <a:srgbClr val="000000"/>
                </a:solidFill>
                <a:ea typeface="SimSun" pitchFamily="2" charset="-122"/>
              </a:rPr>
              <a:t>Không</a:t>
            </a:r>
            <a:r>
              <a:rPr lang="en-US" altLang="zh-CN" sz="3600" dirty="0">
                <a:solidFill>
                  <a:srgbClr val="000000"/>
                </a:solidFill>
                <a:ea typeface="SimSun" pitchFamily="2" charset="-122"/>
              </a:rPr>
              <a:t> </a:t>
            </a:r>
          </a:p>
          <a:p>
            <a:pPr algn="ctr">
              <a:defRPr/>
            </a:pPr>
            <a:r>
              <a:rPr lang="en-US" altLang="zh-CN" sz="3600" dirty="0" err="1">
                <a:solidFill>
                  <a:srgbClr val="000000"/>
                </a:solidFill>
                <a:ea typeface="SimSun" pitchFamily="2" charset="-122"/>
              </a:rPr>
              <a:t>mở</a:t>
            </a:r>
            <a:r>
              <a:rPr lang="en-US" altLang="zh-CN" sz="3600" dirty="0">
                <a:solidFill>
                  <a:srgbClr val="000000"/>
                </a:solidFill>
                <a:ea typeface="SimSun" pitchFamily="2" charset="-122"/>
              </a:rPr>
              <a:t> rộng  </a:t>
            </a:r>
          </a:p>
        </p:txBody>
      </p:sp>
      <p:sp>
        <p:nvSpPr>
          <p:cNvPr id="22" name="AutoShape 12">
            <a:extLst>
              <a:ext uri="{FF2B5EF4-FFF2-40B4-BE49-F238E27FC236}">
                <a16:creationId xmlns:a16="http://schemas.microsoft.com/office/drawing/2014/main" id="{E1E3B923-B80E-4E98-848F-B0085FC0B52A}"/>
              </a:ext>
            </a:extLst>
          </p:cNvPr>
          <p:cNvSpPr>
            <a:spLocks noChangeArrowheads="1"/>
          </p:cNvSpPr>
          <p:nvPr/>
        </p:nvSpPr>
        <p:spPr bwMode="auto">
          <a:xfrm>
            <a:off x="15394781" y="1786542"/>
            <a:ext cx="2444794" cy="742950"/>
          </a:xfrm>
          <a:prstGeom prst="roundRect">
            <a:avLst>
              <a:gd name="adj" fmla="val 16667"/>
            </a:avLst>
          </a:prstGeom>
          <a:solidFill>
            <a:schemeClr val="accent3">
              <a:lumMod val="95000"/>
            </a:schemeClr>
          </a:solidFill>
          <a:ln w="57150" cmpd="thickThin" algn="ctr">
            <a:solidFill>
              <a:schemeClr val="accent1"/>
            </a:solidFill>
            <a:round/>
          </a:ln>
        </p:spPr>
        <p:txBody>
          <a:bodyPr wrap="none" anchor="ctr"/>
          <a:lstStyle/>
          <a:p>
            <a:pPr algn="ctr">
              <a:defRPr/>
            </a:pPr>
            <a:r>
              <a:rPr lang="en-US" altLang="zh-CN" sz="3600" dirty="0" err="1">
                <a:solidFill>
                  <a:srgbClr val="000000"/>
                </a:solidFill>
                <a:ea typeface="SimSun" pitchFamily="2" charset="-122"/>
              </a:rPr>
              <a:t>Gián</a:t>
            </a:r>
            <a:r>
              <a:rPr lang="en-US" altLang="zh-CN" sz="3600" dirty="0">
                <a:solidFill>
                  <a:srgbClr val="000000"/>
                </a:solidFill>
                <a:ea typeface="SimSun" pitchFamily="2" charset="-122"/>
              </a:rPr>
              <a:t> </a:t>
            </a:r>
            <a:r>
              <a:rPr lang="en-US" altLang="zh-CN" sz="3600" dirty="0" err="1">
                <a:solidFill>
                  <a:srgbClr val="000000"/>
                </a:solidFill>
                <a:ea typeface="SimSun" pitchFamily="2" charset="-122"/>
              </a:rPr>
              <a:t>tiếp</a:t>
            </a:r>
            <a:r>
              <a:rPr lang="en-US" altLang="zh-CN" sz="3600" dirty="0">
                <a:solidFill>
                  <a:srgbClr val="000000"/>
                </a:solidFill>
                <a:ea typeface="SimSun" pitchFamily="2" charset="-122"/>
              </a:rPr>
              <a:t>  </a:t>
            </a:r>
          </a:p>
        </p:txBody>
      </p:sp>
      <p:sp>
        <p:nvSpPr>
          <p:cNvPr id="23" name="Line 18">
            <a:extLst>
              <a:ext uri="{FF2B5EF4-FFF2-40B4-BE49-F238E27FC236}">
                <a16:creationId xmlns:a16="http://schemas.microsoft.com/office/drawing/2014/main" id="{5E1CEE9F-E58D-4D81-9613-88699084E527}"/>
              </a:ext>
            </a:extLst>
          </p:cNvPr>
          <p:cNvSpPr>
            <a:spLocks noChangeShapeType="1"/>
          </p:cNvSpPr>
          <p:nvPr/>
        </p:nvSpPr>
        <p:spPr bwMode="auto">
          <a:xfrm flipV="1">
            <a:off x="14630400" y="885825"/>
            <a:ext cx="764381" cy="371475"/>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24" name="Line 18">
            <a:extLst>
              <a:ext uri="{FF2B5EF4-FFF2-40B4-BE49-F238E27FC236}">
                <a16:creationId xmlns:a16="http://schemas.microsoft.com/office/drawing/2014/main" id="{BEAF91A7-4A62-411D-A58C-8AC411B9B4B4}"/>
              </a:ext>
            </a:extLst>
          </p:cNvPr>
          <p:cNvSpPr>
            <a:spLocks noChangeShapeType="1"/>
          </p:cNvSpPr>
          <p:nvPr/>
        </p:nvSpPr>
        <p:spPr bwMode="auto">
          <a:xfrm>
            <a:off x="14630400" y="1322200"/>
            <a:ext cx="731043" cy="776288"/>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25" name="Line 18">
            <a:extLst>
              <a:ext uri="{FF2B5EF4-FFF2-40B4-BE49-F238E27FC236}">
                <a16:creationId xmlns:a16="http://schemas.microsoft.com/office/drawing/2014/main" id="{87C0ED00-5BC2-43CE-BD48-71264BFE1379}"/>
              </a:ext>
            </a:extLst>
          </p:cNvPr>
          <p:cNvSpPr>
            <a:spLocks noChangeShapeType="1"/>
          </p:cNvSpPr>
          <p:nvPr/>
        </p:nvSpPr>
        <p:spPr bwMode="auto">
          <a:xfrm flipV="1">
            <a:off x="14362129" y="8567738"/>
            <a:ext cx="733425" cy="531018"/>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26" name="Line 18">
            <a:extLst>
              <a:ext uri="{FF2B5EF4-FFF2-40B4-BE49-F238E27FC236}">
                <a16:creationId xmlns:a16="http://schemas.microsoft.com/office/drawing/2014/main" id="{F48E1990-8940-499D-A54D-8429D15E7076}"/>
              </a:ext>
            </a:extLst>
          </p:cNvPr>
          <p:cNvSpPr>
            <a:spLocks noChangeShapeType="1"/>
          </p:cNvSpPr>
          <p:nvPr/>
        </p:nvSpPr>
        <p:spPr bwMode="auto">
          <a:xfrm>
            <a:off x="14281167" y="9098756"/>
            <a:ext cx="814388" cy="623888"/>
          </a:xfrm>
          <a:prstGeom prst="line">
            <a:avLst/>
          </a:prstGeom>
          <a:noFill/>
          <a:ln w="57150" cmpd="thickThin">
            <a:solidFill>
              <a:srgbClr val="FF0000"/>
            </a:solidFill>
            <a:round/>
            <a:tailEnd type="triangle" w="med" len="med"/>
          </a:ln>
          <a:extLst>
            <a:ext uri="{909E8E84-426E-40DD-AFC4-6F175D3DCCD1}">
              <a14:hiddenFill xmlns:a14="http://schemas.microsoft.com/office/drawing/2010/main">
                <a:noFill/>
              </a14:hiddenFill>
            </a:ext>
          </a:extLst>
        </p:spPr>
        <p:txBody>
          <a:bodyPr wrap="none" anchor="ctr"/>
          <a:lstStyle/>
          <a:p>
            <a:pPr algn="ctr" eaLnBrk="0" hangingPunct="0">
              <a:defRPr/>
            </a:pPr>
            <a:endParaRPr lang="en-US" altLang="zh-CN" sz="5400">
              <a:effectLst>
                <a:outerShdw blurRad="38100" dist="38100" dir="2700000" algn="tl">
                  <a:srgbClr val="C0C0C0"/>
                </a:outerShdw>
              </a:effectLst>
              <a:ea typeface="SimSun" pitchFamily="2" charset="-122"/>
            </a:endParaRPr>
          </a:p>
        </p:txBody>
      </p:sp>
      <p:sp>
        <p:nvSpPr>
          <p:cNvPr id="28" name="Hình chữ nhật: Góc Tròn 14">
            <a:extLst>
              <a:ext uri="{FF2B5EF4-FFF2-40B4-BE49-F238E27FC236}">
                <a16:creationId xmlns:a16="http://schemas.microsoft.com/office/drawing/2014/main" id="{A30804C3-648D-4689-B1B8-A61270528B4E}"/>
              </a:ext>
            </a:extLst>
          </p:cNvPr>
          <p:cNvSpPr/>
          <p:nvPr/>
        </p:nvSpPr>
        <p:spPr>
          <a:xfrm>
            <a:off x="7363386" y="381540"/>
            <a:ext cx="7267014" cy="2181293"/>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altLang="zh-CN" sz="3600">
                <a:solidFill>
                  <a:schemeClr val="tx1"/>
                </a:solidFill>
                <a:ea typeface="SimSun" pitchFamily="2" charset="-122"/>
              </a:rPr>
              <a:t>- </a:t>
            </a:r>
            <a:r>
              <a:rPr lang="en-US" altLang="zh-CN" sz="3600">
                <a:solidFill>
                  <a:schemeClr val="tx1"/>
                </a:solidFill>
                <a:latin typeface="Times New Roman" pitchFamily="18" charset="0"/>
                <a:ea typeface="SimSun" pitchFamily="2" charset="-122"/>
                <a:cs typeface="Times New Roman" pitchFamily="18" charset="0"/>
              </a:rPr>
              <a:t>Đồ vật em định tả là gì?</a:t>
            </a:r>
          </a:p>
          <a:p>
            <a:pPr algn="just">
              <a:defRPr/>
            </a:pPr>
            <a:r>
              <a:rPr lang="en-US" altLang="zh-CN" sz="3600">
                <a:solidFill>
                  <a:schemeClr val="tx1"/>
                </a:solidFill>
                <a:latin typeface="Times New Roman" pitchFamily="18" charset="0"/>
                <a:ea typeface="SimSun" pitchFamily="2" charset="-122"/>
                <a:cs typeface="Times New Roman" pitchFamily="18" charset="0"/>
              </a:rPr>
              <a:t>- Em thấy nó hoặc có </a:t>
            </a:r>
            <a:r>
              <a:rPr lang="en-US" altLang="zh-CN" sz="3600" smtClean="0">
                <a:solidFill>
                  <a:schemeClr val="tx1"/>
                </a:solidFill>
                <a:latin typeface="Times New Roman" pitchFamily="18" charset="0"/>
                <a:ea typeface="SimSun" pitchFamily="2" charset="-122"/>
                <a:cs typeface="Times New Roman" pitchFamily="18" charset="0"/>
              </a:rPr>
              <a:t>nó khi </a:t>
            </a:r>
            <a:r>
              <a:rPr lang="en-US" altLang="zh-CN" sz="3600">
                <a:solidFill>
                  <a:schemeClr val="tx1"/>
                </a:solidFill>
                <a:latin typeface="Times New Roman" pitchFamily="18" charset="0"/>
                <a:ea typeface="SimSun" pitchFamily="2" charset="-122"/>
                <a:cs typeface="Times New Roman" pitchFamily="18" charset="0"/>
              </a:rPr>
              <a:t>nào?</a:t>
            </a:r>
            <a:endParaRPr lang="en-US" altLang="zh-CN" sz="3600" dirty="0">
              <a:solidFill>
                <a:schemeClr val="tx1"/>
              </a:solidFill>
              <a:latin typeface="Times New Roman" pitchFamily="18" charset="0"/>
              <a:ea typeface="SimSun" pitchFamily="2" charset="-122"/>
              <a:cs typeface="Times New Roman" pitchFamily="18" charset="0"/>
            </a:endParaRPr>
          </a:p>
        </p:txBody>
      </p:sp>
      <p:sp>
        <p:nvSpPr>
          <p:cNvPr id="29" name="Hình chữ nhật: Góc Tròn 14">
            <a:extLst>
              <a:ext uri="{FF2B5EF4-FFF2-40B4-BE49-F238E27FC236}">
                <a16:creationId xmlns:a16="http://schemas.microsoft.com/office/drawing/2014/main" id="{A30804C3-648D-4689-B1B8-A61270528B4E}"/>
              </a:ext>
            </a:extLst>
          </p:cNvPr>
          <p:cNvSpPr/>
          <p:nvPr/>
        </p:nvSpPr>
        <p:spPr>
          <a:xfrm>
            <a:off x="7461671" y="2754611"/>
            <a:ext cx="9835730" cy="2181293"/>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altLang="zh-CN" sz="3600">
                <a:solidFill>
                  <a:schemeClr val="tx1"/>
                </a:solidFill>
                <a:ea typeface="SimSun" pitchFamily="2" charset="-122"/>
              </a:rPr>
              <a:t>Tả bao quát </a:t>
            </a:r>
            <a:r>
              <a:rPr lang="en-US" altLang="zh-CN" sz="3600" smtClean="0">
                <a:solidFill>
                  <a:schemeClr val="tx1"/>
                </a:solidFill>
                <a:ea typeface="SimSun" pitchFamily="2" charset="-122"/>
              </a:rPr>
              <a:t>hình </a:t>
            </a:r>
            <a:r>
              <a:rPr lang="en-US" altLang="zh-CN" sz="3600">
                <a:solidFill>
                  <a:schemeClr val="tx1"/>
                </a:solidFill>
                <a:ea typeface="SimSun" pitchFamily="2" charset="-122"/>
              </a:rPr>
              <a:t>dáng của đồ vật (nhìn từ xa, </a:t>
            </a:r>
          </a:p>
          <a:p>
            <a:pPr algn="just">
              <a:defRPr/>
            </a:pPr>
            <a:r>
              <a:rPr lang="en-US" altLang="zh-CN" sz="3600">
                <a:solidFill>
                  <a:schemeClr val="tx1"/>
                </a:solidFill>
                <a:ea typeface="SimSun" pitchFamily="2" charset="-122"/>
              </a:rPr>
              <a:t>nhìn gần có gì đặc biệt về </a:t>
            </a:r>
            <a:r>
              <a:rPr lang="en-US" altLang="zh-CN" sz="3600" smtClean="0">
                <a:solidFill>
                  <a:schemeClr val="tx1"/>
                </a:solidFill>
                <a:ea typeface="SimSun" pitchFamily="2" charset="-122"/>
              </a:rPr>
              <a:t>hình thù, kích </a:t>
            </a:r>
            <a:r>
              <a:rPr lang="en-US" altLang="zh-CN" sz="3600">
                <a:solidFill>
                  <a:schemeClr val="tx1"/>
                </a:solidFill>
                <a:ea typeface="SimSun" pitchFamily="2" charset="-122"/>
              </a:rPr>
              <a:t>thước, màu sắc,..)</a:t>
            </a:r>
            <a:endParaRPr lang="en-US" altLang="zh-CN" sz="3600" dirty="0">
              <a:solidFill>
                <a:schemeClr val="tx1"/>
              </a:solidFill>
              <a:ea typeface="SimSun" pitchFamily="2" charset="-122"/>
            </a:endParaRPr>
          </a:p>
        </p:txBody>
      </p:sp>
      <p:sp>
        <p:nvSpPr>
          <p:cNvPr id="30" name="Hình chữ nhật: Góc Tròn 14">
            <a:extLst>
              <a:ext uri="{FF2B5EF4-FFF2-40B4-BE49-F238E27FC236}">
                <a16:creationId xmlns:a16="http://schemas.microsoft.com/office/drawing/2014/main" id="{A30804C3-648D-4689-B1B8-A61270528B4E}"/>
              </a:ext>
            </a:extLst>
          </p:cNvPr>
          <p:cNvSpPr/>
          <p:nvPr/>
        </p:nvSpPr>
        <p:spPr>
          <a:xfrm>
            <a:off x="7467524" y="5152309"/>
            <a:ext cx="9829877" cy="2609949"/>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altLang="zh-CN" sz="3600">
                <a:solidFill>
                  <a:schemeClr val="tx1"/>
                </a:solidFill>
                <a:ea typeface="SimSun" pitchFamily="2" charset="-122"/>
              </a:rPr>
              <a:t>Tả bộ phận nổi </a:t>
            </a:r>
            <a:r>
              <a:rPr lang="en-US" altLang="zh-CN" sz="3600" smtClean="0">
                <a:solidFill>
                  <a:schemeClr val="tx1"/>
                </a:solidFill>
                <a:ea typeface="SimSun" pitchFamily="2" charset="-122"/>
              </a:rPr>
              <a:t>bật của </a:t>
            </a:r>
            <a:r>
              <a:rPr lang="en-US" altLang="zh-CN" sz="3600">
                <a:solidFill>
                  <a:schemeClr val="tx1"/>
                </a:solidFill>
                <a:ea typeface="SimSun" pitchFamily="2" charset="-122"/>
              </a:rPr>
              <a:t>đồ vật </a:t>
            </a:r>
            <a:r>
              <a:rPr lang="en-US" altLang="zh-CN" sz="3600" smtClean="0">
                <a:solidFill>
                  <a:schemeClr val="tx1"/>
                </a:solidFill>
                <a:ea typeface="SimSun" pitchFamily="2" charset="-122"/>
              </a:rPr>
              <a:t>(có </a:t>
            </a:r>
            <a:r>
              <a:rPr lang="en-US" altLang="zh-CN" sz="3600">
                <a:solidFill>
                  <a:schemeClr val="tx1"/>
                </a:solidFill>
                <a:ea typeface="SimSun" pitchFamily="2" charset="-122"/>
              </a:rPr>
              <a:t>thể tả từ ngoài vào trong, từ trên xuống dưới </a:t>
            </a:r>
            <a:r>
              <a:rPr lang="en-US" altLang="zh-CN" sz="3600" smtClean="0">
                <a:solidFill>
                  <a:schemeClr val="tx1"/>
                </a:solidFill>
                <a:ea typeface="SimSun" pitchFamily="2" charset="-122"/>
              </a:rPr>
              <a:t>từ </a:t>
            </a:r>
            <a:r>
              <a:rPr lang="en-US" altLang="zh-CN" sz="3600">
                <a:solidFill>
                  <a:schemeClr val="tx1"/>
                </a:solidFill>
                <a:ea typeface="SimSun" pitchFamily="2" charset="-122"/>
              </a:rPr>
              <a:t>trong ra </a:t>
            </a:r>
            <a:r>
              <a:rPr lang="en-US" altLang="zh-CN" sz="3600">
                <a:solidFill>
                  <a:schemeClr val="tx1"/>
                </a:solidFill>
                <a:ea typeface="SimSun" pitchFamily="2" charset="-122"/>
              </a:rPr>
              <a:t>ngoài hoặc </a:t>
            </a:r>
            <a:r>
              <a:rPr lang="en-US" altLang="zh-CN" sz="3600">
                <a:solidFill>
                  <a:schemeClr val="tx1"/>
                </a:solidFill>
                <a:ea typeface="SimSun" pitchFamily="2" charset="-122"/>
              </a:rPr>
              <a:t>từ dưới lên trên. </a:t>
            </a:r>
            <a:endParaRPr lang="en-US" altLang="zh-CN" sz="3600" dirty="0">
              <a:solidFill>
                <a:schemeClr val="tx1"/>
              </a:solidFill>
              <a:ea typeface="SimSun" pitchFamily="2" charset="-122"/>
            </a:endParaRPr>
          </a:p>
        </p:txBody>
      </p:sp>
      <p:sp>
        <p:nvSpPr>
          <p:cNvPr id="32" name="Hình chữ nhật: Góc Tròn 14">
            <a:extLst>
              <a:ext uri="{FF2B5EF4-FFF2-40B4-BE49-F238E27FC236}">
                <a16:creationId xmlns:a16="http://schemas.microsoft.com/office/drawing/2014/main" id="{A30804C3-648D-4689-B1B8-A61270528B4E}"/>
              </a:ext>
            </a:extLst>
          </p:cNvPr>
          <p:cNvSpPr/>
          <p:nvPr/>
        </p:nvSpPr>
        <p:spPr>
          <a:xfrm>
            <a:off x="7632630" y="8339070"/>
            <a:ext cx="6729498" cy="1914593"/>
          </a:xfrm>
          <a:prstGeom prst="roundRect">
            <a:avLst>
              <a:gd name="adj" fmla="val 50000"/>
            </a:avLst>
          </a:prstGeom>
          <a:solidFill>
            <a:srgbClr val="C7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altLang="zh-CN" sz="3600">
                <a:solidFill>
                  <a:schemeClr val="tx1"/>
                </a:solidFill>
                <a:ea typeface="SimSun" pitchFamily="2" charset="-122"/>
              </a:rPr>
              <a:t>Em có cảm nghĩ gì trước vẻ đẹp và công dụng của đồ </a:t>
            </a:r>
            <a:r>
              <a:rPr lang="en-US" altLang="zh-CN" sz="3600" smtClean="0">
                <a:solidFill>
                  <a:schemeClr val="tx1"/>
                </a:solidFill>
                <a:ea typeface="SimSun" pitchFamily="2" charset="-122"/>
              </a:rPr>
              <a:t>vật?</a:t>
            </a:r>
            <a:endParaRPr lang="en-US" altLang="zh-CN" sz="3600" dirty="0">
              <a:solidFill>
                <a:schemeClr val="tx1"/>
              </a:solidFill>
              <a:ea typeface="SimSun" pitchFamily="2" charset="-122"/>
            </a:endParaRPr>
          </a:p>
        </p:txBody>
      </p:sp>
    </p:spTree>
    <p:extLst>
      <p:ext uri="{BB962C8B-B14F-4D97-AF65-F5344CB8AC3E}">
        <p14:creationId xmlns:p14="http://schemas.microsoft.com/office/powerpoint/2010/main" val="26241605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0053"/>
                                        </p:tgtEl>
                                        <p:attrNameLst>
                                          <p:attrName>style.visibility</p:attrName>
                                        </p:attrNameLst>
                                      </p:cBhvr>
                                      <p:to>
                                        <p:strVal val="visible"/>
                                      </p:to>
                                    </p:set>
                                    <p:animEffect transition="in" filter="randombar(horizontal)">
                                      <p:cBhvr>
                                        <p:cTn id="7" dur="500"/>
                                        <p:tgtEl>
                                          <p:spTgt spid="1300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0057"/>
                                        </p:tgtEl>
                                        <p:attrNameLst>
                                          <p:attrName>style.visibility</p:attrName>
                                        </p:attrNameLst>
                                      </p:cBhvr>
                                      <p:to>
                                        <p:strVal val="visible"/>
                                      </p:to>
                                    </p:set>
                                    <p:animEffect transition="in" filter="randombar(horizontal)">
                                      <p:cBhvr>
                                        <p:cTn id="15" dur="500"/>
                                        <p:tgtEl>
                                          <p:spTgt spid="13005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0064"/>
                                        </p:tgtEl>
                                        <p:attrNameLst>
                                          <p:attrName>style.visibility</p:attrName>
                                        </p:attrNameLst>
                                      </p:cBhvr>
                                      <p:to>
                                        <p:strVal val="visible"/>
                                      </p:to>
                                    </p:set>
                                    <p:animEffect transition="in" filter="randombar(horizontal)">
                                      <p:cBhvr>
                                        <p:cTn id="18" dur="500"/>
                                        <p:tgtEl>
                                          <p:spTgt spid="13006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30054"/>
                                        </p:tgtEl>
                                        <p:attrNameLst>
                                          <p:attrName>style.visibility</p:attrName>
                                        </p:attrNameLst>
                                      </p:cBhvr>
                                      <p:to>
                                        <p:strVal val="visible"/>
                                      </p:to>
                                    </p:set>
                                    <p:animEffect transition="in" filter="randombar(horizontal)">
                                      <p:cBhvr>
                                        <p:cTn id="24" dur="500"/>
                                        <p:tgtEl>
                                          <p:spTgt spid="13005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30055"/>
                                        </p:tgtEl>
                                        <p:attrNameLst>
                                          <p:attrName>style.visibility</p:attrName>
                                        </p:attrNameLst>
                                      </p:cBhvr>
                                      <p:to>
                                        <p:strVal val="visible"/>
                                      </p:to>
                                    </p:set>
                                    <p:animEffect transition="in" filter="randombar(horizontal)">
                                      <p:cBhvr>
                                        <p:cTn id="38" dur="500"/>
                                        <p:tgtEl>
                                          <p:spTgt spid="13005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0058"/>
                                        </p:tgtEl>
                                        <p:attrNameLst>
                                          <p:attrName>style.visibility</p:attrName>
                                        </p:attrNameLst>
                                      </p:cBhvr>
                                      <p:to>
                                        <p:strVal val="visible"/>
                                      </p:to>
                                    </p:set>
                                    <p:animEffect transition="in" filter="randombar(horizontal)">
                                      <p:cBhvr>
                                        <p:cTn id="41" dur="500"/>
                                        <p:tgtEl>
                                          <p:spTgt spid="130058"/>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30066"/>
                                        </p:tgtEl>
                                        <p:attrNameLst>
                                          <p:attrName>style.visibility</p:attrName>
                                        </p:attrNameLst>
                                      </p:cBhvr>
                                      <p:to>
                                        <p:strVal val="visible"/>
                                      </p:to>
                                    </p:set>
                                    <p:animEffect transition="in" filter="randombar(horizontal)">
                                      <p:cBhvr>
                                        <p:cTn id="44" dur="500"/>
                                        <p:tgtEl>
                                          <p:spTgt spid="130066"/>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30067"/>
                                        </p:tgtEl>
                                        <p:attrNameLst>
                                          <p:attrName>style.visibility</p:attrName>
                                        </p:attrNameLst>
                                      </p:cBhvr>
                                      <p:to>
                                        <p:strVal val="visible"/>
                                      </p:to>
                                    </p:set>
                                    <p:animEffect transition="in" filter="randombar(horizontal)">
                                      <p:cBhvr>
                                        <p:cTn id="47" dur="500"/>
                                        <p:tgtEl>
                                          <p:spTgt spid="130067"/>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randombar(horizontal)">
                                      <p:cBhvr>
                                        <p:cTn id="50" dur="500"/>
                                        <p:tgtEl>
                                          <p:spTgt spid="2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randombar(horizont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30056"/>
                                        </p:tgtEl>
                                        <p:attrNameLst>
                                          <p:attrName>style.visibility</p:attrName>
                                        </p:attrNameLst>
                                      </p:cBhvr>
                                      <p:to>
                                        <p:strVal val="visible"/>
                                      </p:to>
                                    </p:set>
                                    <p:animEffect transition="in" filter="randombar(horizontal)">
                                      <p:cBhvr>
                                        <p:cTn id="58" dur="500"/>
                                        <p:tgtEl>
                                          <p:spTgt spid="130056"/>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30059"/>
                                        </p:tgtEl>
                                        <p:attrNameLst>
                                          <p:attrName>style.visibility</p:attrName>
                                        </p:attrNameLst>
                                      </p:cBhvr>
                                      <p:to>
                                        <p:strVal val="visible"/>
                                      </p:to>
                                    </p:set>
                                    <p:animEffect transition="in" filter="randombar(horizontal)">
                                      <p:cBhvr>
                                        <p:cTn id="61" dur="500"/>
                                        <p:tgtEl>
                                          <p:spTgt spid="130059"/>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30065"/>
                                        </p:tgtEl>
                                        <p:attrNameLst>
                                          <p:attrName>style.visibility</p:attrName>
                                        </p:attrNameLst>
                                      </p:cBhvr>
                                      <p:to>
                                        <p:strVal val="visible"/>
                                      </p:to>
                                    </p:set>
                                    <p:animEffect transition="in" filter="randombar(horizontal)">
                                      <p:cBhvr>
                                        <p:cTn id="64" dur="500"/>
                                        <p:tgtEl>
                                          <p:spTgt spid="130065"/>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randombar(horizontal)">
                                      <p:cBhvr>
                                        <p:cTn id="67" dur="500"/>
                                        <p:tgtEl>
                                          <p:spTgt spid="32"/>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randombar(horizontal)">
                                      <p:cBhvr>
                                        <p:cTn id="70" dur="500"/>
                                        <p:tgtEl>
                                          <p:spTgt spid="2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randombar(horizontal)">
                                      <p:cBhvr>
                                        <p:cTn id="76" dur="500"/>
                                        <p:tgtEl>
                                          <p:spTgt spid="33"/>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randombar(horizontal)">
                                      <p:cBhvr>
                                        <p:cTn id="7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animBg="1"/>
      <p:bldP spid="130054" grpId="0" animBg="1"/>
      <p:bldP spid="130055" grpId="0" animBg="1"/>
      <p:bldP spid="130056" grpId="0" animBg="1"/>
      <p:bldP spid="130057" grpId="0" animBg="1"/>
      <p:bldP spid="130058" grpId="0" animBg="1"/>
      <p:bldP spid="130059" grpId="0" animBg="1"/>
      <p:bldP spid="130064" grpId="0" animBg="1"/>
      <p:bldP spid="130065" grpId="0" animBg="1"/>
      <p:bldP spid="130066" grpId="0" animBg="1"/>
      <p:bldP spid="130067" grpId="0" animBg="1"/>
      <p:bldP spid="31" grpId="0" animBg="1"/>
      <p:bldP spid="33" grpId="0" animBg="1"/>
      <p:bldP spid="34" grpId="0" animBg="1"/>
      <p:bldP spid="22" grpId="0" animBg="1"/>
      <p:bldP spid="23" grpId="0" animBg="1"/>
      <p:bldP spid="24" grpId="0" animBg="1"/>
      <p:bldP spid="25" grpId="0" animBg="1"/>
      <p:bldP spid="26" grpId="0" animBg="1"/>
      <p:bldP spid="28" grpId="0" animBg="1"/>
      <p:bldP spid="29" grpId="0" animBg="1"/>
      <p:bldP spid="30"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 y="0"/>
            <a:ext cx="18288000" cy="10285714"/>
          </a:xfrm>
          <a:prstGeom prst="rect">
            <a:avLst/>
          </a:prstGeom>
        </p:spPr>
      </p:pic>
      <p:sp>
        <p:nvSpPr>
          <p:cNvPr id="27" name="矩形 11">
            <a:extLst>
              <a:ext uri="{FF2B5EF4-FFF2-40B4-BE49-F238E27FC236}">
                <a16:creationId xmlns:a16="http://schemas.microsoft.com/office/drawing/2014/main" id="{C528A021-8A48-4CFA-9413-BFFC15831944}"/>
              </a:ext>
            </a:extLst>
          </p:cNvPr>
          <p:cNvSpPr/>
          <p:nvPr/>
        </p:nvSpPr>
        <p:spPr>
          <a:xfrm>
            <a:off x="2895600" y="2933700"/>
            <a:ext cx="119634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8" name="图片 9">
            <a:extLst>
              <a:ext uri="{FF2B5EF4-FFF2-40B4-BE49-F238E27FC236}">
                <a16:creationId xmlns:a16="http://schemas.microsoft.com/office/drawing/2014/main" id="{DB1FFCFE-B600-48CF-9C12-7475B448247F}"/>
              </a:ext>
            </a:extLst>
          </p:cNvPr>
          <p:cNvPicPr>
            <a:picLocks noChangeAspect="1"/>
          </p:cNvPicPr>
          <p:nvPr/>
        </p:nvPicPr>
        <p:blipFill rotWithShape="1">
          <a:blip r:embed="rId4" cstate="screen">
            <a:clrChange>
              <a:clrFrom>
                <a:srgbClr val="F0EEE1"/>
              </a:clrFrom>
              <a:clrTo>
                <a:srgbClr val="F0EEE1">
                  <a:alpha val="0"/>
                </a:srgbClr>
              </a:clrTo>
            </a:clrChange>
            <a:extLst>
              <a:ext uri="{28A0092B-C50C-407E-A947-70E740481C1C}">
                <a14:useLocalDpi xmlns:a14="http://schemas.microsoft.com/office/drawing/2010/main"/>
              </a:ext>
            </a:extLst>
          </a:blip>
          <a:srcRect/>
          <a:stretch/>
        </p:blipFill>
        <p:spPr>
          <a:xfrm>
            <a:off x="2137775" y="2933700"/>
            <a:ext cx="2437649" cy="5278271"/>
          </a:xfrm>
          <a:prstGeom prst="rect">
            <a:avLst/>
          </a:prstGeom>
        </p:spPr>
      </p:pic>
      <p:pic>
        <p:nvPicPr>
          <p:cNvPr id="29" name="图片 16">
            <a:extLst>
              <a:ext uri="{FF2B5EF4-FFF2-40B4-BE49-F238E27FC236}">
                <a16:creationId xmlns:a16="http://schemas.microsoft.com/office/drawing/2014/main" id="{16238C86-8D81-4ACE-ADF2-DDA86FCD5175}"/>
              </a:ext>
            </a:extLst>
          </p:cNvPr>
          <p:cNvPicPr>
            <a:picLocks noChangeAspect="1"/>
          </p:cNvPicPr>
          <p:nvPr/>
        </p:nvPicPr>
        <p:blipFill rotWithShape="1">
          <a:blip r:embed="rId5"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3149645" y="3685214"/>
            <a:ext cx="790072" cy="732603"/>
          </a:xfrm>
          <a:prstGeom prst="rect">
            <a:avLst/>
          </a:prstGeom>
        </p:spPr>
      </p:pic>
      <p:pic>
        <p:nvPicPr>
          <p:cNvPr id="30" name="图片 19">
            <a:extLst>
              <a:ext uri="{FF2B5EF4-FFF2-40B4-BE49-F238E27FC236}">
                <a16:creationId xmlns:a16="http://schemas.microsoft.com/office/drawing/2014/main" id="{60C48AC3-E64F-46DE-B375-CC083D6CEC07}"/>
              </a:ext>
            </a:extLst>
          </p:cNvPr>
          <p:cNvPicPr>
            <a:picLocks noChangeAspect="1"/>
          </p:cNvPicPr>
          <p:nvPr/>
        </p:nvPicPr>
        <p:blipFill>
          <a:blip r:embed="rId6">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5105400" y="1638300"/>
            <a:ext cx="10683558" cy="1667434"/>
          </a:xfrm>
          <a:prstGeom prst="rect">
            <a:avLst/>
          </a:prstGeom>
        </p:spPr>
      </p:pic>
      <p:sp>
        <p:nvSpPr>
          <p:cNvPr id="24" name="TextBox 23"/>
          <p:cNvSpPr txBox="1"/>
          <p:nvPr/>
        </p:nvSpPr>
        <p:spPr>
          <a:xfrm>
            <a:off x="4498893" y="3934080"/>
            <a:ext cx="10436638" cy="2585323"/>
          </a:xfrm>
          <a:prstGeom prst="rect">
            <a:avLst/>
          </a:prstGeom>
          <a:noFill/>
        </p:spPr>
        <p:txBody>
          <a:bodyPr wrap="square" rtlCol="0">
            <a:spAutoFit/>
          </a:bodyPr>
          <a:lstStyle/>
          <a:p>
            <a:pPr algn="ctr">
              <a:lnSpc>
                <a:spcPct val="150000"/>
              </a:lnSpc>
            </a:pPr>
            <a:r>
              <a:rPr lang="en-US" sz="5400" err="1">
                <a:latin typeface="Arial" panose="020B0604020202020204" pitchFamily="34" charset="0"/>
                <a:cs typeface="Arial" panose="020B0604020202020204" pitchFamily="34" charset="0"/>
              </a:rPr>
              <a:t>Em</a:t>
            </a:r>
            <a:r>
              <a:rPr lang="en-US" sz="5400">
                <a:latin typeface="Arial" panose="020B0604020202020204" pitchFamily="34" charset="0"/>
                <a:cs typeface="Arial" panose="020B0604020202020204" pitchFamily="34" charset="0"/>
              </a:rPr>
              <a:t> </a:t>
            </a:r>
            <a:r>
              <a:rPr lang="en-US" sz="5400" smtClean="0">
                <a:latin typeface="Arial" panose="020B0604020202020204" pitchFamily="34" charset="0"/>
                <a:cs typeface="Arial" panose="020B0604020202020204" pitchFamily="34" charset="0"/>
              </a:rPr>
              <a:t>hãy chọn và </a:t>
            </a:r>
            <a:r>
              <a:rPr lang="en-US" sz="5400" dirty="0" err="1">
                <a:latin typeface="Arial" panose="020B0604020202020204" pitchFamily="34" charset="0"/>
                <a:cs typeface="Arial" panose="020B0604020202020204" pitchFamily="34" charset="0"/>
              </a:rPr>
              <a:t>lập</a:t>
            </a:r>
            <a:r>
              <a:rPr lang="en-US" sz="5400" dirty="0">
                <a:latin typeface="Arial" panose="020B0604020202020204" pitchFamily="34" charset="0"/>
                <a:cs typeface="Arial" panose="020B0604020202020204" pitchFamily="34" charset="0"/>
              </a:rPr>
              <a:t> </a:t>
            </a:r>
            <a:r>
              <a:rPr lang="en-US" sz="5400" err="1">
                <a:latin typeface="Arial" panose="020B0604020202020204" pitchFamily="34" charset="0"/>
                <a:cs typeface="Arial" panose="020B0604020202020204" pitchFamily="34" charset="0"/>
              </a:rPr>
              <a:t>dàn</a:t>
            </a:r>
            <a:r>
              <a:rPr lang="en-US" sz="5400">
                <a:latin typeface="Arial" panose="020B0604020202020204" pitchFamily="34" charset="0"/>
                <a:cs typeface="Arial" panose="020B0604020202020204" pitchFamily="34" charset="0"/>
              </a:rPr>
              <a:t> </a:t>
            </a:r>
            <a:r>
              <a:rPr lang="en-US" sz="5400" smtClean="0">
                <a:latin typeface="Arial" panose="020B0604020202020204" pitchFamily="34" charset="0"/>
                <a:cs typeface="Arial" panose="020B0604020202020204" pitchFamily="34" charset="0"/>
              </a:rPr>
              <a:t>ý bài văn tả đồ vật mà em yêu thích. </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55798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1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E8E9"/>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38400" y="2436539"/>
            <a:ext cx="6905275" cy="1381055"/>
          </a:xfrm>
          <a:prstGeom prst="rect">
            <a:avLst/>
          </a:prstGeom>
        </p:spPr>
      </p:pic>
      <p:sp>
        <p:nvSpPr>
          <p:cNvPr id="4" name="TextBox 4"/>
          <p:cNvSpPr txBox="1"/>
          <p:nvPr/>
        </p:nvSpPr>
        <p:spPr>
          <a:xfrm>
            <a:off x="838198" y="114300"/>
            <a:ext cx="16882800" cy="1128514"/>
          </a:xfrm>
          <a:prstGeom prst="rect">
            <a:avLst/>
          </a:prstGeom>
        </p:spPr>
        <p:txBody>
          <a:bodyPr wrap="square" lIns="0" tIns="0" rIns="0" bIns="0" rtlCol="0" anchor="t">
            <a:spAutoFit/>
          </a:bodyPr>
          <a:lstStyle/>
          <a:p>
            <a:pPr algn="ctr">
              <a:lnSpc>
                <a:spcPts val="8800"/>
              </a:lnSpc>
            </a:pPr>
            <a:r>
              <a:rPr lang="en-US" sz="7200" spc="159" dirty="0" err="1">
                <a:solidFill>
                  <a:srgbClr val="FE7D6C"/>
                </a:solidFill>
                <a:latin typeface="Prompt Bold"/>
              </a:rPr>
              <a:t>DÀN</a:t>
            </a:r>
            <a:r>
              <a:rPr lang="en-US" sz="7200" spc="159" dirty="0">
                <a:solidFill>
                  <a:srgbClr val="FE7D6C"/>
                </a:solidFill>
                <a:latin typeface="Prompt Bold"/>
              </a:rPr>
              <a:t> Ý </a:t>
            </a:r>
            <a:r>
              <a:rPr lang="en-US" sz="7200" spc="159" dirty="0" err="1">
                <a:solidFill>
                  <a:srgbClr val="FE7D6C"/>
                </a:solidFill>
                <a:latin typeface="Prompt Bold"/>
              </a:rPr>
              <a:t>THAM</a:t>
            </a:r>
            <a:r>
              <a:rPr lang="en-US" sz="7200" spc="159" dirty="0">
                <a:solidFill>
                  <a:srgbClr val="FE7D6C"/>
                </a:solidFill>
                <a:latin typeface="Prompt Bold"/>
              </a:rPr>
              <a:t> </a:t>
            </a:r>
            <a:r>
              <a:rPr lang="en-US" sz="6600" spc="159" dirty="0" err="1">
                <a:solidFill>
                  <a:srgbClr val="FE7D6C"/>
                </a:solidFill>
                <a:latin typeface="Prompt Bold"/>
              </a:rPr>
              <a:t>KHẢO</a:t>
            </a:r>
            <a:r>
              <a:rPr lang="en-US" sz="7200" spc="159" dirty="0">
                <a:solidFill>
                  <a:srgbClr val="FE7D6C"/>
                </a:solidFill>
                <a:latin typeface="Prompt Bold"/>
              </a:rPr>
              <a:t>                                                                                            </a:t>
            </a:r>
          </a:p>
        </p:txBody>
      </p:sp>
      <p:sp>
        <p:nvSpPr>
          <p:cNvPr id="34" name="Freeform 33"/>
          <p:cNvSpPr/>
          <p:nvPr/>
        </p:nvSpPr>
        <p:spPr>
          <a:xfrm>
            <a:off x="857249" y="5273309"/>
            <a:ext cx="16863749" cy="3146791"/>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92D050">
              <a:alpha val="40000"/>
            </a:srgbClr>
          </a:solidFill>
          <a:ln>
            <a:solidFill>
              <a:srgbClr val="5A901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kern="1200" dirty="0">
                <a:solidFill>
                  <a:schemeClr val="tx2">
                    <a:lumMod val="50000"/>
                  </a:schemeClr>
                </a:solidFill>
                <a:latin typeface="Arial" panose="020B0604020202020204" pitchFamily="34" charset="0"/>
                <a:cs typeface="Arial" panose="020B0604020202020204" pitchFamily="34" charset="0"/>
              </a:rPr>
              <a:t>b) </a:t>
            </a:r>
            <a:r>
              <a:rPr lang="en-US" sz="3600" kern="1200" err="1">
                <a:solidFill>
                  <a:schemeClr val="tx2">
                    <a:lumMod val="50000"/>
                  </a:schemeClr>
                </a:solidFill>
                <a:latin typeface="Arial" panose="020B0604020202020204" pitchFamily="34" charset="0"/>
                <a:cs typeface="Arial" panose="020B0604020202020204" pitchFamily="34" charset="0"/>
              </a:rPr>
              <a:t>Tả</a:t>
            </a:r>
            <a:r>
              <a:rPr lang="en-US" sz="3600" kern="1200">
                <a:solidFill>
                  <a:schemeClr val="tx2">
                    <a:lumMod val="50000"/>
                  </a:schemeClr>
                </a:solidFill>
                <a:latin typeface="Arial" panose="020B0604020202020204" pitchFamily="34" charset="0"/>
                <a:cs typeface="Arial" panose="020B0604020202020204" pitchFamily="34" charset="0"/>
              </a:rPr>
              <a:t> </a:t>
            </a:r>
            <a:r>
              <a:rPr lang="en-US" sz="3600" kern="1200" smtClean="0">
                <a:solidFill>
                  <a:schemeClr val="tx2">
                    <a:lumMod val="50000"/>
                  </a:schemeClr>
                </a:solidFill>
                <a:latin typeface="Arial" panose="020B0604020202020204" pitchFamily="34" charset="0"/>
                <a:cs typeface="Arial" panose="020B0604020202020204" pitchFamily="34" charset="0"/>
              </a:rPr>
              <a:t>chi tiết</a:t>
            </a:r>
            <a:endParaRPr lang="en-US" sz="3600" kern="1200" dirty="0">
              <a:solidFill>
                <a:schemeClr val="tx2">
                  <a:lumMod val="50000"/>
                </a:schemeClr>
              </a:solidFill>
              <a:latin typeface="Arial" panose="020B0604020202020204" pitchFamily="34" charset="0"/>
              <a:cs typeface="Arial" panose="020B0604020202020204" pitchFamily="34" charset="0"/>
            </a:endParaRPr>
          </a:p>
          <a:p>
            <a:pPr lvl="0" defTabSz="1422400">
              <a:lnSpc>
                <a:spcPct val="90000"/>
              </a:lnSpc>
              <a:spcBef>
                <a:spcPct val="0"/>
              </a:spcBef>
              <a:spcAft>
                <a:spcPct val="35000"/>
              </a:spcAft>
            </a:pPr>
            <a:r>
              <a:rPr lang="en-US" sz="3600">
                <a:solidFill>
                  <a:schemeClr val="tx2">
                    <a:lumMod val="50000"/>
                  </a:schemeClr>
                </a:solidFill>
                <a:latin typeface="Arial" panose="020B0604020202020204" pitchFamily="34" charset="0"/>
                <a:cs typeface="Arial" panose="020B0604020202020204" pitchFamily="34" charset="0"/>
              </a:rPr>
              <a:t>- Tả chi tiết bên ngoài đồng hồ (mặt đồng hồ, các kim đồng hồ</a:t>
            </a:r>
            <a:r>
              <a:rPr lang="en-US" sz="3600" smtClean="0">
                <a:solidFill>
                  <a:schemeClr val="tx2">
                    <a:lumMod val="50000"/>
                  </a:schemeClr>
                </a:solidFill>
                <a:latin typeface="Arial" panose="020B0604020202020204" pitchFamily="34" charset="0"/>
                <a:cs typeface="Arial" panose="020B0604020202020204" pitchFamily="34" charset="0"/>
              </a:rPr>
              <a:t>, nút điều khiển,...)</a:t>
            </a:r>
            <a:endParaRPr lang="en-US" sz="3600" kern="1200" dirty="0">
              <a:solidFill>
                <a:schemeClr val="tx2">
                  <a:lumMod val="50000"/>
                </a:schemeClr>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smtClean="0">
                <a:solidFill>
                  <a:schemeClr val="tx2">
                    <a:lumMod val="50000"/>
                  </a:schemeClr>
                </a:solidFill>
                <a:latin typeface="Arial" panose="020B0604020202020204" pitchFamily="34" charset="0"/>
                <a:cs typeface="Arial" panose="020B0604020202020204" pitchFamily="34" charset="0"/>
              </a:rPr>
              <a:t>- Tả chi tiết bên trong đồng hồ (chỗ để pin,…)</a:t>
            </a:r>
            <a:endParaRPr lang="en-US" sz="3600" kern="1200" dirty="0">
              <a:solidFill>
                <a:schemeClr val="tx2">
                  <a:lumMod val="50000"/>
                </a:schemeClr>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a:solidFill>
                  <a:schemeClr val="tx2">
                    <a:lumMod val="50000"/>
                  </a:schemeClr>
                </a:solidFill>
                <a:latin typeface="Arial" panose="020B0604020202020204" pitchFamily="34" charset="0"/>
                <a:cs typeface="Arial" panose="020B0604020202020204" pitchFamily="34" charset="0"/>
              </a:rPr>
              <a:t>- </a:t>
            </a:r>
            <a:r>
              <a:rPr lang="en-US" sz="3600" kern="1200" smtClean="0">
                <a:solidFill>
                  <a:schemeClr val="tx2">
                    <a:lumMod val="50000"/>
                  </a:schemeClr>
                </a:solidFill>
                <a:latin typeface="Arial" panose="020B0604020202020204" pitchFamily="34" charset="0"/>
                <a:cs typeface="Arial" panose="020B0604020202020204" pitchFamily="34" charset="0"/>
              </a:rPr>
              <a:t>Tả hoạt động của đồng hồ (tiếng kim, tiếng chuông báo thức).</a:t>
            </a:r>
            <a:endParaRPr lang="en-US" sz="3600" kern="1200" dirty="0">
              <a:solidFill>
                <a:schemeClr val="tx2">
                  <a:lumMod val="50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838198" y="1242814"/>
            <a:ext cx="16863753" cy="1609602"/>
            <a:chOff x="838198" y="1587575"/>
            <a:chExt cx="16863753" cy="1609602"/>
          </a:xfrm>
        </p:grpSpPr>
        <p:sp>
          <p:nvSpPr>
            <p:cNvPr id="2" name="Flowchart: Delay 1"/>
            <p:cNvSpPr/>
            <p:nvPr/>
          </p:nvSpPr>
          <p:spPr>
            <a:xfrm rot="16200000">
              <a:off x="8465275" y="-6039500"/>
              <a:ext cx="1609602" cy="16863751"/>
            </a:xfrm>
            <a:prstGeom prst="flowChartDelay">
              <a:avLst/>
            </a:prstGeom>
            <a:solidFill>
              <a:srgbClr val="E7822A">
                <a:alpha val="40000"/>
              </a:srgbClr>
            </a:solidFill>
            <a:ln>
              <a:solidFill>
                <a:srgbClr val="E67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838198" y="1892750"/>
              <a:ext cx="14249400" cy="1291998"/>
            </a:xfrm>
            <a:custGeom>
              <a:avLst/>
              <a:gdLst>
                <a:gd name="connsiteX0" fmla="*/ 0 w 12192000"/>
                <a:gd name="connsiteY0" fmla="*/ 129200 h 1291998"/>
                <a:gd name="connsiteX1" fmla="*/ 129200 w 12192000"/>
                <a:gd name="connsiteY1" fmla="*/ 0 h 1291998"/>
                <a:gd name="connsiteX2" fmla="*/ 12062800 w 12192000"/>
                <a:gd name="connsiteY2" fmla="*/ 0 h 1291998"/>
                <a:gd name="connsiteX3" fmla="*/ 12192000 w 12192000"/>
                <a:gd name="connsiteY3" fmla="*/ 129200 h 1291998"/>
                <a:gd name="connsiteX4" fmla="*/ 12192000 w 12192000"/>
                <a:gd name="connsiteY4" fmla="*/ 1162798 h 1291998"/>
                <a:gd name="connsiteX5" fmla="*/ 12062800 w 12192000"/>
                <a:gd name="connsiteY5" fmla="*/ 1291998 h 1291998"/>
                <a:gd name="connsiteX6" fmla="*/ 129200 w 12192000"/>
                <a:gd name="connsiteY6" fmla="*/ 1291998 h 1291998"/>
                <a:gd name="connsiteX7" fmla="*/ 0 w 12192000"/>
                <a:gd name="connsiteY7" fmla="*/ 1162798 h 1291998"/>
                <a:gd name="connsiteX8" fmla="*/ 0 w 12192000"/>
                <a:gd name="connsiteY8" fmla="*/ 129200 h 129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291998">
                  <a:moveTo>
                    <a:pt x="0" y="129200"/>
                  </a:moveTo>
                  <a:cubicBezTo>
                    <a:pt x="0" y="57845"/>
                    <a:pt x="57845" y="0"/>
                    <a:pt x="129200" y="0"/>
                  </a:cubicBezTo>
                  <a:lnTo>
                    <a:pt x="12062800" y="0"/>
                  </a:lnTo>
                  <a:cubicBezTo>
                    <a:pt x="12134155" y="0"/>
                    <a:pt x="12192000" y="57845"/>
                    <a:pt x="12192000" y="129200"/>
                  </a:cubicBezTo>
                  <a:lnTo>
                    <a:pt x="12192000" y="1162798"/>
                  </a:lnTo>
                  <a:cubicBezTo>
                    <a:pt x="12192000" y="1234153"/>
                    <a:pt x="12134155" y="1291998"/>
                    <a:pt x="12062800" y="1291998"/>
                  </a:cubicBezTo>
                  <a:lnTo>
                    <a:pt x="129200" y="1291998"/>
                  </a:lnTo>
                  <a:cubicBezTo>
                    <a:pt x="57845" y="1291998"/>
                    <a:pt x="0" y="1234153"/>
                    <a:pt x="0" y="1162798"/>
                  </a:cubicBezTo>
                  <a:lnTo>
                    <a:pt x="0" y="12920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37643" tIns="114300" rIns="114301" bIns="114300" numCol="1" spcCol="1270" anchor="ctr" anchorCtr="0">
              <a:noAutofit/>
            </a:bodyPr>
            <a:lstStyle/>
            <a:p>
              <a:pPr lvl="0" defTabSz="1333500">
                <a:lnSpc>
                  <a:spcPct val="90000"/>
                </a:lnSpc>
                <a:spcBef>
                  <a:spcPct val="0"/>
                </a:spcBef>
                <a:spcAft>
                  <a:spcPct val="35000"/>
                </a:spcAft>
              </a:pPr>
              <a:r>
                <a:rPr lang="en-US" sz="3600" b="1" kern="1200" dirty="0">
                  <a:solidFill>
                    <a:schemeClr val="tx2">
                      <a:lumMod val="50000"/>
                    </a:schemeClr>
                  </a:solidFill>
                  <a:latin typeface="Arial" panose="020B0604020202020204" pitchFamily="34" charset="0"/>
                  <a:cs typeface="Arial" panose="020B0604020202020204" pitchFamily="34" charset="0"/>
                </a:rPr>
                <a:t>I. </a:t>
              </a:r>
              <a:r>
                <a:rPr lang="en-US" sz="3600" b="1" kern="1200" dirty="0" err="1">
                  <a:solidFill>
                    <a:schemeClr val="tx2">
                      <a:lumMod val="50000"/>
                    </a:schemeClr>
                  </a:solidFill>
                  <a:latin typeface="Arial" panose="020B0604020202020204" pitchFamily="34" charset="0"/>
                  <a:cs typeface="Arial" panose="020B0604020202020204" pitchFamily="34" charset="0"/>
                </a:rPr>
                <a:t>Mở</a:t>
              </a:r>
              <a:r>
                <a:rPr lang="en-US" sz="3600" b="1" kern="1200" dirty="0">
                  <a:solidFill>
                    <a:schemeClr val="tx2">
                      <a:lumMod val="50000"/>
                    </a:schemeClr>
                  </a:solidFill>
                  <a:latin typeface="Arial" panose="020B0604020202020204" pitchFamily="34" charset="0"/>
                  <a:cs typeface="Arial" panose="020B0604020202020204" pitchFamily="34" charset="0"/>
                </a:rPr>
                <a:t> </a:t>
              </a:r>
              <a:r>
                <a:rPr lang="en-US" sz="3600" b="1" kern="1200" dirty="0" err="1">
                  <a:solidFill>
                    <a:schemeClr val="tx2">
                      <a:lumMod val="50000"/>
                    </a:schemeClr>
                  </a:solidFill>
                  <a:latin typeface="Arial" panose="020B0604020202020204" pitchFamily="34" charset="0"/>
                  <a:cs typeface="Arial" panose="020B0604020202020204" pitchFamily="34" charset="0"/>
                </a:rPr>
                <a:t>bài</a:t>
              </a:r>
              <a:endParaRPr lang="en-US" sz="3600" b="1" kern="1200" dirty="0">
                <a:solidFill>
                  <a:schemeClr val="tx2">
                    <a:lumMod val="50000"/>
                  </a:schemeClr>
                </a:solidFill>
                <a:latin typeface="Arial" panose="020B0604020202020204" pitchFamily="34" charset="0"/>
                <a:cs typeface="Arial" panose="020B0604020202020204" pitchFamily="34" charset="0"/>
              </a:endParaRPr>
            </a:p>
            <a:p>
              <a:pPr lvl="0" defTabSz="1333500">
                <a:lnSpc>
                  <a:spcPct val="90000"/>
                </a:lnSpc>
                <a:spcBef>
                  <a:spcPct val="0"/>
                </a:spcBef>
                <a:spcAft>
                  <a:spcPct val="35000"/>
                </a:spcAft>
              </a:pPr>
              <a:r>
                <a:rPr lang="en-US" sz="3600" kern="1200" dirty="0" err="1">
                  <a:solidFill>
                    <a:schemeClr val="tx2">
                      <a:lumMod val="50000"/>
                    </a:schemeClr>
                  </a:solidFill>
                  <a:latin typeface="Arial" panose="020B0604020202020204" pitchFamily="34" charset="0"/>
                  <a:cs typeface="Arial" panose="020B0604020202020204" pitchFamily="34" charset="0"/>
                </a:rPr>
                <a:t>Giới</a:t>
              </a:r>
              <a:r>
                <a:rPr lang="en-US" sz="3600" kern="1200" dirty="0">
                  <a:solidFill>
                    <a:schemeClr val="tx2">
                      <a:lumMod val="50000"/>
                    </a:schemeClr>
                  </a:solidFill>
                  <a:latin typeface="Arial" panose="020B0604020202020204" pitchFamily="34" charset="0"/>
                  <a:cs typeface="Arial" panose="020B0604020202020204" pitchFamily="34" charset="0"/>
                </a:rPr>
                <a:t> </a:t>
              </a:r>
              <a:r>
                <a:rPr lang="en-US" sz="3600" kern="1200" err="1">
                  <a:solidFill>
                    <a:schemeClr val="tx2">
                      <a:lumMod val="50000"/>
                    </a:schemeClr>
                  </a:solidFill>
                  <a:latin typeface="Arial" panose="020B0604020202020204" pitchFamily="34" charset="0"/>
                  <a:cs typeface="Arial" panose="020B0604020202020204" pitchFamily="34" charset="0"/>
                </a:rPr>
                <a:t>thiệu</a:t>
              </a:r>
              <a:r>
                <a:rPr lang="en-US" sz="3600" kern="1200">
                  <a:solidFill>
                    <a:schemeClr val="tx2">
                      <a:lumMod val="50000"/>
                    </a:schemeClr>
                  </a:solidFill>
                  <a:latin typeface="Arial" panose="020B0604020202020204" pitchFamily="34" charset="0"/>
                  <a:cs typeface="Arial" panose="020B0604020202020204" pitchFamily="34" charset="0"/>
                </a:rPr>
                <a:t> </a:t>
              </a:r>
              <a:r>
                <a:rPr lang="en-US" sz="3600" kern="1200" smtClean="0">
                  <a:solidFill>
                    <a:schemeClr val="tx2">
                      <a:lumMod val="50000"/>
                    </a:schemeClr>
                  </a:solidFill>
                  <a:latin typeface="Arial" panose="020B0604020202020204" pitchFamily="34" charset="0"/>
                  <a:cs typeface="Arial" panose="020B0604020202020204" pitchFamily="34" charset="0"/>
                </a:rPr>
                <a:t>chiếc đồng hồ báo thức là vật gần gũi với em.</a:t>
              </a:r>
              <a:endParaRPr lang="en-US" sz="3600" kern="1200" dirty="0">
                <a:solidFill>
                  <a:schemeClr val="tx2">
                    <a:lumMod val="50000"/>
                  </a:schemeClr>
                </a:solidFill>
                <a:latin typeface="Arial" panose="020B0604020202020204" pitchFamily="34" charset="0"/>
                <a:cs typeface="Arial" panose="020B0604020202020204" pitchFamily="34" charset="0"/>
              </a:endParaRPr>
            </a:p>
          </p:txBody>
        </p:sp>
      </p:grpSp>
      <p:sp>
        <p:nvSpPr>
          <p:cNvPr id="9" name="Freeform 8"/>
          <p:cNvSpPr/>
          <p:nvPr/>
        </p:nvSpPr>
        <p:spPr>
          <a:xfrm>
            <a:off x="838200" y="2992580"/>
            <a:ext cx="16882798" cy="2150920"/>
          </a:xfrm>
          <a:custGeom>
            <a:avLst/>
            <a:gdLst>
              <a:gd name="connsiteX0" fmla="*/ 0 w 12192000"/>
              <a:gd name="connsiteY0" fmla="*/ 479221 h 4792206"/>
              <a:gd name="connsiteX1" fmla="*/ 479221 w 12192000"/>
              <a:gd name="connsiteY1" fmla="*/ 0 h 4792206"/>
              <a:gd name="connsiteX2" fmla="*/ 11712779 w 12192000"/>
              <a:gd name="connsiteY2" fmla="*/ 0 h 4792206"/>
              <a:gd name="connsiteX3" fmla="*/ 12192000 w 12192000"/>
              <a:gd name="connsiteY3" fmla="*/ 479221 h 4792206"/>
              <a:gd name="connsiteX4" fmla="*/ 12192000 w 12192000"/>
              <a:gd name="connsiteY4" fmla="*/ 4312985 h 4792206"/>
              <a:gd name="connsiteX5" fmla="*/ 11712779 w 12192000"/>
              <a:gd name="connsiteY5" fmla="*/ 4792206 h 4792206"/>
              <a:gd name="connsiteX6" fmla="*/ 479221 w 12192000"/>
              <a:gd name="connsiteY6" fmla="*/ 4792206 h 4792206"/>
              <a:gd name="connsiteX7" fmla="*/ 0 w 12192000"/>
              <a:gd name="connsiteY7" fmla="*/ 4312985 h 4792206"/>
              <a:gd name="connsiteX8" fmla="*/ 0 w 12192000"/>
              <a:gd name="connsiteY8" fmla="*/ 479221 h 47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792206">
                <a:moveTo>
                  <a:pt x="0" y="479221"/>
                </a:moveTo>
                <a:cubicBezTo>
                  <a:pt x="0" y="214555"/>
                  <a:pt x="214555" y="0"/>
                  <a:pt x="479221" y="0"/>
                </a:cubicBezTo>
                <a:lnTo>
                  <a:pt x="11712779" y="0"/>
                </a:lnTo>
                <a:cubicBezTo>
                  <a:pt x="11977445" y="0"/>
                  <a:pt x="12192000" y="214555"/>
                  <a:pt x="12192000" y="479221"/>
                </a:cubicBezTo>
                <a:lnTo>
                  <a:pt x="12192000" y="4312985"/>
                </a:lnTo>
                <a:cubicBezTo>
                  <a:pt x="12192000" y="4577651"/>
                  <a:pt x="11977445" y="4792206"/>
                  <a:pt x="11712779" y="4792206"/>
                </a:cubicBezTo>
                <a:lnTo>
                  <a:pt x="479221" y="4792206"/>
                </a:lnTo>
                <a:cubicBezTo>
                  <a:pt x="214555" y="4792206"/>
                  <a:pt x="0" y="4577651"/>
                  <a:pt x="0" y="4312985"/>
                </a:cubicBezTo>
                <a:lnTo>
                  <a:pt x="0" y="479221"/>
                </a:lnTo>
                <a:close/>
              </a:path>
            </a:pathLst>
          </a:custGeom>
          <a:solidFill>
            <a:srgbClr val="F0A3B7">
              <a:alpha val="40000"/>
            </a:srgbClr>
          </a:solidFill>
          <a:ln/>
        </p:spPr>
        <p:style>
          <a:lnRef idx="2">
            <a:schemeClr val="accent2"/>
          </a:lnRef>
          <a:fillRef idx="1">
            <a:schemeClr val="lt1"/>
          </a:fillRef>
          <a:effectRef idx="0">
            <a:schemeClr val="accent2"/>
          </a:effectRef>
          <a:fontRef idx="minor">
            <a:schemeClr val="dk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b="1" kern="1200" dirty="0">
                <a:solidFill>
                  <a:schemeClr val="tx2">
                    <a:lumMod val="50000"/>
                  </a:schemeClr>
                </a:solidFill>
                <a:latin typeface="Arial" panose="020B0604020202020204" pitchFamily="34" charset="0"/>
                <a:cs typeface="Arial" panose="020B0604020202020204" pitchFamily="34" charset="0"/>
              </a:rPr>
              <a:t>II. </a:t>
            </a:r>
            <a:r>
              <a:rPr lang="en-US" sz="3600" b="1" kern="1200" dirty="0" err="1">
                <a:solidFill>
                  <a:schemeClr val="tx2">
                    <a:lumMod val="50000"/>
                  </a:schemeClr>
                </a:solidFill>
                <a:latin typeface="Arial" panose="020B0604020202020204" pitchFamily="34" charset="0"/>
                <a:cs typeface="Arial" panose="020B0604020202020204" pitchFamily="34" charset="0"/>
              </a:rPr>
              <a:t>Thân</a:t>
            </a:r>
            <a:r>
              <a:rPr lang="en-US" sz="3600" b="1" kern="1200" dirty="0">
                <a:solidFill>
                  <a:schemeClr val="tx2">
                    <a:lumMod val="50000"/>
                  </a:schemeClr>
                </a:solidFill>
                <a:latin typeface="Arial" panose="020B0604020202020204" pitchFamily="34" charset="0"/>
                <a:cs typeface="Arial" panose="020B0604020202020204" pitchFamily="34" charset="0"/>
              </a:rPr>
              <a:t> </a:t>
            </a:r>
            <a:r>
              <a:rPr lang="en-US" sz="3600" b="1" kern="1200" dirty="0" err="1">
                <a:solidFill>
                  <a:schemeClr val="tx2">
                    <a:lumMod val="50000"/>
                  </a:schemeClr>
                </a:solidFill>
                <a:latin typeface="Arial" panose="020B0604020202020204" pitchFamily="34" charset="0"/>
                <a:cs typeface="Arial" panose="020B0604020202020204" pitchFamily="34" charset="0"/>
              </a:rPr>
              <a:t>bài</a:t>
            </a:r>
            <a:endParaRPr lang="en-US" sz="3600" b="1" kern="1200" dirty="0">
              <a:solidFill>
                <a:schemeClr val="tx2">
                  <a:lumMod val="50000"/>
                </a:schemeClr>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dirty="0">
                <a:solidFill>
                  <a:schemeClr val="tx2">
                    <a:lumMod val="50000"/>
                  </a:schemeClr>
                </a:solidFill>
                <a:latin typeface="Arial" panose="020B0604020202020204" pitchFamily="34" charset="0"/>
                <a:cs typeface="Arial" panose="020B0604020202020204" pitchFamily="34" charset="0"/>
              </a:rPr>
              <a:t>a) </a:t>
            </a:r>
            <a:r>
              <a:rPr lang="en-US" sz="3600" kern="1200" err="1">
                <a:solidFill>
                  <a:schemeClr val="tx2">
                    <a:lumMod val="50000"/>
                  </a:schemeClr>
                </a:solidFill>
                <a:latin typeface="Arial" panose="020B0604020202020204" pitchFamily="34" charset="0"/>
                <a:cs typeface="Arial" panose="020B0604020202020204" pitchFamily="34" charset="0"/>
              </a:rPr>
              <a:t>Tả</a:t>
            </a:r>
            <a:r>
              <a:rPr lang="en-US" sz="3600" kern="1200">
                <a:solidFill>
                  <a:schemeClr val="tx2">
                    <a:lumMod val="50000"/>
                  </a:schemeClr>
                </a:solidFill>
                <a:latin typeface="Arial" panose="020B0604020202020204" pitchFamily="34" charset="0"/>
                <a:cs typeface="Arial" panose="020B0604020202020204" pitchFamily="34" charset="0"/>
              </a:rPr>
              <a:t> </a:t>
            </a:r>
            <a:r>
              <a:rPr lang="en-US" sz="3600" kern="1200" smtClean="0">
                <a:solidFill>
                  <a:schemeClr val="tx2">
                    <a:lumMod val="50000"/>
                  </a:schemeClr>
                </a:solidFill>
                <a:latin typeface="Arial" panose="020B0604020202020204" pitchFamily="34" charset="0"/>
                <a:cs typeface="Arial" panose="020B0604020202020204" pitchFamily="34" charset="0"/>
              </a:rPr>
              <a:t>bao quát</a:t>
            </a:r>
            <a:endParaRPr lang="en-US" sz="3600" kern="1200" dirty="0">
              <a:solidFill>
                <a:schemeClr val="tx2">
                  <a:lumMod val="50000"/>
                </a:schemeClr>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a:solidFill>
                  <a:schemeClr val="tx2">
                    <a:lumMod val="50000"/>
                  </a:schemeClr>
                </a:solidFill>
                <a:latin typeface="Arial" panose="020B0604020202020204" pitchFamily="34" charset="0"/>
                <a:cs typeface="Arial" panose="020B0604020202020204" pitchFamily="34" charset="0"/>
              </a:rPr>
              <a:t>- </a:t>
            </a:r>
            <a:r>
              <a:rPr lang="en-US" sz="3600" kern="1200" smtClean="0">
                <a:solidFill>
                  <a:schemeClr val="tx2">
                    <a:lumMod val="50000"/>
                  </a:schemeClr>
                </a:solidFill>
                <a:latin typeface="Arial" panose="020B0604020202020204" pitchFamily="34" charset="0"/>
                <a:cs typeface="Arial" panose="020B0604020202020204" pitchFamily="34" charset="0"/>
              </a:rPr>
              <a:t>Hình dáng, kích thước và chất liệu của cái đồng hồ</a:t>
            </a:r>
            <a:endParaRPr lang="en-US" sz="3600" kern="1200" dirty="0">
              <a:solidFill>
                <a:schemeClr val="tx2">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838198" y="8534399"/>
            <a:ext cx="16844701" cy="1638301"/>
            <a:chOff x="838198" y="8648700"/>
            <a:chExt cx="16844701" cy="1638301"/>
          </a:xfrm>
        </p:grpSpPr>
        <p:sp>
          <p:nvSpPr>
            <p:cNvPr id="5" name="Flowchart: Delay 4"/>
            <p:cNvSpPr/>
            <p:nvPr/>
          </p:nvSpPr>
          <p:spPr>
            <a:xfrm rot="5400000">
              <a:off x="8441398" y="1045500"/>
              <a:ext cx="1638301" cy="16844701"/>
            </a:xfrm>
            <a:prstGeom prst="flowChartDelay">
              <a:avLst/>
            </a:prstGeom>
            <a:solidFill>
              <a:srgbClr val="E67F29">
                <a:alpha val="40000"/>
              </a:srgbClr>
            </a:solidFill>
            <a:ln>
              <a:solidFill>
                <a:srgbClr val="E37B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838198" y="8877300"/>
              <a:ext cx="16844701" cy="895602"/>
            </a:xfrm>
            <a:custGeom>
              <a:avLst/>
              <a:gdLst>
                <a:gd name="connsiteX0" fmla="*/ 0 w 12192000"/>
                <a:gd name="connsiteY0" fmla="*/ 132568 h 1325676"/>
                <a:gd name="connsiteX1" fmla="*/ 132568 w 12192000"/>
                <a:gd name="connsiteY1" fmla="*/ 0 h 1325676"/>
                <a:gd name="connsiteX2" fmla="*/ 12059432 w 12192000"/>
                <a:gd name="connsiteY2" fmla="*/ 0 h 1325676"/>
                <a:gd name="connsiteX3" fmla="*/ 12192000 w 12192000"/>
                <a:gd name="connsiteY3" fmla="*/ 132568 h 1325676"/>
                <a:gd name="connsiteX4" fmla="*/ 12192000 w 12192000"/>
                <a:gd name="connsiteY4" fmla="*/ 1193108 h 1325676"/>
                <a:gd name="connsiteX5" fmla="*/ 12059432 w 12192000"/>
                <a:gd name="connsiteY5" fmla="*/ 1325676 h 1325676"/>
                <a:gd name="connsiteX6" fmla="*/ 132568 w 12192000"/>
                <a:gd name="connsiteY6" fmla="*/ 1325676 h 1325676"/>
                <a:gd name="connsiteX7" fmla="*/ 0 w 12192000"/>
                <a:gd name="connsiteY7" fmla="*/ 1193108 h 1325676"/>
                <a:gd name="connsiteX8" fmla="*/ 0 w 12192000"/>
                <a:gd name="connsiteY8" fmla="*/ 132568 h 132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325676">
                  <a:moveTo>
                    <a:pt x="0" y="132568"/>
                  </a:moveTo>
                  <a:cubicBezTo>
                    <a:pt x="0" y="59353"/>
                    <a:pt x="59353" y="0"/>
                    <a:pt x="132568" y="0"/>
                  </a:cubicBezTo>
                  <a:lnTo>
                    <a:pt x="12059432" y="0"/>
                  </a:lnTo>
                  <a:cubicBezTo>
                    <a:pt x="12132647" y="0"/>
                    <a:pt x="12192000" y="59353"/>
                    <a:pt x="12192000" y="132568"/>
                  </a:cubicBezTo>
                  <a:lnTo>
                    <a:pt x="12192000" y="1193108"/>
                  </a:lnTo>
                  <a:cubicBezTo>
                    <a:pt x="12192000" y="1266323"/>
                    <a:pt x="12132647" y="1325676"/>
                    <a:pt x="12059432" y="1325676"/>
                  </a:cubicBezTo>
                  <a:lnTo>
                    <a:pt x="132568" y="1325676"/>
                  </a:lnTo>
                  <a:cubicBezTo>
                    <a:pt x="59353" y="1325676"/>
                    <a:pt x="0" y="1266323"/>
                    <a:pt x="0" y="1193108"/>
                  </a:cubicBezTo>
                  <a:lnTo>
                    <a:pt x="0" y="13256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5263" tIns="121920" rIns="121921" bIns="121920" numCol="1" spcCol="1270" anchor="ctr" anchorCtr="0">
              <a:noAutofit/>
            </a:bodyPr>
            <a:lstStyle/>
            <a:p>
              <a:pPr lvl="0" algn="l" defTabSz="1422400">
                <a:lnSpc>
                  <a:spcPct val="90000"/>
                </a:lnSpc>
                <a:spcBef>
                  <a:spcPct val="0"/>
                </a:spcBef>
                <a:spcAft>
                  <a:spcPct val="35000"/>
                </a:spcAft>
              </a:pPr>
              <a:r>
                <a:rPr lang="en-US" sz="3600" b="1" kern="1200" dirty="0">
                  <a:solidFill>
                    <a:schemeClr val="tx2">
                      <a:lumMod val="50000"/>
                    </a:schemeClr>
                  </a:solidFill>
                  <a:latin typeface="Arial" panose="020B0604020202020204" pitchFamily="34" charset="0"/>
                  <a:cs typeface="Arial" panose="020B0604020202020204" pitchFamily="34" charset="0"/>
                </a:rPr>
                <a:t>III. </a:t>
              </a:r>
              <a:r>
                <a:rPr lang="en-US" sz="3600" b="1" kern="1200" dirty="0" err="1">
                  <a:solidFill>
                    <a:schemeClr val="tx2">
                      <a:lumMod val="50000"/>
                    </a:schemeClr>
                  </a:solidFill>
                  <a:latin typeface="Arial" panose="020B0604020202020204" pitchFamily="34" charset="0"/>
                  <a:cs typeface="Arial" panose="020B0604020202020204" pitchFamily="34" charset="0"/>
                </a:rPr>
                <a:t>Kết</a:t>
              </a:r>
              <a:r>
                <a:rPr lang="en-US" sz="3600" b="1" kern="1200" dirty="0">
                  <a:solidFill>
                    <a:schemeClr val="tx2">
                      <a:lumMod val="50000"/>
                    </a:schemeClr>
                  </a:solidFill>
                  <a:latin typeface="Arial" panose="020B0604020202020204" pitchFamily="34" charset="0"/>
                  <a:cs typeface="Arial" panose="020B0604020202020204" pitchFamily="34" charset="0"/>
                </a:rPr>
                <a:t> </a:t>
              </a:r>
              <a:r>
                <a:rPr lang="en-US" sz="3600" b="1" kern="1200" dirty="0" err="1">
                  <a:solidFill>
                    <a:schemeClr val="tx2">
                      <a:lumMod val="50000"/>
                    </a:schemeClr>
                  </a:solidFill>
                  <a:latin typeface="Arial" panose="020B0604020202020204" pitchFamily="34" charset="0"/>
                  <a:cs typeface="Arial" panose="020B0604020202020204" pitchFamily="34" charset="0"/>
                </a:rPr>
                <a:t>bài</a:t>
              </a:r>
              <a:endParaRPr lang="en-US" sz="3600" b="1" kern="1200" dirty="0">
                <a:solidFill>
                  <a:schemeClr val="tx2">
                    <a:lumMod val="50000"/>
                  </a:schemeClr>
                </a:solidFill>
                <a:latin typeface="Arial" panose="020B0604020202020204" pitchFamily="34" charset="0"/>
                <a:cs typeface="Arial" panose="020B0604020202020204" pitchFamily="34" charset="0"/>
              </a:endParaRPr>
            </a:p>
            <a:p>
              <a:pPr lvl="0" algn="l" defTabSz="1422400">
                <a:lnSpc>
                  <a:spcPct val="90000"/>
                </a:lnSpc>
                <a:spcBef>
                  <a:spcPct val="0"/>
                </a:spcBef>
                <a:spcAft>
                  <a:spcPct val="35000"/>
                </a:spcAft>
              </a:pPr>
              <a:r>
                <a:rPr lang="en-US" sz="3600" kern="1200" smtClean="0">
                  <a:solidFill>
                    <a:schemeClr val="tx2">
                      <a:lumMod val="50000"/>
                    </a:schemeClr>
                  </a:solidFill>
                  <a:latin typeface="Arial" panose="020B0604020202020204" pitchFamily="34" charset="0"/>
                  <a:cs typeface="Arial" panose="020B0604020202020204" pitchFamily="34" charset="0"/>
                </a:rPr>
                <a:t>Nêu công dụng và tình cảm của em đối với chiếc đồng hồ báo thức.</a:t>
              </a:r>
              <a:endParaRPr lang="en-US" sz="3600" kern="1200" dirty="0">
                <a:solidFill>
                  <a:schemeClr val="tx2">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996003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1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85067F-BBBC-45B0-9C18-4D6B4FF677D4}"/>
              </a:ext>
            </a:extLst>
          </p:cNvPr>
          <p:cNvPicPr>
            <a:picLocks noChangeAspect="1"/>
          </p:cNvPicPr>
          <p:nvPr/>
        </p:nvPicPr>
        <p:blipFill rotWithShape="1">
          <a:blip r:embed="rId3"/>
          <a:srcRect r="65456"/>
          <a:stretch/>
        </p:blipFill>
        <p:spPr>
          <a:xfrm>
            <a:off x="30832" y="17070"/>
            <a:ext cx="5341544" cy="10287000"/>
          </a:xfrm>
          <a:prstGeom prst="rect">
            <a:avLst/>
          </a:prstGeom>
        </p:spPr>
      </p:pic>
      <p:grpSp>
        <p:nvGrpSpPr>
          <p:cNvPr id="17" name="Group 16">
            <a:extLst>
              <a:ext uri="{FF2B5EF4-FFF2-40B4-BE49-F238E27FC236}">
                <a16:creationId xmlns:a16="http://schemas.microsoft.com/office/drawing/2014/main" id="{FBD9B2FD-095D-42BC-B03C-1F9C86B0140C}"/>
              </a:ext>
            </a:extLst>
          </p:cNvPr>
          <p:cNvGrpSpPr/>
          <p:nvPr/>
        </p:nvGrpSpPr>
        <p:grpSpPr>
          <a:xfrm>
            <a:off x="5191870" y="-13690"/>
            <a:ext cx="13096130" cy="10300689"/>
            <a:chOff x="2553479" y="70259"/>
            <a:chExt cx="4693614" cy="5002981"/>
          </a:xfrm>
        </p:grpSpPr>
        <p:pic>
          <p:nvPicPr>
            <p:cNvPr id="1026" name="Picture 2" descr="Có thể là hình ảnh về văn bản cho biết 'HAMBURGER HỌC TẬP Đồ dùng dạy học MIKI Tên em là Mở đoạn 0853217180 MIKI Lớp Ngày Thân đoạn-Ý1 đoạn Chủ đề/đề bài Thân đoạn 2 Thân Thândoạn-Ý3 3 đoạn Kết đoạn'">
              <a:extLst>
                <a:ext uri="{FF2B5EF4-FFF2-40B4-BE49-F238E27FC236}">
                  <a16:creationId xmlns:a16="http://schemas.microsoft.com/office/drawing/2014/main" id="{6EEC277D-04C0-4691-B308-8B133058478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942" b="94890" l="41553" r="93213">
                          <a14:foregroundMark x1="53516" y1="17956" x2="60693" y2="17541"/>
                          <a14:foregroundMark x1="60693" y1="17541" x2="71680" y2="18508"/>
                          <a14:foregroundMark x1="71680" y1="18508" x2="71777" y2="18646"/>
                          <a14:foregroundMark x1="59961" y1="12293" x2="90332" y2="25276"/>
                          <a14:foregroundMark x1="90332" y1="25276" x2="78564" y2="20028"/>
                          <a14:foregroundMark x1="78564" y1="20028" x2="45410" y2="21271"/>
                          <a14:foregroundMark x1="55469" y1="12500" x2="63818" y2="11948"/>
                          <a14:foregroundMark x1="63818" y1="11948" x2="72510" y2="13881"/>
                          <a14:foregroundMark x1="66943" y1="8425" x2="70898" y2="8425"/>
                          <a14:foregroundMark x1="92676" y1="22859" x2="92334" y2="28177"/>
                          <a14:foregroundMark x1="42285" y1="24102" x2="42285" y2="26036"/>
                          <a14:foregroundMark x1="41943" y1="32597" x2="41943" y2="35912"/>
                          <a14:foregroundMark x1="51514" y1="32942" x2="55225" y2="39572"/>
                          <a14:foregroundMark x1="44141" y1="36602" x2="84229" y2="37155"/>
                          <a14:foregroundMark x1="84229" y1="37155" x2="84229" y2="37500"/>
                          <a14:foregroundMark x1="87598" y1="34323" x2="86475" y2="38881"/>
                          <a14:foregroundMark x1="56738" y1="50483" x2="79248" y2="52072"/>
                          <a14:foregroundMark x1="47754" y1="54213" x2="84619" y2="55939"/>
                          <a14:foregroundMark x1="55225" y1="37293" x2="84717" y2="40677"/>
                          <a14:foregroundMark x1="57227" y1="31354" x2="65332" y2="31008"/>
                          <a14:foregroundMark x1="65332" y1="31008" x2="79639" y2="31077"/>
                          <a14:foregroundMark x1="79639" y1="31077" x2="80518" y2="31008"/>
                          <a14:foregroundMark x1="88965" y1="32390" x2="91553" y2="40470"/>
                          <a14:foregroundMark x1="65430" y1="32942" x2="69189" y2="33080"/>
                          <a14:foregroundMark x1="42188" y1="54006" x2="77490" y2="56837"/>
                          <a14:foregroundMark x1="48535" y1="48757" x2="49268" y2="56492"/>
                          <a14:foregroundMark x1="51758" y1="50138" x2="51025" y2="57942"/>
                          <a14:foregroundMark x1="45508" y1="49448" x2="79590" y2="49517"/>
                          <a14:foregroundMark x1="79590" y1="49517" x2="88623" y2="56699"/>
                          <a14:foregroundMark x1="88623" y1="56699" x2="79932" y2="60290"/>
                          <a14:foregroundMark x1="79932" y1="60290" x2="50391" y2="58633"/>
                          <a14:foregroundMark x1="43408" y1="49102" x2="43555" y2="58771"/>
                          <a14:foregroundMark x1="60449" y1="48412" x2="85205" y2="50000"/>
                          <a14:foregroundMark x1="85205" y1="50000" x2="90820" y2="55387"/>
                          <a14:foregroundMark x1="90820" y1="55387" x2="90820" y2="57528"/>
                          <a14:foregroundMark x1="91553" y1="50898" x2="90967" y2="59323"/>
                          <a14:foregroundMark x1="92676" y1="48550" x2="92822" y2="56837"/>
                          <a14:foregroundMark x1="41650" y1="50000" x2="41553" y2="55939"/>
                          <a14:foregroundMark x1="80371" y1="12293" x2="83252" y2="15677"/>
                          <a14:foregroundMark x1="87695" y1="17058" x2="87842" y2="20925"/>
                          <a14:foregroundMark x1="41650" y1="48204" x2="41650" y2="58633"/>
                          <a14:foregroundMark x1="46387" y1="67265" x2="81250" y2="73066"/>
                          <a14:foregroundMark x1="59961" y1="67265" x2="63184" y2="67265"/>
                          <a14:foregroundMark x1="45166" y1="78867" x2="56689" y2="76934"/>
                          <a14:foregroundMark x1="56689" y1="76934" x2="71240" y2="76934"/>
                          <a14:foregroundMark x1="71240" y1="76934" x2="85742" y2="76588"/>
                          <a14:foregroundMark x1="43652" y1="85221" x2="83008" y2="89434"/>
                          <a14:foregroundMark x1="44678" y1="84461" x2="73975" y2="84185"/>
                          <a14:foregroundMark x1="73975" y1="84185" x2="87695" y2="86050"/>
                          <a14:foregroundMark x1="87695" y1="86050" x2="79883" y2="93439"/>
                          <a14:foregroundMark x1="79883" y1="93439" x2="56104" y2="94268"/>
                          <a14:foregroundMark x1="56104" y1="94268" x2="49219" y2="91506"/>
                          <a14:foregroundMark x1="49219" y1="91506" x2="57764" y2="88329"/>
                          <a14:foregroundMark x1="57764" y1="88329" x2="79688" y2="88812"/>
                          <a14:foregroundMark x1="79688" y1="88812" x2="63672" y2="91851"/>
                          <a14:foregroundMark x1="63672" y1="91851" x2="79492" y2="87845"/>
                          <a14:foregroundMark x1="79492" y1="87845" x2="79639" y2="87845"/>
                          <a14:foregroundMark x1="45898" y1="95028" x2="66846" y2="94337"/>
                          <a14:foregroundMark x1="66846" y1="94337" x2="88965" y2="94890"/>
                          <a14:foregroundMark x1="64307" y1="66506" x2="86523" y2="67541"/>
                          <a14:foregroundMark x1="86523" y1="67541" x2="87939" y2="75691"/>
                          <a14:foregroundMark x1="92432" y1="32942" x2="93213" y2="38191"/>
                          <a14:foregroundMark x1="46143" y1="78867" x2="74609" y2="77417"/>
                          <a14:foregroundMark x1="74609" y1="77417" x2="85352" y2="77417"/>
                        </a14:backgroundRemoval>
                      </a14:imgEffect>
                    </a14:imgLayer>
                  </a14:imgProps>
                </a:ext>
                <a:ext uri="{28A0092B-C50C-407E-A947-70E740481C1C}">
                  <a14:useLocalDpi xmlns:a14="http://schemas.microsoft.com/office/drawing/2010/main" val="0"/>
                </a:ext>
              </a:extLst>
            </a:blip>
            <a:srcRect l="39275" t="8518" r="4954" b="4074"/>
            <a:stretch/>
          </p:blipFill>
          <p:spPr bwMode="auto">
            <a:xfrm>
              <a:off x="2731692" y="70259"/>
              <a:ext cx="4515401" cy="50029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9302D94-104F-4858-8CDE-0F9EC8AD083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302" b="89535" l="8543" r="89950">
                          <a14:foregroundMark x1="8543" y1="73256" x2="13065" y2="88372"/>
                          <a14:foregroundMark x1="86935" y1="59302" x2="89950" y2="70930"/>
                        </a14:backgroundRemoval>
                      </a14:imgEffect>
                    </a14:imgLayer>
                  </a14:imgProps>
                </a:ext>
              </a:extLst>
            </a:blip>
            <a:stretch>
              <a:fillRect/>
            </a:stretch>
          </p:blipFill>
          <p:spPr>
            <a:xfrm rot="339735">
              <a:off x="2974553" y="112345"/>
              <a:ext cx="871754" cy="376739"/>
            </a:xfrm>
            <a:prstGeom prst="rect">
              <a:avLst/>
            </a:prstGeom>
          </p:spPr>
        </p:pic>
        <p:pic>
          <p:nvPicPr>
            <p:cNvPr id="10" name="Picture 9">
              <a:extLst>
                <a:ext uri="{FF2B5EF4-FFF2-40B4-BE49-F238E27FC236}">
                  <a16:creationId xmlns:a16="http://schemas.microsoft.com/office/drawing/2014/main" id="{161B2E60-8D64-4F32-BD7A-87BC9993B55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524" b="89286" l="6250" r="92045">
                          <a14:foregroundMark x1="13068" y1="61905" x2="15341" y2="73810"/>
                          <a14:foregroundMark x1="8523" y1="59524" x2="10227" y2="67857"/>
                          <a14:foregroundMark x1="6818" y1="61905" x2="6818" y2="73810"/>
                          <a14:foregroundMark x1="62500" y1="14286" x2="69318" y2="14286"/>
                          <a14:foregroundMark x1="92045" y1="47619" x2="90341" y2="52381"/>
                        </a14:backgroundRemoval>
                      </a14:imgEffect>
                    </a14:imgLayer>
                  </a14:imgProps>
                </a:ext>
              </a:extLst>
            </a:blip>
            <a:stretch>
              <a:fillRect/>
            </a:stretch>
          </p:blipFill>
          <p:spPr>
            <a:xfrm>
              <a:off x="2611460" y="1239241"/>
              <a:ext cx="798973" cy="381328"/>
            </a:xfrm>
            <a:prstGeom prst="rect">
              <a:avLst/>
            </a:prstGeom>
          </p:spPr>
        </p:pic>
        <p:pic>
          <p:nvPicPr>
            <p:cNvPr id="12" name="Picture 11">
              <a:extLst>
                <a:ext uri="{FF2B5EF4-FFF2-40B4-BE49-F238E27FC236}">
                  <a16:creationId xmlns:a16="http://schemas.microsoft.com/office/drawing/2014/main" id="{86187A7F-B31E-49E5-800C-0366C051D64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724" b="87931" l="7500" r="90000">
                          <a14:foregroundMark x1="7500" y1="53448" x2="15000" y2="54310"/>
                          <a14:foregroundMark x1="51250" y1="5172" x2="51250" y2="14655"/>
                          <a14:foregroundMark x1="65000" y1="1724" x2="65000" y2="8621"/>
                        </a14:backgroundRemoval>
                      </a14:imgEffect>
                    </a14:imgLayer>
                  </a14:imgProps>
                </a:ext>
              </a:extLst>
            </a:blip>
            <a:stretch>
              <a:fillRect/>
            </a:stretch>
          </p:blipFill>
          <p:spPr>
            <a:xfrm>
              <a:off x="2577143" y="2179200"/>
              <a:ext cx="761905" cy="552381"/>
            </a:xfrm>
            <a:prstGeom prst="rect">
              <a:avLst/>
            </a:prstGeom>
          </p:spPr>
        </p:pic>
        <p:pic>
          <p:nvPicPr>
            <p:cNvPr id="14" name="Picture 13">
              <a:extLst>
                <a:ext uri="{FF2B5EF4-FFF2-40B4-BE49-F238E27FC236}">
                  <a16:creationId xmlns:a16="http://schemas.microsoft.com/office/drawing/2014/main" id="{A8E7846C-6DAB-4498-85B1-2259217E24E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19" b="87671" l="7285" r="91391">
                          <a14:foregroundMark x1="7285" y1="50685" x2="12583" y2="45205"/>
                          <a14:foregroundMark x1="91391" y1="42466" x2="86755" y2="53425"/>
                          <a14:foregroundMark x1="40397" y1="86301" x2="45033" y2="84932"/>
                          <a14:foregroundMark x1="31126" y1="84932" x2="32450" y2="86301"/>
                        </a14:backgroundRemoval>
                      </a14:imgEffect>
                    </a14:imgLayer>
                  </a14:imgProps>
                </a:ext>
              </a:extLst>
            </a:blip>
            <a:stretch>
              <a:fillRect/>
            </a:stretch>
          </p:blipFill>
          <p:spPr>
            <a:xfrm>
              <a:off x="2633677" y="3212536"/>
              <a:ext cx="673051" cy="325382"/>
            </a:xfrm>
            <a:prstGeom prst="rect">
              <a:avLst/>
            </a:prstGeom>
          </p:spPr>
        </p:pic>
        <p:pic>
          <p:nvPicPr>
            <p:cNvPr id="16" name="Picture 15">
              <a:extLst>
                <a:ext uri="{FF2B5EF4-FFF2-40B4-BE49-F238E27FC236}">
                  <a16:creationId xmlns:a16="http://schemas.microsoft.com/office/drawing/2014/main" id="{6BE46B93-0308-47B1-854A-3D4229CD8FB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211" b="89474" l="7362" r="92638">
                          <a14:foregroundMark x1="7975" y1="30263" x2="11043" y2="31579"/>
                          <a14:foregroundMark x1="92638" y1="42105" x2="84663" y2="68421"/>
                        </a14:backgroundRemoval>
                      </a14:imgEffect>
                    </a14:imgLayer>
                  </a14:imgProps>
                </a:ext>
              </a:extLst>
            </a:blip>
            <a:stretch>
              <a:fillRect/>
            </a:stretch>
          </p:blipFill>
          <p:spPr>
            <a:xfrm>
              <a:off x="2553479" y="4198727"/>
              <a:ext cx="753249" cy="351209"/>
            </a:xfrm>
            <a:prstGeom prst="rect">
              <a:avLst/>
            </a:prstGeom>
          </p:spPr>
        </p:pic>
      </p:grpSp>
      <p:sp>
        <p:nvSpPr>
          <p:cNvPr id="20" name="TextBox 19">
            <a:extLst>
              <a:ext uri="{FF2B5EF4-FFF2-40B4-BE49-F238E27FC236}">
                <a16:creationId xmlns:a16="http://schemas.microsoft.com/office/drawing/2014/main" id="{B09235CC-62A4-4A63-91E4-88565A975391}"/>
              </a:ext>
            </a:extLst>
          </p:cNvPr>
          <p:cNvSpPr txBox="1"/>
          <p:nvPr/>
        </p:nvSpPr>
        <p:spPr>
          <a:xfrm>
            <a:off x="1009055" y="6857060"/>
            <a:ext cx="3323435" cy="2308324"/>
          </a:xfrm>
          <a:prstGeom prst="rect">
            <a:avLst/>
          </a:prstGeom>
          <a:solidFill>
            <a:schemeClr val="accent4">
              <a:lumMod val="20000"/>
              <a:lumOff val="80000"/>
            </a:schemeClr>
          </a:solidFill>
        </p:spPr>
        <p:txBody>
          <a:bodyPr wrap="square">
            <a:spAutoFit/>
          </a:bodyPr>
          <a:lstStyle/>
          <a:p>
            <a:pPr defTabSz="1828755">
              <a:buClr>
                <a:srgbClr val="000000"/>
              </a:buClr>
              <a:defRPr/>
            </a:pPr>
            <a:r>
              <a:rPr lang="en-US" sz="4800" kern="0" smtClean="0">
                <a:solidFill>
                  <a:srgbClr val="000000"/>
                </a:solidFill>
                <a:latin typeface="Arial"/>
                <a:cs typeface="Arial"/>
                <a:sym typeface="Arial"/>
              </a:rPr>
              <a:t>Tả đồ vật mà em yêu thích</a:t>
            </a:r>
            <a:endParaRPr lang="en-US" sz="4800" kern="0" dirty="0">
              <a:solidFill>
                <a:srgbClr val="000000"/>
              </a:solidFill>
              <a:latin typeface="Arial"/>
              <a:cs typeface="Arial"/>
              <a:sym typeface="Arial"/>
            </a:endParaRPr>
          </a:p>
        </p:txBody>
      </p:sp>
      <p:sp>
        <p:nvSpPr>
          <p:cNvPr id="22" name="TextBox 21">
            <a:extLst>
              <a:ext uri="{FF2B5EF4-FFF2-40B4-BE49-F238E27FC236}">
                <a16:creationId xmlns:a16="http://schemas.microsoft.com/office/drawing/2014/main" id="{479F1859-7265-4F97-BCD2-9266AD22DA0B}"/>
              </a:ext>
            </a:extLst>
          </p:cNvPr>
          <p:cNvSpPr txBox="1"/>
          <p:nvPr/>
        </p:nvSpPr>
        <p:spPr>
          <a:xfrm>
            <a:off x="6971282" y="1065137"/>
            <a:ext cx="10097518" cy="1107996"/>
          </a:xfrm>
          <a:prstGeom prst="rect">
            <a:avLst/>
          </a:prstGeom>
          <a:solidFill>
            <a:srgbClr val="FEC06D"/>
          </a:solidFill>
        </p:spPr>
        <p:txBody>
          <a:bodyPr wrap="square">
            <a:spAutoFit/>
          </a:bodyPr>
          <a:lstStyle/>
          <a:p>
            <a:pPr algn="just" defTabSz="1828755">
              <a:buClr>
                <a:srgbClr val="000000"/>
              </a:buClr>
              <a:defRPr/>
            </a:pPr>
            <a:r>
              <a:rPr lang="en-US" sz="3300" kern="0" smtClean="0">
                <a:solidFill>
                  <a:srgbClr val="000000"/>
                </a:solidFill>
                <a:latin typeface="Arial"/>
                <a:cs typeface="Arial"/>
                <a:sym typeface="Arial"/>
              </a:rPr>
              <a:t>Chiếc đồng hồ báo thức em được tặng nhân ngày sinh nhật và là vật gần gũi với em nhất. </a:t>
            </a:r>
            <a:endParaRPr lang="vi-VN" sz="3300" kern="0" dirty="0">
              <a:solidFill>
                <a:srgbClr val="000000"/>
              </a:solidFill>
              <a:latin typeface="Arial"/>
              <a:cs typeface="Arial"/>
              <a:sym typeface="Arial"/>
            </a:endParaRPr>
          </a:p>
        </p:txBody>
      </p:sp>
      <p:sp>
        <p:nvSpPr>
          <p:cNvPr id="23" name="TextBox 22">
            <a:extLst>
              <a:ext uri="{FF2B5EF4-FFF2-40B4-BE49-F238E27FC236}">
                <a16:creationId xmlns:a16="http://schemas.microsoft.com/office/drawing/2014/main" id="{E9CE0C44-5129-4359-B010-EF3E3564E9DD}"/>
              </a:ext>
            </a:extLst>
          </p:cNvPr>
          <p:cNvSpPr txBox="1"/>
          <p:nvPr/>
        </p:nvSpPr>
        <p:spPr>
          <a:xfrm>
            <a:off x="6320831" y="3006946"/>
            <a:ext cx="11634999" cy="1107997"/>
          </a:xfrm>
          <a:prstGeom prst="rect">
            <a:avLst/>
          </a:prstGeom>
          <a:noFill/>
        </p:spPr>
        <p:txBody>
          <a:bodyPr wrap="square">
            <a:spAutoFit/>
          </a:bodyPr>
          <a:lstStyle/>
          <a:p>
            <a:pPr algn="just" defTabSz="1828755">
              <a:buClr>
                <a:srgbClr val="000000"/>
              </a:buClr>
              <a:defRPr/>
            </a:pPr>
            <a:r>
              <a:rPr lang="en-US" sz="3300" kern="0" smtClean="0">
                <a:solidFill>
                  <a:srgbClr val="000000"/>
                </a:solidFill>
                <a:latin typeface="Arial"/>
                <a:cs typeface="Arial"/>
                <a:sym typeface="Arial"/>
              </a:rPr>
              <a:t>Đồng hồ là một khối hình hộp chữ nhật, vở được làm bằng nhựa, màu trắng sữa, đế nhựa màu cánh gián bóng loáng. </a:t>
            </a:r>
            <a:endParaRPr lang="vi-VN" sz="3300" kern="0" dirty="0">
              <a:solidFill>
                <a:srgbClr val="000000"/>
              </a:solidFill>
              <a:latin typeface="Arial"/>
              <a:cs typeface="Arial"/>
              <a:sym typeface="Arial"/>
            </a:endParaRPr>
          </a:p>
        </p:txBody>
      </p:sp>
      <p:sp>
        <p:nvSpPr>
          <p:cNvPr id="33" name="Rectangle 32">
            <a:extLst>
              <a:ext uri="{FF2B5EF4-FFF2-40B4-BE49-F238E27FC236}">
                <a16:creationId xmlns:a16="http://schemas.microsoft.com/office/drawing/2014/main" id="{3DA80653-0AD2-4DB1-9CC1-48354527D464}"/>
              </a:ext>
            </a:extLst>
          </p:cNvPr>
          <p:cNvSpPr/>
          <p:nvPr/>
        </p:nvSpPr>
        <p:spPr>
          <a:xfrm>
            <a:off x="6111239" y="5160570"/>
            <a:ext cx="11871960" cy="1132620"/>
          </a:xfrm>
          <a:prstGeom prst="rect">
            <a:avLst/>
          </a:prstGeom>
          <a:solidFill>
            <a:srgbClr val="C68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2801" kern="0">
              <a:solidFill>
                <a:srgbClr val="FCACB4"/>
              </a:solidFill>
              <a:latin typeface="Arial"/>
              <a:sym typeface="Arial"/>
            </a:endParaRPr>
          </a:p>
        </p:txBody>
      </p:sp>
      <p:sp>
        <p:nvSpPr>
          <p:cNvPr id="36" name="Rectangle 35">
            <a:extLst>
              <a:ext uri="{FF2B5EF4-FFF2-40B4-BE49-F238E27FC236}">
                <a16:creationId xmlns:a16="http://schemas.microsoft.com/office/drawing/2014/main" id="{1D06309E-E96E-4654-9CC2-462B859EF8BF}"/>
              </a:ext>
            </a:extLst>
          </p:cNvPr>
          <p:cNvSpPr/>
          <p:nvPr/>
        </p:nvSpPr>
        <p:spPr>
          <a:xfrm>
            <a:off x="6705600" y="9045602"/>
            <a:ext cx="9572532" cy="1027511"/>
          </a:xfrm>
          <a:prstGeom prst="rect">
            <a:avLst/>
          </a:prstGeom>
          <a:solidFill>
            <a:srgbClr val="E7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2801" kern="0">
              <a:solidFill>
                <a:srgbClr val="FCACB4"/>
              </a:solidFill>
              <a:latin typeface="Arial"/>
              <a:sym typeface="Arial"/>
            </a:endParaRPr>
          </a:p>
        </p:txBody>
      </p:sp>
      <p:sp>
        <p:nvSpPr>
          <p:cNvPr id="25" name="TextBox 24">
            <a:extLst>
              <a:ext uri="{FF2B5EF4-FFF2-40B4-BE49-F238E27FC236}">
                <a16:creationId xmlns:a16="http://schemas.microsoft.com/office/drawing/2014/main" id="{01639F1C-18CD-42CD-8A7E-587747628A2D}"/>
              </a:ext>
            </a:extLst>
          </p:cNvPr>
          <p:cNvSpPr txBox="1"/>
          <p:nvPr/>
        </p:nvSpPr>
        <p:spPr>
          <a:xfrm>
            <a:off x="6195316" y="4861830"/>
            <a:ext cx="11886027" cy="1384995"/>
          </a:xfrm>
          <a:prstGeom prst="rect">
            <a:avLst/>
          </a:prstGeom>
          <a:noFill/>
        </p:spPr>
        <p:txBody>
          <a:bodyPr wrap="square">
            <a:spAutoFit/>
          </a:bodyPr>
          <a:lstStyle/>
          <a:p>
            <a:pPr algn="just" defTabSz="1828755">
              <a:buClr>
                <a:srgbClr val="000000"/>
              </a:buClr>
              <a:defRPr/>
            </a:pPr>
            <a:r>
              <a:rPr lang="en-US" sz="2800" kern="0" smtClean="0">
                <a:solidFill>
                  <a:srgbClr val="000000"/>
                </a:solidFill>
                <a:latin typeface="Arial"/>
                <a:cs typeface="Arial"/>
                <a:sym typeface="Arial"/>
              </a:rPr>
              <a:t>Đồng hồ rất đẹp, mặt số màu đen, có 4 kim: kim giờ to, ngắn; kim phút nhỏ, dài; kim giây mảnh mai; kim báo thức gầy màu vàng. Đồng hồ chạy bằng pin và hoạt động nhờ 2 nút điều khiển phía sau lưng. </a:t>
            </a:r>
            <a:endParaRPr lang="vi-VN" sz="2800" kern="0" dirty="0">
              <a:solidFill>
                <a:srgbClr val="000000"/>
              </a:solidFill>
              <a:latin typeface="Arial"/>
              <a:cs typeface="Arial"/>
              <a:sym typeface="Arial"/>
            </a:endParaRPr>
          </a:p>
        </p:txBody>
      </p:sp>
      <p:sp>
        <p:nvSpPr>
          <p:cNvPr id="27" name="TextBox 26">
            <a:extLst>
              <a:ext uri="{FF2B5EF4-FFF2-40B4-BE49-F238E27FC236}">
                <a16:creationId xmlns:a16="http://schemas.microsoft.com/office/drawing/2014/main" id="{4A0D4FD7-06D3-4612-9390-547F24E4486E}"/>
              </a:ext>
            </a:extLst>
          </p:cNvPr>
          <p:cNvSpPr txBox="1"/>
          <p:nvPr/>
        </p:nvSpPr>
        <p:spPr>
          <a:xfrm>
            <a:off x="6121059" y="7090528"/>
            <a:ext cx="11834772" cy="1107996"/>
          </a:xfrm>
          <a:prstGeom prst="rect">
            <a:avLst/>
          </a:prstGeom>
          <a:noFill/>
        </p:spPr>
        <p:txBody>
          <a:bodyPr wrap="square">
            <a:spAutoFit/>
          </a:bodyPr>
          <a:lstStyle/>
          <a:p>
            <a:pPr algn="just" defTabSz="1828755">
              <a:buClr>
                <a:srgbClr val="000000"/>
              </a:buClr>
              <a:defRPr/>
            </a:pPr>
            <a:r>
              <a:rPr lang="en-US" sz="3200" kern="0" smtClean="0">
                <a:solidFill>
                  <a:srgbClr val="000000"/>
                </a:solidFill>
                <a:latin typeface="Arial"/>
                <a:cs typeface="Arial"/>
                <a:sym typeface="Arial"/>
              </a:rPr>
              <a:t>Tiếng kim chạy rất êm, đến gần nghe tích tắc, tích tắc. Tiếng nhạc chuông báo thức trong trẻo, ngân vang.  </a:t>
            </a:r>
            <a:endParaRPr lang="vi-VN" sz="3200" kern="0" dirty="0">
              <a:solidFill>
                <a:srgbClr val="000000"/>
              </a:solidFill>
              <a:latin typeface="Arial"/>
              <a:cs typeface="Arial"/>
              <a:sym typeface="Arial"/>
            </a:endParaRPr>
          </a:p>
        </p:txBody>
      </p:sp>
      <p:sp>
        <p:nvSpPr>
          <p:cNvPr id="31" name="TextBox 30">
            <a:extLst>
              <a:ext uri="{FF2B5EF4-FFF2-40B4-BE49-F238E27FC236}">
                <a16:creationId xmlns:a16="http://schemas.microsoft.com/office/drawing/2014/main" id="{D343D015-C583-436E-A32E-EB6E05A0CAE6}"/>
              </a:ext>
            </a:extLst>
          </p:cNvPr>
          <p:cNvSpPr txBox="1"/>
          <p:nvPr/>
        </p:nvSpPr>
        <p:spPr>
          <a:xfrm>
            <a:off x="6705600" y="8930295"/>
            <a:ext cx="10978001" cy="1384995"/>
          </a:xfrm>
          <a:prstGeom prst="rect">
            <a:avLst/>
          </a:prstGeom>
          <a:noFill/>
        </p:spPr>
        <p:txBody>
          <a:bodyPr wrap="square">
            <a:spAutoFit/>
          </a:bodyPr>
          <a:lstStyle/>
          <a:p>
            <a:pPr algn="just" defTabSz="1828755">
              <a:buClr>
                <a:srgbClr val="000000"/>
              </a:buClr>
              <a:defRPr/>
            </a:pPr>
            <a:r>
              <a:rPr lang="en-US" sz="2800" kern="0" smtClean="0">
                <a:solidFill>
                  <a:srgbClr val="000000"/>
                </a:solidFill>
                <a:latin typeface="Arial"/>
                <a:cs typeface="Arial"/>
                <a:sym typeface="Arial"/>
              </a:rPr>
              <a:t>Chiếc đồng hồ lặng lẽ đếm thời gian. Đồng hồ giúp em làm việc đúng giờ. Em rất yêu quý chiếc đồng hồ và sẽ không để thời gian trôi qua vô ích. </a:t>
            </a:r>
            <a:endParaRPr lang="en-US" sz="3600" kern="0" dirty="0">
              <a:solidFill>
                <a:srgbClr val="000000"/>
              </a:solidFill>
              <a:latin typeface="Arial"/>
              <a:cs typeface="Arial"/>
              <a:sym typeface="Arial"/>
            </a:endParaRPr>
          </a:p>
        </p:txBody>
      </p:sp>
    </p:spTree>
    <p:extLst>
      <p:ext uri="{BB962C8B-B14F-4D97-AF65-F5344CB8AC3E}">
        <p14:creationId xmlns:p14="http://schemas.microsoft.com/office/powerpoint/2010/main" val="9150408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p:bldP spid="25" grpId="0"/>
      <p:bldP spid="27"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5358701" y="1263827"/>
            <a:ext cx="13159163" cy="8205788"/>
          </a:xfrm>
          <a:prstGeom prst="rect">
            <a:avLst/>
          </a:prstGeom>
          <a:blipFill dpi="0" rotWithShape="1">
            <a:blip r:embed="rId3"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b="1"/>
          </a:p>
        </p:txBody>
      </p:sp>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79570" y="1196579"/>
            <a:ext cx="7768022" cy="77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84083" y="6834188"/>
            <a:ext cx="955833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8275" y="4291631"/>
            <a:ext cx="870585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04865C3-72A0-4E9F-8423-B6209231B2E9}"/>
              </a:ext>
            </a:extLst>
          </p:cNvPr>
          <p:cNvPicPr>
            <a:picLocks noChangeAspect="1" noChangeArrowheads="1"/>
          </p:cNvPicPr>
          <p:nvPr/>
        </p:nvPicPr>
        <p:blipFill>
          <a:blip r:embed="rId7" cstate="screen">
            <a:clrChange>
              <a:clrFrom>
                <a:srgbClr val="F9C2C5"/>
              </a:clrFrom>
              <a:clrTo>
                <a:srgbClr val="F9C2C5">
                  <a:alpha val="0"/>
                </a:srgbClr>
              </a:clrTo>
            </a:clrChange>
            <a:extLst>
              <a:ext uri="{28A0092B-C50C-407E-A947-70E740481C1C}">
                <a14:useLocalDpi xmlns:a14="http://schemas.microsoft.com/office/drawing/2010/main"/>
              </a:ext>
            </a:extLst>
          </a:blip>
          <a:srcRect/>
          <a:stretch>
            <a:fillRect/>
          </a:stretch>
        </p:blipFill>
        <p:spPr bwMode="auto">
          <a:xfrm>
            <a:off x="6527008" y="35720"/>
            <a:ext cx="5345906"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2748851" y="5179838"/>
            <a:ext cx="5219700" cy="3683793"/>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76938" y="8200776"/>
            <a:ext cx="1626395" cy="185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1742696">
            <a:off x="2016171" y="8702681"/>
            <a:ext cx="1000125" cy="11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50032" y="140495"/>
            <a:ext cx="3890964" cy="2890838"/>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283620" y="7970045"/>
            <a:ext cx="2424113" cy="200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6236871" y="3192727"/>
            <a:ext cx="1185108" cy="1098905"/>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4744123" y="7563296"/>
            <a:ext cx="1315676" cy="1219974"/>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5107355" y="322085"/>
            <a:ext cx="1185108" cy="1098905"/>
          </a:xfrm>
          <a:prstGeom prst="rect">
            <a:avLst/>
          </a:prstGeom>
          <a:effectLst>
            <a:glow rad="63500">
              <a:schemeClr val="accent4">
                <a:satMod val="175000"/>
                <a:alpha val="40000"/>
              </a:schemeClr>
            </a:glow>
          </a:effectLst>
        </p:spPr>
      </p:pic>
      <p:sp>
        <p:nvSpPr>
          <p:cNvPr id="21" name="TextBox 9"/>
          <p:cNvSpPr txBox="1"/>
          <p:nvPr/>
        </p:nvSpPr>
        <p:spPr>
          <a:xfrm>
            <a:off x="7824738" y="4866591"/>
            <a:ext cx="7956454" cy="1523494"/>
          </a:xfrm>
          <a:prstGeom prst="rect">
            <a:avLst/>
          </a:prstGeom>
        </p:spPr>
        <p:txBody>
          <a:bodyPr lIns="0" tIns="0" rIns="0" bIns="0" rtlCol="0" anchor="t">
            <a:spAutoFit/>
          </a:bodyPr>
          <a:lstStyle/>
          <a:p>
            <a:pPr algn="ctr">
              <a:lnSpc>
                <a:spcPct val="150000"/>
              </a:lnSpc>
            </a:pPr>
            <a:r>
              <a:rPr lang="en-US" sz="7200" smtClean="0">
                <a:solidFill>
                  <a:srgbClr val="C00000"/>
                </a:solidFill>
                <a:latin typeface="Prompt Bold"/>
              </a:rPr>
              <a:t>Trình bày miệng</a:t>
            </a:r>
            <a:endParaRPr lang="en-US" sz="7200" dirty="0">
              <a:solidFill>
                <a:srgbClr val="C00000"/>
              </a:solidFill>
              <a:latin typeface="Prompt Bold"/>
            </a:endParaRPr>
          </a:p>
        </p:txBody>
      </p:sp>
      <p:sp>
        <p:nvSpPr>
          <p:cNvPr id="23" name="TextBox 8"/>
          <p:cNvSpPr txBox="1"/>
          <p:nvPr/>
        </p:nvSpPr>
        <p:spPr>
          <a:xfrm>
            <a:off x="7894687" y="3806624"/>
            <a:ext cx="7956454" cy="1154162"/>
          </a:xfrm>
          <a:prstGeom prst="rect">
            <a:avLst/>
          </a:prstGeom>
        </p:spPr>
        <p:txBody>
          <a:bodyPr lIns="0" tIns="0" rIns="0" bIns="0" rtlCol="0" anchor="t">
            <a:spAutoFit/>
          </a:bodyPr>
          <a:lstStyle/>
          <a:p>
            <a:pPr algn="ctr">
              <a:lnSpc>
                <a:spcPts val="8800"/>
              </a:lnSpc>
            </a:pPr>
            <a:r>
              <a:rPr lang="en-US" sz="8000" spc="159" dirty="0" err="1">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HOẠT</a:t>
            </a:r>
            <a:r>
              <a:rPr lang="en-US" sz="8000" spc="159" dirty="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8000" spc="159" err="1">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ĐỘNG</a:t>
            </a:r>
            <a:r>
              <a:rPr lang="en-US" sz="8000" spc="159">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8000" spc="160" smtClean="0">
                <a:solidFill>
                  <a:srgbClr val="002060"/>
                </a:solidFill>
                <a:latin typeface="Prompt Bold"/>
              </a:rPr>
              <a:t>3:</a:t>
            </a:r>
            <a:endParaRPr lang="en-US" sz="8000" spc="160" dirty="0">
              <a:solidFill>
                <a:srgbClr val="002060"/>
              </a:solidFill>
              <a:latin typeface="Prompt Bold"/>
            </a:endParaRPr>
          </a:p>
        </p:txBody>
      </p:sp>
    </p:spTree>
    <p:extLst>
      <p:ext uri="{BB962C8B-B14F-4D97-AF65-F5344CB8AC3E}">
        <p14:creationId xmlns:p14="http://schemas.microsoft.com/office/powerpoint/2010/main" val="62305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3377023" y="601150"/>
            <a:ext cx="11020997" cy="1143000"/>
          </a:xfrm>
          <a:prstGeom prst="rect">
            <a:avLst/>
          </a:prstGeom>
        </p:spPr>
        <p:txBody>
          <a:bodyPr lIns="0" tIns="0" rIns="0" bIns="0" rtlCol="0" anchor="t">
            <a:spAutoFit/>
          </a:bodyPr>
          <a:lstStyle/>
          <a:p>
            <a:pPr algn="ctr">
              <a:lnSpc>
                <a:spcPts val="8800"/>
              </a:lnSpc>
            </a:pPr>
            <a:r>
              <a:rPr lang="en-US" sz="7999" spc="159" dirty="0" err="1">
                <a:solidFill>
                  <a:srgbClr val="FE7D6C"/>
                </a:solidFill>
                <a:latin typeface="Prompt Bold"/>
              </a:rPr>
              <a:t>TIÊU</a:t>
            </a:r>
            <a:r>
              <a:rPr lang="en-US" sz="7999" spc="159" dirty="0">
                <a:solidFill>
                  <a:srgbClr val="FE7D6C"/>
                </a:solidFill>
                <a:latin typeface="Prompt Bold"/>
              </a:rPr>
              <a:t> </a:t>
            </a:r>
            <a:r>
              <a:rPr lang="en-US" sz="7999" spc="159" dirty="0" err="1">
                <a:solidFill>
                  <a:srgbClr val="FE7D6C"/>
                </a:solidFill>
                <a:latin typeface="Prompt Bold"/>
              </a:rPr>
              <a:t>CHÍ</a:t>
            </a:r>
            <a:r>
              <a:rPr lang="en-US" sz="7999" spc="159" dirty="0">
                <a:solidFill>
                  <a:srgbClr val="FE7D6C"/>
                </a:solidFill>
                <a:latin typeface="Prompt Bold"/>
              </a:rPr>
              <a:t> </a:t>
            </a:r>
            <a:r>
              <a:rPr lang="en-US" sz="7999" spc="159" dirty="0" err="1">
                <a:solidFill>
                  <a:srgbClr val="FE7D6C"/>
                </a:solidFill>
                <a:latin typeface="Prompt Bold"/>
              </a:rPr>
              <a:t>ĐÁNH</a:t>
            </a:r>
            <a:r>
              <a:rPr lang="en-US" sz="7999" spc="159" dirty="0">
                <a:solidFill>
                  <a:srgbClr val="FE7D6C"/>
                </a:solidFill>
                <a:latin typeface="Prompt Bold"/>
              </a:rPr>
              <a:t> </a:t>
            </a:r>
            <a:r>
              <a:rPr lang="en-US" sz="7999" spc="159" dirty="0" err="1">
                <a:solidFill>
                  <a:srgbClr val="FE7D6C"/>
                </a:solidFill>
                <a:latin typeface="Prompt Bold"/>
              </a:rPr>
              <a:t>GIÁ</a:t>
            </a:r>
            <a:r>
              <a:rPr lang="en-US" sz="7999" spc="159" dirty="0">
                <a:solidFill>
                  <a:srgbClr val="FE7D6C"/>
                </a:solidFill>
                <a:latin typeface="Prompt Bold"/>
              </a:rPr>
              <a:t> </a:t>
            </a:r>
          </a:p>
        </p:txBody>
      </p:sp>
      <p:grpSp>
        <p:nvGrpSpPr>
          <p:cNvPr id="27" name="Group 26"/>
          <p:cNvGrpSpPr/>
          <p:nvPr/>
        </p:nvGrpSpPr>
        <p:grpSpPr>
          <a:xfrm>
            <a:off x="2278721" y="2224303"/>
            <a:ext cx="5665928" cy="7715115"/>
            <a:chOff x="194458" y="2205254"/>
            <a:chExt cx="5665928" cy="7715115"/>
          </a:xfrm>
        </p:grpSpPr>
        <p:sp>
          <p:nvSpPr>
            <p:cNvPr id="19" name="Freeform 18"/>
            <p:cNvSpPr/>
            <p:nvPr/>
          </p:nvSpPr>
          <p:spPr>
            <a:xfrm>
              <a:off x="194458" y="2205254"/>
              <a:ext cx="5665928" cy="2236918"/>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3533" tIns="353533" rIns="353533" bIns="353533" numCol="1" spcCol="1270" anchor="ctr" anchorCtr="0">
              <a:noAutofit/>
            </a:bodyPr>
            <a:lstStyle/>
            <a:p>
              <a:pPr lvl="0" algn="ctr" defTabSz="2889250">
                <a:lnSpc>
                  <a:spcPct val="90000"/>
                </a:lnSpc>
                <a:spcBef>
                  <a:spcPct val="0"/>
                </a:spcBef>
                <a:spcAft>
                  <a:spcPct val="35000"/>
                </a:spcAft>
              </a:pPr>
              <a:r>
                <a:rPr lang="en-US" sz="6500" b="1" kern="1200" smtClean="0">
                  <a:solidFill>
                    <a:srgbClr val="002060"/>
                  </a:solidFill>
                </a:rPr>
                <a:t>Nội dung</a:t>
              </a:r>
              <a:endParaRPr lang="en-US" sz="6500" b="1" kern="1200" dirty="0">
                <a:solidFill>
                  <a:srgbClr val="002060"/>
                </a:solidFill>
              </a:endParaRPr>
            </a:p>
          </p:txBody>
        </p:sp>
        <p:sp>
          <p:nvSpPr>
            <p:cNvPr id="20" name="Freeform 19"/>
            <p:cNvSpPr/>
            <p:nvPr/>
          </p:nvSpPr>
          <p:spPr>
            <a:xfrm>
              <a:off x="194458" y="4990349"/>
              <a:ext cx="2718775" cy="4930020"/>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1080" tIns="251080" rIns="251080" bIns="251080" numCol="1" spcCol="1270" anchor="ctr" anchorCtr="0">
              <a:noAutofit/>
            </a:bodyPr>
            <a:lstStyle/>
            <a:p>
              <a:pPr lvl="0" algn="ctr" defTabSz="2000250">
                <a:lnSpc>
                  <a:spcPct val="150000"/>
                </a:lnSpc>
                <a:spcBef>
                  <a:spcPct val="0"/>
                </a:spcBef>
                <a:spcAft>
                  <a:spcPct val="35000"/>
                </a:spcAft>
              </a:pPr>
              <a:r>
                <a:rPr lang="en-US" sz="4500" kern="1200" dirty="0" err="1">
                  <a:solidFill>
                    <a:srgbClr val="191715"/>
                  </a:solidFill>
                  <a:latin typeface="Prompt Light"/>
                </a:rPr>
                <a:t>Bố</a:t>
              </a:r>
              <a:r>
                <a:rPr lang="en-US" sz="4500" kern="1200" dirty="0">
                  <a:solidFill>
                    <a:srgbClr val="191715"/>
                  </a:solidFill>
                  <a:latin typeface="Prompt Light"/>
                </a:rPr>
                <a:t> </a:t>
              </a:r>
              <a:r>
                <a:rPr lang="en-US" sz="4500" kern="1200" dirty="0" err="1">
                  <a:solidFill>
                    <a:srgbClr val="191715"/>
                  </a:solidFill>
                  <a:latin typeface="Prompt Light"/>
                </a:rPr>
                <a:t>cục</a:t>
              </a:r>
              <a:r>
                <a:rPr lang="en-US" sz="4500" kern="1200" dirty="0">
                  <a:solidFill>
                    <a:srgbClr val="191715"/>
                  </a:solidFill>
                  <a:latin typeface="Prompt Light"/>
                </a:rPr>
                <a:t> </a:t>
              </a:r>
              <a:r>
                <a:rPr lang="en-US" sz="4500" kern="1200" dirty="0" err="1">
                  <a:solidFill>
                    <a:srgbClr val="191715"/>
                  </a:solidFill>
                  <a:latin typeface="Prompt Light"/>
                </a:rPr>
                <a:t>đủ</a:t>
              </a:r>
              <a:r>
                <a:rPr lang="en-US" sz="4500" kern="1200" dirty="0">
                  <a:solidFill>
                    <a:srgbClr val="191715"/>
                  </a:solidFill>
                  <a:latin typeface="Prompt Light"/>
                </a:rPr>
                <a:t> 3 </a:t>
              </a:r>
              <a:r>
                <a:rPr lang="en-US" sz="4500" kern="1200" dirty="0" err="1">
                  <a:solidFill>
                    <a:srgbClr val="191715"/>
                  </a:solidFill>
                  <a:latin typeface="Prompt Light"/>
                </a:rPr>
                <a:t>phần</a:t>
              </a:r>
              <a:r>
                <a:rPr lang="en-US" sz="4500" kern="1200" dirty="0">
                  <a:solidFill>
                    <a:srgbClr val="191715"/>
                  </a:solidFill>
                  <a:latin typeface="Prompt Light"/>
                </a:rPr>
                <a:t>.</a:t>
              </a:r>
              <a:endParaRPr lang="en-US" sz="4500" kern="1200" dirty="0"/>
            </a:p>
          </p:txBody>
        </p:sp>
        <p:sp>
          <p:nvSpPr>
            <p:cNvPr id="21" name="Freeform 20"/>
            <p:cNvSpPr/>
            <p:nvPr/>
          </p:nvSpPr>
          <p:spPr>
            <a:xfrm>
              <a:off x="3141610" y="4952249"/>
              <a:ext cx="2718775" cy="4930020"/>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1080" tIns="251080" rIns="251080" bIns="251080" numCol="1" spcCol="1270" anchor="ctr" anchorCtr="0">
              <a:noAutofit/>
            </a:bodyPr>
            <a:lstStyle/>
            <a:p>
              <a:pPr lvl="0" algn="ctr" defTabSz="2000250">
                <a:lnSpc>
                  <a:spcPct val="150000"/>
                </a:lnSpc>
                <a:spcBef>
                  <a:spcPct val="0"/>
                </a:spcBef>
                <a:spcAft>
                  <a:spcPct val="35000"/>
                </a:spcAft>
              </a:pPr>
              <a:r>
                <a:rPr lang="en-US" sz="4500" kern="1200" dirty="0" err="1">
                  <a:solidFill>
                    <a:srgbClr val="191715"/>
                  </a:solidFill>
                  <a:latin typeface="Prompt Light"/>
                </a:rPr>
                <a:t>Trình</a:t>
              </a:r>
              <a:r>
                <a:rPr lang="en-US" sz="4500" kern="1200" dirty="0">
                  <a:solidFill>
                    <a:srgbClr val="191715"/>
                  </a:solidFill>
                  <a:latin typeface="Prompt Light"/>
                </a:rPr>
                <a:t> </a:t>
              </a:r>
              <a:r>
                <a:rPr lang="en-US" sz="4500" kern="1200" dirty="0" err="1">
                  <a:solidFill>
                    <a:srgbClr val="191715"/>
                  </a:solidFill>
                  <a:latin typeface="Prompt Light"/>
                </a:rPr>
                <a:t>tự</a:t>
              </a:r>
              <a:r>
                <a:rPr lang="en-US" sz="4500" kern="1200" dirty="0">
                  <a:solidFill>
                    <a:srgbClr val="191715"/>
                  </a:solidFill>
                  <a:latin typeface="Prompt Light"/>
                </a:rPr>
                <a:t> </a:t>
              </a:r>
              <a:r>
                <a:rPr lang="en-US" sz="4500" kern="1200" dirty="0" err="1">
                  <a:solidFill>
                    <a:srgbClr val="191715"/>
                  </a:solidFill>
                  <a:latin typeface="Prompt Light"/>
                </a:rPr>
                <a:t>miêu</a:t>
              </a:r>
              <a:r>
                <a:rPr lang="en-US" sz="4500" kern="1200" dirty="0">
                  <a:solidFill>
                    <a:srgbClr val="191715"/>
                  </a:solidFill>
                  <a:latin typeface="Prompt Light"/>
                </a:rPr>
                <a:t> </a:t>
              </a:r>
              <a:r>
                <a:rPr lang="en-US" sz="4500" kern="1200" dirty="0" err="1">
                  <a:solidFill>
                    <a:srgbClr val="191715"/>
                  </a:solidFill>
                  <a:latin typeface="Prompt Light"/>
                </a:rPr>
                <a:t>tả</a:t>
              </a:r>
              <a:r>
                <a:rPr lang="en-US" sz="4500" kern="1200" dirty="0">
                  <a:solidFill>
                    <a:srgbClr val="191715"/>
                  </a:solidFill>
                  <a:latin typeface="Prompt Light"/>
                </a:rPr>
                <a:t> </a:t>
              </a:r>
              <a:r>
                <a:rPr lang="en-US" sz="4500" kern="1200" dirty="0" err="1">
                  <a:solidFill>
                    <a:srgbClr val="191715"/>
                  </a:solidFill>
                  <a:latin typeface="Prompt Light"/>
                </a:rPr>
                <a:t>hợp</a:t>
              </a:r>
              <a:r>
                <a:rPr lang="en-US" sz="4500" kern="1200" dirty="0">
                  <a:solidFill>
                    <a:srgbClr val="191715"/>
                  </a:solidFill>
                  <a:latin typeface="Prompt Light"/>
                </a:rPr>
                <a:t> </a:t>
              </a:r>
              <a:r>
                <a:rPr lang="en-US" sz="4500" kern="1200" dirty="0" err="1">
                  <a:solidFill>
                    <a:srgbClr val="191715"/>
                  </a:solidFill>
                  <a:latin typeface="Prompt Light"/>
                </a:rPr>
                <a:t>lý</a:t>
              </a:r>
              <a:r>
                <a:rPr lang="en-US" sz="4500" kern="1200" dirty="0">
                  <a:solidFill>
                    <a:srgbClr val="191715"/>
                  </a:solidFill>
                  <a:latin typeface="Prompt Light"/>
                </a:rPr>
                <a:t>.</a:t>
              </a:r>
              <a:endParaRPr lang="en-US" sz="4500" kern="1200" dirty="0"/>
            </a:p>
          </p:txBody>
        </p:sp>
      </p:grpSp>
      <p:grpSp>
        <p:nvGrpSpPr>
          <p:cNvPr id="28" name="Group 27"/>
          <p:cNvGrpSpPr/>
          <p:nvPr/>
        </p:nvGrpSpPr>
        <p:grpSpPr>
          <a:xfrm>
            <a:off x="9220200" y="2224303"/>
            <a:ext cx="5879243" cy="7734164"/>
            <a:chOff x="12298081" y="2205254"/>
            <a:chExt cx="5879243" cy="7734164"/>
          </a:xfrm>
          <a:solidFill>
            <a:schemeClr val="accent3">
              <a:lumMod val="40000"/>
              <a:lumOff val="60000"/>
            </a:schemeClr>
          </a:solidFill>
        </p:grpSpPr>
        <p:sp>
          <p:nvSpPr>
            <p:cNvPr id="22" name="Freeform 21"/>
            <p:cNvSpPr/>
            <p:nvPr/>
          </p:nvSpPr>
          <p:spPr>
            <a:xfrm>
              <a:off x="12298081" y="2205254"/>
              <a:ext cx="5782036" cy="2237053"/>
            </a:xfrm>
            <a:custGeom>
              <a:avLst/>
              <a:gdLst>
                <a:gd name="connsiteX0" fmla="*/ 0 w 11560231"/>
                <a:gd name="connsiteY0" fmla="*/ 361511 h 3615109"/>
                <a:gd name="connsiteX1" fmla="*/ 361511 w 11560231"/>
                <a:gd name="connsiteY1" fmla="*/ 0 h 3615109"/>
                <a:gd name="connsiteX2" fmla="*/ 11198720 w 11560231"/>
                <a:gd name="connsiteY2" fmla="*/ 0 h 3615109"/>
                <a:gd name="connsiteX3" fmla="*/ 11560231 w 11560231"/>
                <a:gd name="connsiteY3" fmla="*/ 361511 h 3615109"/>
                <a:gd name="connsiteX4" fmla="*/ 11560231 w 11560231"/>
                <a:gd name="connsiteY4" fmla="*/ 3253598 h 3615109"/>
                <a:gd name="connsiteX5" fmla="*/ 11198720 w 11560231"/>
                <a:gd name="connsiteY5" fmla="*/ 3615109 h 3615109"/>
                <a:gd name="connsiteX6" fmla="*/ 361511 w 11560231"/>
                <a:gd name="connsiteY6" fmla="*/ 3615109 h 3615109"/>
                <a:gd name="connsiteX7" fmla="*/ 0 w 11560231"/>
                <a:gd name="connsiteY7" fmla="*/ 3253598 h 3615109"/>
                <a:gd name="connsiteX8" fmla="*/ 0 w 11560231"/>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0231" h="3615109">
                  <a:moveTo>
                    <a:pt x="0" y="361511"/>
                  </a:moveTo>
                  <a:cubicBezTo>
                    <a:pt x="0" y="161854"/>
                    <a:pt x="161854" y="0"/>
                    <a:pt x="361511" y="0"/>
                  </a:cubicBezTo>
                  <a:lnTo>
                    <a:pt x="11198720" y="0"/>
                  </a:lnTo>
                  <a:cubicBezTo>
                    <a:pt x="11398377" y="0"/>
                    <a:pt x="11560231" y="161854"/>
                    <a:pt x="11560231" y="361511"/>
                  </a:cubicBezTo>
                  <a:lnTo>
                    <a:pt x="11560231" y="3253598"/>
                  </a:lnTo>
                  <a:cubicBezTo>
                    <a:pt x="11560231" y="3453255"/>
                    <a:pt x="11398377" y="3615109"/>
                    <a:pt x="11198720" y="3615109"/>
                  </a:cubicBezTo>
                  <a:lnTo>
                    <a:pt x="361511" y="3615109"/>
                  </a:lnTo>
                  <a:cubicBezTo>
                    <a:pt x="161854" y="3615109"/>
                    <a:pt x="0" y="3453255"/>
                    <a:pt x="0" y="3253598"/>
                  </a:cubicBezTo>
                  <a:lnTo>
                    <a:pt x="0" y="361511"/>
                  </a:lnTo>
                  <a:close/>
                </a:path>
              </a:pathLst>
            </a:custGeom>
            <a:grp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3533" tIns="353533" rIns="353533" bIns="353533" numCol="1" spcCol="1270" anchor="ctr" anchorCtr="0">
              <a:noAutofit/>
            </a:bodyPr>
            <a:lstStyle/>
            <a:p>
              <a:pPr lvl="0" algn="ctr" defTabSz="2889250">
                <a:lnSpc>
                  <a:spcPct val="90000"/>
                </a:lnSpc>
                <a:spcBef>
                  <a:spcPct val="0"/>
                </a:spcBef>
                <a:spcAft>
                  <a:spcPct val="35000"/>
                </a:spcAft>
              </a:pPr>
              <a:r>
                <a:rPr lang="en-US" sz="6600" b="1" kern="1200" smtClean="0">
                  <a:solidFill>
                    <a:srgbClr val="002060"/>
                  </a:solidFill>
                </a:rPr>
                <a:t>Cách trình bày</a:t>
              </a:r>
              <a:endParaRPr lang="en-US" sz="6600" b="1" kern="1200" dirty="0">
                <a:solidFill>
                  <a:srgbClr val="002060"/>
                </a:solidFill>
              </a:endParaRPr>
            </a:p>
          </p:txBody>
        </p:sp>
        <p:sp>
          <p:nvSpPr>
            <p:cNvPr id="25" name="Freeform 24"/>
            <p:cNvSpPr/>
            <p:nvPr/>
          </p:nvSpPr>
          <p:spPr>
            <a:xfrm>
              <a:off x="12298081" y="4952249"/>
              <a:ext cx="2718775" cy="4930019"/>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grp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4000" kern="1200" dirty="0" err="1">
                  <a:solidFill>
                    <a:srgbClr val="191715"/>
                  </a:solidFill>
                  <a:latin typeface="Prompt Light"/>
                </a:rPr>
                <a:t>Diễn</a:t>
              </a:r>
              <a:r>
                <a:rPr lang="en-US" sz="4000" kern="1200" dirty="0">
                  <a:solidFill>
                    <a:srgbClr val="191715"/>
                  </a:solidFill>
                  <a:latin typeface="Prompt Light"/>
                </a:rPr>
                <a:t> </a:t>
              </a:r>
              <a:r>
                <a:rPr lang="en-US" sz="4000" kern="1200" dirty="0" err="1">
                  <a:solidFill>
                    <a:srgbClr val="191715"/>
                  </a:solidFill>
                  <a:latin typeface="Prompt Light"/>
                </a:rPr>
                <a:t>đạt</a:t>
              </a:r>
              <a:r>
                <a:rPr lang="en-US" sz="4000" kern="1200" dirty="0">
                  <a:solidFill>
                    <a:srgbClr val="191715"/>
                  </a:solidFill>
                  <a:latin typeface="Prompt Light"/>
                </a:rPr>
                <a:t> </a:t>
              </a:r>
              <a:r>
                <a:rPr lang="en-US" sz="4000" kern="1200" dirty="0" err="1">
                  <a:solidFill>
                    <a:srgbClr val="191715"/>
                  </a:solidFill>
                  <a:latin typeface="Prompt Light"/>
                </a:rPr>
                <a:t>trôi</a:t>
              </a:r>
              <a:r>
                <a:rPr lang="en-US" sz="4000" kern="1200" dirty="0">
                  <a:solidFill>
                    <a:srgbClr val="191715"/>
                  </a:solidFill>
                  <a:latin typeface="Prompt Light"/>
                </a:rPr>
                <a:t> </a:t>
              </a:r>
              <a:r>
                <a:rPr lang="en-US" sz="4000" kern="1200" dirty="0" err="1">
                  <a:solidFill>
                    <a:srgbClr val="191715"/>
                  </a:solidFill>
                  <a:latin typeface="Prompt Light"/>
                </a:rPr>
                <a:t>chảy</a:t>
              </a:r>
              <a:r>
                <a:rPr lang="en-US" sz="4000" kern="1200" dirty="0">
                  <a:solidFill>
                    <a:srgbClr val="191715"/>
                  </a:solidFill>
                  <a:latin typeface="Prompt Light"/>
                </a:rPr>
                <a:t>, </a:t>
              </a:r>
              <a:r>
                <a:rPr lang="en-US" sz="4000" kern="1200" dirty="0" err="1">
                  <a:solidFill>
                    <a:srgbClr val="191715"/>
                  </a:solidFill>
                  <a:latin typeface="Prompt Light"/>
                </a:rPr>
                <a:t>lời</a:t>
              </a:r>
              <a:r>
                <a:rPr lang="en-US" sz="4000" kern="1200" dirty="0">
                  <a:solidFill>
                    <a:srgbClr val="191715"/>
                  </a:solidFill>
                  <a:latin typeface="Prompt Light"/>
                </a:rPr>
                <a:t> </a:t>
              </a:r>
              <a:r>
                <a:rPr lang="en-US" sz="4000" kern="1200" dirty="0" err="1">
                  <a:solidFill>
                    <a:srgbClr val="191715"/>
                  </a:solidFill>
                  <a:latin typeface="Prompt Light"/>
                </a:rPr>
                <a:t>văn</a:t>
              </a:r>
              <a:r>
                <a:rPr lang="en-US" sz="4000" kern="1200" dirty="0">
                  <a:solidFill>
                    <a:srgbClr val="191715"/>
                  </a:solidFill>
                  <a:latin typeface="Prompt Light"/>
                </a:rPr>
                <a:t> </a:t>
              </a:r>
              <a:r>
                <a:rPr lang="en-US" sz="4000" kern="1200" dirty="0" err="1">
                  <a:solidFill>
                    <a:srgbClr val="191715"/>
                  </a:solidFill>
                  <a:latin typeface="Prompt Light"/>
                </a:rPr>
                <a:t>tự</a:t>
              </a:r>
              <a:r>
                <a:rPr lang="en-US" sz="4000" kern="1200" dirty="0">
                  <a:solidFill>
                    <a:srgbClr val="191715"/>
                  </a:solidFill>
                  <a:latin typeface="Prompt Light"/>
                </a:rPr>
                <a:t> </a:t>
              </a:r>
              <a:r>
                <a:rPr lang="en-US" sz="4000" kern="1200" dirty="0" err="1">
                  <a:solidFill>
                    <a:srgbClr val="191715"/>
                  </a:solidFill>
                  <a:latin typeface="Prompt Light"/>
                </a:rPr>
                <a:t>nhiên</a:t>
              </a:r>
              <a:r>
                <a:rPr lang="en-US" sz="4000" kern="1200" dirty="0">
                  <a:solidFill>
                    <a:srgbClr val="191715"/>
                  </a:solidFill>
                  <a:latin typeface="Prompt Light"/>
                </a:rPr>
                <a:t>.</a:t>
              </a:r>
              <a:endParaRPr lang="en-US" sz="4000" kern="1200" dirty="0"/>
            </a:p>
          </p:txBody>
        </p:sp>
        <p:sp>
          <p:nvSpPr>
            <p:cNvPr id="26" name="Freeform 25"/>
            <p:cNvSpPr/>
            <p:nvPr/>
          </p:nvSpPr>
          <p:spPr>
            <a:xfrm>
              <a:off x="15245233" y="5009399"/>
              <a:ext cx="2932091" cy="4930019"/>
            </a:xfrm>
            <a:custGeom>
              <a:avLst/>
              <a:gdLst>
                <a:gd name="connsiteX0" fmla="*/ 0 w 2718775"/>
                <a:gd name="connsiteY0" fmla="*/ 271878 h 3615109"/>
                <a:gd name="connsiteX1" fmla="*/ 271878 w 2718775"/>
                <a:gd name="connsiteY1" fmla="*/ 0 h 3615109"/>
                <a:gd name="connsiteX2" fmla="*/ 2446898 w 2718775"/>
                <a:gd name="connsiteY2" fmla="*/ 0 h 3615109"/>
                <a:gd name="connsiteX3" fmla="*/ 2718776 w 2718775"/>
                <a:gd name="connsiteY3" fmla="*/ 271878 h 3615109"/>
                <a:gd name="connsiteX4" fmla="*/ 2718775 w 2718775"/>
                <a:gd name="connsiteY4" fmla="*/ 3343232 h 3615109"/>
                <a:gd name="connsiteX5" fmla="*/ 2446897 w 2718775"/>
                <a:gd name="connsiteY5" fmla="*/ 3615110 h 3615109"/>
                <a:gd name="connsiteX6" fmla="*/ 271878 w 2718775"/>
                <a:gd name="connsiteY6" fmla="*/ 3615109 h 3615109"/>
                <a:gd name="connsiteX7" fmla="*/ 0 w 2718775"/>
                <a:gd name="connsiteY7" fmla="*/ 3343231 h 3615109"/>
                <a:gd name="connsiteX8" fmla="*/ 0 w 2718775"/>
                <a:gd name="connsiteY8" fmla="*/ 271878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775" h="3615109">
                  <a:moveTo>
                    <a:pt x="0" y="271878"/>
                  </a:moveTo>
                  <a:cubicBezTo>
                    <a:pt x="0" y="121724"/>
                    <a:pt x="121724" y="0"/>
                    <a:pt x="271878" y="0"/>
                  </a:cubicBezTo>
                  <a:lnTo>
                    <a:pt x="2446898" y="0"/>
                  </a:lnTo>
                  <a:cubicBezTo>
                    <a:pt x="2597052" y="0"/>
                    <a:pt x="2718776" y="121724"/>
                    <a:pt x="2718776" y="271878"/>
                  </a:cubicBezTo>
                  <a:cubicBezTo>
                    <a:pt x="2718776" y="1295663"/>
                    <a:pt x="2718775" y="2319447"/>
                    <a:pt x="2718775" y="3343232"/>
                  </a:cubicBezTo>
                  <a:cubicBezTo>
                    <a:pt x="2718775" y="3493386"/>
                    <a:pt x="2597051" y="3615110"/>
                    <a:pt x="2446897" y="3615110"/>
                  </a:cubicBezTo>
                  <a:lnTo>
                    <a:pt x="271878" y="3615109"/>
                  </a:lnTo>
                  <a:cubicBezTo>
                    <a:pt x="121724" y="3615109"/>
                    <a:pt x="0" y="3493385"/>
                    <a:pt x="0" y="3343231"/>
                  </a:cubicBezTo>
                  <a:lnTo>
                    <a:pt x="0" y="271878"/>
                  </a:lnTo>
                  <a:close/>
                </a:path>
              </a:pathLst>
            </a:custGeom>
            <a:grpFill/>
            <a:ln>
              <a:solidFill>
                <a:srgbClr val="FF000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6310" tIns="186310" rIns="186310" bIns="186310" numCol="1" spcCol="1270" anchor="ctr" anchorCtr="0">
              <a:noAutofit/>
            </a:bodyPr>
            <a:lstStyle/>
            <a:p>
              <a:pPr lvl="0" algn="ctr" defTabSz="1244600">
                <a:lnSpc>
                  <a:spcPct val="150000"/>
                </a:lnSpc>
                <a:spcBef>
                  <a:spcPct val="0"/>
                </a:spcBef>
                <a:spcAft>
                  <a:spcPct val="35000"/>
                </a:spcAft>
              </a:pPr>
              <a:r>
                <a:rPr lang="en-US" sz="4000" kern="1200" dirty="0" err="1">
                  <a:solidFill>
                    <a:srgbClr val="191715"/>
                  </a:solidFill>
                  <a:latin typeface="Prompt Light"/>
                </a:rPr>
                <a:t>Tình</a:t>
              </a:r>
              <a:r>
                <a:rPr lang="en-US" sz="4000" kern="1200" dirty="0">
                  <a:solidFill>
                    <a:srgbClr val="191715"/>
                  </a:solidFill>
                  <a:latin typeface="Prompt Light"/>
                </a:rPr>
                <a:t> </a:t>
              </a:r>
              <a:r>
                <a:rPr lang="en-US" sz="4000" kern="1200" dirty="0" err="1">
                  <a:solidFill>
                    <a:srgbClr val="191715"/>
                  </a:solidFill>
                  <a:latin typeface="Prompt Light"/>
                </a:rPr>
                <a:t>cảm</a:t>
              </a:r>
              <a:r>
                <a:rPr lang="en-US" sz="4000" kern="1200" dirty="0">
                  <a:solidFill>
                    <a:srgbClr val="191715"/>
                  </a:solidFill>
                  <a:latin typeface="Prompt Light"/>
                </a:rPr>
                <a:t> </a:t>
              </a:r>
              <a:r>
                <a:rPr lang="en-US" sz="4000" kern="1200" dirty="0" err="1">
                  <a:solidFill>
                    <a:srgbClr val="191715"/>
                  </a:solidFill>
                  <a:latin typeface="Prompt Light"/>
                </a:rPr>
                <a:t>chân</a:t>
              </a:r>
              <a:r>
                <a:rPr lang="en-US" sz="4000" kern="1200" dirty="0">
                  <a:solidFill>
                    <a:srgbClr val="191715"/>
                  </a:solidFill>
                  <a:latin typeface="Prompt Light"/>
                </a:rPr>
                <a:t> </a:t>
              </a:r>
              <a:r>
                <a:rPr lang="en-US" sz="4000" kern="1200" dirty="0" err="1">
                  <a:solidFill>
                    <a:srgbClr val="191715"/>
                  </a:solidFill>
                  <a:latin typeface="Prompt Light"/>
                </a:rPr>
                <a:t>thành</a:t>
              </a:r>
              <a:r>
                <a:rPr lang="en-US" sz="4000" kern="1200" dirty="0">
                  <a:solidFill>
                    <a:srgbClr val="191715"/>
                  </a:solidFill>
                  <a:latin typeface="Prompt Light"/>
                </a:rPr>
                <a:t>.</a:t>
              </a:r>
              <a:endParaRPr lang="en-US" sz="4000" kern="1200" dirty="0"/>
            </a:p>
          </p:txBody>
        </p:sp>
      </p:grpSp>
      <p:sp>
        <p:nvSpPr>
          <p:cNvPr id="17" name="矩形: 圆角 9">
            <a:extLst>
              <a:ext uri="{FF2B5EF4-FFF2-40B4-BE49-F238E27FC236}">
                <a16:creationId xmlns:a16="http://schemas.microsoft.com/office/drawing/2014/main" id="{D9D8269C-97E5-4751-9590-CC8AA306B05A}"/>
              </a:ext>
            </a:extLst>
          </p:cNvPr>
          <p:cNvSpPr/>
          <p:nvPr/>
        </p:nvSpPr>
        <p:spPr>
          <a:xfrm>
            <a:off x="3348720" y="254616"/>
            <a:ext cx="11020998" cy="1459610"/>
          </a:xfrm>
          <a:prstGeom prst="roundRect">
            <a:avLst>
              <a:gd name="adj" fmla="val 11720"/>
            </a:avLst>
          </a:prstGeom>
          <a:noFill/>
          <a:ln w="571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up)">
                                      <p:cBhvr>
                                        <p:cTn id="2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261978E-9995-49EC-AF91-342B96D6700C}"/>
              </a:ext>
            </a:extLst>
          </p:cNvPr>
          <p:cNvSpPr txBox="1"/>
          <p:nvPr/>
        </p:nvSpPr>
        <p:spPr>
          <a:xfrm>
            <a:off x="5192521" y="3587397"/>
            <a:ext cx="184731" cy="2746906"/>
          </a:xfrm>
          <a:prstGeom prst="rect">
            <a:avLst/>
          </a:prstGeom>
          <a:noFill/>
        </p:spPr>
        <p:txBody>
          <a:bodyPr wrap="none" rtlCol="0">
            <a:spAutoFit/>
          </a:bodyPr>
          <a:lstStyle/>
          <a:p>
            <a:pPr defTabSz="1371600">
              <a:defRPr/>
            </a:pPr>
            <a:endParaRPr lang="en-US" sz="17250" dirty="0">
              <a:solidFill>
                <a:prstClr val="black"/>
              </a:solidFill>
              <a:latin typeface="LNTH-TraiTimBongBongLNTH" panose="02000509000000000000" pitchFamily="49" charset="0"/>
            </a:endParaRPr>
          </a:p>
        </p:txBody>
      </p:sp>
      <p:pic>
        <p:nvPicPr>
          <p:cNvPr id="4098" name="Picture 2" descr="Sách giáo khoa trực tuyến lớp 6 năm học 2021 - 2022 - Trường THCS Nguyễn  Thị Minh Kha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12100" y1="84028" x2="11500" y2="97743"/>
                        <a14:foregroundMark x1="12600" y1="84028" x2="32100" y2="79167"/>
                        <a14:foregroundMark x1="66600" y1="81076" x2="83900" y2="82986"/>
                      </a14:backgroundRemoval>
                    </a14:imgEffect>
                  </a14:imgLayer>
                </a14:imgProps>
              </a:ext>
              <a:ext uri="{28A0092B-C50C-407E-A947-70E740481C1C}">
                <a14:useLocalDpi xmlns:a14="http://schemas.microsoft.com/office/drawing/2010/main" val="0"/>
              </a:ext>
            </a:extLst>
          </a:blip>
          <a:srcRect/>
          <a:stretch>
            <a:fillRect/>
          </a:stretch>
        </p:blipFill>
        <p:spPr bwMode="auto">
          <a:xfrm>
            <a:off x="4053275" y="3191097"/>
            <a:ext cx="10706766" cy="6167097"/>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圆角 14">
            <a:extLst>
              <a:ext uri="{FF2B5EF4-FFF2-40B4-BE49-F238E27FC236}">
                <a16:creationId xmlns:a16="http://schemas.microsoft.com/office/drawing/2014/main" id="{DD05D831-968F-4672-A5F7-9CEEFF8BB4AA}"/>
              </a:ext>
            </a:extLst>
          </p:cNvPr>
          <p:cNvSpPr/>
          <p:nvPr/>
        </p:nvSpPr>
        <p:spPr bwMode="auto">
          <a:xfrm>
            <a:off x="4977301" y="1046167"/>
            <a:ext cx="6945011" cy="1423984"/>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7" name="图片 11">
            <a:extLst>
              <a:ext uri="{FF2B5EF4-FFF2-40B4-BE49-F238E27FC236}">
                <a16:creationId xmlns:a16="http://schemas.microsoft.com/office/drawing/2014/main" id="{9573762D-1087-49E4-93F6-9AC74C56A4E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87413" y="-274655"/>
            <a:ext cx="4972628" cy="375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5">
            <a:extLst>
              <a:ext uri="{FF2B5EF4-FFF2-40B4-BE49-F238E27FC236}">
                <a16:creationId xmlns:a16="http://schemas.microsoft.com/office/drawing/2014/main" id="{9921A916-85D0-41A7-85F2-88A1FC899D40}"/>
              </a:ext>
            </a:extLst>
          </p:cNvPr>
          <p:cNvSpPr txBox="1">
            <a:spLocks noChangeArrowheads="1"/>
          </p:cNvSpPr>
          <p:nvPr/>
        </p:nvSpPr>
        <p:spPr bwMode="auto">
          <a:xfrm>
            <a:off x="6446425" y="1046167"/>
            <a:ext cx="4038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dist" eaLnBrk="1" hangingPunct="1"/>
            <a:r>
              <a:rPr lang="en-US" altLang="zh-CN" sz="8000" b="1" smtClean="0">
                <a:effectLst>
                  <a:outerShdw blurRad="38100" dist="38100" dir="2700000" algn="tl">
                    <a:srgbClr val="000000">
                      <a:alpha val="43137"/>
                    </a:srgbClr>
                  </a:outerShdw>
                </a:effectLst>
                <a:latin typeface="Arial" panose="020B0604020202020204" pitchFamily="34" charset="0"/>
                <a:ea typeface="字魂7号-温暖童稚体" panose="00000500000000000000" pitchFamily="2" charset="-122"/>
              </a:rPr>
              <a:t>Chia sẻ</a:t>
            </a:r>
            <a:endParaRPr lang="zh-CN" altLang="en-US" sz="8000" b="1" dirty="0">
              <a:effectLst>
                <a:outerShdw blurRad="38100" dist="38100" dir="2700000" algn="tl">
                  <a:srgbClr val="000000">
                    <a:alpha val="43137"/>
                  </a:srgbClr>
                </a:outerShdw>
              </a:effectLst>
              <a:latin typeface="Arial" panose="020B0604020202020204" pitchFamily="34" charset="0"/>
              <a:ea typeface="字魂7号-温暖童稚体" panose="00000500000000000000" pitchFamily="2" charset="-122"/>
            </a:endParaRPr>
          </a:p>
        </p:txBody>
      </p:sp>
      <p:pic>
        <p:nvPicPr>
          <p:cNvPr id="19" name="图片 28">
            <a:extLst>
              <a:ext uri="{FF2B5EF4-FFF2-40B4-BE49-F238E27FC236}">
                <a16:creationId xmlns:a16="http://schemas.microsoft.com/office/drawing/2014/main" id="{7EB7B2DB-71F5-4F16-B770-C55DAD16CF7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38223" y="1046167"/>
            <a:ext cx="1469124" cy="16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6"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700231" y="3203557"/>
            <a:ext cx="1577473" cy="1462729"/>
          </a:xfrm>
          <a:prstGeom prst="rect">
            <a:avLst/>
          </a:prstGeom>
        </p:spPr>
      </p:pic>
      <p:pic>
        <p:nvPicPr>
          <p:cNvPr id="22"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6"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6243466" y="287942"/>
            <a:ext cx="1751268" cy="1623882"/>
          </a:xfrm>
          <a:prstGeom prst="rect">
            <a:avLst/>
          </a:prstGeom>
        </p:spPr>
      </p:pic>
      <p:pic>
        <p:nvPicPr>
          <p:cNvPr id="23"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6"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4148019" y="3174396"/>
            <a:ext cx="1751268" cy="1623882"/>
          </a:xfrm>
          <a:prstGeom prst="rect">
            <a:avLst/>
          </a:prstGeom>
        </p:spPr>
      </p:pic>
      <p:pic>
        <p:nvPicPr>
          <p:cNvPr id="24"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6"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102084" y="6580281"/>
            <a:ext cx="1751268" cy="1623882"/>
          </a:xfrm>
          <a:prstGeom prst="rect">
            <a:avLst/>
          </a:prstGeom>
        </p:spPr>
      </p:pic>
      <p:pic>
        <p:nvPicPr>
          <p:cNvPr id="25"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6"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2755124" y="462693"/>
            <a:ext cx="1751268" cy="1623882"/>
          </a:xfrm>
          <a:prstGeom prst="rect">
            <a:avLst/>
          </a:prstGeom>
        </p:spPr>
      </p:pic>
      <p:pic>
        <p:nvPicPr>
          <p:cNvPr id="26"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6"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6125685" y="7212741"/>
            <a:ext cx="1751268" cy="1623882"/>
          </a:xfrm>
          <a:prstGeom prst="rect">
            <a:avLst/>
          </a:prstGeom>
        </p:spPr>
      </p:pic>
      <p:pic>
        <p:nvPicPr>
          <p:cNvPr id="27" name="图片 17">
            <a:extLst>
              <a:ext uri="{FF2B5EF4-FFF2-40B4-BE49-F238E27FC236}">
                <a16:creationId xmlns:a16="http://schemas.microsoft.com/office/drawing/2014/main" id="{E57FF7B6-909D-42EE-86DC-ABA8B20E4169}"/>
              </a:ext>
            </a:extLst>
          </p:cNvPr>
          <p:cNvPicPr>
            <a:picLocks noChangeAspect="1"/>
          </p:cNvPicPr>
          <p:nvPr/>
        </p:nvPicPr>
        <p:blipFill>
          <a:blip r:embed="rId7"/>
          <a:stretch>
            <a:fillRect/>
          </a:stretch>
        </p:blipFill>
        <p:spPr>
          <a:xfrm>
            <a:off x="-519799" y="7788970"/>
            <a:ext cx="12854292" cy="2688530"/>
          </a:xfrm>
          <a:prstGeom prst="rect">
            <a:avLst/>
          </a:prstGeom>
        </p:spPr>
      </p:pic>
      <p:pic>
        <p:nvPicPr>
          <p:cNvPr id="28" name="图片 17">
            <a:extLst>
              <a:ext uri="{FF2B5EF4-FFF2-40B4-BE49-F238E27FC236}">
                <a16:creationId xmlns:a16="http://schemas.microsoft.com/office/drawing/2014/main" id="{E57FF7B6-909D-42EE-86DC-ABA8B20E4169}"/>
              </a:ext>
            </a:extLst>
          </p:cNvPr>
          <p:cNvPicPr>
            <a:picLocks noChangeAspect="1"/>
          </p:cNvPicPr>
          <p:nvPr/>
        </p:nvPicPr>
        <p:blipFill rotWithShape="1">
          <a:blip r:embed="rId7"/>
          <a:srcRect r="44431"/>
          <a:stretch/>
        </p:blipFill>
        <p:spPr>
          <a:xfrm>
            <a:off x="11449807" y="7788970"/>
            <a:ext cx="7142993" cy="2688530"/>
          </a:xfrm>
          <a:prstGeom prst="rect">
            <a:avLst/>
          </a:prstGeom>
        </p:spPr>
      </p:pic>
    </p:spTree>
    <p:extLst>
      <p:ext uri="{BB962C8B-B14F-4D97-AF65-F5344CB8AC3E}">
        <p14:creationId xmlns:p14="http://schemas.microsoft.com/office/powerpoint/2010/main" val="42033788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 y="0"/>
            <a:ext cx="18288000" cy="10285714"/>
          </a:xfrm>
          <a:prstGeom prst="rect">
            <a:avLst/>
          </a:prstGeom>
        </p:spPr>
      </p:pic>
      <p:sp>
        <p:nvSpPr>
          <p:cNvPr id="11" name="Rectangle: Rounded Corners 18">
            <a:extLst>
              <a:ext uri="{FF2B5EF4-FFF2-40B4-BE49-F238E27FC236}">
                <a16:creationId xmlns:a16="http://schemas.microsoft.com/office/drawing/2014/main" id="{C12AF386-10E7-4C03-91B5-7499842FAE72}"/>
              </a:ext>
            </a:extLst>
          </p:cNvPr>
          <p:cNvSpPr/>
          <p:nvPr/>
        </p:nvSpPr>
        <p:spPr>
          <a:xfrm>
            <a:off x="2819400" y="3395824"/>
            <a:ext cx="11658600" cy="1690179"/>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3074" name="Picture 2" descr="Những lưu ý khi ăn nấm là gì? - Dinh Dưỡ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67" b="97333" l="2125" r="100000"/>
                    </a14:imgEffect>
                  </a14:imgLayer>
                </a14:imgProps>
              </a:ext>
              <a:ext uri="{28A0092B-C50C-407E-A947-70E740481C1C}">
                <a14:useLocalDpi xmlns:a14="http://schemas.microsoft.com/office/drawing/2010/main" val="0"/>
              </a:ext>
            </a:extLst>
          </a:blip>
          <a:srcRect/>
          <a:stretch>
            <a:fillRect/>
          </a:stretch>
        </p:blipFill>
        <p:spPr bwMode="auto">
          <a:xfrm>
            <a:off x="2881401" y="3726563"/>
            <a:ext cx="1371600" cy="10287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12">
            <a:extLst>
              <a:ext uri="{FF2B5EF4-FFF2-40B4-BE49-F238E27FC236}">
                <a16:creationId xmlns:a16="http://schemas.microsoft.com/office/drawing/2014/main" id="{2543E227-6D98-4DB8-A886-7DE1574FC611}"/>
              </a:ext>
            </a:extLst>
          </p:cNvPr>
          <p:cNvSpPr/>
          <p:nvPr/>
        </p:nvSpPr>
        <p:spPr>
          <a:xfrm>
            <a:off x="4324120" y="3838559"/>
            <a:ext cx="11178229" cy="804707"/>
          </a:xfrm>
          <a:prstGeom prst="rect">
            <a:avLst/>
          </a:prstGeom>
        </p:spPr>
        <p:txBody>
          <a:bodyPr wrap="square">
            <a:spAutoFit/>
          </a:bodyPr>
          <a:lstStyle/>
          <a:p>
            <a:pPr algn="just">
              <a:lnSpc>
                <a:spcPts val="6024"/>
              </a:lnSpc>
            </a:pPr>
            <a:r>
              <a:rPr lang="en-US" sz="4000">
                <a:solidFill>
                  <a:schemeClr val="tx2">
                    <a:lumMod val="50000"/>
                  </a:schemeClr>
                </a:solidFill>
                <a:latin typeface="Arial" panose="020B0604020202020204" pitchFamily="34" charset="0"/>
                <a:cs typeface="Arial" panose="020B0604020202020204" pitchFamily="34" charset="0"/>
              </a:rPr>
              <a:t>Lập được dàn ý cho bài văn tả đồ vật. </a:t>
            </a:r>
            <a:endParaRPr lang="en-US" sz="4000" dirty="0">
              <a:solidFill>
                <a:schemeClr val="tx2">
                  <a:lumMod val="50000"/>
                </a:schemeClr>
              </a:solidFill>
              <a:latin typeface="Arial" panose="020B0604020202020204" pitchFamily="34" charset="0"/>
              <a:cs typeface="Arial" panose="020B0604020202020204" pitchFamily="34" charset="0"/>
            </a:endParaRPr>
          </a:p>
        </p:txBody>
      </p:sp>
      <p:sp>
        <p:nvSpPr>
          <p:cNvPr id="12" name="Rectangle: Rounded Corners 18">
            <a:extLst>
              <a:ext uri="{FF2B5EF4-FFF2-40B4-BE49-F238E27FC236}">
                <a16:creationId xmlns:a16="http://schemas.microsoft.com/office/drawing/2014/main" id="{C12AF386-10E7-4C03-91B5-7499842FAE72}"/>
              </a:ext>
            </a:extLst>
          </p:cNvPr>
          <p:cNvSpPr/>
          <p:nvPr/>
        </p:nvSpPr>
        <p:spPr>
          <a:xfrm>
            <a:off x="2819399" y="5870815"/>
            <a:ext cx="11658601" cy="1690179"/>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9" name="矩形 12">
            <a:extLst>
              <a:ext uri="{FF2B5EF4-FFF2-40B4-BE49-F238E27FC236}">
                <a16:creationId xmlns:a16="http://schemas.microsoft.com/office/drawing/2014/main" id="{2543E227-6D98-4DB8-A886-7DE1574FC611}"/>
              </a:ext>
            </a:extLst>
          </p:cNvPr>
          <p:cNvSpPr/>
          <p:nvPr/>
        </p:nvSpPr>
        <p:spPr>
          <a:xfrm>
            <a:off x="4216400" y="5798284"/>
            <a:ext cx="9652000" cy="1631216"/>
          </a:xfrm>
          <a:prstGeom prst="rect">
            <a:avLst/>
          </a:prstGeom>
        </p:spPr>
        <p:txBody>
          <a:bodyPr wrap="square">
            <a:spAutoFit/>
          </a:bodyPr>
          <a:lstStyle/>
          <a:p>
            <a:pPr algn="just">
              <a:lnSpc>
                <a:spcPts val="6024"/>
              </a:lnSpc>
            </a:pPr>
            <a:r>
              <a:rPr lang="en-US" sz="4000">
                <a:solidFill>
                  <a:schemeClr val="tx2">
                    <a:lumMod val="50000"/>
                  </a:schemeClr>
                </a:solidFill>
                <a:latin typeface="Arial" panose="020B0604020202020204" pitchFamily="34" charset="0"/>
                <a:cs typeface="Arial" panose="020B0604020202020204" pitchFamily="34" charset="0"/>
              </a:rPr>
              <a:t>Trình bày bài văn miêu tả đồ vật theo dàn ý đã lập một cách rõ ràng, đúng ý. </a:t>
            </a:r>
            <a:endParaRPr lang="en-US" sz="4000" dirty="0">
              <a:solidFill>
                <a:schemeClr val="tx2">
                  <a:lumMod val="50000"/>
                </a:schemeClr>
              </a:solidFill>
              <a:latin typeface="Arial" panose="020B0604020202020204" pitchFamily="34" charset="0"/>
              <a:cs typeface="Arial" panose="020B0604020202020204" pitchFamily="34" charset="0"/>
            </a:endParaRPr>
          </a:p>
        </p:txBody>
      </p:sp>
      <p:pic>
        <p:nvPicPr>
          <p:cNvPr id="5" name="Picture 2" descr="Những lưu ý khi ăn nấm là gì? - Dinh Dưỡ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7" b="97333" l="2125" r="100000"/>
                    </a14:imgEffect>
                  </a14:imgLayer>
                </a14:imgProps>
              </a:ext>
              <a:ext uri="{28A0092B-C50C-407E-A947-70E740481C1C}">
                <a14:useLocalDpi xmlns:a14="http://schemas.microsoft.com/office/drawing/2010/main" val="0"/>
              </a:ext>
            </a:extLst>
          </a:blip>
          <a:srcRect/>
          <a:stretch>
            <a:fillRect/>
          </a:stretch>
        </p:blipFill>
        <p:spPr bwMode="auto">
          <a:xfrm>
            <a:off x="2809239" y="6201554"/>
            <a:ext cx="13716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2">
            <a:extLst>
              <a:ext uri="{FF2B5EF4-FFF2-40B4-BE49-F238E27FC236}">
                <a16:creationId xmlns:a16="http://schemas.microsoft.com/office/drawing/2014/main" id="{E1FCCD75-6058-4B7F-AF4B-1A837886FC9A}"/>
              </a:ext>
            </a:extLst>
          </p:cNvPr>
          <p:cNvPicPr>
            <a:picLocks noChangeAspect="1"/>
          </p:cNvPicPr>
          <p:nvPr/>
        </p:nvPicPr>
        <p:blipFill>
          <a:blip r:embed="rId7"/>
          <a:stretch>
            <a:fillRect/>
          </a:stretch>
        </p:blipFill>
        <p:spPr>
          <a:xfrm>
            <a:off x="4180838" y="406820"/>
            <a:ext cx="9306561" cy="2528846"/>
          </a:xfrm>
          <a:prstGeom prst="rect">
            <a:avLst/>
          </a:prstGeom>
        </p:spPr>
      </p:pic>
      <p:sp>
        <p:nvSpPr>
          <p:cNvPr id="3" name="TextBox 8"/>
          <p:cNvSpPr txBox="1"/>
          <p:nvPr/>
        </p:nvSpPr>
        <p:spPr>
          <a:xfrm>
            <a:off x="3643402" y="1145333"/>
            <a:ext cx="10447475" cy="1128514"/>
          </a:xfrm>
          <a:prstGeom prst="rect">
            <a:avLst/>
          </a:prstGeom>
        </p:spPr>
        <p:txBody>
          <a:bodyPr lIns="0" tIns="0" rIns="0" bIns="0" rtlCol="0" anchor="t">
            <a:spAutoFit/>
          </a:bodyPr>
          <a:lstStyle/>
          <a:p>
            <a:pPr algn="ctr">
              <a:lnSpc>
                <a:spcPts val="8800"/>
              </a:lnSpc>
            </a:pPr>
            <a:r>
              <a:rPr lang="en-US" sz="5400" spc="160" smtClean="0">
                <a:solidFill>
                  <a:srgbClr val="FE7D6C"/>
                </a:solidFill>
                <a:latin typeface="Prompt Bold"/>
              </a:rPr>
              <a:t>ĐÁNH GIÁ MỤC TIÊU</a:t>
            </a:r>
            <a:endParaRPr lang="en-US" sz="5400" spc="160">
              <a:solidFill>
                <a:srgbClr val="FE7D6C"/>
              </a:solidFill>
              <a:latin typeface="Prompt Bold"/>
            </a:endParaRPr>
          </a:p>
        </p:txBody>
      </p:sp>
      <p:sp>
        <p:nvSpPr>
          <p:cNvPr id="13" name="Freeform 46"/>
          <p:cNvSpPr>
            <a:spLocks noEditPoints="1"/>
          </p:cNvSpPr>
          <p:nvPr/>
        </p:nvSpPr>
        <p:spPr bwMode="auto">
          <a:xfrm>
            <a:off x="13309846" y="6532171"/>
            <a:ext cx="933431" cy="916704"/>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00B050"/>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46"/>
          <p:cNvSpPr>
            <a:spLocks noEditPoints="1"/>
          </p:cNvSpPr>
          <p:nvPr/>
        </p:nvSpPr>
        <p:spPr bwMode="auto">
          <a:xfrm>
            <a:off x="13309846" y="3878963"/>
            <a:ext cx="933431" cy="916704"/>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rgbClr val="00B050"/>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1291341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circle(in)">
                                      <p:cBhvr>
                                        <p:cTn id="25" dur="2000"/>
                                        <p:tgtEl>
                                          <p:spTgt spid="3074"/>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Effect transition="in" filter="fade">
                                      <p:cBhvr>
                                        <p:cTn id="40" dur="1000"/>
                                        <p:tgtEl>
                                          <p:spTgt spid="9"/>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2" grpId="0" animBg="1"/>
      <p:bldP spid="9" grpId="0"/>
      <p:bldP spid="3" grpId="0"/>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6712" y="-13732"/>
            <a:ext cx="18304712" cy="10296401"/>
          </a:xfrm>
          <a:prstGeom prst="rect">
            <a:avLst/>
          </a:prstGeom>
        </p:spPr>
      </p:pic>
      <p:sp>
        <p:nvSpPr>
          <p:cNvPr id="16" name="Rectangle: Rounded Corners 18">
            <a:extLst>
              <a:ext uri="{FF2B5EF4-FFF2-40B4-BE49-F238E27FC236}">
                <a16:creationId xmlns:a16="http://schemas.microsoft.com/office/drawing/2014/main" id="{C12AF386-10E7-4C03-91B5-7499842FAE72}"/>
              </a:ext>
            </a:extLst>
          </p:cNvPr>
          <p:cNvSpPr/>
          <p:nvPr/>
        </p:nvSpPr>
        <p:spPr>
          <a:xfrm>
            <a:off x="4382913" y="4989314"/>
            <a:ext cx="9788975" cy="1817839"/>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7" name="Rectangle: Rounded Corners 18">
            <a:extLst>
              <a:ext uri="{FF2B5EF4-FFF2-40B4-BE49-F238E27FC236}">
                <a16:creationId xmlns:a16="http://schemas.microsoft.com/office/drawing/2014/main" id="{C12AF386-10E7-4C03-91B5-7499842FAE72}"/>
              </a:ext>
            </a:extLst>
          </p:cNvPr>
          <p:cNvSpPr/>
          <p:nvPr/>
        </p:nvSpPr>
        <p:spPr>
          <a:xfrm>
            <a:off x="5905963" y="7338018"/>
            <a:ext cx="9788975" cy="1817839"/>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14" name="Rectangle: Rounded Corners 18">
            <a:extLst>
              <a:ext uri="{FF2B5EF4-FFF2-40B4-BE49-F238E27FC236}">
                <a16:creationId xmlns:a16="http://schemas.microsoft.com/office/drawing/2014/main" id="{C12AF386-10E7-4C03-91B5-7499842FAE72}"/>
              </a:ext>
            </a:extLst>
          </p:cNvPr>
          <p:cNvSpPr/>
          <p:nvPr/>
        </p:nvSpPr>
        <p:spPr>
          <a:xfrm>
            <a:off x="3165025" y="2577227"/>
            <a:ext cx="9788975" cy="1817839"/>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12" name="图片 7">
            <a:extLst>
              <a:ext uri="{FF2B5EF4-FFF2-40B4-BE49-F238E27FC236}">
                <a16:creationId xmlns:a16="http://schemas.microsoft.com/office/drawing/2014/main" id="{F5A633E0-8511-4942-B302-C521B434E932}"/>
              </a:ext>
            </a:extLst>
          </p:cNvPr>
          <p:cNvPicPr>
            <a:picLocks noChangeAspect="1"/>
          </p:cNvPicPr>
          <p:nvPr/>
        </p:nvPicPr>
        <p:blipFill rotWithShape="1">
          <a:blip r:embed="rId3"/>
          <a:srcRect r="64926"/>
          <a:stretch/>
        </p:blipFill>
        <p:spPr>
          <a:xfrm>
            <a:off x="3461361" y="2007631"/>
            <a:ext cx="2187855" cy="2526269"/>
          </a:xfrm>
          <a:prstGeom prst="rect">
            <a:avLst/>
          </a:prstGeom>
          <a:effectLst>
            <a:outerShdw blurRad="50800" dist="38100" dir="2700000" algn="tl" rotWithShape="0">
              <a:prstClr val="black">
                <a:alpha val="40000"/>
              </a:prstClr>
            </a:outerShdw>
          </a:effectLst>
        </p:spPr>
      </p:pic>
      <p:sp>
        <p:nvSpPr>
          <p:cNvPr id="3" name="TextBox 9"/>
          <p:cNvSpPr txBox="1"/>
          <p:nvPr/>
        </p:nvSpPr>
        <p:spPr>
          <a:xfrm>
            <a:off x="5905963" y="2996096"/>
            <a:ext cx="14597287" cy="1142620"/>
          </a:xfrm>
          <a:prstGeom prst="rect">
            <a:avLst/>
          </a:prstGeom>
        </p:spPr>
        <p:txBody>
          <a:bodyPr wrap="square" lIns="0" tIns="0" rIns="0" bIns="0" rtlCol="0" anchor="t">
            <a:spAutoFit/>
          </a:bodyPr>
          <a:lstStyle/>
          <a:p>
            <a:pPr>
              <a:lnSpc>
                <a:spcPct val="150000"/>
              </a:lnSpc>
            </a:pPr>
            <a:r>
              <a:rPr lang="en-US" sz="4800" smtClean="0">
                <a:solidFill>
                  <a:srgbClr val="002060"/>
                </a:solidFill>
                <a:latin typeface="Prompt Bold"/>
              </a:rPr>
              <a:t>Chọn đề bài</a:t>
            </a:r>
            <a:endParaRPr lang="en-US" sz="4800" dirty="0">
              <a:solidFill>
                <a:srgbClr val="002060"/>
              </a:solidFill>
              <a:latin typeface="Prompt Bold"/>
            </a:endParaRPr>
          </a:p>
        </p:txBody>
      </p:sp>
      <p:sp>
        <p:nvSpPr>
          <p:cNvPr id="4" name="TextBox 4"/>
          <p:cNvSpPr txBox="1"/>
          <p:nvPr/>
        </p:nvSpPr>
        <p:spPr>
          <a:xfrm>
            <a:off x="4661872" y="5776430"/>
            <a:ext cx="8310476" cy="666849"/>
          </a:xfrm>
          <a:prstGeom prst="rect">
            <a:avLst/>
          </a:prstGeom>
        </p:spPr>
        <p:txBody>
          <a:bodyPr lIns="0" tIns="0" rIns="0" bIns="0" rtlCol="0" anchor="t">
            <a:spAutoFit/>
          </a:bodyPr>
          <a:lstStyle/>
          <a:p>
            <a:pPr algn="ctr">
              <a:lnSpc>
                <a:spcPts val="5199"/>
              </a:lnSpc>
            </a:pPr>
            <a:r>
              <a:rPr lang="en-US" sz="4800" smtClean="0">
                <a:solidFill>
                  <a:srgbClr val="002060"/>
                </a:solidFill>
                <a:latin typeface="Prompt Bold"/>
              </a:rPr>
              <a:t>Lập </a:t>
            </a:r>
            <a:r>
              <a:rPr lang="en-US" sz="4800" dirty="0" err="1">
                <a:solidFill>
                  <a:srgbClr val="002060"/>
                </a:solidFill>
                <a:latin typeface="Prompt Bold"/>
              </a:rPr>
              <a:t>dàn</a:t>
            </a:r>
            <a:r>
              <a:rPr lang="en-US" sz="4800" dirty="0">
                <a:solidFill>
                  <a:srgbClr val="002060"/>
                </a:solidFill>
                <a:latin typeface="Prompt Bold"/>
              </a:rPr>
              <a:t> ý</a:t>
            </a:r>
          </a:p>
        </p:txBody>
      </p:sp>
      <p:sp>
        <p:nvSpPr>
          <p:cNvPr id="5" name="TextBox 5"/>
          <p:cNvSpPr txBox="1"/>
          <p:nvPr/>
        </p:nvSpPr>
        <p:spPr>
          <a:xfrm>
            <a:off x="8668636" y="8214061"/>
            <a:ext cx="9042703" cy="564257"/>
          </a:xfrm>
          <a:prstGeom prst="rect">
            <a:avLst/>
          </a:prstGeom>
        </p:spPr>
        <p:txBody>
          <a:bodyPr lIns="0" tIns="0" rIns="0" bIns="0" rtlCol="0" anchor="t">
            <a:spAutoFit/>
          </a:bodyPr>
          <a:lstStyle/>
          <a:p>
            <a:pPr>
              <a:lnSpc>
                <a:spcPts val="4420"/>
              </a:lnSpc>
            </a:pPr>
            <a:r>
              <a:rPr lang="en-US" sz="4800" smtClean="0">
                <a:solidFill>
                  <a:srgbClr val="002060"/>
                </a:solidFill>
                <a:latin typeface="Prompt Bold"/>
              </a:rPr>
              <a:t>Trình bày miệng</a:t>
            </a:r>
            <a:endParaRPr lang="en-US" sz="4800" dirty="0">
              <a:solidFill>
                <a:srgbClr val="002060"/>
              </a:solidFill>
              <a:latin typeface="Prompt Bold"/>
            </a:endParaRPr>
          </a:p>
        </p:txBody>
      </p:sp>
      <p:pic>
        <p:nvPicPr>
          <p:cNvPr id="6" name="图片 12">
            <a:extLst>
              <a:ext uri="{FF2B5EF4-FFF2-40B4-BE49-F238E27FC236}">
                <a16:creationId xmlns:a16="http://schemas.microsoft.com/office/drawing/2014/main" id="{E1FCCD75-6058-4B7F-AF4B-1A837886FC9A}"/>
              </a:ext>
            </a:extLst>
          </p:cNvPr>
          <p:cNvPicPr>
            <a:picLocks noChangeAspect="1"/>
          </p:cNvPicPr>
          <p:nvPr/>
        </p:nvPicPr>
        <p:blipFill>
          <a:blip r:embed="rId4"/>
          <a:stretch>
            <a:fillRect/>
          </a:stretch>
        </p:blipFill>
        <p:spPr>
          <a:xfrm>
            <a:off x="6237971" y="70509"/>
            <a:ext cx="5420361" cy="2220806"/>
          </a:xfrm>
          <a:prstGeom prst="rect">
            <a:avLst/>
          </a:prstGeom>
        </p:spPr>
      </p:pic>
      <p:sp>
        <p:nvSpPr>
          <p:cNvPr id="2" name="TextBox 8"/>
          <p:cNvSpPr txBox="1"/>
          <p:nvPr/>
        </p:nvSpPr>
        <p:spPr>
          <a:xfrm>
            <a:off x="3724413" y="575614"/>
            <a:ext cx="10447475" cy="1025152"/>
          </a:xfrm>
          <a:prstGeom prst="rect">
            <a:avLst/>
          </a:prstGeom>
        </p:spPr>
        <p:txBody>
          <a:bodyPr lIns="0" tIns="0" rIns="0" bIns="0" rtlCol="0" anchor="t">
            <a:spAutoFit/>
          </a:bodyPr>
          <a:lstStyle/>
          <a:p>
            <a:pPr algn="ctr">
              <a:lnSpc>
                <a:spcPts val="8800"/>
              </a:lnSpc>
            </a:pPr>
            <a:r>
              <a:rPr lang="en-US" sz="4400" spc="160" dirty="0" err="1">
                <a:solidFill>
                  <a:srgbClr val="FE7D6C"/>
                </a:solidFill>
                <a:latin typeface="Open Sans ExtraBold" panose="020B0906030804020204" pitchFamily="34" charset="0"/>
                <a:ea typeface="Open Sans ExtraBold" panose="020B0906030804020204" pitchFamily="34" charset="0"/>
                <a:cs typeface="Open Sans ExtraBold" panose="020B0906030804020204" pitchFamily="34" charset="0"/>
              </a:rPr>
              <a:t>NỘI</a:t>
            </a:r>
            <a:r>
              <a:rPr lang="en-US" sz="4400" spc="160" dirty="0">
                <a:solidFill>
                  <a:srgbClr val="FE7D6C"/>
                </a:solidFill>
                <a:latin typeface="Open Sans ExtraBold" panose="020B0906030804020204" pitchFamily="34" charset="0"/>
                <a:ea typeface="Open Sans ExtraBold" panose="020B0906030804020204" pitchFamily="34" charset="0"/>
                <a:cs typeface="Open Sans ExtraBold" panose="020B0906030804020204" pitchFamily="34" charset="0"/>
              </a:rPr>
              <a:t> DUNG</a:t>
            </a:r>
          </a:p>
        </p:txBody>
      </p:sp>
      <p:pic>
        <p:nvPicPr>
          <p:cNvPr id="7" name="图片 7">
            <a:extLst>
              <a:ext uri="{FF2B5EF4-FFF2-40B4-BE49-F238E27FC236}">
                <a16:creationId xmlns:a16="http://schemas.microsoft.com/office/drawing/2014/main" id="{F5A633E0-8511-4942-B302-C521B434E932}"/>
              </a:ext>
            </a:extLst>
          </p:cNvPr>
          <p:cNvPicPr>
            <a:picLocks noChangeAspect="1"/>
          </p:cNvPicPr>
          <p:nvPr/>
        </p:nvPicPr>
        <p:blipFill rotWithShape="1">
          <a:blip r:embed="rId3"/>
          <a:srcRect l="26200" r="37620"/>
          <a:stretch/>
        </p:blipFill>
        <p:spPr>
          <a:xfrm>
            <a:off x="4285816" y="4533900"/>
            <a:ext cx="2120924" cy="2374148"/>
          </a:xfrm>
          <a:prstGeom prst="rect">
            <a:avLst/>
          </a:prstGeom>
          <a:effectLst>
            <a:outerShdw blurRad="50800" dist="38100" dir="2700000" algn="tl" rotWithShape="0">
              <a:prstClr val="black">
                <a:alpha val="40000"/>
              </a:prstClr>
            </a:outerShdw>
          </a:effectLst>
        </p:spPr>
      </p:pic>
      <p:sp>
        <p:nvSpPr>
          <p:cNvPr id="8" name="文本框 14">
            <a:extLst>
              <a:ext uri="{FF2B5EF4-FFF2-40B4-BE49-F238E27FC236}">
                <a16:creationId xmlns:a16="http://schemas.microsoft.com/office/drawing/2014/main" id="{72F0915D-8DC6-4D95-B3F8-47D3C4B477AB}"/>
              </a:ext>
            </a:extLst>
          </p:cNvPr>
          <p:cNvSpPr txBox="1"/>
          <p:nvPr/>
        </p:nvSpPr>
        <p:spPr>
          <a:xfrm>
            <a:off x="3502521" y="3350293"/>
            <a:ext cx="1450479" cy="769441"/>
          </a:xfrm>
          <a:prstGeom prst="rect">
            <a:avLst/>
          </a:prstGeom>
          <a:noFill/>
        </p:spPr>
        <p:txBody>
          <a:bodyPr wrap="square" rtlCol="0">
            <a:spAutoFit/>
          </a:bodyPr>
          <a:lstStyle/>
          <a:p>
            <a:pPr algn="ctr"/>
            <a:r>
              <a:rPr lang="en-US" altLang="zh-CN" sz="4400" b="1" dirty="0">
                <a:latin typeface="字魂80号-萌趣小鱼体" panose="00000500000000000000" pitchFamily="2" charset="-122"/>
                <a:ea typeface="字魂80号-萌趣小鱼体" panose="00000500000000000000" pitchFamily="2" charset="-122"/>
              </a:rPr>
              <a:t>01</a:t>
            </a:r>
            <a:endParaRPr lang="zh-CN" altLang="en-US" sz="4400" b="1" dirty="0">
              <a:latin typeface="字魂80号-萌趣小鱼体" panose="00000500000000000000" pitchFamily="2" charset="-122"/>
              <a:ea typeface="字魂80号-萌趣小鱼体" panose="00000500000000000000" pitchFamily="2" charset="-122"/>
            </a:endParaRPr>
          </a:p>
        </p:txBody>
      </p:sp>
      <p:sp>
        <p:nvSpPr>
          <p:cNvPr id="10" name="文本框 16">
            <a:extLst>
              <a:ext uri="{FF2B5EF4-FFF2-40B4-BE49-F238E27FC236}">
                <a16:creationId xmlns:a16="http://schemas.microsoft.com/office/drawing/2014/main" id="{1C2E5AC8-9808-47FC-B899-B443A57BD54F}"/>
              </a:ext>
            </a:extLst>
          </p:cNvPr>
          <p:cNvSpPr txBox="1"/>
          <p:nvPr/>
        </p:nvSpPr>
        <p:spPr>
          <a:xfrm>
            <a:off x="4876800" y="5753100"/>
            <a:ext cx="1450479" cy="769441"/>
          </a:xfrm>
          <a:prstGeom prst="rect">
            <a:avLst/>
          </a:prstGeom>
          <a:noFill/>
        </p:spPr>
        <p:txBody>
          <a:bodyPr wrap="square" rtlCol="0">
            <a:spAutoFit/>
          </a:bodyPr>
          <a:lstStyle/>
          <a:p>
            <a:pPr algn="ctr"/>
            <a:r>
              <a:rPr lang="en-US" altLang="zh-CN" sz="4400" b="1" dirty="0">
                <a:latin typeface="字魂80号-萌趣小鱼体" panose="00000500000000000000" pitchFamily="2" charset="-122"/>
                <a:ea typeface="字魂80号-萌趣小鱼体" panose="00000500000000000000" pitchFamily="2" charset="-122"/>
              </a:rPr>
              <a:t>02</a:t>
            </a:r>
            <a:endParaRPr lang="zh-CN" altLang="en-US" sz="4400" b="1" dirty="0">
              <a:latin typeface="字魂80号-萌趣小鱼体" panose="00000500000000000000" pitchFamily="2" charset="-122"/>
              <a:ea typeface="字魂80号-萌趣小鱼体" panose="00000500000000000000" pitchFamily="2" charset="-122"/>
            </a:endParaRPr>
          </a:p>
        </p:txBody>
      </p:sp>
      <p:pic>
        <p:nvPicPr>
          <p:cNvPr id="11" name="图片 7">
            <a:extLst>
              <a:ext uri="{FF2B5EF4-FFF2-40B4-BE49-F238E27FC236}">
                <a16:creationId xmlns:a16="http://schemas.microsoft.com/office/drawing/2014/main" id="{F5A633E0-8511-4942-B302-C521B434E932}"/>
              </a:ext>
            </a:extLst>
          </p:cNvPr>
          <p:cNvPicPr>
            <a:picLocks noChangeAspect="1"/>
          </p:cNvPicPr>
          <p:nvPr/>
        </p:nvPicPr>
        <p:blipFill rotWithShape="1">
          <a:blip r:embed="rId3"/>
          <a:srcRect l="62079"/>
          <a:stretch/>
        </p:blipFill>
        <p:spPr>
          <a:xfrm>
            <a:off x="5968152" y="7066185"/>
            <a:ext cx="2237290" cy="2389445"/>
          </a:xfrm>
          <a:prstGeom prst="rect">
            <a:avLst/>
          </a:prstGeom>
          <a:effectLst>
            <a:outerShdw blurRad="50800" dist="38100" dir="2700000" algn="tl" rotWithShape="0">
              <a:prstClr val="black">
                <a:alpha val="40000"/>
              </a:prstClr>
            </a:outerShdw>
          </a:effectLst>
        </p:spPr>
      </p:pic>
      <p:sp>
        <p:nvSpPr>
          <p:cNvPr id="9" name="文本框 15">
            <a:extLst>
              <a:ext uri="{FF2B5EF4-FFF2-40B4-BE49-F238E27FC236}">
                <a16:creationId xmlns:a16="http://schemas.microsoft.com/office/drawing/2014/main" id="{9516BDDF-46F8-4C4F-9D80-62E02BF20CF2}"/>
              </a:ext>
            </a:extLst>
          </p:cNvPr>
          <p:cNvSpPr txBox="1"/>
          <p:nvPr/>
        </p:nvSpPr>
        <p:spPr>
          <a:xfrm>
            <a:off x="6484284" y="8093984"/>
            <a:ext cx="1450479" cy="769441"/>
          </a:xfrm>
          <a:prstGeom prst="rect">
            <a:avLst/>
          </a:prstGeom>
          <a:noFill/>
        </p:spPr>
        <p:txBody>
          <a:bodyPr wrap="square" rtlCol="0">
            <a:spAutoFit/>
          </a:bodyPr>
          <a:lstStyle/>
          <a:p>
            <a:pPr algn="ctr"/>
            <a:r>
              <a:rPr lang="en-US" altLang="zh-CN" sz="4400" b="1" dirty="0">
                <a:latin typeface="字魂80号-萌趣小鱼体" panose="00000500000000000000" pitchFamily="2" charset="-122"/>
                <a:ea typeface="字魂80号-萌趣小鱼体" panose="00000500000000000000" pitchFamily="2" charset="-122"/>
              </a:rPr>
              <a:t>03</a:t>
            </a:r>
            <a:endParaRPr lang="zh-CN" altLang="en-US" sz="4400" b="1" dirty="0">
              <a:latin typeface="字魂80号-萌趣小鱼体" panose="00000500000000000000" pitchFamily="2" charset="-122"/>
              <a:ea typeface="字魂80号-萌趣小鱼体" panose="00000500000000000000" pitchFamily="2" charset="-122"/>
            </a:endParaRPr>
          </a:p>
        </p:txBody>
      </p:sp>
    </p:spTree>
    <p:extLst>
      <p:ext uri="{BB962C8B-B14F-4D97-AF65-F5344CB8AC3E}">
        <p14:creationId xmlns:p14="http://schemas.microsoft.com/office/powerpoint/2010/main" val="11814893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randombar(horizontal)">
                                      <p:cBhvr>
                                        <p:cTn id="33" dur="500"/>
                                        <p:tgtEl>
                                          <p:spTgt spid="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randombar(horizontal)">
                                      <p:cBhvr>
                                        <p:cTn id="50" dur="500"/>
                                        <p:tgtEl>
                                          <p:spTgt spid="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par>
                                <p:cTn id="54" presetID="14" presetClass="entr" presetSubtype="1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horizont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4" grpId="0" animBg="1"/>
      <p:bldP spid="3" grpId="0"/>
      <p:bldP spid="4" grpId="0"/>
      <p:bldP spid="5" grpId="0"/>
      <p:bldP spid="2" grpId="0"/>
      <p:bldP spid="8" grpId="0"/>
      <p:bldP spid="10"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CC6A731-14D4-4741-9EBB-CB8355202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69452" flipH="1">
            <a:off x="1152935" y="586796"/>
            <a:ext cx="11306697" cy="10287000"/>
          </a:xfrm>
          <a:prstGeom prst="rect">
            <a:avLst/>
          </a:prstGeom>
          <a:effectLst>
            <a:outerShdw blurRad="12700" dist="12700" dir="2700000" algn="tl" rotWithShape="0">
              <a:prstClr val="black">
                <a:alpha val="40000"/>
              </a:prstClr>
            </a:outerShdw>
          </a:effectLst>
        </p:spPr>
      </p:pic>
      <p:pic>
        <p:nvPicPr>
          <p:cNvPr id="2" name="图片 1">
            <a:extLst>
              <a:ext uri="{FF2B5EF4-FFF2-40B4-BE49-F238E27FC236}">
                <a16:creationId xmlns:a16="http://schemas.microsoft.com/office/drawing/2014/main" id="{4C5CAE8E-E87B-4401-B719-9A57BACEE967}"/>
              </a:ext>
            </a:extLst>
          </p:cNvPr>
          <p:cNvPicPr>
            <a:picLocks noChangeAspect="1"/>
          </p:cNvPicPr>
          <p:nvPr/>
        </p:nvPicPr>
        <p:blipFill>
          <a:blip r:embed="rId3"/>
          <a:stretch>
            <a:fillRect/>
          </a:stretch>
        </p:blipFill>
        <p:spPr>
          <a:xfrm>
            <a:off x="6302231" y="-221095"/>
            <a:ext cx="6255038" cy="2651990"/>
          </a:xfrm>
          <a:prstGeom prst="rect">
            <a:avLst/>
          </a:prstGeom>
          <a:effectLst>
            <a:outerShdw blurRad="25400" dist="25400" dir="2700000" algn="tl" rotWithShape="0">
              <a:prstClr val="black">
                <a:alpha val="40000"/>
              </a:prstClr>
            </a:outerShdw>
          </a:effectLst>
        </p:spPr>
      </p:pic>
      <p:pic>
        <p:nvPicPr>
          <p:cNvPr id="5" name="图片 4">
            <a:extLst>
              <a:ext uri="{FF2B5EF4-FFF2-40B4-BE49-F238E27FC236}">
                <a16:creationId xmlns:a16="http://schemas.microsoft.com/office/drawing/2014/main" id="{FDC9D8FB-3F46-4EE4-AB30-064D74D8B1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1325395" y="2812402"/>
            <a:ext cx="6962606" cy="6962606"/>
          </a:xfrm>
          <a:prstGeom prst="rect">
            <a:avLst/>
          </a:prstGeom>
          <a:effectLst>
            <a:outerShdw blurRad="50800" dist="38100" dir="2700000" algn="tl" rotWithShape="0">
              <a:prstClr val="black">
                <a:alpha val="40000"/>
              </a:prstClr>
            </a:outerShdw>
          </a:effectLst>
        </p:spPr>
      </p:pic>
      <p:sp>
        <p:nvSpPr>
          <p:cNvPr id="10" name="Hộp Văn bản 15">
            <a:extLst>
              <a:ext uri="{FF2B5EF4-FFF2-40B4-BE49-F238E27FC236}">
                <a16:creationId xmlns:a16="http://schemas.microsoft.com/office/drawing/2014/main" id="{989E27F6-96E7-4EED-B1F5-B7416308AE7B}"/>
              </a:ext>
            </a:extLst>
          </p:cNvPr>
          <p:cNvSpPr txBox="1"/>
          <p:nvPr/>
        </p:nvSpPr>
        <p:spPr>
          <a:xfrm>
            <a:off x="6775803" y="800100"/>
            <a:ext cx="4427621" cy="1015663"/>
          </a:xfrm>
          <a:prstGeom prst="rect">
            <a:avLst/>
          </a:prstGeom>
          <a:noFill/>
        </p:spPr>
        <p:txBody>
          <a:bodyPr wrap="square" rtlCol="0">
            <a:spAutoFit/>
          </a:bodyPr>
          <a:lstStyle/>
          <a:p>
            <a:pPr algn="ctr"/>
            <a:r>
              <a:rPr lang="en-US" sz="6000" b="1" smtClean="0">
                <a:solidFill>
                  <a:schemeClr val="bg1"/>
                </a:solidFill>
                <a:effectLst>
                  <a:glow rad="266700">
                    <a:schemeClr val="accent5">
                      <a:satMod val="175000"/>
                      <a:alpha val="46000"/>
                    </a:schemeClr>
                  </a:glow>
                </a:effectLst>
                <a:latin typeface="#9Slide05 SVNBeloved" pitchFamily="2" charset="0"/>
              </a:rPr>
              <a:t>Dặn dò</a:t>
            </a:r>
            <a:endParaRPr lang="en-US" sz="6000" b="1">
              <a:solidFill>
                <a:schemeClr val="bg1"/>
              </a:solidFill>
              <a:effectLst>
                <a:glow rad="266700">
                  <a:schemeClr val="accent5">
                    <a:satMod val="175000"/>
                    <a:alpha val="46000"/>
                  </a:schemeClr>
                </a:glow>
              </a:effectLst>
              <a:latin typeface="#9Slide05 SVNBeloved" pitchFamily="2" charset="0"/>
            </a:endParaRPr>
          </a:p>
        </p:txBody>
      </p:sp>
      <p:sp>
        <p:nvSpPr>
          <p:cNvPr id="11" name="TextBox 11"/>
          <p:cNvSpPr txBox="1"/>
          <p:nvPr/>
        </p:nvSpPr>
        <p:spPr>
          <a:xfrm>
            <a:off x="2927703" y="4411162"/>
            <a:ext cx="7696200" cy="3187091"/>
          </a:xfrm>
          <a:prstGeom prst="rect">
            <a:avLst/>
          </a:prstGeom>
          <a:noFill/>
        </p:spPr>
        <p:txBody>
          <a:bodyPr wrap="square" lIns="0" tIns="0" rIns="0" bIns="0" rtlCol="0" anchor="t">
            <a:spAutoFit/>
          </a:bodyPr>
          <a:lstStyle/>
          <a:p>
            <a:pPr algn="just">
              <a:lnSpc>
                <a:spcPct val="150000"/>
              </a:lnSpc>
            </a:pPr>
            <a:r>
              <a:rPr lang="en-US" sz="4800" smtClean="0">
                <a:latin typeface="Arial" panose="020B0604020202020204" pitchFamily="34" charset="0"/>
                <a:cs typeface="Arial" panose="020B0604020202020204" pitchFamily="34" charset="0"/>
              </a:rPr>
              <a:t>Em</a:t>
            </a:r>
            <a:r>
              <a:rPr lang="en-US" sz="4800" dirty="0">
                <a:latin typeface="Arial" panose="020B0604020202020204" pitchFamily="34" charset="0"/>
                <a:cs typeface="Arial" panose="020B0604020202020204" pitchFamily="34" charset="0"/>
              </a:rPr>
              <a:t> </a:t>
            </a:r>
            <a:r>
              <a:rPr lang="en-US" sz="4800" smtClean="0">
                <a:latin typeface="Arial" panose="020B0604020202020204" pitchFamily="34" charset="0"/>
                <a:cs typeface="Arial" panose="020B0604020202020204" pitchFamily="34" charset="0"/>
              </a:rPr>
              <a:t>hoàn </a:t>
            </a:r>
            <a:r>
              <a:rPr lang="en-US" sz="4800" err="1">
                <a:latin typeface="Arial" panose="020B0604020202020204" pitchFamily="34" charset="0"/>
                <a:cs typeface="Arial" panose="020B0604020202020204" pitchFamily="34" charset="0"/>
              </a:rPr>
              <a:t>chỉnh</a:t>
            </a:r>
            <a:r>
              <a:rPr lang="en-US" sz="4800">
                <a:latin typeface="Arial" panose="020B0604020202020204" pitchFamily="34" charset="0"/>
                <a:cs typeface="Arial" panose="020B0604020202020204" pitchFamily="34" charset="0"/>
              </a:rPr>
              <a:t> </a:t>
            </a:r>
            <a:r>
              <a:rPr lang="en-US" sz="4800" smtClean="0">
                <a:latin typeface="Arial" panose="020B0604020202020204" pitchFamily="34" charset="0"/>
                <a:cs typeface="Arial" panose="020B0604020202020204" pitchFamily="34" charset="0"/>
              </a:rPr>
              <a:t>dàn ý bài văn và chuẩn bị cho tiết kiểm tra viết.</a:t>
            </a:r>
            <a:endParaRPr lang="en-US" sz="4800" dirty="0">
              <a:latin typeface="Arial" panose="020B0604020202020204" pitchFamily="34" charset="0"/>
              <a:cs typeface="Arial" panose="020B0604020202020204" pitchFamily="34" charset="0"/>
            </a:endParaRPr>
          </a:p>
        </p:txBody>
      </p:sp>
      <p:pic>
        <p:nvPicPr>
          <p:cNvPr id="12" name="图片 31">
            <a:extLst>
              <a:ext uri="{FF2B5EF4-FFF2-40B4-BE49-F238E27FC236}">
                <a16:creationId xmlns:a16="http://schemas.microsoft.com/office/drawing/2014/main" id="{F551D5D5-1435-45F0-8EB5-FC3C7DA4937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5518" y="7803378"/>
            <a:ext cx="13317118"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31">
            <a:extLst>
              <a:ext uri="{FF2B5EF4-FFF2-40B4-BE49-F238E27FC236}">
                <a16:creationId xmlns:a16="http://schemas.microsoft.com/office/drawing/2014/main" id="{F551D5D5-1435-45F0-8EB5-FC3C7DA4937F}"/>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r="49123"/>
          <a:stretch/>
        </p:blipFill>
        <p:spPr bwMode="auto">
          <a:xfrm>
            <a:off x="11658600" y="7803378"/>
            <a:ext cx="66294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0">
            <a:extLst>
              <a:ext uri="{FF2B5EF4-FFF2-40B4-BE49-F238E27FC236}">
                <a16:creationId xmlns:a16="http://schemas.microsoft.com/office/drawing/2014/main" id="{E1964DA2-048F-4096-BDED-0CA5C5B28A1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558142"/>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250"/>
                                        <p:tgtEl>
                                          <p:spTgt spid="10"/>
                                        </p:tgtEl>
                                      </p:cBhvr>
                                    </p:animEffect>
                                    <p:anim calcmode="lin" valueType="num">
                                      <p:cBhvr>
                                        <p:cTn id="12" dur="1250" fill="hold"/>
                                        <p:tgtEl>
                                          <p:spTgt spid="10"/>
                                        </p:tgtEl>
                                        <p:attrNameLst>
                                          <p:attrName>ppt_x</p:attrName>
                                        </p:attrNameLst>
                                      </p:cBhvr>
                                      <p:tavLst>
                                        <p:tav tm="0">
                                          <p:val>
                                            <p:strVal val="#ppt_x"/>
                                          </p:val>
                                        </p:tav>
                                        <p:tav tm="100000">
                                          <p:val>
                                            <p:strVal val="#ppt_x"/>
                                          </p:val>
                                        </p:tav>
                                      </p:tavLst>
                                    </p:anim>
                                    <p:anim calcmode="lin" valueType="num">
                                      <p:cBhvr>
                                        <p:cTn id="13" dur="1250" fill="hold"/>
                                        <p:tgtEl>
                                          <p:spTgt spid="10"/>
                                        </p:tgtEl>
                                        <p:attrNameLst>
                                          <p:attrName>ppt_y</p:attrName>
                                        </p:attrNameLst>
                                      </p:cBhvr>
                                      <p:tavLst>
                                        <p:tav tm="0">
                                          <p:val>
                                            <p:strVal val="#ppt_y+.1"/>
                                          </p:val>
                                        </p:tav>
                                        <p:tav tm="100000">
                                          <p:val>
                                            <p:strVal val="#ppt_y"/>
                                          </p:val>
                                        </p:tav>
                                      </p:tavLst>
                                    </p:anim>
                                  </p:childTnLst>
                                </p:cTn>
                              </p:par>
                              <p:par>
                                <p:cTn id="14" presetID="22" presetClass="entr" presetSubtype="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5358701" y="1263827"/>
            <a:ext cx="13159163" cy="8205788"/>
          </a:xfrm>
          <a:prstGeom prst="rect">
            <a:avLst/>
          </a:prstGeom>
          <a:blipFill dpi="0" rotWithShape="1">
            <a:blip r:embed="rId3" cstate="screen">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b="1"/>
          </a:p>
        </p:txBody>
      </p:sp>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79570" y="1196579"/>
            <a:ext cx="7768022" cy="77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84083" y="6834188"/>
            <a:ext cx="955833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8275" y="4291631"/>
            <a:ext cx="870585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04865C3-72A0-4E9F-8423-B6209231B2E9}"/>
              </a:ext>
            </a:extLst>
          </p:cNvPr>
          <p:cNvPicPr>
            <a:picLocks noChangeAspect="1" noChangeArrowheads="1"/>
          </p:cNvPicPr>
          <p:nvPr/>
        </p:nvPicPr>
        <p:blipFill>
          <a:blip r:embed="rId7" cstate="screen">
            <a:clrChange>
              <a:clrFrom>
                <a:srgbClr val="F9C2C5"/>
              </a:clrFrom>
              <a:clrTo>
                <a:srgbClr val="F9C2C5">
                  <a:alpha val="0"/>
                </a:srgbClr>
              </a:clrTo>
            </a:clrChange>
            <a:extLst>
              <a:ext uri="{28A0092B-C50C-407E-A947-70E740481C1C}">
                <a14:useLocalDpi xmlns:a14="http://schemas.microsoft.com/office/drawing/2010/main"/>
              </a:ext>
            </a:extLst>
          </a:blip>
          <a:srcRect/>
          <a:stretch>
            <a:fillRect/>
          </a:stretch>
        </p:blipFill>
        <p:spPr bwMode="auto">
          <a:xfrm>
            <a:off x="6527008" y="35720"/>
            <a:ext cx="5345906"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2748851" y="5179838"/>
            <a:ext cx="5219700" cy="3683793"/>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76938" y="8200776"/>
            <a:ext cx="1626395" cy="185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1742696">
            <a:off x="2016171" y="8702681"/>
            <a:ext cx="1000125" cy="113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50032" y="140495"/>
            <a:ext cx="3890964" cy="2890838"/>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283620" y="7970045"/>
            <a:ext cx="2424113" cy="200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6236871" y="3192727"/>
            <a:ext cx="1185108" cy="1098905"/>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4744123" y="7563296"/>
            <a:ext cx="1315676" cy="1219974"/>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3" cstate="screen">
            <a:clrChange>
              <a:clrFrom>
                <a:srgbClr val="EFEDE0"/>
              </a:clrFrom>
              <a:clrTo>
                <a:srgbClr val="EFEDE0">
                  <a:alpha val="0"/>
                </a:srgbClr>
              </a:clrTo>
            </a:clrChange>
            <a:extLst>
              <a:ext uri="{28A0092B-C50C-407E-A947-70E740481C1C}">
                <a14:useLocalDpi xmlns:a14="http://schemas.microsoft.com/office/drawing/2010/main"/>
              </a:ext>
            </a:extLst>
          </a:blip>
          <a:srcRect/>
          <a:stretch/>
        </p:blipFill>
        <p:spPr>
          <a:xfrm>
            <a:off x="15107355" y="322085"/>
            <a:ext cx="1185108" cy="1098905"/>
          </a:xfrm>
          <a:prstGeom prst="rect">
            <a:avLst/>
          </a:prstGeom>
          <a:effectLst>
            <a:glow rad="63500">
              <a:schemeClr val="accent4">
                <a:satMod val="175000"/>
                <a:alpha val="40000"/>
              </a:schemeClr>
            </a:glow>
          </a:effectLst>
        </p:spPr>
      </p:pic>
      <p:sp>
        <p:nvSpPr>
          <p:cNvPr id="21" name="TextBox 9"/>
          <p:cNvSpPr txBox="1"/>
          <p:nvPr/>
        </p:nvSpPr>
        <p:spPr>
          <a:xfrm>
            <a:off x="7824738" y="4866591"/>
            <a:ext cx="7956454" cy="1523494"/>
          </a:xfrm>
          <a:prstGeom prst="rect">
            <a:avLst/>
          </a:prstGeom>
        </p:spPr>
        <p:txBody>
          <a:bodyPr lIns="0" tIns="0" rIns="0" bIns="0" rtlCol="0" anchor="t">
            <a:spAutoFit/>
          </a:bodyPr>
          <a:lstStyle/>
          <a:p>
            <a:pPr algn="ctr">
              <a:lnSpc>
                <a:spcPct val="150000"/>
              </a:lnSpc>
            </a:pPr>
            <a:r>
              <a:rPr lang="en-US" sz="7200" smtClean="0">
                <a:solidFill>
                  <a:srgbClr val="C00000"/>
                </a:solidFill>
                <a:latin typeface="Prompt Bold"/>
              </a:rPr>
              <a:t>Chọn đề bài</a:t>
            </a:r>
            <a:endParaRPr lang="en-US" sz="7200" dirty="0">
              <a:solidFill>
                <a:srgbClr val="C00000"/>
              </a:solidFill>
              <a:latin typeface="Prompt Bold"/>
            </a:endParaRPr>
          </a:p>
        </p:txBody>
      </p:sp>
      <p:sp>
        <p:nvSpPr>
          <p:cNvPr id="23" name="TextBox 8"/>
          <p:cNvSpPr txBox="1"/>
          <p:nvPr/>
        </p:nvSpPr>
        <p:spPr>
          <a:xfrm>
            <a:off x="7894687" y="3806624"/>
            <a:ext cx="7956454" cy="1154162"/>
          </a:xfrm>
          <a:prstGeom prst="rect">
            <a:avLst/>
          </a:prstGeom>
        </p:spPr>
        <p:txBody>
          <a:bodyPr lIns="0" tIns="0" rIns="0" bIns="0" rtlCol="0" anchor="t">
            <a:spAutoFit/>
          </a:bodyPr>
          <a:lstStyle/>
          <a:p>
            <a:pPr algn="ctr">
              <a:lnSpc>
                <a:spcPts val="8800"/>
              </a:lnSpc>
            </a:pPr>
            <a:r>
              <a:rPr lang="en-US" sz="8000" spc="159" dirty="0" err="1">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HOẠT</a:t>
            </a:r>
            <a:r>
              <a:rPr lang="en-US" sz="8000" spc="159" dirty="0">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8000" spc="159" err="1">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ĐỘNG</a:t>
            </a:r>
            <a:r>
              <a:rPr lang="en-US" sz="8000" spc="159">
                <a:solidFill>
                  <a:srgbClr val="002060"/>
                </a:solidFill>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8000" spc="160" smtClean="0">
                <a:solidFill>
                  <a:srgbClr val="002060"/>
                </a:solidFill>
                <a:latin typeface="Prompt Bold"/>
              </a:rPr>
              <a:t>1:</a:t>
            </a:r>
            <a:endParaRPr lang="en-US" sz="8000" spc="160" dirty="0">
              <a:solidFill>
                <a:srgbClr val="002060"/>
              </a:solidFill>
              <a:latin typeface="Prompt Bold"/>
            </a:endParaRPr>
          </a:p>
        </p:txBody>
      </p:sp>
    </p:spTree>
    <p:extLst>
      <p:ext uri="{BB962C8B-B14F-4D97-AF65-F5344CB8AC3E}">
        <p14:creationId xmlns:p14="http://schemas.microsoft.com/office/powerpoint/2010/main" val="24990488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780" b="20410"/>
          <a:stretch/>
        </p:blipFill>
        <p:spPr>
          <a:xfrm>
            <a:off x="-1" y="0"/>
            <a:ext cx="18288001" cy="10287000"/>
          </a:xfrm>
          <a:prstGeom prst="rect">
            <a:avLst/>
          </a:prstGeom>
        </p:spPr>
      </p:pic>
      <p:sp>
        <p:nvSpPr>
          <p:cNvPr id="10" name="Rectangle: Rounded Corners 18">
            <a:extLst>
              <a:ext uri="{FF2B5EF4-FFF2-40B4-BE49-F238E27FC236}">
                <a16:creationId xmlns:a16="http://schemas.microsoft.com/office/drawing/2014/main" id="{C12AF386-10E7-4C03-91B5-7499842FAE72}"/>
              </a:ext>
            </a:extLst>
          </p:cNvPr>
          <p:cNvSpPr/>
          <p:nvPr/>
        </p:nvSpPr>
        <p:spPr>
          <a:xfrm>
            <a:off x="2362200" y="2188427"/>
            <a:ext cx="12649200" cy="3728135"/>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pic>
        <p:nvPicPr>
          <p:cNvPr id="3" name="Picture 2">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965" b="83977" l="7895" r="42983"/>
                    </a14:imgEffect>
                  </a14:imgLayer>
                </a14:imgProps>
              </a:ext>
            </a:extLst>
          </a:blip>
          <a:srcRect l="3509" t="18714" r="52631" b="8772"/>
          <a:stretch/>
        </p:blipFill>
        <p:spPr>
          <a:xfrm>
            <a:off x="24581" y="5829300"/>
            <a:ext cx="3810000" cy="4724400"/>
          </a:xfrm>
          <a:prstGeom prst="rect">
            <a:avLst/>
          </a:prstGeom>
        </p:spPr>
      </p:pic>
      <p:pic>
        <p:nvPicPr>
          <p:cNvPr id="4" name="Picture 3">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264" b="58056" l="40990" r="70000">
                        <a14:backgroundMark x1="53542" y1="15069" x2="56615" y2="22778"/>
                        <a14:backgroundMark x1="57604" y1="25972" x2="51146" y2="27292"/>
                        <a14:backgroundMark x1="51510" y1="27778" x2="50469" y2="40417"/>
                        <a14:backgroundMark x1="44688" y1="25486" x2="49479" y2="27292"/>
                      </a14:backgroundRemoval>
                    </a14:imgEffect>
                  </a14:imgLayer>
                </a14:imgProps>
              </a:ext>
            </a:extLst>
          </a:blip>
          <a:srcRect l="33334" t="4679" r="28947" b="41520"/>
          <a:stretch/>
        </p:blipFill>
        <p:spPr>
          <a:xfrm>
            <a:off x="14431297" y="6770739"/>
            <a:ext cx="3276600" cy="3505200"/>
          </a:xfrm>
          <a:prstGeom prst="rect">
            <a:avLst/>
          </a:prstGeom>
        </p:spPr>
      </p:pic>
      <p:pic>
        <p:nvPicPr>
          <p:cNvPr id="5" name="Picture 4">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32917" b="89375" l="67083" r="96406">
                        <a14:backgroundMark x1="88177" y1="37778" x2="90260" y2="46806"/>
                        <a14:backgroundMark x1="77344" y1="59514" x2="78021" y2="67639"/>
                        <a14:backgroundMark x1="73594" y1="47292" x2="78698" y2="53611"/>
                      </a14:backgroundRemoval>
                    </a14:imgEffect>
                  </a14:imgLayer>
                </a14:imgProps>
              </a:ext>
            </a:extLst>
          </a:blip>
          <a:srcRect l="64912" t="26608" b="9065"/>
          <a:stretch/>
        </p:blipFill>
        <p:spPr>
          <a:xfrm>
            <a:off x="11734800" y="5916562"/>
            <a:ext cx="3048000" cy="4191000"/>
          </a:xfrm>
          <a:prstGeom prst="rect">
            <a:avLst/>
          </a:prstGeom>
        </p:spPr>
      </p:pic>
      <p:pic>
        <p:nvPicPr>
          <p:cNvPr id="6" name="Picture 5">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1071" r="100000">
                        <a14:foregroundMark x1="30835" y1="79074" x2="56103" y2="86111"/>
                        <a14:backgroundMark x1="81263" y1="52870" x2="75696" y2="93519"/>
                        <a14:backgroundMark x1="9957" y1="27778" x2="55675" y2="3333"/>
                        <a14:backgroundMark x1="18951" y1="28519" x2="33833" y2="48426"/>
                        <a14:backgroundMark x1="64133" y1="27407" x2="48394" y2="36574"/>
                        <a14:backgroundMark x1="17666" y1="78704" x2="59101" y2="90185"/>
                        <a14:backgroundMark x1="74411" y1="52500" x2="57388" y2="55463"/>
                      </a14:backgroundRemoval>
                    </a14:imgEffect>
                  </a14:imgLayer>
                </a14:imgProps>
              </a:ext>
            </a:extLst>
          </a:blip>
          <a:stretch>
            <a:fillRect/>
          </a:stretch>
        </p:blipFill>
        <p:spPr>
          <a:xfrm>
            <a:off x="7544563" y="5885836"/>
            <a:ext cx="4010265" cy="4637138"/>
          </a:xfrm>
          <a:prstGeom prst="rect">
            <a:avLst/>
          </a:prstGeom>
        </p:spPr>
      </p:pic>
      <p:pic>
        <p:nvPicPr>
          <p:cNvPr id="7" name="Picture 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99222" l="167" r="98500">
                        <a14:foregroundMark x1="13833" y1="65556" x2="333" y2="67889"/>
                        <a14:foregroundMark x1="10167" y1="77222" x2="49500" y2="99222"/>
                        <a14:backgroundMark x1="81500" y1="76889" x2="29833" y2="88889"/>
                        <a14:backgroundMark x1="64333" y1="69333" x2="59167" y2="79667"/>
                        <a14:backgroundMark x1="76333" y1="34889" x2="48833" y2="37000"/>
                        <a14:backgroundMark x1="49500" y1="37333" x2="46333" y2="51444"/>
                        <a14:backgroundMark x1="13833" y1="28333" x2="36000" y2="36556"/>
                        <a14:backgroundMark x1="10167" y1="50000" x2="24667" y2="53444"/>
                        <a14:backgroundMark x1="80833" y1="70667" x2="63333" y2="67222"/>
                        <a14:backgroundMark x1="26167" y1="59000" x2="24167" y2="71000"/>
                        <a14:backgroundMark x1="26667" y1="86889" x2="28333" y2="93667"/>
                        <a14:backgroundMark x1="24167" y1="68111" x2="39000" y2="85333"/>
                        <a14:backgroundMark x1="37500" y1="72556" x2="54000" y2="74333"/>
                        <a14:backgroundMark x1="35000" y1="88333" x2="42667" y2="91444"/>
                        <a14:backgroundMark x1="34500" y1="88778" x2="33833" y2="98667"/>
                        <a14:backgroundMark x1="35500" y1="92556" x2="43167" y2="97667"/>
                        <a14:backgroundMark x1="9667" y1="75667" x2="25167" y2="80444"/>
                        <a14:backgroundMark x1="21500" y1="80444" x2="16833" y2="86333"/>
                        <a14:backgroundMark x1="3000" y1="66000" x2="3000" y2="72222"/>
                        <a14:backgroundMark x1="12167" y1="66000" x2="13833" y2="68111"/>
                        <a14:backgroundMark x1="13833" y1="75667" x2="16333" y2="87000"/>
                        <a14:backgroundMark x1="35500" y1="85000" x2="35500" y2="96667"/>
                        <a14:backgroundMark x1="12833" y1="78111" x2="34500" y2="90444"/>
                        <a14:backgroundMark x1="35500" y1="92889" x2="46333" y2="97667"/>
                        <a14:backgroundMark x1="6500" y1="65333" x2="17333" y2="78444"/>
                        <a14:backgroundMark x1="8667" y1="60556" x2="20000" y2="75333"/>
                        <a14:backgroundMark x1="5500" y1="64667" x2="11167" y2="80111"/>
                        <a14:backgroundMark x1="16833" y1="64667" x2="22000" y2="82556"/>
                        <a14:backgroundMark x1="23000" y1="67444" x2="26167" y2="82889"/>
                        <a14:backgroundMark x1="20500" y1="64333" x2="27167" y2="72889"/>
                        <a14:backgroundMark x1="11167" y1="83222" x2="30833" y2="90111"/>
                        <a14:backgroundMark x1="42167" y1="85333" x2="57667" y2="90111"/>
                        <a14:backgroundMark x1="66500" y1="80778" x2="81333" y2="86000"/>
                        <a14:backgroundMark x1="26167" y1="86000" x2="32333" y2="95667"/>
                        <a14:backgroundMark x1="17833" y1="84222" x2="36500" y2="96000"/>
                      </a14:backgroundRemoval>
                    </a14:imgEffect>
                  </a14:imgLayer>
                </a14:imgProps>
              </a:ext>
            </a:extLst>
          </a:blip>
          <a:srcRect l="11118" t="13334" r="12881" b="22665"/>
          <a:stretch/>
        </p:blipFill>
        <p:spPr>
          <a:xfrm>
            <a:off x="5092644" y="6848169"/>
            <a:ext cx="2451919" cy="3097161"/>
          </a:xfrm>
          <a:prstGeom prst="rect">
            <a:avLst/>
          </a:prstGeom>
        </p:spPr>
      </p:pic>
      <p:sp>
        <p:nvSpPr>
          <p:cNvPr id="8" name="Hộp Văn bản 1">
            <a:extLst>
              <a:ext uri="{FF2B5EF4-FFF2-40B4-BE49-F238E27FC236}">
                <a16:creationId xmlns:a16="http://schemas.microsoft.com/office/drawing/2014/main" id="{90E90819-BB3F-49AD-A4DE-31F824902EAB}"/>
              </a:ext>
            </a:extLst>
          </p:cNvPr>
          <p:cNvSpPr txBox="1"/>
          <p:nvPr/>
        </p:nvSpPr>
        <p:spPr>
          <a:xfrm>
            <a:off x="1940467" y="172553"/>
            <a:ext cx="13878656" cy="1862048"/>
          </a:xfrm>
          <a:prstGeom prst="rect">
            <a:avLst/>
          </a:prstGeom>
          <a:noFill/>
        </p:spPr>
        <p:txBody>
          <a:bodyPr wrap="square" rtlCol="0">
            <a:spAutoFit/>
          </a:bodyPr>
          <a:lstStyle/>
          <a:p>
            <a:pPr algn="ctr"/>
            <a:r>
              <a:rPr lang="en-US" sz="11500" smtClean="0">
                <a:solidFill>
                  <a:srgbClr val="FFFF00"/>
                </a:solidFill>
                <a:effectLst>
                  <a:glow rad="101600">
                    <a:schemeClr val="accent5">
                      <a:lumMod val="60000"/>
                      <a:lumOff val="40000"/>
                      <a:alpha val="35000"/>
                    </a:schemeClr>
                  </a:glow>
                </a:effectLst>
                <a:latin typeface="#9Slide05 SVNHaptic Script" panose="00000500000000000000" pitchFamily="2" charset="0"/>
              </a:rPr>
              <a:t>Vương quốc nấm</a:t>
            </a:r>
            <a:endParaRPr lang="en-US" sz="11500">
              <a:solidFill>
                <a:srgbClr val="FFFF00"/>
              </a:solidFill>
              <a:effectLst>
                <a:glow rad="101600">
                  <a:schemeClr val="accent5">
                    <a:lumMod val="60000"/>
                    <a:lumOff val="40000"/>
                    <a:alpha val="35000"/>
                  </a:schemeClr>
                </a:glow>
              </a:effectLst>
              <a:latin typeface="#9Slide05 SVNHaptic Script" panose="00000500000000000000" pitchFamily="2" charset="0"/>
            </a:endParaRPr>
          </a:p>
        </p:txBody>
      </p:sp>
      <p:sp>
        <p:nvSpPr>
          <p:cNvPr id="9" name="Hộp Văn bản 18">
            <a:extLst>
              <a:ext uri="{FF2B5EF4-FFF2-40B4-BE49-F238E27FC236}">
                <a16:creationId xmlns:a16="http://schemas.microsoft.com/office/drawing/2014/main" id="{9CC676F1-D841-49BC-B395-036AA697A40E}"/>
              </a:ext>
            </a:extLst>
          </p:cNvPr>
          <p:cNvSpPr txBox="1"/>
          <p:nvPr/>
        </p:nvSpPr>
        <p:spPr>
          <a:xfrm>
            <a:off x="3482060" y="2188427"/>
            <a:ext cx="10773697" cy="3333220"/>
          </a:xfrm>
          <a:prstGeom prst="rect">
            <a:avLst/>
          </a:prstGeom>
          <a:noFill/>
        </p:spPr>
        <p:txBody>
          <a:bodyPr wrap="square" rtlCol="0">
            <a:spAutoFit/>
          </a:bodyPr>
          <a:lstStyle/>
          <a:p>
            <a:pPr algn="just">
              <a:lnSpc>
                <a:spcPct val="130000"/>
              </a:lnSpc>
            </a:pPr>
            <a:r>
              <a:rPr lang="en-US" sz="5400" smtClean="0">
                <a:solidFill>
                  <a:srgbClr val="C00000"/>
                </a:solidFill>
                <a:latin typeface="#9Slide05 SVNHaptic Script" panose="00000500000000000000" pitchFamily="2" charset="0"/>
              </a:rPr>
              <a:t>Xin chào các bạn, hãy cùng mình khám phá vương quốc nấm bằng cách giải những câu đố để tìm các đồ vật bí ẩn trong mỗi cây nấm nhé!</a:t>
            </a:r>
            <a:endParaRPr lang="en-US" sz="5400">
              <a:solidFill>
                <a:srgbClr val="C00000"/>
              </a:solidFill>
              <a:latin typeface="#9Slide05 SVNHaptic Script" panose="00000500000000000000" pitchFamily="2" charset="0"/>
            </a:endParaRPr>
          </a:p>
        </p:txBody>
      </p:sp>
      <p:pic>
        <p:nvPicPr>
          <p:cNvPr id="11" name="Picture 1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33367" b="49949" l="10313" r="24406"/>
                    </a14:imgEffect>
                  </a14:imgLayer>
                </a14:imgProps>
              </a:ext>
            </a:extLst>
          </a:blip>
          <a:srcRect l="9409" t="33392" r="74226" b="49141"/>
          <a:stretch/>
        </p:blipFill>
        <p:spPr>
          <a:xfrm>
            <a:off x="530485" y="1453419"/>
            <a:ext cx="3540950" cy="3999948"/>
          </a:xfrm>
          <a:prstGeom prst="rect">
            <a:avLst/>
          </a:prstGeom>
        </p:spPr>
      </p:pic>
    </p:spTree>
    <p:extLst>
      <p:ext uri="{BB962C8B-B14F-4D97-AF65-F5344CB8AC3E}">
        <p14:creationId xmlns:p14="http://schemas.microsoft.com/office/powerpoint/2010/main" val="4142260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250" fill="hold"/>
                                        <p:tgtEl>
                                          <p:spTgt spid="8"/>
                                        </p:tgtEl>
                                        <p:attrNameLst>
                                          <p:attrName>ppt_w</p:attrName>
                                        </p:attrNameLst>
                                      </p:cBhvr>
                                      <p:tavLst>
                                        <p:tav tm="0">
                                          <p:val>
                                            <p:fltVal val="0"/>
                                          </p:val>
                                        </p:tav>
                                        <p:tav tm="100000">
                                          <p:val>
                                            <p:strVal val="#ppt_w"/>
                                          </p:val>
                                        </p:tav>
                                      </p:tavLst>
                                    </p:anim>
                                    <p:anim calcmode="lin" valueType="num">
                                      <p:cBhvr>
                                        <p:cTn id="8" dur="1250" fill="hold"/>
                                        <p:tgtEl>
                                          <p:spTgt spid="8"/>
                                        </p:tgtEl>
                                        <p:attrNameLst>
                                          <p:attrName>ppt_h</p:attrName>
                                        </p:attrNameLst>
                                      </p:cBhvr>
                                      <p:tavLst>
                                        <p:tav tm="0">
                                          <p:val>
                                            <p:fltVal val="0"/>
                                          </p:val>
                                        </p:tav>
                                        <p:tav tm="100000">
                                          <p:val>
                                            <p:strVal val="#ppt_h"/>
                                          </p:val>
                                        </p:tav>
                                      </p:tavLst>
                                    </p:anim>
                                    <p:animEffect transition="in" filter="fade">
                                      <p:cBhvr>
                                        <p:cTn id="9" dur="1250"/>
                                        <p:tgtEl>
                                          <p:spTgt spid="8"/>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p:cTn id="12" dur="1750" fill="hold"/>
                                        <p:tgtEl>
                                          <p:spTgt spid="9"/>
                                        </p:tgtEl>
                                        <p:attrNameLst>
                                          <p:attrName>ppt_w</p:attrName>
                                        </p:attrNameLst>
                                      </p:cBhvr>
                                      <p:tavLst>
                                        <p:tav tm="0">
                                          <p:val>
                                            <p:fltVal val="0"/>
                                          </p:val>
                                        </p:tav>
                                        <p:tav tm="100000">
                                          <p:val>
                                            <p:strVal val="#ppt_w"/>
                                          </p:val>
                                        </p:tav>
                                      </p:tavLst>
                                    </p:anim>
                                    <p:anim calcmode="lin" valueType="num">
                                      <p:cBhvr>
                                        <p:cTn id="13" dur="1750" fill="hold"/>
                                        <p:tgtEl>
                                          <p:spTgt spid="9"/>
                                        </p:tgtEl>
                                        <p:attrNameLst>
                                          <p:attrName>ppt_h</p:attrName>
                                        </p:attrNameLst>
                                      </p:cBhvr>
                                      <p:tavLst>
                                        <p:tav tm="0">
                                          <p:val>
                                            <p:fltVal val="0"/>
                                          </p:val>
                                        </p:tav>
                                        <p:tav tm="100000">
                                          <p:val>
                                            <p:strVal val="#ppt_h"/>
                                          </p:val>
                                        </p:tav>
                                      </p:tavLst>
                                    </p:anim>
                                    <p:animEffect transition="in" filter="fade">
                                      <p:cBhvr>
                                        <p:cTn id="14" dur="1750"/>
                                        <p:tgtEl>
                                          <p:spTgt spid="9"/>
                                        </p:tgtEl>
                                      </p:cBhvr>
                                    </p:animEffect>
                                  </p:childTnLst>
                                </p:cTn>
                              </p:par>
                              <p:par>
                                <p:cTn id="15" presetID="53" presetClass="entr" presetSubtype="16" fill="hold" nodeType="withEffect">
                                  <p:stCondLst>
                                    <p:cond delay="10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290" y="16328"/>
            <a:ext cx="18300290" cy="10270672"/>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1091428" y="921156"/>
            <a:ext cx="16092854" cy="84582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TextBox 1"/>
          <p:cNvSpPr txBox="1"/>
          <p:nvPr/>
        </p:nvSpPr>
        <p:spPr>
          <a:xfrm>
            <a:off x="3546606" y="1731804"/>
            <a:ext cx="11761124" cy="3785652"/>
          </a:xfrm>
          <a:prstGeom prst="rect">
            <a:avLst/>
          </a:prstGeom>
          <a:noFill/>
        </p:spPr>
        <p:txBody>
          <a:bodyPr wrap="square" rtlCol="0">
            <a:spAutoFit/>
          </a:bodyPr>
          <a:lstStyle/>
          <a:p>
            <a:pPr algn="ctr"/>
            <a:r>
              <a:rPr lang="en-US" sz="4800" smtClean="0">
                <a:solidFill>
                  <a:srgbClr val="002060"/>
                </a:solidFill>
                <a:latin typeface="Arial" panose="020B0604020202020204" pitchFamily="34" charset="0"/>
                <a:cs typeface="Arial" panose="020B0604020202020204" pitchFamily="34" charset="0"/>
              </a:rPr>
              <a:t>Thân hình chữ nhật</a:t>
            </a:r>
          </a:p>
          <a:p>
            <a:pPr algn="ctr"/>
            <a:r>
              <a:rPr lang="en-US" sz="4800" smtClean="0">
                <a:solidFill>
                  <a:srgbClr val="002060"/>
                </a:solidFill>
                <a:latin typeface="Arial" panose="020B0604020202020204" pitchFamily="34" charset="0"/>
                <a:cs typeface="Arial" panose="020B0604020202020204" pitchFamily="34" charset="0"/>
              </a:rPr>
              <a:t>Chữ nghĩa đầy mình</a:t>
            </a:r>
          </a:p>
          <a:p>
            <a:pPr algn="ctr"/>
            <a:r>
              <a:rPr lang="en-US" sz="4800" smtClean="0">
                <a:solidFill>
                  <a:srgbClr val="002060"/>
                </a:solidFill>
                <a:latin typeface="Arial" panose="020B0604020202020204" pitchFamily="34" charset="0"/>
                <a:cs typeface="Arial" panose="020B0604020202020204" pitchFamily="34" charset="0"/>
              </a:rPr>
              <a:t>Ai mà muốn giỏi</a:t>
            </a:r>
          </a:p>
          <a:p>
            <a:pPr algn="ctr"/>
            <a:r>
              <a:rPr lang="en-US" sz="4800" smtClean="0">
                <a:solidFill>
                  <a:srgbClr val="002060"/>
                </a:solidFill>
                <a:latin typeface="Arial" panose="020B0604020202020204" pitchFamily="34" charset="0"/>
                <a:cs typeface="Arial" panose="020B0604020202020204" pitchFamily="34" charset="0"/>
              </a:rPr>
              <a:t>Sẽ phải nhìn tôi. </a:t>
            </a:r>
          </a:p>
          <a:p>
            <a:pPr algn="ctr"/>
            <a:endParaRPr lang="en-US" sz="4800"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6F80A64-7ED2-4D13-82CA-067EE5E53E4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0000" r="8399"/>
          <a:stretch/>
        </p:blipFill>
        <p:spPr>
          <a:xfrm>
            <a:off x="6835533" y="2665621"/>
            <a:ext cx="4604643" cy="625238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4"/>
          <p:cNvSpPr txBox="1"/>
          <p:nvPr/>
        </p:nvSpPr>
        <p:spPr>
          <a:xfrm>
            <a:off x="3172222" y="1457448"/>
            <a:ext cx="11247575" cy="630942"/>
          </a:xfrm>
          <a:prstGeom prst="rect">
            <a:avLst/>
          </a:prstGeom>
        </p:spPr>
        <p:txBody>
          <a:bodyPr lIns="0" tIns="0" rIns="0" bIns="0" rtlCol="0" anchor="t">
            <a:spAutoFit/>
          </a:bodyPr>
          <a:lstStyle/>
          <a:p>
            <a:pPr algn="ctr">
              <a:lnSpc>
                <a:spcPts val="4420"/>
              </a:lnSpc>
            </a:pPr>
            <a:r>
              <a:rPr lang="en-US" sz="5400" smtClean="0">
                <a:solidFill>
                  <a:srgbClr val="FE7D6C"/>
                </a:solidFill>
                <a:latin typeface="Prompt Bold"/>
              </a:rPr>
              <a:t>Quyển sách Tiếng Việt 5, tập hai</a:t>
            </a:r>
            <a:endParaRPr lang="en-US" sz="5400" dirty="0">
              <a:solidFill>
                <a:srgbClr val="FE7D6C"/>
              </a:solidFill>
              <a:latin typeface="Prompt Bold"/>
            </a:endParaRPr>
          </a:p>
        </p:txBody>
      </p:sp>
      <p:pic>
        <p:nvPicPr>
          <p:cNvPr id="17" name="Picture 16">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3367" b="49949" l="10313" r="24406"/>
                    </a14:imgEffect>
                  </a14:imgLayer>
                </a14:imgProps>
              </a:ext>
            </a:extLst>
          </a:blip>
          <a:srcRect l="9409" t="33392" r="74226" b="49141"/>
          <a:stretch/>
        </p:blipFill>
        <p:spPr>
          <a:xfrm>
            <a:off x="14195191" y="5515421"/>
            <a:ext cx="3540950" cy="3999948"/>
          </a:xfrm>
          <a:prstGeom prst="rect">
            <a:avLst/>
          </a:prstGeom>
        </p:spPr>
      </p:pic>
    </p:spTree>
    <p:extLst>
      <p:ext uri="{BB962C8B-B14F-4D97-AF65-F5344CB8AC3E}">
        <p14:creationId xmlns:p14="http://schemas.microsoft.com/office/powerpoint/2010/main" val="3926293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xit" presetSubtype="0" fill="hold" grpId="1" nodeType="withEffect">
                                  <p:stCondLst>
                                    <p:cond delay="0"/>
                                  </p:stCondLst>
                                  <p:childTnLst>
                                    <p:animEffect transition="out" filter="fade">
                                      <p:cBhvr>
                                        <p:cTn id="16" dur="1000"/>
                                        <p:tgtEl>
                                          <p:spTgt spid="2"/>
                                        </p:tgtEl>
                                      </p:cBhvr>
                                    </p:animEffect>
                                    <p:anim calcmode="lin" valueType="num">
                                      <p:cBhvr>
                                        <p:cTn id="17" dur="1000"/>
                                        <p:tgtEl>
                                          <p:spTgt spid="2"/>
                                        </p:tgtEl>
                                        <p:attrNameLst>
                                          <p:attrName>ppt_x</p:attrName>
                                        </p:attrNameLst>
                                      </p:cBhvr>
                                      <p:tavLst>
                                        <p:tav tm="0">
                                          <p:val>
                                            <p:strVal val="ppt_x"/>
                                          </p:val>
                                        </p:tav>
                                        <p:tav tm="100000">
                                          <p:val>
                                            <p:strVal val="ppt_x"/>
                                          </p:val>
                                        </p:tav>
                                      </p:tavLst>
                                    </p:anim>
                                    <p:anim calcmode="lin" valueType="num">
                                      <p:cBhvr>
                                        <p:cTn id="18" dur="1000"/>
                                        <p:tgtEl>
                                          <p:spTgt spid="2"/>
                                        </p:tgtEl>
                                        <p:attrNameLst>
                                          <p:attrName>ppt_y</p:attrName>
                                        </p:attrNameLst>
                                      </p:cBhvr>
                                      <p:tavLst>
                                        <p:tav tm="0">
                                          <p:val>
                                            <p:strVal val="ppt_y"/>
                                          </p:val>
                                        </p:tav>
                                        <p:tav tm="100000">
                                          <p:val>
                                            <p:strVal val="ppt_y+.1"/>
                                          </p:val>
                                        </p:tav>
                                      </p:tavLst>
                                    </p:anim>
                                    <p:set>
                                      <p:cBhvr>
                                        <p:cTn id="19" dur="1" fill="hold">
                                          <p:stCondLst>
                                            <p:cond delay="999"/>
                                          </p:stCondLst>
                                        </p:cTn>
                                        <p:tgtEl>
                                          <p:spTgt spid="2"/>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290" y="16328"/>
            <a:ext cx="18300290" cy="10270672"/>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1091428" y="921156"/>
            <a:ext cx="16092854" cy="84582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TextBox 1"/>
          <p:cNvSpPr txBox="1"/>
          <p:nvPr/>
        </p:nvSpPr>
        <p:spPr>
          <a:xfrm>
            <a:off x="3546606" y="1731804"/>
            <a:ext cx="11761124" cy="3170099"/>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Rảnh rang kêu suốt ngày đêm</a:t>
            </a:r>
          </a:p>
          <a:p>
            <a:pPr algn="ctr"/>
            <a:r>
              <a:rPr lang="en-US" sz="4000">
                <a:solidFill>
                  <a:srgbClr val="002060"/>
                </a:solidFill>
                <a:latin typeface="Arial" panose="020B0604020202020204" pitchFamily="34" charset="0"/>
                <a:cs typeface="Arial" panose="020B0604020202020204" pitchFamily="34" charset="0"/>
              </a:rPr>
              <a:t>Nhắc em đi ngủ, nhắc em học bài</a:t>
            </a:r>
          </a:p>
          <a:p>
            <a:pPr algn="ctr"/>
            <a:r>
              <a:rPr lang="en-US" sz="4000">
                <a:solidFill>
                  <a:srgbClr val="002060"/>
                </a:solidFill>
                <a:latin typeface="Arial" panose="020B0604020202020204" pitchFamily="34" charset="0"/>
                <a:cs typeface="Arial" panose="020B0604020202020204" pitchFamily="34" charset="0"/>
              </a:rPr>
              <a:t>Một chàng chậm bước khoan thai</a:t>
            </a:r>
          </a:p>
          <a:p>
            <a:pPr algn="ctr"/>
            <a:r>
              <a:rPr lang="en-US" sz="4000">
                <a:solidFill>
                  <a:srgbClr val="002060"/>
                </a:solidFill>
                <a:latin typeface="Arial" panose="020B0604020202020204" pitchFamily="34" charset="0"/>
                <a:cs typeface="Arial" panose="020B0604020202020204" pitchFamily="34" charset="0"/>
              </a:rPr>
              <a:t>Một chàng chạy những bước dài thật nhanh. </a:t>
            </a:r>
          </a:p>
          <a:p>
            <a:pPr algn="ctr"/>
            <a:r>
              <a:rPr lang="en-US" sz="4000">
                <a:solidFill>
                  <a:srgbClr val="002060"/>
                </a:solidFill>
                <a:latin typeface="Arial" panose="020B0604020202020204" pitchFamily="34" charset="0"/>
                <a:cs typeface="Arial" panose="020B0604020202020204" pitchFamily="34" charset="0"/>
              </a:rPr>
              <a:t>Là cái gì?</a:t>
            </a:r>
            <a:endParaRPr lang="en-US" sz="4000" dirty="0">
              <a:solidFill>
                <a:srgbClr val="002060"/>
              </a:solidFill>
              <a:latin typeface="Arial" panose="020B0604020202020204" pitchFamily="34" charset="0"/>
              <a:cs typeface="Arial" panose="020B0604020202020204" pitchFamily="34" charset="0"/>
            </a:endParaRPr>
          </a:p>
        </p:txBody>
      </p:sp>
      <p:pic>
        <p:nvPicPr>
          <p:cNvPr id="16"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12597" y="8061975"/>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a:extLst>
              <a:ext uri="{FF2B5EF4-FFF2-40B4-BE49-F238E27FC236}">
                <a16:creationId xmlns:a16="http://schemas.microsoft.com/office/drawing/2014/main" id="{2E24791D-8740-49F0-ABBB-F8177F5E1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7498" y="3421369"/>
            <a:ext cx="6497811" cy="50291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8" name="Picture 8">
            <a:extLst>
              <a:ext uri="{FF2B5EF4-FFF2-40B4-BE49-F238E27FC236}">
                <a16:creationId xmlns:a16="http://schemas.microsoft.com/office/drawing/2014/main" id="{9F3AF72B-EA31-4808-A55F-A296A019C7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7168" y="3514695"/>
            <a:ext cx="5050832" cy="49213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0" name="TextBox 8"/>
          <p:cNvSpPr txBox="1"/>
          <p:nvPr/>
        </p:nvSpPr>
        <p:spPr>
          <a:xfrm>
            <a:off x="4267200" y="1204736"/>
            <a:ext cx="8530798" cy="1054135"/>
          </a:xfrm>
          <a:prstGeom prst="rect">
            <a:avLst/>
          </a:prstGeom>
        </p:spPr>
        <p:txBody>
          <a:bodyPr wrap="square" lIns="0" tIns="0" rIns="0" bIns="0" rtlCol="0" anchor="t">
            <a:spAutoFit/>
          </a:bodyPr>
          <a:lstStyle/>
          <a:p>
            <a:pPr algn="ctr">
              <a:lnSpc>
                <a:spcPts val="8800"/>
              </a:lnSpc>
            </a:pPr>
            <a:r>
              <a:rPr lang="en-US" sz="5400" spc="159" smtClean="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Cái đồng hồ báo thức</a:t>
            </a:r>
            <a:endParaRPr lang="en-US" sz="5400" spc="160" dirty="0">
              <a:solidFill>
                <a:srgbClr val="C00000"/>
              </a:solidFill>
              <a:latin typeface="Prompt Bold"/>
            </a:endParaRPr>
          </a:p>
        </p:txBody>
      </p:sp>
      <p:pic>
        <p:nvPicPr>
          <p:cNvPr id="21" name="Picture 20">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367" b="49949" l="10313" r="24406"/>
                    </a14:imgEffect>
                  </a14:imgLayer>
                </a14:imgProps>
              </a:ext>
            </a:extLst>
          </a:blip>
          <a:srcRect l="9409" t="33392" r="74226" b="49141"/>
          <a:stretch/>
        </p:blipFill>
        <p:spPr>
          <a:xfrm>
            <a:off x="14195191" y="5515421"/>
            <a:ext cx="3540950" cy="3999948"/>
          </a:xfrm>
          <a:prstGeom prst="rect">
            <a:avLst/>
          </a:prstGeom>
        </p:spPr>
      </p:pic>
    </p:spTree>
    <p:extLst>
      <p:ext uri="{BB962C8B-B14F-4D97-AF65-F5344CB8AC3E}">
        <p14:creationId xmlns:p14="http://schemas.microsoft.com/office/powerpoint/2010/main" val="5335385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xit" presetSubtype="0" fill="hold" grpId="1" nodeType="withEffect">
                                  <p:stCondLst>
                                    <p:cond delay="0"/>
                                  </p:stCondLst>
                                  <p:childTnLst>
                                    <p:animEffect transition="out" filter="fade">
                                      <p:cBhvr>
                                        <p:cTn id="16" dur="1000"/>
                                        <p:tgtEl>
                                          <p:spTgt spid="2"/>
                                        </p:tgtEl>
                                      </p:cBhvr>
                                    </p:animEffect>
                                    <p:anim calcmode="lin" valueType="num">
                                      <p:cBhvr>
                                        <p:cTn id="17" dur="1000"/>
                                        <p:tgtEl>
                                          <p:spTgt spid="2"/>
                                        </p:tgtEl>
                                        <p:attrNameLst>
                                          <p:attrName>ppt_x</p:attrName>
                                        </p:attrNameLst>
                                      </p:cBhvr>
                                      <p:tavLst>
                                        <p:tav tm="0">
                                          <p:val>
                                            <p:strVal val="ppt_x"/>
                                          </p:val>
                                        </p:tav>
                                        <p:tav tm="100000">
                                          <p:val>
                                            <p:strVal val="ppt_x"/>
                                          </p:val>
                                        </p:tav>
                                      </p:tavLst>
                                    </p:anim>
                                    <p:anim calcmode="lin" valueType="num">
                                      <p:cBhvr>
                                        <p:cTn id="18" dur="1000"/>
                                        <p:tgtEl>
                                          <p:spTgt spid="2"/>
                                        </p:tgtEl>
                                        <p:attrNameLst>
                                          <p:attrName>ppt_y</p:attrName>
                                        </p:attrNameLst>
                                      </p:cBhvr>
                                      <p:tavLst>
                                        <p:tav tm="0">
                                          <p:val>
                                            <p:strVal val="ppt_y"/>
                                          </p:val>
                                        </p:tav>
                                        <p:tav tm="100000">
                                          <p:val>
                                            <p:strVal val="ppt_y+.1"/>
                                          </p:val>
                                        </p:tav>
                                      </p:tavLst>
                                    </p:anim>
                                    <p:set>
                                      <p:cBhvr>
                                        <p:cTn id="19" dur="1" fill="hold">
                                          <p:stCondLst>
                                            <p:cond delay="999"/>
                                          </p:stCondLst>
                                        </p:cTn>
                                        <p:tgtEl>
                                          <p:spTgt spid="2"/>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290" y="16328"/>
            <a:ext cx="18300290" cy="10270672"/>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1091428" y="921156"/>
            <a:ext cx="16092854" cy="84582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TextBox 1"/>
          <p:cNvSpPr txBox="1"/>
          <p:nvPr/>
        </p:nvSpPr>
        <p:spPr>
          <a:xfrm>
            <a:off x="3581400" y="1853485"/>
            <a:ext cx="11761124" cy="3170099"/>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Mặt thì nhẵn thín phẳng lì</a:t>
            </a:r>
          </a:p>
          <a:p>
            <a:pPr algn="ctr"/>
            <a:r>
              <a:rPr lang="en-US" sz="4000">
                <a:solidFill>
                  <a:srgbClr val="002060"/>
                </a:solidFill>
                <a:latin typeface="Arial" panose="020B0604020202020204" pitchFamily="34" charset="0"/>
                <a:cs typeface="Arial" panose="020B0604020202020204" pitchFamily="34" charset="0"/>
              </a:rPr>
              <a:t>Tay thì chẳng có, chân thì bốn chân</a:t>
            </a:r>
          </a:p>
          <a:p>
            <a:pPr algn="ctr"/>
            <a:r>
              <a:rPr lang="en-US" sz="4000">
                <a:solidFill>
                  <a:srgbClr val="002060"/>
                </a:solidFill>
                <a:latin typeface="Arial" panose="020B0604020202020204" pitchFamily="34" charset="0"/>
                <a:cs typeface="Arial" panose="020B0604020202020204" pitchFamily="34" charset="0"/>
              </a:rPr>
              <a:t>Khi ngồi tiếp khách ân cần</a:t>
            </a:r>
          </a:p>
          <a:p>
            <a:pPr algn="ctr"/>
            <a:r>
              <a:rPr lang="en-US" sz="4000">
                <a:solidFill>
                  <a:srgbClr val="002060"/>
                </a:solidFill>
                <a:latin typeface="Arial" panose="020B0604020202020204" pitchFamily="34" charset="0"/>
                <a:cs typeface="Arial" panose="020B0604020202020204" pitchFamily="34" charset="0"/>
              </a:rPr>
              <a:t>Khi thì nhìn kẻ uống ăn chẳng thèm?</a:t>
            </a:r>
          </a:p>
          <a:p>
            <a:pPr algn="ctr"/>
            <a:r>
              <a:rPr lang="en-US" sz="4000">
                <a:solidFill>
                  <a:srgbClr val="002060"/>
                </a:solidFill>
                <a:latin typeface="Arial" panose="020B0604020202020204" pitchFamily="34" charset="0"/>
                <a:cs typeface="Arial" panose="020B0604020202020204" pitchFamily="34" charset="0"/>
              </a:rPr>
              <a:t>Đố là cái gì?</a:t>
            </a:r>
            <a:endParaRPr lang="en-US" sz="4000" dirty="0">
              <a:solidFill>
                <a:srgbClr val="002060"/>
              </a:solidFill>
              <a:latin typeface="Arial" panose="020B0604020202020204" pitchFamily="34" charset="0"/>
              <a:cs typeface="Arial" panose="020B0604020202020204" pitchFamily="34" charset="0"/>
            </a:endParaRPr>
          </a:p>
        </p:txBody>
      </p:sp>
      <p:pic>
        <p:nvPicPr>
          <p:cNvPr id="16"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12597" y="8061975"/>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8"/>
          <p:cNvSpPr txBox="1"/>
          <p:nvPr/>
        </p:nvSpPr>
        <p:spPr>
          <a:xfrm>
            <a:off x="4664015" y="1068723"/>
            <a:ext cx="8530798" cy="1054135"/>
          </a:xfrm>
          <a:prstGeom prst="rect">
            <a:avLst/>
          </a:prstGeom>
        </p:spPr>
        <p:txBody>
          <a:bodyPr wrap="square" lIns="0" tIns="0" rIns="0" bIns="0" rtlCol="0" anchor="t">
            <a:spAutoFit/>
          </a:bodyPr>
          <a:lstStyle/>
          <a:p>
            <a:pPr algn="ctr">
              <a:lnSpc>
                <a:spcPts val="8800"/>
              </a:lnSpc>
            </a:pPr>
            <a:r>
              <a:rPr lang="en-US" sz="5400" spc="159" smtClean="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Cái bàn </a:t>
            </a:r>
            <a:endParaRPr lang="en-US" sz="5400" spc="160" dirty="0">
              <a:solidFill>
                <a:srgbClr val="C00000"/>
              </a:solidFill>
              <a:latin typeface="Prompt Bold"/>
            </a:endParaRPr>
          </a:p>
        </p:txBody>
      </p:sp>
      <p:pic>
        <p:nvPicPr>
          <p:cNvPr id="10" name="Picture 4" descr="Transparent Cartoon Desk Png - Transparent Background Cartoon Table , Free  Transparent Clipart - ClipartKey"/>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35" b="100000" l="333" r="97444"/>
                    </a14:imgEffect>
                  </a14:imgLayer>
                </a14:imgProps>
              </a:ext>
              <a:ext uri="{28A0092B-C50C-407E-A947-70E740481C1C}">
                <a14:useLocalDpi xmlns:a14="http://schemas.microsoft.com/office/drawing/2010/main" val="0"/>
              </a:ext>
            </a:extLst>
          </a:blip>
          <a:srcRect/>
          <a:stretch>
            <a:fillRect/>
          </a:stretch>
        </p:blipFill>
        <p:spPr bwMode="auto">
          <a:xfrm>
            <a:off x="5660308" y="4754210"/>
            <a:ext cx="7124700" cy="4741884"/>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5">
            <a:extLst>
              <a:ext uri="{FF2B5EF4-FFF2-40B4-BE49-F238E27FC236}">
                <a16:creationId xmlns:a16="http://schemas.microsoft.com/office/drawing/2014/main" id="{89987DB0-541F-412D-857B-5D1249EB87B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616943" y="1139185"/>
            <a:ext cx="10819500" cy="2065411"/>
          </a:xfrm>
          <a:prstGeom prst="rect">
            <a:avLst/>
          </a:prstGeom>
        </p:spPr>
      </p:pic>
      <p:sp>
        <p:nvSpPr>
          <p:cNvPr id="15" name="TextBox 14"/>
          <p:cNvSpPr txBox="1"/>
          <p:nvPr/>
        </p:nvSpPr>
        <p:spPr>
          <a:xfrm>
            <a:off x="4521239" y="1371737"/>
            <a:ext cx="9010907" cy="1323439"/>
          </a:xfrm>
          <a:prstGeom prst="rect">
            <a:avLst/>
          </a:prstGeom>
          <a:noFill/>
        </p:spPr>
        <p:txBody>
          <a:bodyPr wrap="square" rtlCol="0">
            <a:spAutoFit/>
          </a:bodyPr>
          <a:lstStyle/>
          <a:p>
            <a:pPr algn="ctr"/>
            <a:r>
              <a:rPr lang="en-US" sz="4000" smtClean="0">
                <a:solidFill>
                  <a:srgbClr val="002060"/>
                </a:solidFill>
                <a:latin typeface="Arial" panose="020B0604020202020204" pitchFamily="34" charset="0"/>
                <a:cs typeface="Arial" panose="020B0604020202020204" pitchFamily="34" charset="0"/>
              </a:rPr>
              <a:t>Hãy kể tên một đồ vật trong nhà mà em yêu thích. </a:t>
            </a:r>
            <a:endParaRPr lang="en-US" sz="4000" dirty="0">
              <a:solidFill>
                <a:srgbClr val="002060"/>
              </a:solidFill>
              <a:latin typeface="Arial" panose="020B0604020202020204" pitchFamily="34" charset="0"/>
              <a:cs typeface="Arial" panose="020B0604020202020204" pitchFamily="34" charset="0"/>
            </a:endParaRPr>
          </a:p>
        </p:txBody>
      </p:sp>
      <p:pic>
        <p:nvPicPr>
          <p:cNvPr id="19" name="Picture 4">
            <a:extLst>
              <a:ext uri="{FF2B5EF4-FFF2-40B4-BE49-F238E27FC236}">
                <a16:creationId xmlns:a16="http://schemas.microsoft.com/office/drawing/2014/main" id="{0CF2E420-D445-4EFF-86BD-F6AACCE222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142" y="3279651"/>
            <a:ext cx="4927272" cy="48099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282329B9-9579-49C6-B290-9620E4B7AA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6387" y="3239480"/>
            <a:ext cx="4925516" cy="49105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a:extLst>
              <a:ext uri="{FF2B5EF4-FFF2-40B4-BE49-F238E27FC236}">
                <a16:creationId xmlns:a16="http://schemas.microsoft.com/office/drawing/2014/main" id="{5DEE5AB0-5AB6-473B-8569-CDF841B493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61061" y="3299899"/>
            <a:ext cx="4219505" cy="47897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3367" b="49949" l="10313" r="24406"/>
                    </a14:imgEffect>
                  </a14:imgLayer>
                </a14:imgProps>
              </a:ext>
            </a:extLst>
          </a:blip>
          <a:srcRect l="9409" t="33392" r="74226" b="49141"/>
          <a:stretch/>
        </p:blipFill>
        <p:spPr>
          <a:xfrm>
            <a:off x="14195191" y="5515421"/>
            <a:ext cx="3540950" cy="3999948"/>
          </a:xfrm>
          <a:prstGeom prst="rect">
            <a:avLst/>
          </a:prstGeom>
        </p:spPr>
      </p:pic>
    </p:spTree>
    <p:extLst>
      <p:ext uri="{BB962C8B-B14F-4D97-AF65-F5344CB8AC3E}">
        <p14:creationId xmlns:p14="http://schemas.microsoft.com/office/powerpoint/2010/main" val="16177655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xit" presetSubtype="0" fill="hold" grpId="1" nodeType="withEffect">
                                  <p:stCondLst>
                                    <p:cond delay="0"/>
                                  </p:stCondLst>
                                  <p:childTnLst>
                                    <p:animEffect transition="out" filter="fade">
                                      <p:cBhvr>
                                        <p:cTn id="21" dur="1000"/>
                                        <p:tgtEl>
                                          <p:spTgt spid="2"/>
                                        </p:tgtEl>
                                      </p:cBhvr>
                                    </p:animEffect>
                                    <p:anim calcmode="lin" valueType="num">
                                      <p:cBhvr>
                                        <p:cTn id="22" dur="1000"/>
                                        <p:tgtEl>
                                          <p:spTgt spid="2"/>
                                        </p:tgtEl>
                                        <p:attrNameLst>
                                          <p:attrName>ppt_x</p:attrName>
                                        </p:attrNameLst>
                                      </p:cBhvr>
                                      <p:tavLst>
                                        <p:tav tm="0">
                                          <p:val>
                                            <p:strVal val="ppt_x"/>
                                          </p:val>
                                        </p:tav>
                                        <p:tav tm="100000">
                                          <p:val>
                                            <p:strVal val="ppt_x"/>
                                          </p:val>
                                        </p:tav>
                                      </p:tavLst>
                                    </p:anim>
                                    <p:anim calcmode="lin" valueType="num">
                                      <p:cBhvr>
                                        <p:cTn id="23" dur="1000"/>
                                        <p:tgtEl>
                                          <p:spTgt spid="2"/>
                                        </p:tgtEl>
                                        <p:attrNameLst>
                                          <p:attrName>ppt_y</p:attrName>
                                        </p:attrNameLst>
                                      </p:cBhvr>
                                      <p:tavLst>
                                        <p:tav tm="0">
                                          <p:val>
                                            <p:strVal val="ppt_y"/>
                                          </p:val>
                                        </p:tav>
                                        <p:tav tm="100000">
                                          <p:val>
                                            <p:strVal val="ppt_y+.1"/>
                                          </p:val>
                                        </p:tav>
                                      </p:tavLst>
                                    </p:anim>
                                    <p:set>
                                      <p:cBhvr>
                                        <p:cTn id="24" dur="1" fill="hold">
                                          <p:stCondLst>
                                            <p:cond delay="9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14" presetClass="exit" presetSubtype="10" fill="hold" nodeType="with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6"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par>
                                <p:cTn id="53" presetID="14" presetClass="exit" presetSubtype="10" fill="hold" grpId="1" nodeType="withEffect">
                                  <p:stCondLst>
                                    <p:cond delay="0"/>
                                  </p:stCondLst>
                                  <p:childTnLst>
                                    <p:animEffect transition="out" filter="randombar(horizontal)">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0" grpId="0"/>
      <p:bldP spid="20" grpId="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290" y="16328"/>
            <a:ext cx="18300290" cy="10270672"/>
          </a:xfrm>
          <a:prstGeom prst="rect">
            <a:avLst/>
          </a:prstGeom>
        </p:spPr>
      </p:pic>
      <p:sp>
        <p:nvSpPr>
          <p:cNvPr id="8" name="Rectangle: Rounded Corners 18">
            <a:extLst>
              <a:ext uri="{FF2B5EF4-FFF2-40B4-BE49-F238E27FC236}">
                <a16:creationId xmlns:a16="http://schemas.microsoft.com/office/drawing/2014/main" id="{C12AF386-10E7-4C03-91B5-7499842FAE72}"/>
              </a:ext>
            </a:extLst>
          </p:cNvPr>
          <p:cNvSpPr/>
          <p:nvPr/>
        </p:nvSpPr>
        <p:spPr>
          <a:xfrm>
            <a:off x="1091428" y="921156"/>
            <a:ext cx="16092854" cy="8458200"/>
          </a:xfrm>
          <a:prstGeom prst="roundRect">
            <a:avLst>
              <a:gd name="adj" fmla="val 10270"/>
            </a:avLst>
          </a:prstGeom>
          <a:solidFill>
            <a:schemeClr val="bg1">
              <a:alpha val="86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chemeClr val="tx1"/>
                </a:solidFill>
              </a:ln>
            </a:endParaRPr>
          </a:p>
        </p:txBody>
      </p:sp>
      <p:sp>
        <p:nvSpPr>
          <p:cNvPr id="2" name="TextBox 1"/>
          <p:cNvSpPr txBox="1"/>
          <p:nvPr/>
        </p:nvSpPr>
        <p:spPr>
          <a:xfrm>
            <a:off x="3257293" y="1980157"/>
            <a:ext cx="11761124" cy="3170099"/>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Giống hệt như em bé</a:t>
            </a:r>
          </a:p>
          <a:p>
            <a:pPr algn="ctr"/>
            <a:r>
              <a:rPr lang="en-US" sz="4000">
                <a:solidFill>
                  <a:srgbClr val="002060"/>
                </a:solidFill>
                <a:latin typeface="Arial" panose="020B0604020202020204" pitchFamily="34" charset="0"/>
                <a:cs typeface="Arial" panose="020B0604020202020204" pitchFamily="34" charset="0"/>
              </a:rPr>
              <a:t>Đủ mặt mũi chân tay</a:t>
            </a:r>
          </a:p>
          <a:p>
            <a:pPr algn="ctr"/>
            <a:r>
              <a:rPr lang="en-US" sz="4000">
                <a:solidFill>
                  <a:srgbClr val="002060"/>
                </a:solidFill>
                <a:latin typeface="Arial" panose="020B0604020202020204" pitchFamily="34" charset="0"/>
                <a:cs typeface="Arial" panose="020B0604020202020204" pitchFamily="34" charset="0"/>
              </a:rPr>
              <a:t>Đặt xuống là ngủ ngay</a:t>
            </a:r>
          </a:p>
          <a:p>
            <a:pPr algn="ctr"/>
            <a:r>
              <a:rPr lang="en-US" sz="4000">
                <a:solidFill>
                  <a:srgbClr val="002060"/>
                </a:solidFill>
                <a:latin typeface="Arial" panose="020B0604020202020204" pitchFamily="34" charset="0"/>
                <a:cs typeface="Arial" panose="020B0604020202020204" pitchFamily="34" charset="0"/>
              </a:rPr>
              <a:t>Không đòi ăn đòi bế</a:t>
            </a:r>
          </a:p>
          <a:p>
            <a:pPr algn="ctr"/>
            <a:r>
              <a:rPr lang="en-US" sz="4000">
                <a:solidFill>
                  <a:srgbClr val="002060"/>
                </a:solidFill>
                <a:latin typeface="Arial" panose="020B0604020202020204" pitchFamily="34" charset="0"/>
                <a:cs typeface="Arial" panose="020B0604020202020204" pitchFamily="34" charset="0"/>
              </a:rPr>
              <a:t>Đố bé biết là gì?</a:t>
            </a:r>
            <a:endParaRPr lang="en-US" sz="4000" dirty="0">
              <a:solidFill>
                <a:srgbClr val="002060"/>
              </a:solidFill>
              <a:latin typeface="Arial" panose="020B0604020202020204" pitchFamily="34" charset="0"/>
              <a:cs typeface="Arial" panose="020B0604020202020204" pitchFamily="34" charset="0"/>
            </a:endParaRPr>
          </a:p>
        </p:txBody>
      </p:sp>
      <p:pic>
        <p:nvPicPr>
          <p:cNvPr id="16"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12597" y="8061975"/>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8"/>
          <p:cNvSpPr txBox="1"/>
          <p:nvPr/>
        </p:nvSpPr>
        <p:spPr>
          <a:xfrm>
            <a:off x="4854805" y="972165"/>
            <a:ext cx="8530798" cy="1054135"/>
          </a:xfrm>
          <a:prstGeom prst="rect">
            <a:avLst/>
          </a:prstGeom>
        </p:spPr>
        <p:txBody>
          <a:bodyPr wrap="square" lIns="0" tIns="0" rIns="0" bIns="0" rtlCol="0" anchor="t">
            <a:spAutoFit/>
          </a:bodyPr>
          <a:lstStyle/>
          <a:p>
            <a:pPr algn="ctr">
              <a:lnSpc>
                <a:spcPts val="8800"/>
              </a:lnSpc>
            </a:pPr>
            <a:r>
              <a:rPr lang="en-US" sz="5400" spc="159" smtClean="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Búp bê</a:t>
            </a:r>
            <a:endParaRPr lang="en-US" sz="5400" spc="160" dirty="0">
              <a:solidFill>
                <a:srgbClr val="C00000"/>
              </a:solidFill>
              <a:latin typeface="Prompt Bold"/>
            </a:endParaRPr>
          </a:p>
        </p:txBody>
      </p:sp>
      <p:pic>
        <p:nvPicPr>
          <p:cNvPr id="9" name="Picture 2" descr="16,133 Baby Doll Stock Illustrations, Cliparts and Royalty Free Baby Doll  Vector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778" l="0" r="99556"/>
                    </a14:imgEffect>
                  </a14:imgLayer>
                </a14:imgProps>
              </a:ext>
              <a:ext uri="{28A0092B-C50C-407E-A947-70E740481C1C}">
                <a14:useLocalDpi xmlns:a14="http://schemas.microsoft.com/office/drawing/2010/main" val="0"/>
              </a:ext>
            </a:extLst>
          </a:blip>
          <a:srcRect/>
          <a:stretch>
            <a:fillRect/>
          </a:stretch>
        </p:blipFill>
        <p:spPr bwMode="auto">
          <a:xfrm>
            <a:off x="6705600" y="5023584"/>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5">
            <a:extLst>
              <a:ext uri="{FF2B5EF4-FFF2-40B4-BE49-F238E27FC236}">
                <a16:creationId xmlns:a16="http://schemas.microsoft.com/office/drawing/2014/main" id="{89987DB0-541F-412D-857B-5D1249EB87B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64083" y="1034287"/>
            <a:ext cx="10819500" cy="2065411"/>
          </a:xfrm>
          <a:prstGeom prst="rect">
            <a:avLst/>
          </a:prstGeom>
        </p:spPr>
      </p:pic>
      <p:sp>
        <p:nvSpPr>
          <p:cNvPr id="12" name="TextBox 11"/>
          <p:cNvSpPr txBox="1"/>
          <p:nvPr/>
        </p:nvSpPr>
        <p:spPr>
          <a:xfrm>
            <a:off x="5068379" y="1266839"/>
            <a:ext cx="9010907" cy="1323439"/>
          </a:xfrm>
          <a:prstGeom prst="rect">
            <a:avLst/>
          </a:prstGeom>
          <a:noFill/>
        </p:spPr>
        <p:txBody>
          <a:bodyPr wrap="square" rtlCol="0">
            <a:spAutoFit/>
          </a:bodyPr>
          <a:lstStyle/>
          <a:p>
            <a:pPr algn="ctr"/>
            <a:r>
              <a:rPr lang="en-US" sz="4000" smtClean="0">
                <a:solidFill>
                  <a:srgbClr val="002060"/>
                </a:solidFill>
                <a:latin typeface="Arial" panose="020B0604020202020204" pitchFamily="34" charset="0"/>
                <a:cs typeface="Arial" panose="020B0604020202020204" pitchFamily="34" charset="0"/>
              </a:rPr>
              <a:t>Hãy kể tên một đồ vật hoặc món quà có ý nghĩa sâu sắc với em. </a:t>
            </a:r>
            <a:endParaRPr lang="en-US" sz="4000" dirty="0">
              <a:solidFill>
                <a:srgbClr val="002060"/>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F77A27E2-AE0E-44A7-862D-C9F97837CA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7716" y="3326912"/>
            <a:ext cx="4196342" cy="43097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a:extLst>
              <a:ext uri="{FF2B5EF4-FFF2-40B4-BE49-F238E27FC236}">
                <a16:creationId xmlns:a16="http://schemas.microsoft.com/office/drawing/2014/main" id="{692A8815-5787-41E5-A078-E6B638A3B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4212" y="3344758"/>
            <a:ext cx="5014788" cy="4341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Gấu bông lông xù mặc áo len (38 cm) TNB134 - Gift shop: qua tang sinh nhat  y nghia, qua luu niem, trang suc han quo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Gấu bông lông xù mặc áo len (38 cm) TNB134 - Gift shop: qua tang sinh nhat  y nghia, qua luu niem, trang suc han quo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s://vuagaubong.com/wp-content/uploads/2020/06/teddylov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01400" y="3283522"/>
            <a:ext cx="4303007" cy="43030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1" name="Picture 20">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3367" b="49949" l="10313" r="24406"/>
                    </a14:imgEffect>
                  </a14:imgLayer>
                </a14:imgProps>
              </a:ext>
            </a:extLst>
          </a:blip>
          <a:srcRect l="9409" t="33392" r="74226" b="49141"/>
          <a:stretch/>
        </p:blipFill>
        <p:spPr>
          <a:xfrm>
            <a:off x="14421137" y="5540199"/>
            <a:ext cx="3540950" cy="3999948"/>
          </a:xfrm>
          <a:prstGeom prst="rect">
            <a:avLst/>
          </a:prstGeom>
        </p:spPr>
      </p:pic>
    </p:spTree>
    <p:extLst>
      <p:ext uri="{BB962C8B-B14F-4D97-AF65-F5344CB8AC3E}">
        <p14:creationId xmlns:p14="http://schemas.microsoft.com/office/powerpoint/2010/main" val="3982912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xit" presetSubtype="0" fill="hold" grpId="1" nodeType="withEffect">
                                  <p:stCondLst>
                                    <p:cond delay="0"/>
                                  </p:stCondLst>
                                  <p:childTnLst>
                                    <p:animEffect transition="out" filter="fade">
                                      <p:cBhvr>
                                        <p:cTn id="16" dur="1000"/>
                                        <p:tgtEl>
                                          <p:spTgt spid="2"/>
                                        </p:tgtEl>
                                      </p:cBhvr>
                                    </p:animEffect>
                                    <p:anim calcmode="lin" valueType="num">
                                      <p:cBhvr>
                                        <p:cTn id="17" dur="1000"/>
                                        <p:tgtEl>
                                          <p:spTgt spid="2"/>
                                        </p:tgtEl>
                                        <p:attrNameLst>
                                          <p:attrName>ppt_x</p:attrName>
                                        </p:attrNameLst>
                                      </p:cBhvr>
                                      <p:tavLst>
                                        <p:tav tm="0">
                                          <p:val>
                                            <p:strVal val="ppt_x"/>
                                          </p:val>
                                        </p:tav>
                                        <p:tav tm="100000">
                                          <p:val>
                                            <p:strVal val="ppt_x"/>
                                          </p:val>
                                        </p:tav>
                                      </p:tavLst>
                                    </p:anim>
                                    <p:anim calcmode="lin" valueType="num">
                                      <p:cBhvr>
                                        <p:cTn id="18" dur="1000"/>
                                        <p:tgtEl>
                                          <p:spTgt spid="2"/>
                                        </p:tgtEl>
                                        <p:attrNameLst>
                                          <p:attrName>ppt_y</p:attrName>
                                        </p:attrNameLst>
                                      </p:cBhvr>
                                      <p:tavLst>
                                        <p:tav tm="0">
                                          <p:val>
                                            <p:strVal val="ppt_y"/>
                                          </p:val>
                                        </p:tav>
                                        <p:tav tm="100000">
                                          <p:val>
                                            <p:strVal val="ppt_y+.1"/>
                                          </p:val>
                                        </p:tav>
                                      </p:tavLst>
                                    </p:anim>
                                    <p:set>
                                      <p:cBhvr>
                                        <p:cTn id="19" dur="1" fill="hold">
                                          <p:stCondLst>
                                            <p:cond delay="999"/>
                                          </p:stCondLst>
                                        </p:cTn>
                                        <p:tgtEl>
                                          <p:spTgt spid="2"/>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par>
                                <p:cTn id="33" presetID="14" presetClass="exit" presetSubtype="10" fill="hold" grpId="1" nodeType="withEffect">
                                  <p:stCondLst>
                                    <p:cond delay="0"/>
                                  </p:stCondLst>
                                  <p:childTnLst>
                                    <p:animEffect transition="out" filter="randombar(horizontal)">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4" presetClass="exit" presetSubtype="10" fill="hold" nodeType="withEffect">
                                  <p:stCondLst>
                                    <p:cond delay="0"/>
                                  </p:stCondLst>
                                  <p:childTnLst>
                                    <p:animEffect transition="out" filter="randombar(horizontal)">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1000"/>
                                        <p:tgtEl>
                                          <p:spTgt spid="1030"/>
                                        </p:tgtEl>
                                      </p:cBhvr>
                                    </p:animEffect>
                                    <p:anim calcmode="lin" valueType="num">
                                      <p:cBhvr>
                                        <p:cTn id="54" dur="1000" fill="hold"/>
                                        <p:tgtEl>
                                          <p:spTgt spid="1030"/>
                                        </p:tgtEl>
                                        <p:attrNameLst>
                                          <p:attrName>ppt_x</p:attrName>
                                        </p:attrNameLst>
                                      </p:cBhvr>
                                      <p:tavLst>
                                        <p:tav tm="0">
                                          <p:val>
                                            <p:strVal val="#ppt_x"/>
                                          </p:val>
                                        </p:tav>
                                        <p:tav tm="100000">
                                          <p:val>
                                            <p:strVal val="#ppt_x"/>
                                          </p:val>
                                        </p:tav>
                                      </p:tavLst>
                                    </p:anim>
                                    <p:anim calcmode="lin" valueType="num">
                                      <p:cBhvr>
                                        <p:cTn id="55"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0" grpId="0"/>
      <p:bldP spid="20" grpId="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5129</TotalTime>
  <Words>1797</Words>
  <Application>Microsoft Office PowerPoint</Application>
  <PresentationFormat>Custom</PresentationFormat>
  <Paragraphs>172</Paragraphs>
  <Slides>30</Slides>
  <Notes>18</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30</vt:i4>
      </vt:variant>
    </vt:vector>
  </HeadingPairs>
  <TitlesOfParts>
    <vt:vector size="49" baseType="lpstr">
      <vt:lpstr>微软雅黑</vt:lpstr>
      <vt:lpstr>Calibri</vt:lpstr>
      <vt:lpstr>Times New Roman</vt:lpstr>
      <vt:lpstr>字魂80号-萌趣小鱼体</vt:lpstr>
      <vt:lpstr>#9Slide05 SVNHaptic Script</vt:lpstr>
      <vt:lpstr>Arial</vt:lpstr>
      <vt:lpstr>LNTH-TraiTimBongBongLNTH</vt:lpstr>
      <vt:lpstr>SimSun</vt:lpstr>
      <vt:lpstr>#9Slide03 Arima Madurai</vt:lpstr>
      <vt:lpstr>等线</vt:lpstr>
      <vt:lpstr>SimSun</vt:lpstr>
      <vt:lpstr>仓耳今楷05-6763 W05</vt:lpstr>
      <vt:lpstr>Prompt Light</vt:lpstr>
      <vt:lpstr>#9Slide05 SVNBeloved</vt:lpstr>
      <vt:lpstr>字魂7号-温暖童稚体</vt:lpstr>
      <vt:lpstr>Open Sans ExtraBold</vt:lpstr>
      <vt:lpstr>#9Slide03 Arima Madurai ExtraBo</vt:lpstr>
      <vt:lpstr>Prompt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làm văn</dc:title>
  <dc:creator>NgocHuyen</dc:creator>
  <cp:lastModifiedBy>NgocHuyen</cp:lastModifiedBy>
  <cp:revision>388</cp:revision>
  <dcterms:created xsi:type="dcterms:W3CDTF">2006-08-16T00:00:00Z</dcterms:created>
  <dcterms:modified xsi:type="dcterms:W3CDTF">2022-02-09T17:16:43Z</dcterms:modified>
  <dc:identifier>DAEzKFDhAVQ</dc:identifier>
</cp:coreProperties>
</file>