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65" r:id="rId4"/>
    <p:sldId id="270" r:id="rId5"/>
    <p:sldId id="271" r:id="rId6"/>
    <p:sldId id="272" r:id="rId7"/>
    <p:sldId id="286" r:id="rId8"/>
    <p:sldId id="290" r:id="rId9"/>
    <p:sldId id="289" r:id="rId10"/>
    <p:sldId id="266" r:id="rId11"/>
    <p:sldId id="291" r:id="rId12"/>
    <p:sldId id="273" r:id="rId13"/>
    <p:sldId id="287" r:id="rId14"/>
    <p:sldId id="288" r:id="rId15"/>
    <p:sldId id="264" r:id="rId16"/>
  </p:sldIdLst>
  <p:sldSz cx="12192000" cy="6858000"/>
  <p:notesSz cx="6858000" cy="9144000"/>
  <p:embeddedFontLst>
    <p:embeddedFont>
      <p:font typeface="DengXian" panose="02010600030101010101" pitchFamily="2" charset="-122"/>
      <p:regular r:id="rId18"/>
      <p:bold r:id="rId19"/>
    </p:embeddedFont>
    <p:embeddedFont>
      <p:font typeface="DengXian Light" panose="02010600030101010101" pitchFamily="2" charset="-122"/>
      <p:regular r:id="rId20"/>
    </p:embeddedFont>
    <p:embeddedFont>
      <p:font typeface="iCiel Bambola" panose="02000000000000000000" pitchFamily="50" charset="-93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D9D"/>
    <a:srgbClr val="F0938B"/>
    <a:srgbClr val="67AD88"/>
    <a:srgbClr val="F6FFFC"/>
    <a:srgbClr val="5DA2B1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16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9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005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3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36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62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18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916E8AF-9F23-476A-A7F0-6C0645BE7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640" y="404073"/>
            <a:ext cx="11103429" cy="60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57632E-AC65-44AE-89BE-89D46D400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" y="279203"/>
            <a:ext cx="11462400" cy="62995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3F80AE4-9A6B-4B8A-B1AD-D72B06F72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3223" y="133863"/>
            <a:ext cx="4367318" cy="641386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3A657D6B-E76A-4A44-8AAD-0E3BAE439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8" y="710653"/>
            <a:ext cx="8096278" cy="39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箭头3">
            <a:extLst>
              <a:ext uri="{FF2B5EF4-FFF2-40B4-BE49-F238E27FC236}">
                <a16:creationId xmlns:a16="http://schemas.microsoft.com/office/drawing/2014/main" id="{F4816E0C-9C15-4BB5-B3DC-DE573B2E591E}"/>
              </a:ext>
            </a:extLst>
          </p:cNvPr>
          <p:cNvSpPr>
            <a:spLocks/>
          </p:cNvSpPr>
          <p:nvPr/>
        </p:nvSpPr>
        <p:spPr bwMode="gray">
          <a:xfrm flipV="1">
            <a:off x="2388906" y="3210394"/>
            <a:ext cx="1088556" cy="1514498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62118" tIns="31058" rIns="62118" bIns="31058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箭头2">
            <a:extLst>
              <a:ext uri="{FF2B5EF4-FFF2-40B4-BE49-F238E27FC236}">
                <a16:creationId xmlns:a16="http://schemas.microsoft.com/office/drawing/2014/main" id="{A5239C5A-C507-4B19-95AD-F41721E6F5CC}"/>
              </a:ext>
            </a:extLst>
          </p:cNvPr>
          <p:cNvSpPr>
            <a:spLocks/>
          </p:cNvSpPr>
          <p:nvPr/>
        </p:nvSpPr>
        <p:spPr bwMode="gray">
          <a:xfrm rot="16200000">
            <a:off x="2699369" y="2762971"/>
            <a:ext cx="323536" cy="1293906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62118" tIns="31058" rIns="62118" bIns="31058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箭头1">
            <a:extLst>
              <a:ext uri="{FF2B5EF4-FFF2-40B4-BE49-F238E27FC236}">
                <a16:creationId xmlns:a16="http://schemas.microsoft.com/office/drawing/2014/main" id="{B48E95C6-9672-4C18-95FD-502A48D06201}"/>
              </a:ext>
            </a:extLst>
          </p:cNvPr>
          <p:cNvSpPr>
            <a:spLocks/>
          </p:cNvSpPr>
          <p:nvPr/>
        </p:nvSpPr>
        <p:spPr bwMode="gray">
          <a:xfrm>
            <a:off x="2383635" y="1934867"/>
            <a:ext cx="1088556" cy="1754398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lIns="62118" tIns="31058" rIns="62118" bIns="31058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AA0CDB1C-5C76-41ED-84C3-DCB75B49EBE9}"/>
              </a:ext>
            </a:extLst>
          </p:cNvPr>
          <p:cNvSpPr/>
          <p:nvPr/>
        </p:nvSpPr>
        <p:spPr>
          <a:xfrm>
            <a:off x="1392496" y="2645313"/>
            <a:ext cx="1531224" cy="1531224"/>
          </a:xfrm>
          <a:prstGeom prst="ellipse">
            <a:avLst/>
          </a:prstGeom>
          <a:solidFill>
            <a:srgbClr val="F48D9D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3200" dirty="0">
              <a:solidFill>
                <a:srgbClr val="FFFFFF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DB9EC0A-69F9-457B-9AC3-BD3F7184ABEC}"/>
              </a:ext>
            </a:extLst>
          </p:cNvPr>
          <p:cNvGrpSpPr/>
          <p:nvPr/>
        </p:nvGrpSpPr>
        <p:grpSpPr>
          <a:xfrm>
            <a:off x="1503342" y="2944514"/>
            <a:ext cx="1269096" cy="1084503"/>
            <a:chOff x="8922207" y="2437732"/>
            <a:chExt cx="1019784" cy="1088948"/>
          </a:xfrm>
        </p:grpSpPr>
        <p:sp>
          <p:nvSpPr>
            <p:cNvPr id="12" name="文本框 37">
              <a:extLst>
                <a:ext uri="{FF2B5EF4-FFF2-40B4-BE49-F238E27FC236}">
                  <a16:creationId xmlns:a16="http://schemas.microsoft.com/office/drawing/2014/main" id="{6D84810E-0C71-4D86-B53D-EF2CA38A065F}"/>
                </a:ext>
              </a:extLst>
            </p:cNvPr>
            <p:cNvSpPr txBox="1"/>
            <p:nvPr/>
          </p:nvSpPr>
          <p:spPr>
            <a:xfrm>
              <a:off x="8931338" y="2437732"/>
              <a:ext cx="1010653" cy="587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38">
              <a:extLst>
                <a:ext uri="{FF2B5EF4-FFF2-40B4-BE49-F238E27FC236}">
                  <a16:creationId xmlns:a16="http://schemas.microsoft.com/office/drawing/2014/main" id="{AC0E82DF-19B4-4221-88C2-5E2E715CF9B0}"/>
                </a:ext>
              </a:extLst>
            </p:cNvPr>
            <p:cNvSpPr txBox="1"/>
            <p:nvPr/>
          </p:nvSpPr>
          <p:spPr>
            <a:xfrm>
              <a:off x="8922207" y="2445047"/>
              <a:ext cx="1010653" cy="1081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思源黑体 Bold" panose="020B0800000000000000" pitchFamily="34" charset="-122"/>
                  <a:cs typeface="Times New Roman" panose="02020603050405020304" pitchFamily="18" charset="0"/>
                </a:rPr>
                <a:t>Yêu </a:t>
              </a:r>
              <a:r>
                <a:rPr lang="vi-VN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思源黑体 Bold" panose="020B0800000000000000" pitchFamily="34" charset="-122"/>
                  <a:cs typeface="Times New Roman" panose="02020603050405020304" pitchFamily="18" charset="0"/>
                </a:rPr>
                <a:t>cầu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圆角矩形 21">
            <a:extLst>
              <a:ext uri="{FF2B5EF4-FFF2-40B4-BE49-F238E27FC236}">
                <a16:creationId xmlns:a16="http://schemas.microsoft.com/office/drawing/2014/main" id="{118FDDC9-A812-4158-B84D-B712B6F78597}"/>
              </a:ext>
            </a:extLst>
          </p:cNvPr>
          <p:cNvSpPr/>
          <p:nvPr/>
        </p:nvSpPr>
        <p:spPr>
          <a:xfrm>
            <a:off x="3726286" y="1427926"/>
            <a:ext cx="7063633" cy="1247618"/>
          </a:xfrm>
          <a:prstGeom prst="roundRect">
            <a:avLst>
              <a:gd name="adj" fmla="val 9039"/>
            </a:avLst>
          </a:prstGeom>
          <a:solidFill>
            <a:srgbClr val="F48D9D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122D4BC-AFAB-4F97-A738-F15AA2F912A9}"/>
              </a:ext>
            </a:extLst>
          </p:cNvPr>
          <p:cNvSpPr txBox="1">
            <a:spLocks/>
          </p:cNvSpPr>
          <p:nvPr/>
        </p:nvSpPr>
        <p:spPr>
          <a:xfrm>
            <a:off x="4037829" y="1676241"/>
            <a:ext cx="6231540" cy="5172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văn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câu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mở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endParaRPr lang="en-GB" altLang="zh-CN" b="1" dirty="0">
              <a:solidFill>
                <a:schemeClr val="bg1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 25">
            <a:extLst>
              <a:ext uri="{FF2B5EF4-FFF2-40B4-BE49-F238E27FC236}">
                <a16:creationId xmlns:a16="http://schemas.microsoft.com/office/drawing/2014/main" id="{96EE2543-5CDA-402F-9E3F-04CA18A8B3D3}"/>
              </a:ext>
            </a:extLst>
          </p:cNvPr>
          <p:cNvSpPr/>
          <p:nvPr/>
        </p:nvSpPr>
        <p:spPr>
          <a:xfrm>
            <a:off x="3726813" y="2745185"/>
            <a:ext cx="7063106" cy="1247618"/>
          </a:xfrm>
          <a:prstGeom prst="roundRect">
            <a:avLst>
              <a:gd name="adj" fmla="val 9039"/>
            </a:avLst>
          </a:prstGeom>
          <a:solidFill>
            <a:srgbClr val="F48D9D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AE817A-379B-47DC-99AA-CB255849C3CE}"/>
              </a:ext>
            </a:extLst>
          </p:cNvPr>
          <p:cNvSpPr txBox="1">
            <a:spLocks/>
          </p:cNvSpPr>
          <p:nvPr/>
        </p:nvSpPr>
        <p:spPr>
          <a:xfrm>
            <a:off x="3762711" y="3210394"/>
            <a:ext cx="6831265" cy="3151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Thân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nêu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đúng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,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đủ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các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chi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tiêu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biểu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có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kết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hợp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diễn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tả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tình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cảm</a:t>
            </a:r>
            <a:endParaRPr lang="en-GB" altLang="zh-CN" b="1" dirty="0">
              <a:solidFill>
                <a:schemeClr val="bg1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圆角矩形 29">
            <a:extLst>
              <a:ext uri="{FF2B5EF4-FFF2-40B4-BE49-F238E27FC236}">
                <a16:creationId xmlns:a16="http://schemas.microsoft.com/office/drawing/2014/main" id="{BCB354A6-37C1-4909-B81A-82EC73F25F65}"/>
              </a:ext>
            </a:extLst>
          </p:cNvPr>
          <p:cNvSpPr/>
          <p:nvPr/>
        </p:nvSpPr>
        <p:spPr>
          <a:xfrm>
            <a:off x="3729343" y="4064673"/>
            <a:ext cx="7063633" cy="1247618"/>
          </a:xfrm>
          <a:prstGeom prst="roundRect">
            <a:avLst>
              <a:gd name="adj" fmla="val 9039"/>
            </a:avLst>
          </a:prstGeom>
          <a:solidFill>
            <a:srgbClr val="F48D9D"/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CEF881F-C873-41A3-8D72-1A1F99DB681C}"/>
              </a:ext>
            </a:extLst>
          </p:cNvPr>
          <p:cNvSpPr txBox="1">
            <a:spLocks/>
          </p:cNvSpPr>
          <p:nvPr/>
        </p:nvSpPr>
        <p:spPr>
          <a:xfrm>
            <a:off x="3859147" y="4274219"/>
            <a:ext cx="6301225" cy="6165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Sắp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xếp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thứ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tự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câu văn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hợp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lý</a:t>
            </a:r>
            <a:r>
              <a:rPr lang="vi-VN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思源黑体 Bold" panose="020B0800000000000000" pitchFamily="34" charset="-122"/>
                <a:cs typeface="Times New Roman" panose="02020603050405020304" pitchFamily="18" charset="0"/>
              </a:rPr>
              <a:t> </a:t>
            </a:r>
            <a:endParaRPr lang="en-GB" altLang="zh-CN" b="1" dirty="0">
              <a:solidFill>
                <a:schemeClr val="bg1"/>
              </a:solidFill>
              <a:latin typeface="Times New Roman" panose="02020603050405020304" pitchFamily="18" charset="0"/>
              <a:ea typeface="思源黑体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95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4" grpId="0" animBg="1"/>
      <p:bldP spid="15" grpId="0" build="p"/>
      <p:bldP spid="16" grpId="0" animBg="1"/>
      <p:bldP spid="17" grpId="0" build="p"/>
      <p:bldP spid="18" grpId="0" animBg="1"/>
      <p:bldP spid="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BF3C5FF-6854-49D4-AA94-F79A4BA61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3712C983-D502-4729-9AFD-466E4D920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768" y="565609"/>
            <a:ext cx="9826046" cy="49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78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F28AE865-599B-4DAD-920E-CA7D4CDE300A}"/>
              </a:ext>
            </a:extLst>
          </p:cNvPr>
          <p:cNvSpPr txBox="1"/>
          <p:nvPr/>
        </p:nvSpPr>
        <p:spPr>
          <a:xfrm>
            <a:off x="576942" y="1153780"/>
            <a:ext cx="11038115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Riêng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thôi.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b="0" i="1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b="0" i="1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 yêu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 năm nay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34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hai anh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em,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xinh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 đen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giòn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khoắn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duyên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luôn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môi.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xa nên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gia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quanh năm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mưa, 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nhanh thoăn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đôi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tươi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thu.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yêu hai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Em mong sao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luôn vui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6197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2DAA902-AEE1-445B-877F-9A9710AC6C78}"/>
              </a:ext>
            </a:extLst>
          </p:cNvPr>
          <p:cNvSpPr txBox="1"/>
          <p:nvPr/>
        </p:nvSpPr>
        <p:spPr>
          <a:xfrm>
            <a:off x="740228" y="1443841"/>
            <a:ext cx="1071154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em năm nay 33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tuổi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công nhân trong công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xưởng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sản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xuất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chè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khô. Công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việc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của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rất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nặng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nhọc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Có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những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ngày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phải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ca đêm,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tới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sáng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ngày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hôm sau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mới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trở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về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Nhìn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dáng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người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lam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lũ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da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sạm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đi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của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càng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thương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biết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bao. Tuy công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việc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vả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nhưng không bao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giờ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than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phiền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Chỉ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cần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thấy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chúng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mạnh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khỏe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chăm ngoan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học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giỏi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lại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tràn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đầy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sức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sống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luôn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dạy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chúng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sống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nhân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hậu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biết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yêu thương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mọi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người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tự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hứa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phải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phấn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đấu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rèn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luyện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thật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tốt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không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phụ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lòng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mong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mỏi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của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 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chính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người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phụ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nữ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vĩ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đại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của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em. 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00928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CD842DF-40A9-4D0D-AB40-0ABB4A6F220C}"/>
              </a:ext>
            </a:extLst>
          </p:cNvPr>
          <p:cNvSpPr txBox="1"/>
          <p:nvPr/>
        </p:nvSpPr>
        <p:spPr>
          <a:xfrm>
            <a:off x="583475" y="704451"/>
            <a:ext cx="1102505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 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người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chúng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hết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mực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kính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trọng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thương yêu. Năm nay,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em 36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tuổi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kĩ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sư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cầu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đường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công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tác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ở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tỉnh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xa.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Đều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đặn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hai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tháng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một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lần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lại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thu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xếp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thời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gian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về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thăm gia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đình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có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dáng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người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cao, to,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vạm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vỡ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Bộ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râu quai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nón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lúc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nào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cũng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được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cắt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tỉa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gọn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gàng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Đôi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mắt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đen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láy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cùng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hàng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mi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dài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rất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bảnh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việc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gì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cũng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nhanh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nhẹn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khéo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léo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Nắng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gió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trường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cho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da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ngày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một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sạm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đi. Nhưng như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thế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trông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lại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càng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khỏe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khoắn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rắn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chắc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Công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việc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nặng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nhọc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khiến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đôi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bàn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tay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to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chai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sần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nhiều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hơn.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Mỗi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lần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về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lại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hỏi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han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chuyện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học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tập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dặn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dò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phải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ngoan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ngoãn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biết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vâng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lời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Sau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mỗi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chuyến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tác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xa,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món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quà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của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mang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về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cho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những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vỏ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sò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hay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chiếc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xe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đạp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tí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hon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tự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tay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rất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tự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hào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về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công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việc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của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bố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. Em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ước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mơ sau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này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mình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cũng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trở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thành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một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kĩ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sư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giỏi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làm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cho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đất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nước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thêm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giàu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363636"/>
                </a:solidFill>
                <a:effectLst/>
                <a:latin typeface="+mj-lt"/>
              </a:rPr>
              <a:t>đẹp</a:t>
            </a:r>
            <a:r>
              <a:rPr lang="vi-VN" sz="2800" b="0" i="0" dirty="0">
                <a:solidFill>
                  <a:srgbClr val="363636"/>
                </a:solidFill>
                <a:effectLst/>
                <a:latin typeface="+mj-lt"/>
              </a:rPr>
              <a:t> hơn.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920851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D7E80CE-3D0B-455A-99E0-2E27D84F9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0F8DCB-52B4-4C4D-BCB3-B4FED1A1F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7448" y="0"/>
            <a:ext cx="4367318" cy="68580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6DEBD29C-15D0-4EB6-A40E-7D136200C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5993" y="669302"/>
            <a:ext cx="10913243" cy="36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371D9B65-7F77-47BA-B01D-70A5C2913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2807" cy="68580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8558CE1-33EB-44E0-994A-2F921BC2FCBC}"/>
              </a:ext>
            </a:extLst>
          </p:cNvPr>
          <p:cNvSpPr/>
          <p:nvPr/>
        </p:nvSpPr>
        <p:spPr>
          <a:xfrm>
            <a:off x="3095897" y="1280160"/>
            <a:ext cx="5643154" cy="1162594"/>
          </a:xfrm>
          <a:prstGeom prst="roundRect">
            <a:avLst/>
          </a:prstGeom>
          <a:solidFill>
            <a:srgbClr val="F4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miêu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 xung quanh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9A9AC15E-0496-492D-96E9-4292BA337D00}"/>
              </a:ext>
            </a:extLst>
          </p:cNvPr>
          <p:cNvSpPr/>
          <p:nvPr/>
        </p:nvSpPr>
        <p:spPr>
          <a:xfrm>
            <a:off x="3152308" y="2583180"/>
            <a:ext cx="5643154" cy="1162594"/>
          </a:xfrm>
          <a:prstGeom prst="roundRect">
            <a:avLst/>
          </a:prstGeom>
          <a:solidFill>
            <a:srgbClr val="F4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văn,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miêu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tiêu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DAF14B1A-5100-41ED-BCEE-4614FB14D306}"/>
              </a:ext>
            </a:extLst>
          </p:cNvPr>
          <p:cNvSpPr/>
          <p:nvPr/>
        </p:nvSpPr>
        <p:spPr>
          <a:xfrm>
            <a:off x="3152308" y="3925389"/>
            <a:ext cx="5643154" cy="1162594"/>
          </a:xfrm>
          <a:prstGeom prst="roundRect">
            <a:avLst/>
          </a:prstGeom>
          <a:solidFill>
            <a:srgbClr val="F48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Thêm yêu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trân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 xung quanh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D7FC53B-6410-40F2-9A71-909561517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11" y="0"/>
            <a:ext cx="425537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BF3C5FF-6854-49D4-AA94-F79A4BA61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B0978D1-9C8F-40B4-903F-A303ADF09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203" y="838986"/>
            <a:ext cx="8539593" cy="448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2">
            <a:extLst>
              <a:ext uri="{FF2B5EF4-FFF2-40B4-BE49-F238E27FC236}">
                <a16:creationId xmlns:a16="http://schemas.microsoft.com/office/drawing/2014/main" id="{6A14A9CF-5B12-4B3D-861B-1AAA640A2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63" y="1426028"/>
            <a:ext cx="1041327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bài:Dựa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9995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89B7058D-83AA-4784-B139-E6061462C219}"/>
              </a:ext>
            </a:extLst>
          </p:cNvPr>
          <p:cNvSpPr txBox="1"/>
          <p:nvPr/>
        </p:nvSpPr>
        <p:spPr>
          <a:xfrm>
            <a:off x="1650274" y="318131"/>
            <a:ext cx="1148225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dirty="0">
                <a:effectLst/>
                <a:latin typeface="inherit"/>
              </a:rPr>
              <a:t>a. </a:t>
            </a:r>
            <a:r>
              <a:rPr lang="vi-VN" sz="2000" b="1" i="0" dirty="0" err="1">
                <a:effectLst/>
                <a:latin typeface="inherit"/>
              </a:rPr>
              <a:t>Mở</a:t>
            </a:r>
            <a:r>
              <a:rPr lang="vi-VN" sz="2000" b="1" i="0" dirty="0">
                <a:effectLst/>
                <a:latin typeface="inherit"/>
              </a:rPr>
              <a:t> </a:t>
            </a:r>
            <a:r>
              <a:rPr lang="vi-VN" sz="2000" b="1" i="0" dirty="0" err="1">
                <a:effectLst/>
                <a:latin typeface="inherit"/>
              </a:rPr>
              <a:t>bài</a:t>
            </a:r>
            <a:r>
              <a:rPr lang="vi-VN" sz="2000" b="1" i="0" dirty="0">
                <a:effectLst/>
                <a:latin typeface="inherit"/>
              </a:rPr>
              <a:t>: </a:t>
            </a:r>
            <a:r>
              <a:rPr lang="vi-VN" sz="2000" b="0" i="0" dirty="0" err="1">
                <a:effectLst/>
                <a:latin typeface="inherit"/>
              </a:rPr>
              <a:t>Giới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thiệu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về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người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mẹ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của</a:t>
            </a:r>
            <a:r>
              <a:rPr lang="vi-VN" sz="2000" b="0" i="0" dirty="0">
                <a:effectLst/>
                <a:latin typeface="inherit"/>
              </a:rPr>
              <a:t> em.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000" b="1" i="0" dirty="0">
                <a:effectLst/>
                <a:latin typeface="inherit"/>
              </a:rPr>
              <a:t>b. Thân </a:t>
            </a:r>
            <a:r>
              <a:rPr lang="vi-VN" sz="2000" b="1" i="0" dirty="0" err="1">
                <a:effectLst/>
                <a:latin typeface="inherit"/>
              </a:rPr>
              <a:t>bài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000" b="0" i="0" dirty="0">
                <a:effectLst/>
                <a:latin typeface="inherit"/>
              </a:rPr>
              <a:t>- 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Miêu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tả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ngoại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hình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của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mẹ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:</a:t>
            </a:r>
            <a:endParaRPr lang="vi-VN" sz="2000" b="1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 err="1">
                <a:effectLst/>
                <a:latin typeface="inherit"/>
              </a:rPr>
              <a:t>Độ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tuổi</a:t>
            </a:r>
            <a:r>
              <a:rPr lang="vi-VN" sz="2000" b="0" i="0" dirty="0">
                <a:effectLst/>
                <a:latin typeface="inherit"/>
              </a:rPr>
              <a:t> (năm nay </a:t>
            </a:r>
            <a:r>
              <a:rPr lang="vi-VN" sz="2000" b="0" i="0" dirty="0" err="1">
                <a:effectLst/>
                <a:latin typeface="inherit"/>
              </a:rPr>
              <a:t>mẹ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đã</a:t>
            </a:r>
            <a:r>
              <a:rPr lang="vi-VN" sz="2000" b="0" i="0" dirty="0">
                <a:effectLst/>
                <a:latin typeface="inherit"/>
              </a:rPr>
              <a:t> hơn ba mươi </a:t>
            </a:r>
            <a:r>
              <a:rPr lang="vi-VN" sz="2000" b="0" i="0" dirty="0" err="1">
                <a:effectLst/>
                <a:latin typeface="inherit"/>
              </a:rPr>
              <a:t>tuổi</a:t>
            </a:r>
            <a:r>
              <a:rPr lang="vi-VN" sz="2000" b="0" i="0" dirty="0">
                <a:effectLst/>
                <a:latin typeface="inherit"/>
              </a:rPr>
              <a:t>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>
                <a:effectLst/>
                <a:latin typeface="inherit"/>
              </a:rPr>
              <a:t>Công </a:t>
            </a:r>
            <a:r>
              <a:rPr lang="vi-VN" sz="2000" b="0" i="0" dirty="0" err="1">
                <a:effectLst/>
                <a:latin typeface="inherit"/>
              </a:rPr>
              <a:t>việc</a:t>
            </a:r>
            <a:r>
              <a:rPr lang="vi-VN" sz="2000" b="0" i="0" dirty="0">
                <a:effectLst/>
                <a:latin typeface="inherit"/>
              </a:rPr>
              <a:t> (</a:t>
            </a:r>
            <a:r>
              <a:rPr lang="vi-VN" sz="2000" b="0" i="0" dirty="0" err="1">
                <a:effectLst/>
                <a:latin typeface="inherit"/>
              </a:rPr>
              <a:t>mẹ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là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giáo</a:t>
            </a:r>
            <a:r>
              <a:rPr lang="vi-VN" sz="2000" b="0" i="0" dirty="0">
                <a:effectLst/>
                <a:latin typeface="inherit"/>
              </a:rPr>
              <a:t> viên </a:t>
            </a:r>
            <a:r>
              <a:rPr lang="vi-VN" sz="2000" b="0" i="0" dirty="0" err="1">
                <a:effectLst/>
                <a:latin typeface="inherit"/>
              </a:rPr>
              <a:t>mầm</a:t>
            </a:r>
            <a:r>
              <a:rPr lang="vi-VN" sz="2000" b="0" i="0" dirty="0">
                <a:effectLst/>
                <a:latin typeface="inherit"/>
              </a:rPr>
              <a:t> non ở </a:t>
            </a:r>
            <a:r>
              <a:rPr lang="vi-VN" sz="2000" b="0" i="0" dirty="0" err="1">
                <a:effectLst/>
                <a:latin typeface="inherit"/>
              </a:rPr>
              <a:t>trường</a:t>
            </a:r>
            <a:r>
              <a:rPr lang="vi-VN" sz="2000" b="0" i="0" dirty="0">
                <a:effectLst/>
                <a:latin typeface="inherit"/>
              </a:rPr>
              <a:t> tư </a:t>
            </a:r>
            <a:r>
              <a:rPr lang="vi-VN" sz="2000" b="0" i="0" dirty="0" err="1">
                <a:effectLst/>
                <a:latin typeface="inherit"/>
              </a:rPr>
              <a:t>thục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gần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nhà</a:t>
            </a:r>
            <a:r>
              <a:rPr lang="vi-VN" sz="2000" b="0" i="0" dirty="0">
                <a:effectLst/>
                <a:latin typeface="inherit"/>
              </a:rPr>
              <a:t>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 err="1">
                <a:effectLst/>
                <a:latin typeface="inherit"/>
              </a:rPr>
              <a:t>Vóc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dáng</a:t>
            </a:r>
            <a:r>
              <a:rPr lang="vi-VN" sz="2000" b="0" i="0" dirty="0">
                <a:effectLst/>
                <a:latin typeface="inherit"/>
              </a:rPr>
              <a:t> (</a:t>
            </a:r>
            <a:r>
              <a:rPr lang="vi-VN" sz="2000" b="0" i="0" dirty="0" err="1">
                <a:effectLst/>
                <a:latin typeface="inherit"/>
              </a:rPr>
              <a:t>mảnh</a:t>
            </a:r>
            <a:r>
              <a:rPr lang="vi-VN" sz="2000" b="0" i="0" dirty="0">
                <a:effectLst/>
                <a:latin typeface="inherit"/>
              </a:rPr>
              <a:t> mai, </a:t>
            </a:r>
            <a:r>
              <a:rPr lang="vi-VN" sz="2000" b="0" i="0" dirty="0" err="1">
                <a:effectLst/>
                <a:latin typeface="inherit"/>
              </a:rPr>
              <a:t>nhỏ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bé</a:t>
            </a:r>
            <a:r>
              <a:rPr lang="vi-VN" sz="2000" b="0" i="0" dirty="0">
                <a:effectLst/>
                <a:latin typeface="inherit"/>
              </a:rPr>
              <a:t> nhưng </a:t>
            </a:r>
            <a:r>
              <a:rPr lang="vi-VN" sz="2000" b="0" i="0" dirty="0" err="1">
                <a:effectLst/>
                <a:latin typeface="inherit"/>
              </a:rPr>
              <a:t>tràn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ngập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sức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sống</a:t>
            </a:r>
            <a:r>
              <a:rPr lang="vi-VN" sz="2000" b="0" i="0" dirty="0">
                <a:effectLst/>
                <a:latin typeface="inherit"/>
              </a:rPr>
              <a:t>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 err="1">
                <a:effectLst/>
                <a:latin typeface="inherit"/>
              </a:rPr>
              <a:t>Nước</a:t>
            </a:r>
            <a:r>
              <a:rPr lang="vi-VN" sz="2000" b="0" i="0" dirty="0">
                <a:effectLst/>
                <a:latin typeface="inherit"/>
              </a:rPr>
              <a:t> da (</a:t>
            </a:r>
            <a:r>
              <a:rPr lang="vi-VN" sz="2000" b="0" i="0" dirty="0" err="1">
                <a:effectLst/>
                <a:latin typeface="inherit"/>
              </a:rPr>
              <a:t>trắng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hồng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khỏe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mạnh</a:t>
            </a:r>
            <a:r>
              <a:rPr lang="vi-VN" sz="2000" b="0" i="0" dirty="0">
                <a:effectLst/>
                <a:latin typeface="inherit"/>
              </a:rPr>
              <a:t>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>
                <a:effectLst/>
                <a:latin typeface="inherit"/>
              </a:rPr>
              <a:t>Khuôn </a:t>
            </a:r>
            <a:r>
              <a:rPr lang="vi-VN" sz="2000" b="0" i="0" dirty="0" err="1">
                <a:effectLst/>
                <a:latin typeface="inherit"/>
              </a:rPr>
              <a:t>mặt</a:t>
            </a:r>
            <a:r>
              <a:rPr lang="vi-VN" sz="2000" b="0" i="0" dirty="0">
                <a:effectLst/>
                <a:latin typeface="inherit"/>
              </a:rPr>
              <a:t> (</a:t>
            </a:r>
            <a:r>
              <a:rPr lang="vi-VN" sz="2000" b="0" i="0" dirty="0" err="1">
                <a:effectLst/>
                <a:latin typeface="inherit"/>
              </a:rPr>
              <a:t>tròn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trịa</a:t>
            </a:r>
            <a:r>
              <a:rPr lang="vi-VN" sz="2000" b="0" i="0" dirty="0">
                <a:effectLst/>
                <a:latin typeface="inherit"/>
              </a:rPr>
              <a:t>, </a:t>
            </a:r>
            <a:r>
              <a:rPr lang="vi-VN" sz="2000" b="0" i="0" dirty="0" err="1">
                <a:effectLst/>
                <a:latin typeface="inherit"/>
              </a:rPr>
              <a:t>phúc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hậu</a:t>
            </a:r>
            <a:r>
              <a:rPr lang="vi-VN" sz="2000" b="0" i="0" dirty="0">
                <a:effectLst/>
                <a:latin typeface="inherit"/>
              </a:rPr>
              <a:t>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>
                <a:effectLst/>
                <a:latin typeface="inherit"/>
              </a:rPr>
              <a:t>Đôi </a:t>
            </a:r>
            <a:r>
              <a:rPr lang="vi-VN" sz="2000" b="0" i="0" dirty="0" err="1">
                <a:effectLst/>
                <a:latin typeface="inherit"/>
              </a:rPr>
              <a:t>mắt</a:t>
            </a:r>
            <a:r>
              <a:rPr lang="vi-VN" sz="2000" b="0" i="0" dirty="0">
                <a:effectLst/>
                <a:latin typeface="inherit"/>
              </a:rPr>
              <a:t> (đen </a:t>
            </a:r>
            <a:r>
              <a:rPr lang="vi-VN" sz="2000" b="0" i="0" dirty="0" err="1">
                <a:effectLst/>
                <a:latin typeface="inherit"/>
              </a:rPr>
              <a:t>láy</a:t>
            </a:r>
            <a:r>
              <a:rPr lang="vi-VN" sz="2000" b="0" i="0" dirty="0">
                <a:effectLst/>
                <a:latin typeface="inherit"/>
              </a:rPr>
              <a:t>, như viên trân châu trong </a:t>
            </a:r>
            <a:r>
              <a:rPr lang="vi-VN" sz="2000" b="0" i="0" dirty="0" err="1">
                <a:effectLst/>
                <a:latin typeface="inherit"/>
              </a:rPr>
              <a:t>truyện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cổ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tích</a:t>
            </a:r>
            <a:r>
              <a:rPr lang="vi-VN" sz="2000" b="0" i="0" dirty="0">
                <a:effectLst/>
                <a:latin typeface="inherit"/>
              </a:rPr>
              <a:t>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 err="1">
                <a:effectLst/>
                <a:latin typeface="inherit"/>
              </a:rPr>
              <a:t>Nụ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cười</a:t>
            </a:r>
            <a:r>
              <a:rPr lang="vi-VN" sz="2000" b="0" i="0" dirty="0">
                <a:effectLst/>
                <a:latin typeface="inherit"/>
              </a:rPr>
              <a:t> (tươi </a:t>
            </a:r>
            <a:r>
              <a:rPr lang="vi-VN" sz="2000" b="0" i="0" dirty="0" err="1">
                <a:effectLst/>
                <a:latin typeface="inherit"/>
              </a:rPr>
              <a:t>rói</a:t>
            </a:r>
            <a:r>
              <a:rPr lang="vi-VN" sz="2000" b="0" i="0" dirty="0">
                <a:effectLst/>
                <a:latin typeface="inherit"/>
              </a:rPr>
              <a:t>, </a:t>
            </a:r>
            <a:r>
              <a:rPr lang="vi-VN" sz="2000" b="0" i="0" dirty="0" err="1">
                <a:effectLst/>
                <a:latin typeface="inherit"/>
              </a:rPr>
              <a:t>sáng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rực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rỡ</a:t>
            </a:r>
            <a:r>
              <a:rPr lang="vi-VN" sz="2000" b="0" i="0" dirty="0">
                <a:effectLst/>
                <a:latin typeface="inherit"/>
              </a:rPr>
              <a:t>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 err="1">
                <a:effectLst/>
                <a:latin typeface="inherit"/>
              </a:rPr>
              <a:t>Bàn</a:t>
            </a:r>
            <a:r>
              <a:rPr lang="vi-VN" sz="2000" b="0" i="0" dirty="0">
                <a:effectLst/>
                <a:latin typeface="inherit"/>
              </a:rPr>
              <a:t> tay (</a:t>
            </a:r>
            <a:r>
              <a:rPr lang="vi-VN" sz="2000" b="0" i="0" dirty="0" err="1">
                <a:effectLst/>
                <a:latin typeface="inherit"/>
              </a:rPr>
              <a:t>có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những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vết</a:t>
            </a:r>
            <a:r>
              <a:rPr lang="vi-VN" sz="2000" b="0" i="0" dirty="0">
                <a:effectLst/>
                <a:latin typeface="inherit"/>
              </a:rPr>
              <a:t> chai </a:t>
            </a:r>
            <a:r>
              <a:rPr lang="vi-VN" sz="2000" b="0" i="0" dirty="0" err="1">
                <a:effectLst/>
                <a:latin typeface="inherit"/>
              </a:rPr>
              <a:t>sần</a:t>
            </a:r>
            <a:r>
              <a:rPr lang="vi-VN" sz="2000" b="0" i="0" dirty="0">
                <a:effectLst/>
                <a:latin typeface="inherit"/>
              </a:rPr>
              <a:t> do </a:t>
            </a:r>
            <a:r>
              <a:rPr lang="vi-VN" sz="2000" b="0" i="0" dirty="0" err="1">
                <a:effectLst/>
                <a:latin typeface="inherit"/>
              </a:rPr>
              <a:t>làm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việc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vất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vả</a:t>
            </a:r>
            <a:r>
              <a:rPr lang="vi-VN" sz="2000" b="0" i="0" dirty="0">
                <a:effectLst/>
                <a:latin typeface="inherit"/>
              </a:rPr>
              <a:t>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>
                <a:effectLst/>
                <a:latin typeface="inherit"/>
              </a:rPr>
              <a:t>Trang </a:t>
            </a:r>
            <a:r>
              <a:rPr lang="vi-VN" sz="2000" b="0" i="0" dirty="0" err="1">
                <a:effectLst/>
                <a:latin typeface="inherit"/>
              </a:rPr>
              <a:t>phục</a:t>
            </a:r>
            <a:r>
              <a:rPr lang="vi-VN" sz="2000" b="0" i="0" dirty="0">
                <a:effectLst/>
                <a:latin typeface="inherit"/>
              </a:rPr>
              <a:t> (đơn </a:t>
            </a:r>
            <a:r>
              <a:rPr lang="vi-VN" sz="2000" b="0" i="0" dirty="0" err="1">
                <a:effectLst/>
                <a:latin typeface="inherit"/>
              </a:rPr>
              <a:t>giản</a:t>
            </a:r>
            <a:r>
              <a:rPr lang="vi-VN" sz="2000" b="0" i="0" dirty="0">
                <a:effectLst/>
                <a:latin typeface="inherit"/>
              </a:rPr>
              <a:t>, </a:t>
            </a:r>
            <a:r>
              <a:rPr lang="vi-VN" sz="2000" b="0" i="0" dirty="0" err="1">
                <a:effectLst/>
                <a:latin typeface="inherit"/>
              </a:rPr>
              <a:t>thường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là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những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bộ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áo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quần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đồng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phục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dễ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vận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động</a:t>
            </a:r>
            <a:r>
              <a:rPr lang="vi-VN" sz="2000" b="0" i="0" dirty="0">
                <a:effectLst/>
                <a:latin typeface="inherit"/>
              </a:rPr>
              <a:t>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- Miêu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tả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tính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cách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,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hoạt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động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của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mẹ</a:t>
            </a:r>
            <a:r>
              <a:rPr lang="vi-VN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:</a:t>
            </a:r>
            <a:endParaRPr lang="vi-VN" sz="2000" b="1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 err="1">
                <a:effectLst/>
                <a:latin typeface="inherit"/>
              </a:rPr>
              <a:t>Tính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cách</a:t>
            </a:r>
            <a:r>
              <a:rPr lang="vi-VN" sz="2000" b="0" i="0" dirty="0">
                <a:effectLst/>
                <a:latin typeface="inherit"/>
              </a:rPr>
              <a:t> (</a:t>
            </a:r>
            <a:r>
              <a:rPr lang="vi-VN" sz="2000" b="0" i="0" dirty="0" err="1">
                <a:effectLst/>
                <a:latin typeface="inherit"/>
              </a:rPr>
              <a:t>hiền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lành</a:t>
            </a:r>
            <a:r>
              <a:rPr lang="vi-VN" sz="2000" b="0" i="0" dirty="0">
                <a:effectLst/>
                <a:latin typeface="inherit"/>
              </a:rPr>
              <a:t>, </a:t>
            </a:r>
            <a:r>
              <a:rPr lang="vi-VN" sz="2000" b="0" i="0" dirty="0" err="1">
                <a:effectLst/>
                <a:latin typeface="inherit"/>
              </a:rPr>
              <a:t>chịu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khó</a:t>
            </a:r>
            <a:r>
              <a:rPr lang="vi-VN" sz="2000" b="0" i="0" dirty="0">
                <a:effectLst/>
                <a:latin typeface="inherit"/>
              </a:rPr>
              <a:t>, bao dung, </a:t>
            </a:r>
            <a:r>
              <a:rPr lang="vi-VN" sz="2000" b="0" i="0" dirty="0" err="1">
                <a:effectLst/>
                <a:latin typeface="inherit"/>
              </a:rPr>
              <a:t>giàu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tình</a:t>
            </a:r>
            <a:r>
              <a:rPr lang="vi-VN" sz="2000" b="0" i="0" dirty="0">
                <a:effectLst/>
                <a:latin typeface="inherit"/>
              </a:rPr>
              <a:t> yêu thương…)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>
                <a:effectLst/>
                <a:latin typeface="inherit"/>
              </a:rPr>
              <a:t>Công </a:t>
            </a:r>
            <a:r>
              <a:rPr lang="vi-VN" sz="2000" b="0" i="0" dirty="0" err="1">
                <a:effectLst/>
                <a:latin typeface="inherit"/>
              </a:rPr>
              <a:t>việc</a:t>
            </a:r>
            <a:r>
              <a:rPr lang="vi-VN" sz="2000" b="0" i="0" dirty="0">
                <a:effectLst/>
                <a:latin typeface="inherit"/>
              </a:rPr>
              <a:t> (chăm </a:t>
            </a:r>
            <a:r>
              <a:rPr lang="vi-VN" sz="2000" b="0" i="0" dirty="0" err="1">
                <a:effectLst/>
                <a:latin typeface="inherit"/>
              </a:rPr>
              <a:t>các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bạn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nhỏ</a:t>
            </a:r>
            <a:r>
              <a:rPr lang="vi-VN" sz="2000" b="0" i="0" dirty="0">
                <a:effectLst/>
                <a:latin typeface="inherit"/>
              </a:rPr>
              <a:t>, </a:t>
            </a:r>
            <a:r>
              <a:rPr lang="vi-VN" sz="2000" b="0" i="0" dirty="0" err="1">
                <a:effectLst/>
                <a:latin typeface="inherit"/>
              </a:rPr>
              <a:t>dạy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các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bạn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ấy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những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điều</a:t>
            </a:r>
            <a:r>
              <a:rPr lang="vi-VN" sz="2000" b="0" i="0" dirty="0">
                <a:effectLst/>
                <a:latin typeface="inherit"/>
              </a:rPr>
              <a:t> hay…)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 err="1">
                <a:effectLst/>
                <a:latin typeface="inherit"/>
              </a:rPr>
              <a:t>Những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việc</a:t>
            </a:r>
            <a:r>
              <a:rPr lang="vi-VN" sz="2000" b="0" i="0" dirty="0">
                <a:effectLst/>
                <a:latin typeface="inherit"/>
              </a:rPr>
              <a:t> khi ở </a:t>
            </a:r>
            <a:r>
              <a:rPr lang="vi-VN" sz="2000" b="0" i="0" dirty="0" err="1">
                <a:effectLst/>
                <a:latin typeface="inherit"/>
              </a:rPr>
              <a:t>nhà</a:t>
            </a:r>
            <a:r>
              <a:rPr lang="vi-VN" sz="2000" b="0" i="0" dirty="0">
                <a:effectLst/>
                <a:latin typeface="inherit"/>
              </a:rPr>
              <a:t> (</a:t>
            </a:r>
            <a:r>
              <a:rPr lang="vi-VN" sz="2000" b="0" i="0" dirty="0" err="1">
                <a:effectLst/>
                <a:latin typeface="inherit"/>
              </a:rPr>
              <a:t>giặt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giũ</a:t>
            </a:r>
            <a:r>
              <a:rPr lang="vi-VN" sz="2000" b="0" i="0" dirty="0">
                <a:effectLst/>
                <a:latin typeface="inherit"/>
              </a:rPr>
              <a:t>, </a:t>
            </a:r>
            <a:r>
              <a:rPr lang="vi-VN" sz="2000" b="0" i="0" dirty="0" err="1">
                <a:effectLst/>
                <a:latin typeface="inherit"/>
              </a:rPr>
              <a:t>nấu</a:t>
            </a:r>
            <a:r>
              <a:rPr lang="vi-VN" sz="2000" b="0" i="0" dirty="0">
                <a:effectLst/>
                <a:latin typeface="inherit"/>
              </a:rPr>
              <a:t> cơm, chăm </a:t>
            </a:r>
            <a:r>
              <a:rPr lang="vi-VN" sz="2000" b="0" i="0" dirty="0" err="1">
                <a:effectLst/>
                <a:latin typeface="inherit"/>
              </a:rPr>
              <a:t>sóc</a:t>
            </a:r>
            <a:r>
              <a:rPr lang="vi-VN" sz="2000" b="0" i="0" dirty="0">
                <a:effectLst/>
                <a:latin typeface="inherit"/>
              </a:rPr>
              <a:t> cho con </a:t>
            </a:r>
            <a:r>
              <a:rPr lang="vi-VN" sz="2000" b="0" i="0" dirty="0" err="1">
                <a:effectLst/>
                <a:latin typeface="inherit"/>
              </a:rPr>
              <a:t>cái</a:t>
            </a:r>
            <a:r>
              <a:rPr lang="vi-VN" sz="2000" b="0" i="0" dirty="0">
                <a:effectLst/>
                <a:latin typeface="inherit"/>
              </a:rPr>
              <a:t>, ông </a:t>
            </a:r>
            <a:r>
              <a:rPr lang="vi-VN" sz="2000" b="0" i="0" dirty="0" err="1">
                <a:effectLst/>
                <a:latin typeface="inherit"/>
              </a:rPr>
              <a:t>bà</a:t>
            </a:r>
            <a:r>
              <a:rPr lang="vi-VN" sz="2000" b="0" i="0" dirty="0">
                <a:effectLst/>
                <a:latin typeface="inherit"/>
              </a:rPr>
              <a:t>…)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 err="1">
                <a:effectLst/>
                <a:latin typeface="inherit"/>
              </a:rPr>
              <a:t>Các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mối</a:t>
            </a:r>
            <a:r>
              <a:rPr lang="vi-VN" sz="2000" b="0" i="0" dirty="0">
                <a:effectLst/>
                <a:latin typeface="inherit"/>
              </a:rPr>
              <a:t> quan </a:t>
            </a:r>
            <a:r>
              <a:rPr lang="vi-VN" sz="2000" b="0" i="0" dirty="0" err="1">
                <a:effectLst/>
                <a:latin typeface="inherit"/>
              </a:rPr>
              <a:t>hệ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khác</a:t>
            </a:r>
            <a:r>
              <a:rPr lang="vi-VN" sz="2000" b="0" i="0" dirty="0">
                <a:effectLst/>
                <a:latin typeface="inherit"/>
              </a:rPr>
              <a:t> (</a:t>
            </a:r>
            <a:r>
              <a:rPr lang="vi-VN" sz="2000" b="0" i="0" dirty="0" err="1">
                <a:effectLst/>
                <a:latin typeface="inherit"/>
              </a:rPr>
              <a:t>làng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xóm</a:t>
            </a:r>
            <a:r>
              <a:rPr lang="vi-VN" sz="2000" b="0" i="0" dirty="0">
                <a:effectLst/>
                <a:latin typeface="inherit"/>
              </a:rPr>
              <a:t>, </a:t>
            </a:r>
            <a:r>
              <a:rPr lang="vi-VN" sz="2000" b="0" i="0" dirty="0" err="1">
                <a:effectLst/>
                <a:latin typeface="inherit"/>
              </a:rPr>
              <a:t>đồng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nghiệp</a:t>
            </a:r>
            <a:r>
              <a:rPr lang="vi-VN" sz="2000" b="0" i="0" dirty="0">
                <a:effectLst/>
                <a:latin typeface="inherit"/>
              </a:rPr>
              <a:t> ai </a:t>
            </a:r>
            <a:r>
              <a:rPr lang="vi-VN" sz="2000" b="0" i="0" dirty="0" err="1">
                <a:effectLst/>
                <a:latin typeface="inherit"/>
              </a:rPr>
              <a:t>cũng</a:t>
            </a:r>
            <a:r>
              <a:rPr lang="vi-VN" sz="2000" b="0" i="0" dirty="0">
                <a:effectLst/>
                <a:latin typeface="inherit"/>
              </a:rPr>
              <a:t> yêu </a:t>
            </a:r>
            <a:r>
              <a:rPr lang="vi-VN" sz="2000" b="0" i="0" dirty="0" err="1">
                <a:effectLst/>
                <a:latin typeface="inherit"/>
              </a:rPr>
              <a:t>quý</a:t>
            </a:r>
            <a:r>
              <a:rPr lang="vi-VN" sz="2000" b="0" i="0" dirty="0">
                <a:effectLst/>
                <a:latin typeface="inherit"/>
              </a:rPr>
              <a:t>, </a:t>
            </a:r>
            <a:r>
              <a:rPr lang="vi-VN" sz="2000" b="0" i="0" dirty="0" err="1">
                <a:effectLst/>
                <a:latin typeface="inherit"/>
              </a:rPr>
              <a:t>kính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nể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mẹ</a:t>
            </a:r>
            <a:r>
              <a:rPr lang="vi-VN" sz="2000" b="0" i="0" dirty="0">
                <a:effectLst/>
                <a:latin typeface="inherit"/>
              </a:rPr>
              <a:t>)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000" b="0" i="0" dirty="0">
                <a:effectLst/>
                <a:latin typeface="inherit"/>
              </a:rPr>
              <a:t>- </a:t>
            </a:r>
            <a:r>
              <a:rPr lang="vi-VN" sz="2000" b="0" i="0" dirty="0" err="1">
                <a:effectLst/>
                <a:latin typeface="inherit"/>
              </a:rPr>
              <a:t>Những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kỉ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niệm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của</a:t>
            </a:r>
            <a:r>
              <a:rPr lang="vi-VN" sz="2000" b="0" i="0" dirty="0">
                <a:effectLst/>
                <a:latin typeface="inherit"/>
              </a:rPr>
              <a:t> em </a:t>
            </a:r>
            <a:r>
              <a:rPr lang="vi-VN" sz="2000" b="0" i="0" dirty="0" err="1">
                <a:effectLst/>
                <a:latin typeface="inherit"/>
              </a:rPr>
              <a:t>cùng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mẹ</a:t>
            </a:r>
            <a:r>
              <a:rPr lang="vi-VN" sz="2000" b="0" i="0" dirty="0">
                <a:effectLst/>
                <a:latin typeface="inherit"/>
              </a:rPr>
              <a:t>: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000" b="0" i="0" dirty="0" err="1">
                <a:effectLst/>
                <a:latin typeface="inherit"/>
              </a:rPr>
              <a:t>Mẹ</a:t>
            </a:r>
            <a:r>
              <a:rPr lang="vi-VN" sz="2000" b="0" i="0" dirty="0">
                <a:effectLst/>
                <a:latin typeface="inherit"/>
              </a:rPr>
              <a:t> chăm </a:t>
            </a:r>
            <a:r>
              <a:rPr lang="vi-VN" sz="2000" b="0" i="0" dirty="0" err="1">
                <a:effectLst/>
                <a:latin typeface="inherit"/>
              </a:rPr>
              <a:t>sóc</a:t>
            </a:r>
            <a:r>
              <a:rPr lang="vi-VN" sz="2000" b="0" i="0" dirty="0">
                <a:effectLst/>
                <a:latin typeface="inherit"/>
              </a:rPr>
              <a:t>, </a:t>
            </a:r>
            <a:r>
              <a:rPr lang="vi-VN" sz="2000" b="0" i="0" dirty="0" err="1">
                <a:effectLst/>
                <a:latin typeface="inherit"/>
              </a:rPr>
              <a:t>dạy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dỗ</a:t>
            </a:r>
            <a:r>
              <a:rPr lang="vi-VN" sz="2000" b="0" i="0" dirty="0">
                <a:effectLst/>
                <a:latin typeface="inherit"/>
              </a:rPr>
              <a:t> em khôn </a:t>
            </a:r>
            <a:r>
              <a:rPr lang="vi-VN" sz="2000" b="0" i="0" dirty="0" err="1">
                <a:effectLst/>
                <a:latin typeface="inherit"/>
              </a:rPr>
              <a:t>lớn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000" b="1" i="0" dirty="0">
                <a:effectLst/>
                <a:latin typeface="inherit"/>
              </a:rPr>
              <a:t>c. </a:t>
            </a:r>
            <a:r>
              <a:rPr lang="vi-VN" sz="2000" b="1" i="0" dirty="0" err="1">
                <a:effectLst/>
                <a:latin typeface="inherit"/>
              </a:rPr>
              <a:t>Kết</a:t>
            </a:r>
            <a:r>
              <a:rPr lang="vi-VN" sz="2000" b="1" i="0" dirty="0">
                <a:effectLst/>
                <a:latin typeface="inherit"/>
              </a:rPr>
              <a:t> </a:t>
            </a:r>
            <a:r>
              <a:rPr lang="vi-VN" sz="2000" b="1" i="0" dirty="0" err="1">
                <a:effectLst/>
                <a:latin typeface="inherit"/>
              </a:rPr>
              <a:t>bài</a:t>
            </a:r>
            <a:r>
              <a:rPr lang="vi-VN" sz="2000" b="1" i="0" dirty="0">
                <a:effectLst/>
                <a:latin typeface="inherit"/>
              </a:rPr>
              <a:t>:</a:t>
            </a:r>
            <a:r>
              <a:rPr lang="vi-VN" sz="2000" b="0" i="0" dirty="0">
                <a:effectLst/>
                <a:latin typeface="inherit"/>
              </a:rPr>
              <a:t> </a:t>
            </a:r>
            <a:r>
              <a:rPr lang="vi-VN" sz="2000" b="0" i="0" dirty="0" err="1">
                <a:effectLst/>
                <a:latin typeface="inherit"/>
              </a:rPr>
              <a:t>Tình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cảm</a:t>
            </a:r>
            <a:r>
              <a:rPr lang="vi-VN" sz="2000" b="0" i="0" dirty="0">
                <a:effectLst/>
                <a:latin typeface="inherit"/>
              </a:rPr>
              <a:t> </a:t>
            </a:r>
            <a:r>
              <a:rPr lang="vi-VN" sz="2000" b="0" i="0" dirty="0" err="1">
                <a:effectLst/>
                <a:latin typeface="inherit"/>
              </a:rPr>
              <a:t>của</a:t>
            </a:r>
            <a:r>
              <a:rPr lang="vi-VN" sz="2000" b="0" i="0" dirty="0">
                <a:effectLst/>
                <a:latin typeface="inherit"/>
              </a:rPr>
              <a:t> em </a:t>
            </a:r>
            <a:r>
              <a:rPr lang="vi-VN" sz="2000" b="0" i="0" dirty="0" err="1">
                <a:effectLst/>
                <a:latin typeface="inherit"/>
              </a:rPr>
              <a:t>dành</a:t>
            </a:r>
            <a:r>
              <a:rPr lang="vi-VN" sz="2000" b="0" i="0" dirty="0">
                <a:effectLst/>
                <a:latin typeface="inherit"/>
              </a:rPr>
              <a:t> cho </a:t>
            </a:r>
            <a:r>
              <a:rPr lang="vi-VN" sz="2000" b="0" i="0" dirty="0" err="1">
                <a:effectLst/>
                <a:latin typeface="inherit"/>
              </a:rPr>
              <a:t>mẹ</a:t>
            </a:r>
            <a:endParaRPr lang="vi-VN" sz="20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252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21D5540D-5A6E-43A0-B010-802A329BB5F6}"/>
              </a:ext>
            </a:extLst>
          </p:cNvPr>
          <p:cNvSpPr txBox="1"/>
          <p:nvPr/>
        </p:nvSpPr>
        <p:spPr>
          <a:xfrm>
            <a:off x="1532164" y="818942"/>
            <a:ext cx="9532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a. </a:t>
            </a:r>
            <a:r>
              <a:rPr lang="vi-VN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Mở</a:t>
            </a:r>
            <a:r>
              <a:rPr lang="vi-VN" sz="3600" b="1" i="1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36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bài</a:t>
            </a:r>
            <a:endParaRPr lang="vi-VN" sz="4800" b="1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sz="2800" b="1" i="1" dirty="0" err="1">
                <a:effectLst/>
                <a:latin typeface="inherit"/>
              </a:rPr>
              <a:t>Mở</a:t>
            </a:r>
            <a:r>
              <a:rPr lang="vi-VN" sz="2800" b="1" i="1" dirty="0">
                <a:effectLst/>
                <a:latin typeface="inherit"/>
              </a:rPr>
              <a:t> </a:t>
            </a:r>
            <a:r>
              <a:rPr lang="vi-VN" sz="2800" b="1" i="1" dirty="0" err="1">
                <a:effectLst/>
                <a:latin typeface="inherit"/>
              </a:rPr>
              <a:t>bài</a:t>
            </a:r>
            <a:r>
              <a:rPr lang="vi-VN" sz="2800" b="1" i="1" dirty="0">
                <a:effectLst/>
                <a:latin typeface="inherit"/>
              </a:rPr>
              <a:t> </a:t>
            </a:r>
            <a:r>
              <a:rPr lang="vi-VN" sz="2800" b="1" i="1" dirty="0" err="1">
                <a:effectLst/>
                <a:latin typeface="inherit"/>
              </a:rPr>
              <a:t>trực</a:t>
            </a:r>
            <a:r>
              <a:rPr lang="vi-VN" sz="2800" b="1" i="1" dirty="0">
                <a:effectLst/>
                <a:latin typeface="inherit"/>
              </a:rPr>
              <a:t> </a:t>
            </a:r>
            <a:r>
              <a:rPr lang="vi-VN" sz="2800" b="1" i="1" dirty="0" err="1">
                <a:effectLst/>
                <a:latin typeface="inherit"/>
              </a:rPr>
              <a:t>tiếp</a:t>
            </a:r>
            <a:r>
              <a:rPr lang="vi-VN" sz="2800" b="1" i="1" dirty="0">
                <a:effectLst/>
                <a:latin typeface="inherit"/>
              </a:rPr>
              <a:t>:</a:t>
            </a:r>
            <a:r>
              <a:rPr lang="vi-VN" sz="2800" b="1" i="0" dirty="0">
                <a:effectLst/>
                <a:latin typeface="inherit"/>
              </a:rPr>
              <a:t> </a:t>
            </a:r>
            <a:r>
              <a:rPr lang="vi-VN" sz="2800" b="1" i="0" dirty="0" err="1">
                <a:effectLst/>
                <a:latin typeface="inherit"/>
              </a:rPr>
              <a:t>giới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thiệu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về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của</a:t>
            </a:r>
            <a:r>
              <a:rPr lang="vi-VN" sz="2800" b="1" i="0" dirty="0">
                <a:effectLst/>
                <a:latin typeface="inherit"/>
              </a:rPr>
              <a:t> em</a:t>
            </a:r>
            <a:endParaRPr lang="vi-VN" sz="4000" b="1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210ECDCA-16FA-4792-96B6-907432B5416C}"/>
              </a:ext>
            </a:extLst>
          </p:cNvPr>
          <p:cNvSpPr txBox="1"/>
          <p:nvPr/>
        </p:nvSpPr>
        <p:spPr>
          <a:xfrm>
            <a:off x="1532163" y="3488389"/>
            <a:ext cx="9401447" cy="29238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effectLst/>
                <a:latin typeface="inherit"/>
              </a:rPr>
              <a:t>		</a:t>
            </a:r>
            <a:r>
              <a:rPr lang="vi-VN" sz="2800" b="1" i="0" dirty="0" err="1">
                <a:effectLst/>
                <a:latin typeface="inherit"/>
              </a:rPr>
              <a:t>giới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thiệu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về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 thông qua </a:t>
            </a:r>
            <a:r>
              <a:rPr lang="vi-VN" sz="2800" b="1" i="0" dirty="0" err="1">
                <a:effectLst/>
                <a:latin typeface="inherit"/>
              </a:rPr>
              <a:t>những</a:t>
            </a:r>
            <a:r>
              <a:rPr lang="vi-VN" sz="2800" b="1" i="0" dirty="0">
                <a:effectLst/>
                <a:latin typeface="inherit"/>
              </a:rPr>
              <a:t> câu ca dao, dân ca </a:t>
            </a:r>
            <a:r>
              <a:rPr lang="vi-VN" sz="2800" b="1" i="0" dirty="0" err="1">
                <a:effectLst/>
                <a:latin typeface="inherit"/>
              </a:rPr>
              <a:t>nói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về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người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, </a:t>
            </a:r>
            <a:r>
              <a:rPr lang="vi-VN" sz="2800" b="1" i="0" dirty="0" err="1">
                <a:effectLst/>
                <a:latin typeface="inherit"/>
              </a:rPr>
              <a:t>nói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về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tình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cảm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 con. </a:t>
            </a:r>
            <a:r>
              <a:rPr lang="vi-VN" sz="2800" b="1" i="0" dirty="0" err="1">
                <a:effectLst/>
                <a:latin typeface="inherit"/>
              </a:rPr>
              <a:t>Gợi</a:t>
            </a:r>
            <a:r>
              <a:rPr lang="vi-VN" sz="2800" b="1" i="0" dirty="0">
                <a:effectLst/>
                <a:latin typeface="inherit"/>
              </a:rPr>
              <a:t> ý:</a:t>
            </a:r>
            <a:endParaRPr lang="vi-VN" sz="4000" b="1" i="0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200" b="1" i="1" dirty="0">
                <a:effectLst/>
                <a:latin typeface="iCiel Bambola" panose="02000000000000000000" pitchFamily="50" charset="-93"/>
              </a:rPr>
              <a:t>“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Đố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ai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đếm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được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lá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rừng</a:t>
            </a:r>
            <a:br>
              <a:rPr lang="vi-VN" sz="4400" b="1" i="0" dirty="0">
                <a:effectLst/>
                <a:latin typeface="iCiel Bambola" panose="02000000000000000000" pitchFamily="50" charset="-93"/>
              </a:rPr>
            </a:b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Đố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ai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đếm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được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hết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từng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trời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cao</a:t>
            </a:r>
            <a:br>
              <a:rPr lang="vi-VN" sz="4400" b="1" i="0" dirty="0">
                <a:effectLst/>
                <a:latin typeface="iCiel Bambola" panose="02000000000000000000" pitchFamily="50" charset="-93"/>
              </a:rPr>
            </a:b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Đố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ai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đếm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được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vì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sao</a:t>
            </a:r>
            <a:br>
              <a:rPr lang="vi-VN" sz="4400" b="1" i="0" dirty="0">
                <a:effectLst/>
                <a:latin typeface="iCiel Bambola" panose="02000000000000000000" pitchFamily="50" charset="-93"/>
              </a:rPr>
            </a:b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Đố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ai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đếm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được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công lao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i="1" dirty="0" err="1">
                <a:effectLst/>
                <a:latin typeface="iCiel Bambola" panose="02000000000000000000" pitchFamily="50" charset="-93"/>
              </a:rPr>
              <a:t>già</a:t>
            </a:r>
            <a:r>
              <a:rPr lang="vi-VN" sz="3200" b="1" i="1" dirty="0">
                <a:effectLst/>
                <a:latin typeface="iCiel Bambola" panose="02000000000000000000" pitchFamily="50" charset="-93"/>
              </a:rPr>
              <a:t>.”</a:t>
            </a:r>
            <a:endParaRPr lang="vi-VN" sz="4400" b="1" i="0" dirty="0">
              <a:effectLst/>
              <a:latin typeface="iCiel Bambola" panose="02000000000000000000" pitchFamily="50" charset="-93"/>
            </a:endParaRP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93D3CD2D-AFBC-46CE-818B-73D719B3FC30}"/>
              </a:ext>
            </a:extLst>
          </p:cNvPr>
          <p:cNvSpPr txBox="1"/>
          <p:nvPr/>
        </p:nvSpPr>
        <p:spPr>
          <a:xfrm>
            <a:off x="1532163" y="1974538"/>
            <a:ext cx="9401446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2800" b="1" i="1" dirty="0" err="1">
                <a:effectLst/>
                <a:latin typeface="inherit"/>
              </a:rPr>
              <a:t>Mở</a:t>
            </a:r>
            <a:r>
              <a:rPr lang="vi-VN" sz="2800" b="1" i="1" dirty="0">
                <a:effectLst/>
                <a:latin typeface="inherit"/>
              </a:rPr>
              <a:t> </a:t>
            </a:r>
            <a:r>
              <a:rPr lang="vi-VN" sz="2800" b="1" i="1" dirty="0" err="1">
                <a:effectLst/>
                <a:latin typeface="inherit"/>
              </a:rPr>
              <a:t>bài</a:t>
            </a:r>
            <a:r>
              <a:rPr lang="vi-VN" sz="2800" b="1" i="1" dirty="0">
                <a:effectLst/>
                <a:latin typeface="inherit"/>
              </a:rPr>
              <a:t> </a:t>
            </a:r>
            <a:r>
              <a:rPr lang="vi-VN" sz="2800" b="1" i="1" dirty="0" err="1">
                <a:effectLst/>
                <a:latin typeface="inherit"/>
              </a:rPr>
              <a:t>gián</a:t>
            </a:r>
            <a:r>
              <a:rPr lang="vi-VN" sz="2800" b="1" i="1" dirty="0">
                <a:effectLst/>
                <a:latin typeface="inherit"/>
              </a:rPr>
              <a:t> </a:t>
            </a:r>
            <a:r>
              <a:rPr lang="vi-VN" sz="2800" b="1" i="1" dirty="0" err="1">
                <a:effectLst/>
                <a:latin typeface="inherit"/>
              </a:rPr>
              <a:t>tiếp</a:t>
            </a:r>
            <a:r>
              <a:rPr lang="vi-VN" sz="2800" b="1" i="1" dirty="0">
                <a:effectLst/>
                <a:latin typeface="inherit"/>
              </a:rPr>
              <a:t>:</a:t>
            </a:r>
            <a:r>
              <a:rPr lang="vi-VN" sz="2800" b="1" i="0" dirty="0">
                <a:effectLst/>
                <a:latin typeface="inherit"/>
              </a:rPr>
              <a:t> </a:t>
            </a:r>
            <a:r>
              <a:rPr lang="vi-VN" sz="2800" b="1" i="0" dirty="0" err="1">
                <a:effectLst/>
                <a:latin typeface="inherit"/>
              </a:rPr>
              <a:t>giới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thiệu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về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 qua </a:t>
            </a:r>
            <a:r>
              <a:rPr lang="vi-VN" sz="2800" b="1" i="0" dirty="0" err="1">
                <a:effectLst/>
                <a:latin typeface="inherit"/>
              </a:rPr>
              <a:t>hình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ảnh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những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kỉ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vật</a:t>
            </a:r>
            <a:r>
              <a:rPr lang="vi-VN" sz="2800" b="1" i="0" dirty="0">
                <a:effectLst/>
                <a:latin typeface="inherit"/>
              </a:rPr>
              <a:t>, </a:t>
            </a:r>
            <a:r>
              <a:rPr lang="vi-VN" sz="2800" b="1" i="0" dirty="0" err="1">
                <a:effectLst/>
                <a:latin typeface="inherit"/>
              </a:rPr>
              <a:t>món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đồ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gắn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bó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với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 (</a:t>
            </a:r>
            <a:r>
              <a:rPr lang="vi-VN" sz="2800" b="1" i="0" dirty="0" err="1">
                <a:effectLst/>
                <a:latin typeface="inherit"/>
              </a:rPr>
              <a:t>chiếc</a:t>
            </a:r>
            <a:r>
              <a:rPr lang="vi-VN" sz="2800" b="1" i="0" dirty="0">
                <a:effectLst/>
                <a:latin typeface="inherit"/>
              </a:rPr>
              <a:t> khăn, đôi </a:t>
            </a:r>
            <a:r>
              <a:rPr lang="vi-VN" sz="2800" b="1" i="0" dirty="0" err="1">
                <a:effectLst/>
                <a:latin typeface="inherit"/>
              </a:rPr>
              <a:t>dép</a:t>
            </a:r>
            <a:r>
              <a:rPr lang="vi-VN" sz="2800" b="1" i="0" dirty="0">
                <a:effectLst/>
                <a:latin typeface="inherit"/>
              </a:rPr>
              <a:t>, </a:t>
            </a:r>
            <a:r>
              <a:rPr lang="vi-VN" sz="2800" b="1" i="0" dirty="0" err="1">
                <a:effectLst/>
                <a:latin typeface="inherit"/>
              </a:rPr>
              <a:t>món</a:t>
            </a:r>
            <a:r>
              <a:rPr lang="vi-VN" sz="2800" b="1" i="0" dirty="0">
                <a:effectLst/>
                <a:latin typeface="inherit"/>
              </a:rPr>
              <a:t> ăn…), </a:t>
            </a:r>
            <a:r>
              <a:rPr lang="vi-VN" sz="2800" b="1" i="0" dirty="0" err="1">
                <a:effectLst/>
                <a:latin typeface="inherit"/>
              </a:rPr>
              <a:t>khiến</a:t>
            </a:r>
            <a:r>
              <a:rPr lang="vi-VN" sz="2800" b="1" i="0" dirty="0">
                <a:effectLst/>
                <a:latin typeface="inherit"/>
              </a:rPr>
              <a:t> em suy </a:t>
            </a:r>
            <a:r>
              <a:rPr lang="vi-VN" sz="2800" b="1" i="0" dirty="0" err="1">
                <a:effectLst/>
                <a:latin typeface="inherit"/>
              </a:rPr>
              <a:t>nghĩ</a:t>
            </a:r>
            <a:r>
              <a:rPr lang="vi-VN" sz="2800" b="1" i="0" dirty="0">
                <a:effectLst/>
                <a:latin typeface="inherit"/>
              </a:rPr>
              <a:t>, </a:t>
            </a:r>
            <a:r>
              <a:rPr lang="vi-VN" sz="2800" b="1" i="0" dirty="0" err="1">
                <a:effectLst/>
                <a:latin typeface="inherit"/>
              </a:rPr>
              <a:t>nhớ</a:t>
            </a:r>
            <a:r>
              <a:rPr lang="vi-VN" sz="2800" b="1" i="0" dirty="0">
                <a:effectLst/>
                <a:latin typeface="inherit"/>
              </a:rPr>
              <a:t> thương </a:t>
            </a:r>
            <a:r>
              <a:rPr lang="vi-VN" sz="2800" b="1" i="0" dirty="0" err="1">
                <a:effectLst/>
                <a:latin typeface="inherit"/>
              </a:rPr>
              <a:t>về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.</a:t>
            </a:r>
            <a:endParaRPr lang="vi-VN" sz="4000" b="1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76316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6A1FEFF-C6BD-443C-8367-51EE52586AF8}"/>
              </a:ext>
            </a:extLst>
          </p:cNvPr>
          <p:cNvSpPr txBox="1"/>
          <p:nvPr/>
        </p:nvSpPr>
        <p:spPr>
          <a:xfrm>
            <a:off x="944335" y="991834"/>
            <a:ext cx="10303330" cy="53860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Mở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bài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gián</a:t>
            </a:r>
            <a:r>
              <a:rPr lang="vi-VN" sz="3200" b="1" i="1" dirty="0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 </a:t>
            </a:r>
            <a:r>
              <a:rPr lang="vi-VN" sz="32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inherit"/>
              </a:rPr>
              <a:t>tiếp</a:t>
            </a:r>
            <a:r>
              <a:rPr lang="vi-VN" sz="2800" b="1" i="0" dirty="0">
                <a:effectLst/>
                <a:latin typeface="inherit"/>
              </a:rPr>
              <a:t>: </a:t>
            </a:r>
            <a:r>
              <a:rPr lang="vi-VN" sz="2800" b="1" i="0" dirty="0" err="1">
                <a:effectLst/>
                <a:latin typeface="inherit"/>
              </a:rPr>
              <a:t>dẫn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dắt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giới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thiệu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về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 qua </a:t>
            </a:r>
            <a:r>
              <a:rPr lang="vi-VN" sz="2800" b="1" i="0" dirty="0" err="1">
                <a:effectLst/>
                <a:latin typeface="inherit"/>
              </a:rPr>
              <a:t>các</a:t>
            </a:r>
            <a:r>
              <a:rPr lang="vi-VN" sz="2800" b="1" i="0" dirty="0">
                <a:effectLst/>
                <a:latin typeface="inherit"/>
              </a:rPr>
              <a:t> câu </a:t>
            </a:r>
            <a:r>
              <a:rPr lang="vi-VN" sz="2800" b="1" i="0" dirty="0" err="1">
                <a:effectLst/>
                <a:latin typeface="inherit"/>
              </a:rPr>
              <a:t>hát</a:t>
            </a:r>
            <a:r>
              <a:rPr lang="vi-VN" sz="2800" b="1" i="0" dirty="0">
                <a:effectLst/>
                <a:latin typeface="inherit"/>
              </a:rPr>
              <a:t>. </a:t>
            </a:r>
            <a:r>
              <a:rPr lang="vi-VN" sz="2800" b="1" i="0" dirty="0" err="1">
                <a:effectLst/>
                <a:latin typeface="inherit"/>
              </a:rPr>
              <a:t>Gợi</a:t>
            </a:r>
            <a:r>
              <a:rPr lang="vi-VN" sz="2800" b="1" i="0" dirty="0">
                <a:effectLst/>
                <a:latin typeface="inherit"/>
              </a:rPr>
              <a:t> ý:</a:t>
            </a:r>
            <a:endParaRPr lang="vi-VN" sz="2800" b="1" i="0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200" b="1" dirty="0" err="1">
                <a:effectLst/>
                <a:latin typeface="iCiel Bambola" panose="02000000000000000000" pitchFamily="50" charset="-93"/>
              </a:rPr>
              <a:t>Này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bầu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trời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rộng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lớn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ơi,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có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nghe chăng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tiếng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em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gọi</a:t>
            </a:r>
            <a:br>
              <a:rPr lang="vi-VN" sz="3200" b="1" dirty="0">
                <a:effectLst/>
                <a:latin typeface="iCiel Bambola" panose="02000000000000000000" pitchFamily="50" charset="-93"/>
              </a:rPr>
            </a:b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giờ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này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ở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chốn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nao, con đang mong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nhớ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về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br>
              <a:rPr lang="vi-VN" sz="3200" b="1" dirty="0">
                <a:effectLst/>
                <a:latin typeface="iCiel Bambola" panose="02000000000000000000" pitchFamily="50" charset="-93"/>
              </a:rPr>
            </a:b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ở phương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trời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xa xôi, hay sao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sáng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trên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bầu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trời</a:t>
            </a:r>
            <a:br>
              <a:rPr lang="vi-VN" sz="3200" b="1" dirty="0">
                <a:effectLst/>
                <a:latin typeface="iCiel Bambola" panose="02000000000000000000" pitchFamily="50" charset="-93"/>
              </a:rPr>
            </a:b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dịu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hiền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về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với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con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nhé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, con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nhớ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.</a:t>
            </a:r>
          </a:p>
          <a:p>
            <a:pPr algn="r"/>
            <a:r>
              <a:rPr lang="vi-VN" sz="2800" b="1" i="0" dirty="0">
                <a:effectLst/>
                <a:latin typeface="inherit"/>
              </a:rPr>
              <a:t>(</a:t>
            </a:r>
            <a:r>
              <a:rPr lang="vi-VN" sz="2800" b="1" i="0" dirty="0" err="1">
                <a:effectLst/>
                <a:latin typeface="inherit"/>
              </a:rPr>
              <a:t>Gặp</a:t>
            </a:r>
            <a:r>
              <a:rPr lang="vi-VN" sz="2800" b="1" i="0" dirty="0">
                <a:effectLst/>
                <a:latin typeface="inherit"/>
              </a:rPr>
              <a:t> 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 trong mơ)                 </a:t>
            </a:r>
            <a:endParaRPr lang="vi-VN" sz="2800" b="1" i="0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vi-VN" sz="3200" b="1" dirty="0" err="1">
                <a:effectLst/>
                <a:latin typeface="iCiel Bambola" panose="02000000000000000000" pitchFamily="50" charset="-93"/>
              </a:rPr>
              <a:t>Ánh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sao đêm cho con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sáng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soi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là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yêu</a:t>
            </a:r>
            <a:br>
              <a:rPr lang="vi-VN" sz="3200" b="1" dirty="0">
                <a:effectLst/>
                <a:latin typeface="iCiel Bambola" panose="02000000000000000000" pitchFamily="50" charset="-93"/>
              </a:rPr>
            </a:br>
            <a:r>
              <a:rPr lang="vi-VN" sz="3200" b="1" dirty="0" err="1">
                <a:effectLst/>
                <a:latin typeface="iCiel Bambola" panose="02000000000000000000" pitchFamily="50" charset="-93"/>
              </a:rPr>
              <a:t>Khúc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hát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ru con trong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giấc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mơ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là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yêu</a:t>
            </a:r>
            <a:br>
              <a:rPr lang="vi-VN" sz="3200" b="1" dirty="0">
                <a:effectLst/>
                <a:latin typeface="iCiel Bambola" panose="02000000000000000000" pitchFamily="50" charset="-93"/>
              </a:rPr>
            </a:b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là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cánh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chim cho con bay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thật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xa</a:t>
            </a:r>
            <a:br>
              <a:rPr lang="vi-VN" sz="3200" b="1" dirty="0">
                <a:effectLst/>
                <a:latin typeface="iCiel Bambola" panose="02000000000000000000" pitchFamily="50" charset="-93"/>
              </a:rPr>
            </a:b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sưởi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ấm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cho tâm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hồn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con </a:t>
            </a:r>
            <a:r>
              <a:rPr lang="vi-VN" sz="3200" b="1" dirty="0" err="1">
                <a:effectLst/>
                <a:latin typeface="iCiel Bambola" panose="02000000000000000000" pitchFamily="50" charset="-93"/>
              </a:rPr>
              <a:t>mẹ</a:t>
            </a:r>
            <a:r>
              <a:rPr lang="vi-VN" sz="3200" b="1" dirty="0">
                <a:effectLst/>
                <a:latin typeface="iCiel Bambola" panose="02000000000000000000" pitchFamily="50" charset="-93"/>
              </a:rPr>
              <a:t> yêu.</a:t>
            </a:r>
          </a:p>
          <a:p>
            <a:pPr algn="r"/>
            <a:r>
              <a:rPr lang="vi-VN" sz="2400" b="1" i="0" dirty="0">
                <a:effectLst/>
                <a:latin typeface="inherit"/>
              </a:rPr>
              <a:t>(</a:t>
            </a:r>
            <a:r>
              <a:rPr lang="vi-VN" sz="2800" b="1" i="0" dirty="0" err="1">
                <a:effectLst/>
                <a:latin typeface="inherit"/>
              </a:rPr>
              <a:t>Mẹ</a:t>
            </a:r>
            <a:r>
              <a:rPr lang="vi-VN" sz="2800" b="1" i="0" dirty="0">
                <a:effectLst/>
                <a:latin typeface="inherit"/>
              </a:rPr>
              <a:t> yêu)         </a:t>
            </a:r>
            <a:endParaRPr lang="vi-VN" sz="2800" b="1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0428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6032CA4-F351-4EAD-864C-744DC8E7C983}"/>
              </a:ext>
            </a:extLst>
          </p:cNvPr>
          <p:cNvSpPr txBox="1"/>
          <p:nvPr/>
        </p:nvSpPr>
        <p:spPr>
          <a:xfrm>
            <a:off x="1029244" y="1634758"/>
            <a:ext cx="10133511" cy="38472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b="1" i="0" dirty="0" err="1">
                <a:effectLst/>
                <a:latin typeface="inherit"/>
              </a:rPr>
              <a:t>Kết</a:t>
            </a:r>
            <a:r>
              <a:rPr lang="vi-VN" sz="3600" b="1" i="0" dirty="0">
                <a:effectLst/>
                <a:latin typeface="inherit"/>
              </a:rPr>
              <a:t> </a:t>
            </a:r>
            <a:r>
              <a:rPr lang="vi-VN" sz="3600" b="1" i="0" dirty="0" err="1">
                <a:effectLst/>
                <a:latin typeface="inherit"/>
              </a:rPr>
              <a:t>bài</a:t>
            </a:r>
            <a:r>
              <a:rPr lang="vi-VN" sz="3600" b="1" i="0" dirty="0">
                <a:effectLst/>
                <a:latin typeface="inherit"/>
              </a:rPr>
              <a:t> không </a:t>
            </a:r>
            <a:r>
              <a:rPr lang="vi-VN" sz="3600" b="1" i="0" dirty="0" err="1">
                <a:effectLst/>
                <a:latin typeface="inherit"/>
              </a:rPr>
              <a:t>mở</a:t>
            </a:r>
            <a:r>
              <a:rPr lang="vi-VN" sz="3600" b="1" i="0" dirty="0">
                <a:effectLst/>
                <a:latin typeface="inherit"/>
              </a:rPr>
              <a:t> </a:t>
            </a:r>
            <a:r>
              <a:rPr lang="vi-VN" sz="3600" b="1" i="0" dirty="0" err="1">
                <a:effectLst/>
                <a:latin typeface="inherit"/>
              </a:rPr>
              <a:t>rộng</a:t>
            </a:r>
            <a:r>
              <a:rPr lang="vi-VN" sz="3600" b="1" i="0" dirty="0">
                <a:effectLst/>
                <a:latin typeface="inherit"/>
              </a:rPr>
              <a:t>:</a:t>
            </a:r>
            <a:endParaRPr lang="vi-VN" sz="36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>
                <a:effectLst/>
                <a:latin typeface="Arial" panose="020B0604020202020204" pitchFamily="34" charset="0"/>
              </a:rPr>
              <a:t>Em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rất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yêu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quý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em. Em luôn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tự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hào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về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sự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khéo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léo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, săn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sóc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gia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đình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chu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đáo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của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vi-VN" sz="3600" b="1" i="0" dirty="0" err="1">
                <a:effectLst/>
                <a:latin typeface="inherit"/>
              </a:rPr>
              <a:t>Kết</a:t>
            </a:r>
            <a:r>
              <a:rPr lang="vi-VN" sz="3600" b="1" i="0" dirty="0">
                <a:effectLst/>
                <a:latin typeface="inherit"/>
              </a:rPr>
              <a:t> </a:t>
            </a:r>
            <a:r>
              <a:rPr lang="vi-VN" sz="3600" b="1" i="0" dirty="0" err="1">
                <a:effectLst/>
                <a:latin typeface="inherit"/>
              </a:rPr>
              <a:t>bài</a:t>
            </a:r>
            <a:r>
              <a:rPr lang="vi-VN" sz="3600" b="1" i="0" dirty="0">
                <a:effectLst/>
                <a:latin typeface="inherit"/>
              </a:rPr>
              <a:t> </a:t>
            </a:r>
            <a:r>
              <a:rPr lang="vi-VN" sz="3600" b="1" i="0" dirty="0" err="1">
                <a:effectLst/>
                <a:latin typeface="inherit"/>
              </a:rPr>
              <a:t>mở</a:t>
            </a:r>
            <a:r>
              <a:rPr lang="vi-VN" sz="3600" b="1" i="0" dirty="0">
                <a:effectLst/>
                <a:latin typeface="inherit"/>
              </a:rPr>
              <a:t> </a:t>
            </a:r>
            <a:r>
              <a:rPr lang="vi-VN" sz="3600" b="1" i="0" dirty="0" err="1">
                <a:effectLst/>
                <a:latin typeface="inherit"/>
              </a:rPr>
              <a:t>rộng</a:t>
            </a:r>
            <a:r>
              <a:rPr lang="vi-VN" sz="3600" b="1" i="0" dirty="0">
                <a:effectLst/>
                <a:latin typeface="inherit"/>
              </a:rPr>
              <a:t>:</a:t>
            </a:r>
            <a:endParaRPr lang="vi-VN" sz="3600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em như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một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ngọn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đèn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toả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sáng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sưởi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ấm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dịu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dàng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, âu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yếm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đúng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như thiên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tính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của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phụ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nữ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.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chăm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sóc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cả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nhà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chu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đáo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.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Chúng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em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bố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rất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tôn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trọng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và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yêu thương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. Em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hứa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học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tập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giỏi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để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 vui </a:t>
            </a:r>
            <a:r>
              <a:rPr lang="vi-VN" sz="2800" b="0" i="0" dirty="0" err="1">
                <a:effectLst/>
                <a:latin typeface="Arial" panose="020B0604020202020204" pitchFamily="34" charset="0"/>
              </a:rPr>
              <a:t>lòng</a:t>
            </a:r>
            <a:r>
              <a:rPr lang="vi-VN" sz="2800" b="0" i="0" dirty="0"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784002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8F96D3F-E2FB-4AE9-ABC5-4908CF0A84E6}"/>
              </a:ext>
            </a:extLst>
          </p:cNvPr>
          <p:cNvSpPr txBox="1"/>
          <p:nvPr/>
        </p:nvSpPr>
        <p:spPr>
          <a:xfrm>
            <a:off x="1380309" y="1149480"/>
            <a:ext cx="9431382" cy="40318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Kết</a:t>
            </a:r>
            <a:r>
              <a:rPr lang="vi-VN" sz="32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1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bài</a:t>
            </a:r>
            <a:r>
              <a:rPr lang="vi-VN" sz="32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1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mở</a:t>
            </a:r>
            <a:r>
              <a:rPr lang="vi-VN" sz="32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1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rộng</a:t>
            </a:r>
            <a:r>
              <a:rPr lang="vi-VN" sz="32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1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tả</a:t>
            </a:r>
            <a:r>
              <a:rPr lang="vi-VN" sz="32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3200" b="1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mẹ</a:t>
            </a:r>
            <a:r>
              <a:rPr lang="vi-VN" sz="32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just"/>
            <a:r>
              <a:rPr lang="vi-VN" sz="2800" b="1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thật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sự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là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người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tuyệt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vời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nhất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trên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đời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này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!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Những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công lao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trời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bể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,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những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tình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cảm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dịu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dàng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mà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dành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cho em,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dù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suốt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đời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này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em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cũng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chẳng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thể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báo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đáp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được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. Nên em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đã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luôn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cố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gắng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học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tập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,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rèn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luyện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hết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mình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để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có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thể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vui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cười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,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tự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hào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về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em.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Tất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cả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chỉ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để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mong sao,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luôn ở bên,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mỉm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cười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dịu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dàng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và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ôm em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vào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lòng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.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Bởi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em không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thể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nào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sống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hạnh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phúc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nếu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thiếu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đi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hình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dáng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mẹ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 bên </a:t>
            </a:r>
            <a:r>
              <a:rPr lang="vi-VN" sz="2800" b="1" i="0" dirty="0" err="1">
                <a:effectLst/>
                <a:latin typeface="Arial" panose="020B0604020202020204" pitchFamily="34" charset="0"/>
              </a:rPr>
              <a:t>mình</a:t>
            </a:r>
            <a:r>
              <a:rPr lang="vi-VN" sz="2800" b="1" i="0" dirty="0"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043882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1403</Words>
  <Application>Microsoft Office PowerPoint</Application>
  <PresentationFormat>Màn hình rộng</PresentationFormat>
  <Paragraphs>58</Paragraphs>
  <Slides>15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2" baseType="lpstr">
      <vt:lpstr>DengXian</vt:lpstr>
      <vt:lpstr>Times New Roman</vt:lpstr>
      <vt:lpstr>iCiel Bambola</vt:lpstr>
      <vt:lpstr>DengXian Light</vt:lpstr>
      <vt:lpstr>Arial</vt:lpstr>
      <vt:lpstr>inherit</vt:lpstr>
      <vt:lpstr>千图网拥有20W+精美PPT模板 更多PPT模板下载至：www.58pic.com/office/ppt​​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Vip1815</cp:lastModifiedBy>
  <cp:revision>259</cp:revision>
  <dcterms:created xsi:type="dcterms:W3CDTF">2018-02-23T07:21:57Z</dcterms:created>
  <dcterms:modified xsi:type="dcterms:W3CDTF">2021-11-24T03:27:18Z</dcterms:modified>
</cp:coreProperties>
</file>