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</p:sldMasterIdLst>
  <p:notesMasterIdLst>
    <p:notesMasterId r:id="rId15"/>
  </p:notesMasterIdLst>
  <p:sldIdLst>
    <p:sldId id="256" r:id="rId5"/>
    <p:sldId id="286" r:id="rId6"/>
    <p:sldId id="288" r:id="rId7"/>
    <p:sldId id="285" r:id="rId8"/>
    <p:sldId id="290" r:id="rId9"/>
    <p:sldId id="291" r:id="rId10"/>
    <p:sldId id="293" r:id="rId11"/>
    <p:sldId id="296" r:id="rId12"/>
    <p:sldId id="278" r:id="rId13"/>
    <p:sldId id="27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7AB03-F7EE-489A-BB7D-4FA99D6D3A67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CD537-2989-406F-8438-0F62A5FD0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521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83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90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245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367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089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280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285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356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8908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227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7384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9803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0243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315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251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455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279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9781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8327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7129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037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4079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0560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5334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5955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7628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1063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882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727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1940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730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713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736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3454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860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9582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801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112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673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10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67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17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195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540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112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964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596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hac tap chung xuat s - P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2400" y="6165304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880" y="8103"/>
            <a:ext cx="1080120" cy="4685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99491" y="6481772"/>
            <a:ext cx="5830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err="1" smtClean="0"/>
              <a:t>Chú</a:t>
            </a:r>
            <a:r>
              <a:rPr lang="en-US" i="1" smtClean="0"/>
              <a:t> ý </a:t>
            </a:r>
            <a:r>
              <a:rPr lang="en-US" i="1" err="1" smtClean="0"/>
              <a:t>bản</a:t>
            </a:r>
            <a:r>
              <a:rPr lang="en-US" i="1" smtClean="0"/>
              <a:t> </a:t>
            </a:r>
            <a:r>
              <a:rPr lang="en-US" i="1" err="1" smtClean="0"/>
              <a:t>quyền</a:t>
            </a:r>
            <a:r>
              <a:rPr lang="en-US" i="1" smtClean="0"/>
              <a:t> </a:t>
            </a:r>
            <a:r>
              <a:rPr lang="en-US" i="1" err="1" smtClean="0"/>
              <a:t>của</a:t>
            </a:r>
            <a:r>
              <a:rPr lang="en-US" i="1" smtClean="0"/>
              <a:t> </a:t>
            </a:r>
            <a:r>
              <a:rPr lang="en-US" i="1" err="1" smtClean="0"/>
              <a:t>tác</a:t>
            </a:r>
            <a:r>
              <a:rPr lang="en-US" i="1" smtClean="0"/>
              <a:t> </a:t>
            </a:r>
            <a:r>
              <a:rPr lang="en-US" i="1" err="1" smtClean="0"/>
              <a:t>giả</a:t>
            </a:r>
            <a:r>
              <a:rPr lang="en-US" i="1" smtClean="0"/>
              <a:t>, </a:t>
            </a:r>
            <a:r>
              <a:rPr lang="en-US" i="1" err="1" smtClean="0"/>
              <a:t>cấm</a:t>
            </a:r>
            <a:r>
              <a:rPr lang="en-US" i="1" smtClean="0"/>
              <a:t> chia </a:t>
            </a:r>
            <a:r>
              <a:rPr lang="en-US" i="1" err="1" smtClean="0"/>
              <a:t>sẻ</a:t>
            </a:r>
            <a:r>
              <a:rPr lang="en-US" i="1" smtClean="0"/>
              <a:t> </a:t>
            </a:r>
            <a:r>
              <a:rPr lang="en-US" i="1" err="1" smtClean="0"/>
              <a:t>dưới</a:t>
            </a:r>
            <a:r>
              <a:rPr lang="en-US" i="1" smtClean="0"/>
              <a:t> </a:t>
            </a:r>
            <a:r>
              <a:rPr lang="en-US" i="1" err="1" smtClean="0"/>
              <a:t>mọi</a:t>
            </a:r>
            <a:r>
              <a:rPr lang="en-US" i="1" smtClean="0"/>
              <a:t> </a:t>
            </a:r>
            <a:r>
              <a:rPr lang="en-US" i="1" err="1" smtClean="0"/>
              <a:t>hình</a:t>
            </a:r>
            <a:r>
              <a:rPr lang="en-US" i="1" smtClean="0"/>
              <a:t> </a:t>
            </a:r>
            <a:r>
              <a:rPr lang="en-US" i="1" err="1" smtClean="0"/>
              <a:t>thức</a:t>
            </a:r>
            <a:endParaRPr lang="en-US" i="1"/>
          </a:p>
        </p:txBody>
      </p:sp>
    </p:spTree>
    <p:extLst>
      <p:ext uri="{BB962C8B-B14F-4D97-AF65-F5344CB8AC3E}">
        <p14:creationId xmlns:p14="http://schemas.microsoft.com/office/powerpoint/2010/main" val="154343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1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108" y="-169500"/>
            <a:ext cx="1148327" cy="1148327"/>
          </a:xfrm>
          <a:prstGeom prst="rect">
            <a:avLst/>
          </a:prstGeom>
        </p:spPr>
      </p:pic>
      <p:pic>
        <p:nvPicPr>
          <p:cNvPr id="6" name="DAN NHAC TROG VUON BEAT THEO SAC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9840" y="56780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70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8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96" y="764704"/>
            <a:ext cx="9144000" cy="55064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4207" y="0"/>
            <a:ext cx="8111975" cy="234888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3600" b="1" smtClean="0">
                <a:solidFill>
                  <a:srgbClr val="002060"/>
                </a:solidFill>
              </a:rPr>
              <a:t>ÂM NHẠC LỚP 2</a:t>
            </a:r>
            <a:endParaRPr lang="en-US" sz="3600" b="1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15965" y="3789040"/>
            <a:ext cx="1467646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AU" sz="3200" b="1">
                <a:solidFill>
                  <a:srgbClr val="FF0000"/>
                </a:solidFill>
                <a:latin typeface="Times New Roman"/>
                <a:ea typeface="Times New Roman"/>
              </a:rPr>
              <a:t>TIẾT </a:t>
            </a:r>
            <a:r>
              <a:rPr lang="en-AU" sz="3200" b="1" smtClean="0">
                <a:solidFill>
                  <a:srgbClr val="FF0000"/>
                </a:solidFill>
                <a:latin typeface="Times New Roman"/>
                <a:ea typeface="Times New Roman"/>
              </a:rPr>
              <a:t>2</a:t>
            </a:r>
            <a:endParaRPr lang="en-AU" sz="3200" b="1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247" y="476672"/>
            <a:ext cx="1135314" cy="113531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115616" y="4682103"/>
            <a:ext cx="766834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000" b="1">
                <a:solidFill>
                  <a:srgbClr val="FF0000"/>
                </a:solidFill>
                <a:latin typeface="Times New Roman"/>
                <a:ea typeface="Calibri"/>
              </a:rPr>
              <a:t>ÔN TẬP BÀI HÁT: DÀN NHẠC TRONG VƯỜN</a:t>
            </a:r>
            <a:endParaRPr lang="en-US" sz="200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15616" y="5236101"/>
            <a:ext cx="70385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b="1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2000" b="1">
                <a:solidFill>
                  <a:srgbClr val="FF0000"/>
                </a:solidFill>
                <a:latin typeface="Times New Roman"/>
                <a:ea typeface="Calibri"/>
              </a:rPr>
              <a:t>THƯỞNG </a:t>
            </a:r>
            <a:r>
              <a:rPr lang="en-US" sz="2000" b="1" smtClean="0">
                <a:solidFill>
                  <a:srgbClr val="FF0000"/>
                </a:solidFill>
                <a:latin typeface="Times New Roman"/>
                <a:ea typeface="Calibri"/>
              </a:rPr>
              <a:t>THỨC ÂM </a:t>
            </a:r>
            <a:r>
              <a:rPr lang="en-US" sz="2000" b="1">
                <a:solidFill>
                  <a:srgbClr val="FF0000"/>
                </a:solidFill>
                <a:latin typeface="Times New Roman"/>
                <a:ea typeface="Calibri"/>
              </a:rPr>
              <a:t>NHẠC: ƯỚC MƠ CỦA BẠN ĐÔ</a:t>
            </a:r>
            <a:endParaRPr lang="en-US" sz="2000">
              <a:effectLst/>
              <a:latin typeface="Times New Roman"/>
              <a:ea typeface="Calibri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760" y="2514406"/>
            <a:ext cx="234280" cy="18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3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3728" y="3861047"/>
            <a:ext cx="52250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mtClean="0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THỰC </a:t>
            </a:r>
            <a:r>
              <a:rPr lang="en-US" sz="3200" b="1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HÀNH-LUYỆN TẬP</a:t>
            </a:r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72" y="980728"/>
            <a:ext cx="53285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20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HS ôn lại bài hát 1 – 2 lần. HS thực hiện theo các hình thức:</a:t>
            </a:r>
            <a:endParaRPr lang="en-US" sz="3200">
              <a:solidFill>
                <a:srgbClr val="FF0000"/>
              </a:solidFill>
              <a:latin typeface="Times New Roman"/>
              <a:ea typeface="Calibri"/>
            </a:endParaRPr>
          </a:p>
          <a:p>
            <a:pPr>
              <a:tabLst>
                <a:tab pos="1358900" algn="l"/>
                <a:tab pos="2679700" algn="l"/>
              </a:tabLst>
            </a:pPr>
            <a:r>
              <a:rPr lang="en-US" sz="320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+ Hát tập thể.	</a:t>
            </a:r>
            <a:endParaRPr lang="en-US" sz="3200">
              <a:solidFill>
                <a:srgbClr val="FF0000"/>
              </a:solidFill>
              <a:latin typeface="Times New Roman"/>
              <a:ea typeface="Calibri"/>
            </a:endParaRPr>
          </a:p>
          <a:p>
            <a:pPr>
              <a:tabLst>
                <a:tab pos="1358900" algn="l"/>
                <a:tab pos="2679700" algn="l"/>
              </a:tabLst>
            </a:pPr>
            <a:r>
              <a:rPr lang="en-US" sz="320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+ Hát nối tiếp	</a:t>
            </a:r>
            <a:endParaRPr lang="en-US" sz="3200">
              <a:solidFill>
                <a:srgbClr val="FF0000"/>
              </a:solidFill>
              <a:latin typeface="Times New Roman"/>
              <a:ea typeface="Calibri"/>
            </a:endParaRPr>
          </a:p>
          <a:p>
            <a:pPr>
              <a:tabLst>
                <a:tab pos="1358900" algn="l"/>
                <a:tab pos="2679700" algn="l"/>
              </a:tabLst>
            </a:pPr>
            <a:r>
              <a:rPr lang="en-US" sz="320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+ Hát đối đáp nam nữ</a:t>
            </a:r>
            <a:endParaRPr lang="en-US" sz="3200">
              <a:solidFill>
                <a:srgbClr val="FF0000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8192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1.ÔN TẬP BÀI HÁT: DÀN NHẠC TRONG VƯỜN</a:t>
            </a:r>
            <a:endParaRPr lang="en-US" sz="2400">
              <a:solidFill>
                <a:srgbClr val="002060"/>
              </a:solidFill>
              <a:effectLst/>
              <a:latin typeface="Times New Roman"/>
              <a:ea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016" y="6381328"/>
            <a:ext cx="612576" cy="491108"/>
          </a:xfrm>
          <a:prstGeom prst="rect">
            <a:avLst/>
          </a:prstGeom>
        </p:spPr>
      </p:pic>
      <p:pic>
        <p:nvPicPr>
          <p:cNvPr id="8" name="DAN NHAC TROG VUON BEAT THEO SAC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9840" y="56780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33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82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99792" y="42545"/>
            <a:ext cx="65362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smtClean="0">
                <a:solidFill>
                  <a:srgbClr val="FF0000"/>
                </a:solidFill>
              </a:rPr>
              <a:t>HS ôn Hát </a:t>
            </a:r>
            <a:r>
              <a:rPr lang="en-US" sz="3200" err="1">
                <a:solidFill>
                  <a:srgbClr val="FF0000"/>
                </a:solidFill>
              </a:rPr>
              <a:t>kết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hợp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gõ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 smtClean="0">
                <a:solidFill>
                  <a:srgbClr val="FF0000"/>
                </a:solidFill>
              </a:rPr>
              <a:t>đệm</a:t>
            </a:r>
            <a:r>
              <a:rPr lang="en-US" sz="3200" smtClean="0">
                <a:solidFill>
                  <a:srgbClr val="FF0000"/>
                </a:solidFill>
              </a:rPr>
              <a:t> </a:t>
            </a:r>
            <a:r>
              <a:rPr lang="en-US" sz="3200" err="1" smtClean="0">
                <a:solidFill>
                  <a:srgbClr val="FF0000"/>
                </a:solidFill>
              </a:rPr>
              <a:t>theo</a:t>
            </a:r>
            <a:r>
              <a:rPr lang="en-US" sz="3200" smtClean="0">
                <a:solidFill>
                  <a:srgbClr val="FF0000"/>
                </a:solidFill>
              </a:rPr>
              <a:t> </a:t>
            </a:r>
            <a:r>
              <a:rPr lang="en-US" sz="3200" err="1" smtClean="0">
                <a:solidFill>
                  <a:srgbClr val="FF0000"/>
                </a:solidFill>
              </a:rPr>
              <a:t>phách</a:t>
            </a:r>
            <a:endParaRPr lang="en-US" sz="3200">
              <a:solidFill>
                <a:srgbClr val="FF0000"/>
              </a:solidFill>
            </a:endParaRPr>
          </a:p>
        </p:txBody>
      </p:sp>
      <p:pic>
        <p:nvPicPr>
          <p:cNvPr id="6" name="DAN NHAC TROG VUON BEAT THEO SAC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96336" y="5373216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744" y="6366892"/>
            <a:ext cx="612576" cy="49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19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8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27784" y="-50811"/>
            <a:ext cx="5020926" cy="498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>
                <a:solidFill>
                  <a:srgbClr val="002060"/>
                </a:solidFill>
                <a:latin typeface="Times New Roman"/>
                <a:ea typeface="Arial"/>
              </a:rPr>
              <a:t>2.Thường thức âm nhạc </a:t>
            </a:r>
            <a:r>
              <a:rPr lang="en-US" sz="2000" b="1" i="1">
                <a:solidFill>
                  <a:srgbClr val="002060"/>
                </a:solidFill>
                <a:latin typeface="Times New Roman"/>
                <a:ea typeface="Arial"/>
              </a:rPr>
              <a:t>Ước mơ của bạn Đô</a:t>
            </a:r>
            <a:endParaRPr lang="en-US" sz="2000">
              <a:solidFill>
                <a:srgbClr val="002060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63888" y="1484784"/>
            <a:ext cx="522007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>
                <a:latin typeface="+mj-lt"/>
              </a:rPr>
              <a:t>-</a:t>
            </a:r>
            <a:r>
              <a:rPr lang="vi-VN" sz="2400">
                <a:solidFill>
                  <a:srgbClr val="FF0000"/>
                </a:solidFill>
                <a:latin typeface="+mj-lt"/>
              </a:rPr>
              <a:t>GV Tạo các loại âm thanh đã chuẩn bị như: giấy, ly, muỗng, bàn học.</a:t>
            </a:r>
            <a:endParaRPr lang="en-US" sz="2400">
              <a:solidFill>
                <a:srgbClr val="FF0000"/>
              </a:solidFill>
              <a:latin typeface="+mj-lt"/>
            </a:endParaRPr>
          </a:p>
          <a:p>
            <a:pPr algn="just">
              <a:spcAft>
                <a:spcPts val="0"/>
              </a:spcAft>
            </a:pPr>
            <a:r>
              <a:rPr lang="en-US" sz="2400" smtClean="0">
                <a:solidFill>
                  <a:srgbClr val="FF0000"/>
                </a:solidFill>
                <a:latin typeface="+mj-lt"/>
                <a:ea typeface="Calibri"/>
              </a:rPr>
              <a:t>+</a:t>
            </a:r>
            <a:r>
              <a:rPr lang="vi-VN" sz="2400" smtClean="0">
                <a:solidFill>
                  <a:srgbClr val="FF0000"/>
                </a:solidFill>
                <a:latin typeface="+mj-lt"/>
                <a:ea typeface="Calibri"/>
              </a:rPr>
              <a:t>GV </a:t>
            </a:r>
            <a:r>
              <a:rPr lang="vi-VN" sz="2400">
                <a:solidFill>
                  <a:srgbClr val="FF0000"/>
                </a:solidFill>
                <a:latin typeface="+mj-lt"/>
                <a:ea typeface="Calibri"/>
              </a:rPr>
              <a:t>đặt câu hỏi: </a:t>
            </a:r>
            <a:endParaRPr lang="en-US" sz="2400">
              <a:solidFill>
                <a:srgbClr val="FF0000"/>
              </a:solidFill>
              <a:latin typeface="+mj-lt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vi-VN" sz="2400" i="1">
                <a:solidFill>
                  <a:srgbClr val="002060"/>
                </a:solidFill>
                <a:latin typeface="+mj-lt"/>
                <a:ea typeface="Calibri"/>
              </a:rPr>
              <a:t>Câu 1: </a:t>
            </a:r>
            <a:r>
              <a:rPr lang="vi-VN" sz="2400" i="1">
                <a:solidFill>
                  <a:srgbClr val="FF0000"/>
                </a:solidFill>
                <a:latin typeface="+mj-lt"/>
                <a:ea typeface="Calibri"/>
              </a:rPr>
              <a:t>Âm thanh phát ra từ đâu?</a:t>
            </a:r>
            <a:endParaRPr lang="en-US" sz="2400" i="1">
              <a:solidFill>
                <a:srgbClr val="FF0000"/>
              </a:solidFill>
              <a:latin typeface="+mj-lt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en-US" sz="2400" i="1" smtClean="0">
                <a:solidFill>
                  <a:srgbClr val="002060"/>
                </a:solidFill>
                <a:latin typeface="+mj-lt"/>
                <a:ea typeface="Calibri"/>
              </a:rPr>
              <a:t>Câu </a:t>
            </a:r>
            <a:r>
              <a:rPr lang="en-US" sz="2400" i="1">
                <a:solidFill>
                  <a:srgbClr val="002060"/>
                </a:solidFill>
                <a:latin typeface="+mj-lt"/>
                <a:ea typeface="Calibri"/>
              </a:rPr>
              <a:t>2: </a:t>
            </a:r>
            <a:r>
              <a:rPr lang="en-US" sz="2400" i="1">
                <a:solidFill>
                  <a:srgbClr val="FF0000"/>
                </a:solidFill>
                <a:latin typeface="+mj-lt"/>
                <a:ea typeface="Calibri"/>
              </a:rPr>
              <a:t>Ở</a:t>
            </a:r>
            <a:r>
              <a:rPr lang="vi-VN" sz="2400" i="1">
                <a:solidFill>
                  <a:srgbClr val="FF0000"/>
                </a:solidFill>
                <a:latin typeface="+mj-lt"/>
                <a:ea typeface="Calibri"/>
              </a:rPr>
              <a:t> nhà em hay nghe thấy những âm thanh gì</a:t>
            </a:r>
            <a:endParaRPr lang="en-US" sz="2400" i="1">
              <a:solidFill>
                <a:srgbClr val="FF0000"/>
              </a:solidFill>
              <a:latin typeface="+mj-lt"/>
              <a:ea typeface="Calibri"/>
            </a:endParaRPr>
          </a:p>
          <a:p>
            <a:r>
              <a:rPr lang="en-US" sz="2400" i="1">
                <a:solidFill>
                  <a:srgbClr val="FF0000"/>
                </a:solidFill>
                <a:latin typeface="+mj-lt"/>
              </a:rPr>
              <a:t> </a:t>
            </a:r>
            <a:r>
              <a:rPr lang="vi-VN" sz="2400" i="1" smtClean="0">
                <a:solidFill>
                  <a:srgbClr val="002060"/>
                </a:solidFill>
                <a:latin typeface="+mj-lt"/>
              </a:rPr>
              <a:t>Câu </a:t>
            </a:r>
            <a:r>
              <a:rPr lang="vi-VN" sz="2400" i="1">
                <a:solidFill>
                  <a:srgbClr val="002060"/>
                </a:solidFill>
                <a:latin typeface="+mj-lt"/>
              </a:rPr>
              <a:t>3: </a:t>
            </a:r>
            <a:r>
              <a:rPr lang="vi-VN" sz="2400" i="1">
                <a:solidFill>
                  <a:srgbClr val="FF0000"/>
                </a:solidFill>
                <a:latin typeface="+mj-lt"/>
              </a:rPr>
              <a:t>Vào tiết chào cờ em nghe thấy tiếng gì</a:t>
            </a:r>
            <a:r>
              <a:rPr lang="en-US" sz="2400" i="1">
                <a:solidFill>
                  <a:srgbClr val="FF0000"/>
                </a:solidFill>
                <a:latin typeface="+mj-lt"/>
              </a:rPr>
              <a:t>.</a:t>
            </a:r>
          </a:p>
          <a:p>
            <a:endParaRPr lang="en-US" sz="2400" smtClean="0">
              <a:solidFill>
                <a:srgbClr val="FF0000"/>
              </a:solidFill>
              <a:latin typeface="+mj-lt"/>
              <a:ea typeface="Calibri"/>
            </a:endParaRPr>
          </a:p>
          <a:p>
            <a:endParaRPr lang="en-US" sz="2400">
              <a:solidFill>
                <a:srgbClr val="FF0000"/>
              </a:solidFill>
              <a:latin typeface="+mj-lt"/>
              <a:ea typeface="Calibri"/>
            </a:endParaRPr>
          </a:p>
          <a:p>
            <a:r>
              <a:rPr lang="en-US" sz="3600" smtClean="0">
                <a:solidFill>
                  <a:srgbClr val="FF0000"/>
                </a:solidFill>
                <a:latin typeface="+mj-lt"/>
                <a:ea typeface="Calibri"/>
              </a:rPr>
              <a:t>-</a:t>
            </a:r>
            <a:r>
              <a:rPr lang="en-US" sz="3600">
                <a:solidFill>
                  <a:srgbClr val="FF0000"/>
                </a:solidFill>
                <a:latin typeface="+mj-lt"/>
                <a:ea typeface="Calibri"/>
              </a:rPr>
              <a:t>Giới thiệu vào câu chuyện</a:t>
            </a:r>
            <a:endParaRPr lang="en-US" sz="36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00568" y="510620"/>
            <a:ext cx="24753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Times New Roman"/>
                <a:ea typeface="Calibri"/>
              </a:rPr>
              <a:t>KHÁM PHÁ</a:t>
            </a:r>
            <a:endParaRPr lang="en-US" sz="3200">
              <a:solidFill>
                <a:srgbClr val="00206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016" y="6381328"/>
            <a:ext cx="612576" cy="49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980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904" y="692696"/>
            <a:ext cx="8892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/>
                <a:ea typeface="Calibri"/>
              </a:rPr>
              <a:t>Giới thiệu, trình chiếu nhạc cụ Kèn đồng: </a:t>
            </a:r>
            <a:r>
              <a:rPr lang="en-US" sz="2800" i="1">
                <a:solidFill>
                  <a:srgbClr val="FF0000"/>
                </a:solidFill>
                <a:latin typeface="Times New Roman"/>
                <a:ea typeface="Calibri"/>
              </a:rPr>
              <a:t>Là nhạc cụ nằm trong bộ hơi, âm thanhcủa kèn đồng trầm hùng, vang xa</a:t>
            </a:r>
            <a:endParaRPr lang="en-US" sz="2800">
              <a:solidFill>
                <a:srgbClr val="FF0000"/>
              </a:solidFill>
            </a:endParaRPr>
          </a:p>
        </p:txBody>
      </p:sp>
      <p:pic>
        <p:nvPicPr>
          <p:cNvPr id="3074" name="Picture 2" descr="Concert-thu-dong-2012-tuan-1-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20044" y="2564904"/>
            <a:ext cx="4387988" cy="32403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846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79912" y="692696"/>
            <a:ext cx="507707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vi-VN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GV cùng trao đổi nội dung câu chuyện</a:t>
            </a:r>
            <a:endParaRPr lang="en-US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endParaRPr lang="en-US" sz="240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400" b="1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</a:t>
            </a:r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Hỏi</a:t>
            </a:r>
            <a:r>
              <a:rPr lang="vi-VN" sz="2400" b="1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câu </a:t>
            </a:r>
            <a:r>
              <a:rPr lang="vi-VN" sz="2400" b="1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</a:t>
            </a:r>
            <a:r>
              <a:rPr lang="en-US" sz="2400" b="1" i="1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:</a:t>
            </a:r>
            <a:r>
              <a:rPr lang="vi-VN" sz="2400" b="1" i="1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vi-VN" sz="2400" i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nhân vật bạn đó tên gì?, Đô nghe thấy âm thanh gì vào buổi sáng, ở đâu</a:t>
            </a:r>
            <a:endParaRPr lang="en-US" sz="2400" i="1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endParaRPr lang="en-US" sz="2400" i="1" smtClean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400" b="1" i="1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</a:t>
            </a:r>
            <a:r>
              <a:rPr lang="en-US" sz="2400" b="1" i="1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Hỏi</a:t>
            </a:r>
            <a:r>
              <a:rPr lang="vi-VN" sz="2400" b="1" i="1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câu 2</a:t>
            </a:r>
            <a:r>
              <a:rPr lang="vi-VN" sz="2400" b="1" i="1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:</a:t>
            </a:r>
            <a:r>
              <a:rPr lang="vi-VN" sz="2400" i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vi-VN" sz="2400" i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Đô đã có cảm xúc gì khi nghe lại âm thanh tiếng kèn đó trong lễ khai giảng</a:t>
            </a:r>
            <a:endParaRPr lang="en-US" sz="2400" i="1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/>
            <a:endParaRPr lang="en-US" sz="2400" i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4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i="1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Hỏi</a:t>
            </a:r>
            <a:r>
              <a:rPr lang="vi-VN" sz="2400" b="1" i="1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câu 3</a:t>
            </a:r>
            <a:r>
              <a:rPr lang="vi-VN" sz="24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4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 khi nghe tiếng kèn song Đô thầm nghĩ gì</a:t>
            </a:r>
            <a:endParaRPr lang="en-US" sz="2400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i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en-US" sz="2400" i="1" smtClean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/>
            <a:r>
              <a:rPr lang="en-US" sz="2400" b="1" i="1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Hỏi</a:t>
            </a:r>
            <a:r>
              <a:rPr lang="vi-VN" sz="2400" b="1" i="1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câu 4</a:t>
            </a:r>
            <a:r>
              <a:rPr lang="en-US" sz="24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 ước mơ của Đô là gì</a:t>
            </a:r>
          </a:p>
          <a:p>
            <a:pPr algn="just">
              <a:spcAft>
                <a:spcPts val="0"/>
              </a:spcAft>
            </a:pPr>
            <a:r>
              <a:rPr lang="en-US" sz="240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endParaRPr lang="en-US" sz="2400">
              <a:solidFill>
                <a:srgbClr val="FF000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229200"/>
            <a:ext cx="612576" cy="49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018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068960"/>
            <a:ext cx="5544616" cy="9078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63688" y="1916832"/>
            <a:ext cx="54726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400">
                <a:solidFill>
                  <a:srgbClr val="FF0000"/>
                </a:solidFill>
                <a:latin typeface="Times New Roman"/>
                <a:ea typeface="Calibri"/>
              </a:rPr>
              <a:t>GV đọc </a:t>
            </a:r>
            <a:r>
              <a:rPr lang="en-US" sz="2400" smtClean="0">
                <a:solidFill>
                  <a:srgbClr val="FF0000"/>
                </a:solidFill>
                <a:latin typeface="Times New Roman"/>
                <a:ea typeface="Calibri"/>
              </a:rPr>
              <a:t>mẫu </a:t>
            </a:r>
            <a:r>
              <a:rPr lang="en-US" sz="2400">
                <a:solidFill>
                  <a:srgbClr val="FF0000"/>
                </a:solidFill>
                <a:latin typeface="Times New Roman"/>
                <a:ea typeface="Calibri"/>
              </a:rPr>
              <a:t>tiết </a:t>
            </a:r>
            <a:r>
              <a:rPr lang="en-US" sz="2400" smtClean="0">
                <a:solidFill>
                  <a:srgbClr val="FF0000"/>
                </a:solidFill>
                <a:latin typeface="Times New Roman"/>
                <a:ea typeface="Calibri"/>
              </a:rPr>
              <a:t>tấu bằng số là</a:t>
            </a:r>
            <a:r>
              <a:rPr lang="en-US" sz="2400" i="1" smtClean="0">
                <a:solidFill>
                  <a:srgbClr val="FF0000"/>
                </a:solidFill>
                <a:latin typeface="Times New Roman"/>
                <a:ea typeface="Calibri"/>
              </a:rPr>
              <a:t>1 </a:t>
            </a:r>
            <a:r>
              <a:rPr lang="en-US" sz="2400" i="1">
                <a:solidFill>
                  <a:srgbClr val="FF0000"/>
                </a:solidFill>
                <a:latin typeface="Times New Roman"/>
                <a:ea typeface="Calibri"/>
              </a:rPr>
              <a:t>2 1 </a:t>
            </a:r>
            <a:r>
              <a:rPr lang="en-US" sz="2400" i="1" smtClean="0">
                <a:solidFill>
                  <a:srgbClr val="FF0000"/>
                </a:solidFill>
                <a:latin typeface="Times New Roman"/>
                <a:ea typeface="Calibri"/>
              </a:rPr>
              <a:t>2-1-1-1-1-1-nghỉ</a:t>
            </a:r>
            <a:r>
              <a:rPr lang="en-US" sz="240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2400" smtClean="0">
                <a:solidFill>
                  <a:srgbClr val="FF0000"/>
                </a:solidFill>
                <a:latin typeface="Times New Roman"/>
                <a:ea typeface="Calibri"/>
              </a:rPr>
              <a:t>trước sau đó HD HS nghép lời:</a:t>
            </a:r>
            <a:endParaRPr lang="en-US" sz="2400">
              <a:solidFill>
                <a:srgbClr val="FF0000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43808" y="101462"/>
            <a:ext cx="3096344" cy="55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>
                <a:solidFill>
                  <a:srgbClr val="002060"/>
                </a:solidFill>
                <a:latin typeface="Times New Roman"/>
                <a:ea typeface="Times New Roman"/>
              </a:rPr>
              <a:t>VẬN DỤNG SÁNG TẠO</a:t>
            </a:r>
            <a:endParaRPr lang="en-US" sz="2000" b="1">
              <a:solidFill>
                <a:srgbClr val="002060"/>
              </a:solidFill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1575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437112"/>
            <a:ext cx="8280920" cy="396044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4400" b="1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dục-củng</a:t>
            </a:r>
            <a:r>
              <a:rPr lang="en-US" sz="4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cố-dặn</a:t>
            </a:r>
            <a:r>
              <a:rPr lang="en-US" sz="4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47" y="0"/>
            <a:ext cx="1266014" cy="10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4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271</Words>
  <Application>Microsoft Office PowerPoint</Application>
  <PresentationFormat>On-screen Show (4:3)</PresentationFormat>
  <Paragraphs>36</Paragraphs>
  <Slides>10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2_Office Theme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121</cp:revision>
  <dcterms:created xsi:type="dcterms:W3CDTF">2021-05-09T14:16:54Z</dcterms:created>
  <dcterms:modified xsi:type="dcterms:W3CDTF">2023-07-20T15:18:47Z</dcterms:modified>
</cp:coreProperties>
</file>