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7" r:id="rId3"/>
    <p:sldId id="260" r:id="rId4"/>
    <p:sldId id="258" r:id="rId5"/>
    <p:sldId id="262" r:id="rId6"/>
    <p:sldId id="263" r:id="rId7"/>
    <p:sldId id="264" r:id="rId8"/>
    <p:sldId id="265" r:id="rId9"/>
    <p:sldId id="266" r:id="rId10"/>
    <p:sldId id="268" r:id="rId11"/>
    <p:sldId id="269" r:id="rId12"/>
    <p:sldId id="276" r:id="rId13"/>
    <p:sldId id="273" r:id="rId14"/>
    <p:sldId id="274" r:id="rId15"/>
    <p:sldId id="275" r:id="rId1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55" d="100"/>
          <a:sy n="55" d="100"/>
        </p:scale>
        <p:origin x="1092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516F6-A21F-4EE1-B641-5C28C9F93BB8}" type="datetimeFigureOut">
              <a:rPr lang="en-US" smtClean="0"/>
              <a:t>1/18/2024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D4E2F-2D89-4714-B8DB-E9018B5B3D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3236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516F6-A21F-4EE1-B641-5C28C9F93BB8}" type="datetimeFigureOut">
              <a:rPr lang="en-US" smtClean="0"/>
              <a:t>1/18/2024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D4E2F-2D89-4714-B8DB-E9018B5B3D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35244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516F6-A21F-4EE1-B641-5C28C9F93BB8}" type="datetimeFigureOut">
              <a:rPr lang="en-US" smtClean="0"/>
              <a:t>1/18/2024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D4E2F-2D89-4714-B8DB-E9018B5B3D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43701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D629E-10BD-45C1-9C6A-589D2DD6179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37FC8-47B1-4A5E-A41C-EEF06F66B8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063424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D629E-10BD-45C1-9C6A-589D2DD6179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37FC8-47B1-4A5E-A41C-EEF06F66B8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80339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D629E-10BD-45C1-9C6A-589D2DD6179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37FC8-47B1-4A5E-A41C-EEF06F66B8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290702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D629E-10BD-45C1-9C6A-589D2DD6179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37FC8-47B1-4A5E-A41C-EEF06F66B8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836548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D629E-10BD-45C1-9C6A-589D2DD6179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37FC8-47B1-4A5E-A41C-EEF06F66B8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799829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D629E-10BD-45C1-9C6A-589D2DD6179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37FC8-47B1-4A5E-A41C-EEF06F66B8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003379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D629E-10BD-45C1-9C6A-589D2DD6179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37FC8-47B1-4A5E-A41C-EEF06F66B8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740366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D629E-10BD-45C1-9C6A-589D2DD6179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37FC8-47B1-4A5E-A41C-EEF06F66B8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42617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516F6-A21F-4EE1-B641-5C28C9F93BB8}" type="datetimeFigureOut">
              <a:rPr lang="en-US" smtClean="0"/>
              <a:t>1/18/2024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D4E2F-2D89-4714-B8DB-E9018B5B3D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672614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D629E-10BD-45C1-9C6A-589D2DD6179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37FC8-47B1-4A5E-A41C-EEF06F66B8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796095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D629E-10BD-45C1-9C6A-589D2DD6179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37FC8-47B1-4A5E-A41C-EEF06F66B8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701787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D629E-10BD-45C1-9C6A-589D2DD6179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37FC8-47B1-4A5E-A41C-EEF06F66B8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36613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516F6-A21F-4EE1-B641-5C28C9F93BB8}" type="datetimeFigureOut">
              <a:rPr lang="en-US" smtClean="0"/>
              <a:t>1/18/2024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D4E2F-2D89-4714-B8DB-E9018B5B3D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44987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516F6-A21F-4EE1-B641-5C28C9F93BB8}" type="datetimeFigureOut">
              <a:rPr lang="en-US" smtClean="0"/>
              <a:t>1/18/2024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D4E2F-2D89-4714-B8DB-E9018B5B3D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36663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516F6-A21F-4EE1-B641-5C28C9F93BB8}" type="datetimeFigureOut">
              <a:rPr lang="en-US" smtClean="0"/>
              <a:t>1/18/2024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D4E2F-2D89-4714-B8DB-E9018B5B3D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92304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516F6-A21F-4EE1-B641-5C28C9F93BB8}" type="datetimeFigureOut">
              <a:rPr lang="en-US" smtClean="0"/>
              <a:t>1/18/2024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D4E2F-2D89-4714-B8DB-E9018B5B3D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51715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516F6-A21F-4EE1-B641-5C28C9F93BB8}" type="datetimeFigureOut">
              <a:rPr lang="en-US" smtClean="0"/>
              <a:t>1/18/2024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D4E2F-2D89-4714-B8DB-E9018B5B3D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83372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516F6-A21F-4EE1-B641-5C28C9F93BB8}" type="datetimeFigureOut">
              <a:rPr lang="en-US" smtClean="0"/>
              <a:t>1/18/2024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D4E2F-2D89-4714-B8DB-E9018B5B3D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6268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516F6-A21F-4EE1-B641-5C28C9F93BB8}" type="datetimeFigureOut">
              <a:rPr lang="en-US" smtClean="0"/>
              <a:t>1/18/2024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D4E2F-2D89-4714-B8DB-E9018B5B3D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45013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2516F6-A21F-4EE1-B641-5C28C9F93BB8}" type="datetimeFigureOut">
              <a:rPr lang="en-US" smtClean="0"/>
              <a:t>1/18/2024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AD4E2F-2D89-4714-B8DB-E9018B5B3D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98228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DD629E-10BD-45C1-9C6A-589D2DD6179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637FC8-47B1-4A5E-A41C-EEF06F66B8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40553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1.png"/><Relationship Id="rId5" Type="http://schemas.openxmlformats.org/officeDocument/2006/relationships/image" Target="../media/image7.gif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5.png"/><Relationship Id="rId5" Type="http://schemas.openxmlformats.org/officeDocument/2006/relationships/image" Target="../media/image11.png"/><Relationship Id="rId4" Type="http://schemas.openxmlformats.org/officeDocument/2006/relationships/image" Target="../media/image20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.png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microsoft.com/office/2007/relationships/media" Target="../media/media2.mp3"/><Relationship Id="rId7" Type="http://schemas.openxmlformats.org/officeDocument/2006/relationships/image" Target="../media/image1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3.png"/><Relationship Id="rId5" Type="http://schemas.openxmlformats.org/officeDocument/2006/relationships/slideLayout" Target="../slideLayouts/slideLayout13.xml"/><Relationship Id="rId4" Type="http://schemas.openxmlformats.org/officeDocument/2006/relationships/audio" Target="../media/media2.mp3"/><Relationship Id="rId9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5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9.png"/><Relationship Id="rId5" Type="http://schemas.openxmlformats.org/officeDocument/2006/relationships/image" Target="../media/image11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0728"/>
            <a:ext cx="9144000" cy="587727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66"/>
            <a:ext cx="9144000" cy="98129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097" y="5085184"/>
            <a:ext cx="8064896" cy="1656184"/>
          </a:xfrm>
          <a:prstGeom prst="rect">
            <a:avLst/>
          </a:prstGeom>
          <a:noFill/>
        </p:spPr>
        <p:txBody>
          <a:bodyPr wrap="square" rtlCol="0">
            <a:prstTxWarp prst="textCurveDown">
              <a:avLst>
                <a:gd name="adj" fmla="val 44053"/>
              </a:avLst>
            </a:prstTxWarp>
            <a:spAutoFit/>
          </a:bodyPr>
          <a:lstStyle/>
          <a:p>
            <a:r>
              <a:rPr lang="en-US" sz="3600" b="1">
                <a:solidFill>
                  <a:srgbClr val="002060"/>
                </a:solidFill>
              </a:rPr>
              <a:t>Chào mừng quý thầy cô và các bạn học sinh đến với tiết âm nhạc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172400" y="6165304"/>
            <a:ext cx="285327" cy="22874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563888" y="6588475"/>
            <a:ext cx="57592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>
                <a:solidFill>
                  <a:srgbClr val="FF0000"/>
                </a:solidFill>
              </a:rPr>
              <a:t>Bản quyền TT ÂN Phi trường 0987508433 cấm chia sẻ dưới mọi hình thức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9231" y="-7606"/>
            <a:ext cx="694769" cy="694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55727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491880" y="-46433"/>
            <a:ext cx="2300630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7200" b="1" err="1">
                <a:solidFill>
                  <a:srgbClr val="0070C0"/>
                </a:solidFill>
              </a:rPr>
              <a:t>Câu</a:t>
            </a:r>
            <a:r>
              <a:rPr lang="en-US" sz="7200" b="1">
                <a:solidFill>
                  <a:srgbClr val="0070C0"/>
                </a:solidFill>
              </a:rPr>
              <a:t> 4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3946" y="6521238"/>
            <a:ext cx="420054" cy="33676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83568" y="1772816"/>
            <a:ext cx="7344816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fr-FR" sz="5400" i="1">
                <a:solidFill>
                  <a:prstClr val="black"/>
                </a:solidFill>
                <a:latin typeface="Times New Roman"/>
                <a:ea typeface="Times New Roman"/>
                <a:cs typeface="Arial"/>
              </a:rPr>
              <a:t>Cho nhựa mới, cho đời vui. Cho người muôn tiếng ca rộn vang nơi nơi.</a:t>
            </a:r>
            <a:endParaRPr lang="en-US" sz="5400">
              <a:solidFill>
                <a:prstClr val="black"/>
              </a:solidFill>
              <a:latin typeface="Times New Roman"/>
              <a:ea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897852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465388" y="130061"/>
            <a:ext cx="4360489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>
                <a:solidFill>
                  <a:srgbClr val="FF0000"/>
                </a:solidFill>
              </a:rPr>
              <a:t>Hd hát nối tiếp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200" y="5589240"/>
            <a:ext cx="858120" cy="75800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3946" y="6521238"/>
            <a:ext cx="420054" cy="33676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942996" y="1268760"/>
            <a:ext cx="696652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4000">
                <a:latin typeface="Times New Roman"/>
                <a:ea typeface="Calibri"/>
              </a:rPr>
              <a:t>– GV có thể chia HS thành 3 nhóm hát nối tiếp:</a:t>
            </a:r>
          </a:p>
          <a:p>
            <a:pPr algn="just">
              <a:spcAft>
                <a:spcPts val="0"/>
              </a:spcAft>
            </a:pPr>
            <a:r>
              <a:rPr lang="en-US" sz="4000">
                <a:latin typeface="Times New Roman"/>
                <a:ea typeface="Calibri"/>
              </a:rPr>
              <a:t>+Nhóm 1 hát câu 1.</a:t>
            </a:r>
          </a:p>
          <a:p>
            <a:pPr algn="just">
              <a:spcAft>
                <a:spcPts val="0"/>
              </a:spcAft>
            </a:pPr>
            <a:r>
              <a:rPr lang="en-US" sz="4000">
                <a:latin typeface="Times New Roman"/>
                <a:ea typeface="Calibri"/>
              </a:rPr>
              <a:t>+Nhóm 2 hát câu 2.</a:t>
            </a:r>
          </a:p>
          <a:p>
            <a:pPr algn="just">
              <a:spcAft>
                <a:spcPts val="0"/>
              </a:spcAft>
            </a:pPr>
            <a:r>
              <a:rPr lang="en-US" sz="4000">
                <a:latin typeface="Times New Roman"/>
                <a:ea typeface="Calibri"/>
              </a:rPr>
              <a:t>+Nhóm 3 hát câu 3.</a:t>
            </a:r>
          </a:p>
          <a:p>
            <a:pPr algn="just">
              <a:spcAft>
                <a:spcPts val="0"/>
              </a:spcAft>
            </a:pPr>
            <a:r>
              <a:rPr lang="en-US" sz="4000">
                <a:latin typeface="Times New Roman"/>
                <a:ea typeface="Calibri"/>
              </a:rPr>
              <a:t>+Câu 4 cả 3 nhóm cùng hát.</a:t>
            </a:r>
            <a:endParaRPr lang="en-US" sz="4000">
              <a:effectLst/>
              <a:latin typeface="Times New Roman"/>
              <a:ea typeface="Calibri"/>
            </a:endParaRPr>
          </a:p>
        </p:txBody>
      </p:sp>
      <p:pic>
        <p:nvPicPr>
          <p:cNvPr id="9" name="beat 1 lan bgd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230320" y="228159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2636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07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187624" y="-38844"/>
            <a:ext cx="30194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>
                <a:solidFill>
                  <a:srgbClr val="002060"/>
                </a:solidFill>
                <a:latin typeface="Times New Roman"/>
                <a:ea typeface="Times New Roman"/>
              </a:rPr>
              <a:t>THỰC HÀNH-LUYỆN TẬP</a:t>
            </a:r>
            <a:endParaRPr lang="en-US">
              <a:solidFill>
                <a:srgbClr val="00206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923928" y="148266"/>
            <a:ext cx="53871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>
                <a:solidFill>
                  <a:srgbClr val="FF0000"/>
                </a:solidFill>
              </a:rPr>
              <a:t>Hát </a:t>
            </a:r>
            <a:r>
              <a:rPr lang="en-US" sz="2400" err="1">
                <a:solidFill>
                  <a:srgbClr val="FF0000"/>
                </a:solidFill>
              </a:rPr>
              <a:t>gõ</a:t>
            </a:r>
            <a:r>
              <a:rPr lang="en-US" sz="2400">
                <a:solidFill>
                  <a:srgbClr val="FF0000"/>
                </a:solidFill>
              </a:rPr>
              <a:t> </a:t>
            </a:r>
            <a:r>
              <a:rPr lang="en-US" sz="2400" err="1">
                <a:solidFill>
                  <a:srgbClr val="FF0000"/>
                </a:solidFill>
              </a:rPr>
              <a:t>đệm</a:t>
            </a:r>
            <a:r>
              <a:rPr lang="en-US" sz="2400">
                <a:solidFill>
                  <a:srgbClr val="FF0000"/>
                </a:solidFill>
              </a:rPr>
              <a:t> </a:t>
            </a:r>
            <a:r>
              <a:rPr lang="en-US" sz="2400" err="1">
                <a:solidFill>
                  <a:srgbClr val="FF0000"/>
                </a:solidFill>
              </a:rPr>
              <a:t>theo</a:t>
            </a:r>
            <a:r>
              <a:rPr lang="en-US" sz="2400">
                <a:solidFill>
                  <a:srgbClr val="FF0000"/>
                </a:solidFill>
              </a:rPr>
              <a:t> phách với các hình thức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3946" y="6521238"/>
            <a:ext cx="420054" cy="336761"/>
          </a:xfrm>
          <a:prstGeom prst="rect">
            <a:avLst/>
          </a:prstGeom>
        </p:spPr>
      </p:pic>
      <p:pic>
        <p:nvPicPr>
          <p:cNvPr id="7" name="beat 1 lan bgd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83568" y="530120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400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07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11560" y="4437112"/>
            <a:ext cx="8280920" cy="3960440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r>
              <a:rPr lang="en-US" sz="4400" b="1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4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dục-củng</a:t>
            </a:r>
            <a:r>
              <a:rPr lang="en-US" sz="4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cố-dặn</a:t>
            </a:r>
            <a:r>
              <a:rPr lang="en-US" sz="4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dò</a:t>
            </a:r>
            <a:endParaRPr lang="en-US" sz="44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21806">
            <a:off x="7164288" y="836712"/>
            <a:ext cx="750289" cy="601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84070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0108" y="-169500"/>
            <a:ext cx="1148327" cy="114832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6546359"/>
            <a:ext cx="7092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>
                <a:solidFill>
                  <a:srgbClr val="FF0000"/>
                </a:solidFill>
              </a:rPr>
              <a:t>Bản quyền TT ÂN Phi Trường 0987508433 cấm chia sẻ dưới mọi hình thức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9752" y="2780928"/>
            <a:ext cx="308971" cy="247705"/>
          </a:xfrm>
          <a:prstGeom prst="rect">
            <a:avLst/>
          </a:prstGeom>
        </p:spPr>
      </p:pic>
      <p:pic>
        <p:nvPicPr>
          <p:cNvPr id="7" name="beat 1 lan bgd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427984" y="501317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7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76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509120"/>
            <a:ext cx="9116825" cy="234888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07504" y="188640"/>
            <a:ext cx="885698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>
                <a:latin typeface="Times New Roman"/>
                <a:ea typeface="Times New Roman"/>
              </a:rPr>
              <a:t>HD khởi động giọng bằng âm “La” theo các nét nhạc sau</a:t>
            </a:r>
            <a:r>
              <a:rPr lang="en-US" sz="3200">
                <a:latin typeface="Times New Roman"/>
                <a:ea typeface="Times New Roman"/>
              </a:rPr>
              <a:t>:</a:t>
            </a:r>
            <a:endParaRPr lang="en-US" sz="3200">
              <a:effectLst/>
              <a:latin typeface="Times New Roman"/>
              <a:ea typeface="Calibri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052736"/>
            <a:ext cx="7344816" cy="381642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7076" y="5301208"/>
            <a:ext cx="858120" cy="758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16618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0" y="3356992"/>
            <a:ext cx="9144000" cy="349646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740" y="0"/>
            <a:ext cx="9135260" cy="2420888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r>
              <a:rPr lang="en-US" sz="3600" b="1">
                <a:solidFill>
                  <a:srgbClr val="002060"/>
                </a:solidFill>
              </a:rPr>
              <a:t>ÂM NHẠC LỚP 2</a:t>
            </a:r>
          </a:p>
        </p:txBody>
      </p:sp>
      <p:sp>
        <p:nvSpPr>
          <p:cNvPr id="6" name="Rectangle 5"/>
          <p:cNvSpPr/>
          <p:nvPr/>
        </p:nvSpPr>
        <p:spPr>
          <a:xfrm>
            <a:off x="3744325" y="1210444"/>
            <a:ext cx="1672830" cy="74251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AU" sz="3200" b="1">
                <a:solidFill>
                  <a:srgbClr val="FF0000"/>
                </a:solidFill>
                <a:latin typeface="Times New Roman"/>
                <a:ea typeface="Times New Roman"/>
              </a:rPr>
              <a:t>TIẾT 19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3274" y="576605"/>
            <a:ext cx="826192" cy="82619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355976" y="2846860"/>
            <a:ext cx="4572000" cy="46339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vi-VN" b="1">
                <a:solidFill>
                  <a:srgbClr val="FF0000"/>
                </a:solidFill>
                <a:latin typeface="Times New Roman"/>
                <a:ea typeface="Calibri"/>
              </a:rPr>
              <a:t>NHẠC VÀ LỜI: HOÀNG HÀ</a:t>
            </a:r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924987" y="2166972"/>
            <a:ext cx="536326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vi-VN" sz="2400" b="1">
                <a:solidFill>
                  <a:srgbClr val="FF0000"/>
                </a:solidFill>
                <a:latin typeface="Times New Roman"/>
                <a:ea typeface="Calibri"/>
              </a:rPr>
              <a:t>HỌC HÁT: BÀI HOA LÁ MÙA XUÂN</a:t>
            </a:r>
            <a:endParaRPr lang="en-US" sz="2400">
              <a:solidFill>
                <a:prstClr val="black"/>
              </a:solidFill>
              <a:latin typeface="Times New Roman"/>
              <a:ea typeface="Calibri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876256" y="3573016"/>
            <a:ext cx="704977" cy="45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71493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 rot="19928027">
            <a:off x="-51564" y="227529"/>
            <a:ext cx="244554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810"/>
            <a:r>
              <a:rPr lang="en-US" sz="2400" b="1">
                <a:solidFill>
                  <a:srgbClr val="002060"/>
                </a:solidFill>
                <a:latin typeface="Times New Roman"/>
                <a:ea typeface="Arial"/>
              </a:rPr>
              <a:t>KHÁM PHÁ</a:t>
            </a:r>
          </a:p>
          <a:p>
            <a:pPr marL="3810"/>
            <a:r>
              <a:rPr lang="en-US" sz="2400" b="1">
                <a:solidFill>
                  <a:srgbClr val="002060"/>
                </a:solidFill>
                <a:latin typeface="Times New Roman"/>
                <a:ea typeface="Arial"/>
              </a:rPr>
              <a:t>Tìm hiểu bài hát</a:t>
            </a:r>
            <a:r>
              <a:rPr lang="en-US" sz="2400" b="1">
                <a:solidFill>
                  <a:srgbClr val="002060"/>
                </a:solidFill>
                <a:latin typeface="Times New Roman"/>
                <a:ea typeface="Times New Roman"/>
              </a:rPr>
              <a:t>.</a:t>
            </a:r>
            <a:endParaRPr lang="en-US" sz="2400">
              <a:solidFill>
                <a:srgbClr val="002060"/>
              </a:solidFill>
              <a:latin typeface="Times New Roman"/>
              <a:ea typeface="Calibri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876256" y="273696"/>
            <a:ext cx="15568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>
                <a:solidFill>
                  <a:prstClr val="white"/>
                </a:solidFill>
                <a:latin typeface="Times New Roman"/>
              </a:rPr>
              <a:t>Vùng Nam bộ</a:t>
            </a:r>
            <a:endParaRPr lang="en-US" b="1">
              <a:solidFill>
                <a:prstClr val="white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3946" y="6521238"/>
            <a:ext cx="420054" cy="336761"/>
          </a:xfrm>
          <a:prstGeom prst="rect">
            <a:avLst/>
          </a:prstGeom>
        </p:spPr>
      </p:pic>
      <p:pic>
        <p:nvPicPr>
          <p:cNvPr id="4098" name="Picture 2" descr="Description: Nhạc sĩ Hoàng Hà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9477" y="2420888"/>
            <a:ext cx="2284933" cy="28314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3367189" y="1976873"/>
            <a:ext cx="2592288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sz="2400" b="1">
                <a:solidFill>
                  <a:srgbClr val="202124"/>
                </a:solidFill>
                <a:latin typeface="Times New Roman"/>
                <a:ea typeface="Calibri"/>
              </a:rPr>
              <a:t>Hoàng Hà</a:t>
            </a:r>
            <a:r>
              <a:rPr lang="en-US" sz="2400">
                <a:solidFill>
                  <a:srgbClr val="202124"/>
                </a:solidFill>
                <a:latin typeface="Times New Roman"/>
                <a:ea typeface="Calibri"/>
              </a:rPr>
              <a:t> tên thật là </a:t>
            </a:r>
            <a:r>
              <a:rPr lang="en-US" sz="2400" b="1">
                <a:solidFill>
                  <a:srgbClr val="202124"/>
                </a:solidFill>
                <a:latin typeface="Times New Roman"/>
                <a:ea typeface="Calibri"/>
              </a:rPr>
              <a:t>Hoàng</a:t>
            </a:r>
            <a:r>
              <a:rPr lang="en-US" sz="2400">
                <a:solidFill>
                  <a:srgbClr val="202124"/>
                </a:solidFill>
                <a:latin typeface="Times New Roman"/>
                <a:ea typeface="Calibri"/>
              </a:rPr>
              <a:t> Phi Hồng, sinh ngày 1 tháng 12 năm 1929 tại vùng hoa ven Tây Hồ, </a:t>
            </a:r>
            <a:r>
              <a:rPr lang="en-US" sz="2400" b="1">
                <a:solidFill>
                  <a:srgbClr val="202124"/>
                </a:solidFill>
                <a:latin typeface="Times New Roman"/>
                <a:ea typeface="Calibri"/>
              </a:rPr>
              <a:t>Hà</a:t>
            </a:r>
            <a:r>
              <a:rPr lang="en-US" sz="2400">
                <a:solidFill>
                  <a:srgbClr val="202124"/>
                </a:solidFill>
                <a:latin typeface="Times New Roman"/>
                <a:ea typeface="Calibri"/>
              </a:rPr>
              <a:t> Nội.</a:t>
            </a:r>
            <a:endParaRPr lang="en-US" sz="2400">
              <a:effectLst/>
              <a:latin typeface="Times New Roman"/>
              <a:ea typeface="Calibri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43608" y="1581879"/>
            <a:ext cx="244827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Bài Hoa Lá mùa xuân là diễn tả cảnh các bạn nhỏ hòa mình vào thiên nhiên đón chào mùa xuân tươi đẹp, bài hát có sắc thái Vui Tươi</a:t>
            </a:r>
            <a:r>
              <a:rPr lang="en-US"/>
              <a:t>.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9231" y="-7606"/>
            <a:ext cx="694769" cy="694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9102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131840" y="156911"/>
            <a:ext cx="23042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err="1">
                <a:solidFill>
                  <a:srgbClr val="002060"/>
                </a:solidFill>
              </a:rPr>
              <a:t>Hát</a:t>
            </a:r>
            <a:r>
              <a:rPr lang="en-US" sz="4000">
                <a:solidFill>
                  <a:srgbClr val="002060"/>
                </a:solidFill>
              </a:rPr>
              <a:t> </a:t>
            </a:r>
            <a:r>
              <a:rPr lang="en-US" sz="4000" err="1">
                <a:solidFill>
                  <a:srgbClr val="002060"/>
                </a:solidFill>
              </a:rPr>
              <a:t>mẫu</a:t>
            </a:r>
            <a:endParaRPr lang="en-US" sz="4000">
              <a:solidFill>
                <a:srgbClr val="002060"/>
              </a:solidFill>
            </a:endParaRPr>
          </a:p>
        </p:txBody>
      </p:sp>
      <p:pic>
        <p:nvPicPr>
          <p:cNvPr id="2" name="HOA LÁ MÙA XUÂN - HÁT MẪU - CĐ5 00_00_07-00_00_54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810637"/>
            <a:ext cx="9144000" cy="52367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8981" y="3324500"/>
            <a:ext cx="210027" cy="168381"/>
          </a:xfrm>
          <a:prstGeom prst="rect">
            <a:avLst/>
          </a:prstGeom>
        </p:spPr>
      </p:pic>
      <p:pic>
        <p:nvPicPr>
          <p:cNvPr id="10" name="beat 1 lan bgd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43608" y="77563"/>
            <a:ext cx="609600" cy="6096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9231" y="-7606"/>
            <a:ext cx="694769" cy="694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1070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607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0392" y="6210059"/>
            <a:ext cx="420054" cy="33676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194105" y="0"/>
            <a:ext cx="300832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 err="1">
                <a:solidFill>
                  <a:srgbClr val="002060"/>
                </a:solidFill>
              </a:rPr>
              <a:t>Đọc</a:t>
            </a:r>
            <a:r>
              <a:rPr lang="en-US" sz="5400" b="1" dirty="0">
                <a:solidFill>
                  <a:srgbClr val="002060"/>
                </a:solidFill>
              </a:rPr>
              <a:t> </a:t>
            </a:r>
            <a:r>
              <a:rPr lang="en-US" sz="5400" b="1" dirty="0" err="1">
                <a:solidFill>
                  <a:srgbClr val="002060"/>
                </a:solidFill>
              </a:rPr>
              <a:t>lời</a:t>
            </a:r>
            <a:r>
              <a:rPr lang="en-US" sz="5400" b="1" dirty="0">
                <a:solidFill>
                  <a:srgbClr val="002060"/>
                </a:solidFill>
              </a:rPr>
              <a:t> ca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7076" y="5301208"/>
            <a:ext cx="858120" cy="75800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1111970"/>
            <a:ext cx="9396535" cy="36731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7800" indent="-180340">
              <a:lnSpc>
                <a:spcPct val="200000"/>
              </a:lnSpc>
            </a:pPr>
            <a:r>
              <a:rPr lang="fr-FR" sz="2400" dirty="0" err="1">
                <a:latin typeface="Times New Roman"/>
                <a:ea typeface="Times New Roman"/>
                <a:cs typeface="Arial"/>
              </a:rPr>
              <a:t>Câu</a:t>
            </a:r>
            <a:r>
              <a:rPr lang="fr-FR" sz="2400" dirty="0">
                <a:latin typeface="Times New Roman"/>
                <a:ea typeface="Times New Roman"/>
                <a:cs typeface="Arial"/>
              </a:rPr>
              <a:t> </a:t>
            </a:r>
            <a:r>
              <a:rPr lang="fr-FR" sz="2400" dirty="0" err="1">
                <a:latin typeface="Times New Roman"/>
                <a:ea typeface="Times New Roman"/>
                <a:cs typeface="Arial"/>
              </a:rPr>
              <a:t>hát</a:t>
            </a:r>
            <a:r>
              <a:rPr lang="fr-FR" sz="2400" dirty="0">
                <a:latin typeface="Times New Roman"/>
                <a:ea typeface="Times New Roman"/>
                <a:cs typeface="Arial"/>
              </a:rPr>
              <a:t> 1: </a:t>
            </a:r>
            <a:r>
              <a:rPr lang="fr-FR" sz="2400" i="1" dirty="0" err="1">
                <a:latin typeface="Times New Roman"/>
                <a:ea typeface="Times New Roman"/>
                <a:cs typeface="Arial"/>
              </a:rPr>
              <a:t>Tôi</a:t>
            </a:r>
            <a:r>
              <a:rPr lang="fr-FR" sz="2400" i="1" dirty="0">
                <a:latin typeface="Times New Roman"/>
                <a:ea typeface="Times New Roman"/>
                <a:cs typeface="Arial"/>
              </a:rPr>
              <a:t> là </a:t>
            </a:r>
            <a:r>
              <a:rPr lang="fr-FR" sz="2400" i="1" dirty="0" err="1">
                <a:latin typeface="Times New Roman"/>
                <a:ea typeface="Times New Roman"/>
                <a:cs typeface="Arial"/>
              </a:rPr>
              <a:t>lá</a:t>
            </a:r>
            <a:r>
              <a:rPr lang="fr-FR" sz="2400" i="1" dirty="0">
                <a:latin typeface="Times New Roman"/>
                <a:ea typeface="Times New Roman"/>
                <a:cs typeface="Arial"/>
              </a:rPr>
              <a:t>, </a:t>
            </a:r>
            <a:r>
              <a:rPr lang="fr-FR" sz="2400" i="1" dirty="0" err="1">
                <a:latin typeface="Times New Roman"/>
                <a:ea typeface="Times New Roman"/>
                <a:cs typeface="Arial"/>
              </a:rPr>
              <a:t>tôi</a:t>
            </a:r>
            <a:r>
              <a:rPr lang="fr-FR" sz="2400" i="1" dirty="0">
                <a:latin typeface="Times New Roman"/>
                <a:ea typeface="Times New Roman"/>
                <a:cs typeface="Arial"/>
              </a:rPr>
              <a:t> là </a:t>
            </a:r>
            <a:r>
              <a:rPr lang="fr-FR" sz="2400" i="1" dirty="0" err="1">
                <a:latin typeface="Times New Roman"/>
                <a:ea typeface="Times New Roman"/>
                <a:cs typeface="Arial"/>
              </a:rPr>
              <a:t>hoa</a:t>
            </a:r>
            <a:r>
              <a:rPr lang="fr-FR" sz="2400" i="1" dirty="0">
                <a:latin typeface="Times New Roman"/>
                <a:ea typeface="Times New Roman"/>
                <a:cs typeface="Arial"/>
              </a:rPr>
              <a:t>. </a:t>
            </a:r>
            <a:r>
              <a:rPr lang="fr-FR" sz="2400" i="1" dirty="0" err="1">
                <a:latin typeface="Times New Roman"/>
                <a:ea typeface="Times New Roman"/>
                <a:cs typeface="Arial"/>
              </a:rPr>
              <a:t>Tôi</a:t>
            </a:r>
            <a:r>
              <a:rPr lang="fr-FR" sz="2400" i="1" dirty="0">
                <a:latin typeface="Times New Roman"/>
                <a:ea typeface="Times New Roman"/>
                <a:cs typeface="Arial"/>
              </a:rPr>
              <a:t> là </a:t>
            </a:r>
            <a:r>
              <a:rPr lang="fr-FR" sz="2400" i="1" dirty="0" err="1">
                <a:latin typeface="Times New Roman"/>
                <a:ea typeface="Times New Roman"/>
                <a:cs typeface="Arial"/>
              </a:rPr>
              <a:t>hoa</a:t>
            </a:r>
            <a:r>
              <a:rPr lang="fr-FR" sz="2400" i="1" dirty="0">
                <a:latin typeface="Times New Roman"/>
                <a:ea typeface="Times New Roman"/>
                <a:cs typeface="Arial"/>
              </a:rPr>
              <a:t> </a:t>
            </a:r>
            <a:r>
              <a:rPr lang="fr-FR" sz="2400" i="1" dirty="0" err="1">
                <a:latin typeface="Times New Roman"/>
                <a:ea typeface="Times New Roman"/>
                <a:cs typeface="Arial"/>
              </a:rPr>
              <a:t>lá</a:t>
            </a:r>
            <a:r>
              <a:rPr lang="fr-FR" sz="2400" i="1" dirty="0">
                <a:latin typeface="Times New Roman"/>
                <a:ea typeface="Times New Roman"/>
                <a:cs typeface="Arial"/>
              </a:rPr>
              <a:t> </a:t>
            </a:r>
            <a:r>
              <a:rPr lang="fr-FR" sz="2400" i="1" dirty="0" err="1">
                <a:latin typeface="Times New Roman"/>
                <a:ea typeface="Times New Roman"/>
                <a:cs typeface="Arial"/>
              </a:rPr>
              <a:t>hoa</a:t>
            </a:r>
            <a:r>
              <a:rPr lang="fr-FR" sz="2400" i="1" dirty="0">
                <a:latin typeface="Times New Roman"/>
                <a:ea typeface="Times New Roman"/>
                <a:cs typeface="Arial"/>
              </a:rPr>
              <a:t> </a:t>
            </a:r>
            <a:r>
              <a:rPr lang="fr-FR" sz="2400" i="1" dirty="0" err="1">
                <a:latin typeface="Times New Roman"/>
                <a:ea typeface="Times New Roman"/>
                <a:cs typeface="Arial"/>
              </a:rPr>
              <a:t>mùa</a:t>
            </a:r>
            <a:r>
              <a:rPr lang="fr-FR" sz="2400" i="1" dirty="0">
                <a:latin typeface="Times New Roman"/>
                <a:ea typeface="Times New Roman"/>
                <a:cs typeface="Arial"/>
              </a:rPr>
              <a:t> </a:t>
            </a:r>
            <a:r>
              <a:rPr lang="fr-FR" sz="2400" i="1" dirty="0" err="1">
                <a:latin typeface="Times New Roman"/>
                <a:ea typeface="Times New Roman"/>
                <a:cs typeface="Arial"/>
              </a:rPr>
              <a:t>xuân</a:t>
            </a:r>
            <a:r>
              <a:rPr lang="fr-FR" sz="2400" i="1" dirty="0">
                <a:latin typeface="Times New Roman"/>
                <a:ea typeface="Times New Roman"/>
                <a:cs typeface="Arial"/>
              </a:rPr>
              <a:t>.</a:t>
            </a:r>
            <a:endParaRPr lang="en-US" sz="2400" dirty="0">
              <a:latin typeface="Times New Roman"/>
              <a:ea typeface="Calibri"/>
            </a:endParaRPr>
          </a:p>
          <a:p>
            <a:pPr>
              <a:lnSpc>
                <a:spcPct val="200000"/>
              </a:lnSpc>
            </a:pPr>
            <a:r>
              <a:rPr lang="fr-FR" sz="2400" dirty="0" err="1">
                <a:latin typeface="Times New Roman"/>
                <a:ea typeface="Times New Roman"/>
                <a:cs typeface="Arial"/>
              </a:rPr>
              <a:t>Câu</a:t>
            </a:r>
            <a:r>
              <a:rPr lang="fr-FR" sz="2400" dirty="0">
                <a:latin typeface="Times New Roman"/>
                <a:ea typeface="Times New Roman"/>
                <a:cs typeface="Arial"/>
              </a:rPr>
              <a:t> </a:t>
            </a:r>
            <a:r>
              <a:rPr lang="fr-FR" sz="2400" dirty="0" err="1">
                <a:latin typeface="Times New Roman"/>
                <a:ea typeface="Times New Roman"/>
                <a:cs typeface="Arial"/>
              </a:rPr>
              <a:t>hát</a:t>
            </a:r>
            <a:r>
              <a:rPr lang="fr-FR" sz="2400" dirty="0">
                <a:latin typeface="Times New Roman"/>
                <a:ea typeface="Times New Roman"/>
                <a:cs typeface="Arial"/>
              </a:rPr>
              <a:t> 2: </a:t>
            </a:r>
            <a:r>
              <a:rPr lang="fr-FR" sz="2400" i="1" dirty="0" err="1">
                <a:latin typeface="Times New Roman"/>
                <a:ea typeface="Times New Roman"/>
                <a:cs typeface="Arial"/>
              </a:rPr>
              <a:t>Tôi</a:t>
            </a:r>
            <a:r>
              <a:rPr lang="fr-FR" sz="2400" i="1" dirty="0">
                <a:latin typeface="Times New Roman"/>
                <a:ea typeface="Times New Roman"/>
                <a:cs typeface="Arial"/>
              </a:rPr>
              <a:t> </a:t>
            </a:r>
            <a:r>
              <a:rPr lang="fr-FR" sz="2400" i="1" dirty="0" err="1">
                <a:latin typeface="Times New Roman"/>
                <a:ea typeface="Times New Roman"/>
                <a:cs typeface="Arial"/>
              </a:rPr>
              <a:t>cùng</a:t>
            </a:r>
            <a:r>
              <a:rPr lang="fr-FR" sz="2400" i="1" dirty="0">
                <a:latin typeface="Times New Roman"/>
                <a:ea typeface="Times New Roman"/>
                <a:cs typeface="Arial"/>
              </a:rPr>
              <a:t> </a:t>
            </a:r>
            <a:r>
              <a:rPr lang="fr-FR" sz="2400" i="1" dirty="0" err="1">
                <a:latin typeface="Times New Roman"/>
                <a:ea typeface="Times New Roman"/>
                <a:cs typeface="Arial"/>
              </a:rPr>
              <a:t>múa</a:t>
            </a:r>
            <a:r>
              <a:rPr lang="fr-FR" sz="2400" i="1" dirty="0">
                <a:latin typeface="Times New Roman"/>
                <a:ea typeface="Times New Roman"/>
                <a:cs typeface="Arial"/>
              </a:rPr>
              <a:t>, </a:t>
            </a:r>
            <a:r>
              <a:rPr lang="fr-FR" sz="2400" i="1" dirty="0" err="1">
                <a:latin typeface="Times New Roman"/>
                <a:ea typeface="Times New Roman"/>
                <a:cs typeface="Arial"/>
              </a:rPr>
              <a:t>tôi</a:t>
            </a:r>
            <a:r>
              <a:rPr lang="fr-FR" sz="2400" i="1" dirty="0">
                <a:latin typeface="Times New Roman"/>
                <a:ea typeface="Times New Roman"/>
                <a:cs typeface="Arial"/>
              </a:rPr>
              <a:t> </a:t>
            </a:r>
            <a:r>
              <a:rPr lang="fr-FR" sz="2400" i="1" dirty="0" err="1">
                <a:latin typeface="Times New Roman"/>
                <a:ea typeface="Times New Roman"/>
                <a:cs typeface="Arial"/>
              </a:rPr>
              <a:t>cùng</a:t>
            </a:r>
            <a:r>
              <a:rPr lang="fr-FR" sz="2400" i="1" dirty="0">
                <a:latin typeface="Times New Roman"/>
                <a:ea typeface="Times New Roman"/>
                <a:cs typeface="Arial"/>
              </a:rPr>
              <a:t> ca. </a:t>
            </a:r>
            <a:r>
              <a:rPr lang="fr-FR" sz="2400" i="1" dirty="0" err="1">
                <a:latin typeface="Times New Roman"/>
                <a:ea typeface="Times New Roman"/>
                <a:cs typeface="Arial"/>
              </a:rPr>
              <a:t>Tôi</a:t>
            </a:r>
            <a:r>
              <a:rPr lang="fr-FR" sz="2400" i="1" dirty="0">
                <a:latin typeface="Times New Roman"/>
                <a:ea typeface="Times New Roman"/>
                <a:cs typeface="Arial"/>
              </a:rPr>
              <a:t> </a:t>
            </a:r>
            <a:r>
              <a:rPr lang="fr-FR" sz="2400" i="1" dirty="0" err="1">
                <a:latin typeface="Times New Roman"/>
                <a:ea typeface="Times New Roman"/>
                <a:cs typeface="Arial"/>
              </a:rPr>
              <a:t>cùng</a:t>
            </a:r>
            <a:r>
              <a:rPr lang="fr-FR" sz="2400" i="1" dirty="0">
                <a:latin typeface="Times New Roman"/>
                <a:ea typeface="Times New Roman"/>
                <a:cs typeface="Arial"/>
              </a:rPr>
              <a:t> ca </a:t>
            </a:r>
            <a:r>
              <a:rPr lang="fr-FR" sz="2400" i="1" dirty="0" err="1">
                <a:latin typeface="Times New Roman"/>
                <a:ea typeface="Times New Roman"/>
                <a:cs typeface="Arial"/>
              </a:rPr>
              <a:t>múa</a:t>
            </a:r>
            <a:r>
              <a:rPr lang="fr-FR" sz="2400" i="1" dirty="0">
                <a:latin typeface="Times New Roman"/>
                <a:ea typeface="Times New Roman"/>
                <a:cs typeface="Arial"/>
              </a:rPr>
              <a:t> ca </a:t>
            </a:r>
            <a:r>
              <a:rPr lang="fr-FR" sz="2400" i="1" dirty="0" err="1">
                <a:latin typeface="Times New Roman"/>
                <a:ea typeface="Times New Roman"/>
                <a:cs typeface="Arial"/>
              </a:rPr>
              <a:t>mừng</a:t>
            </a:r>
            <a:r>
              <a:rPr lang="fr-FR" sz="2400" i="1" dirty="0">
                <a:latin typeface="Times New Roman"/>
                <a:ea typeface="Times New Roman"/>
                <a:cs typeface="Arial"/>
              </a:rPr>
              <a:t> </a:t>
            </a:r>
            <a:r>
              <a:rPr lang="fr-FR" sz="2400" i="1" dirty="0" err="1">
                <a:latin typeface="Times New Roman"/>
                <a:ea typeface="Times New Roman"/>
                <a:cs typeface="Arial"/>
              </a:rPr>
              <a:t>xuân</a:t>
            </a:r>
            <a:r>
              <a:rPr lang="fr-FR" sz="2400" i="1" dirty="0">
                <a:latin typeface="Times New Roman"/>
                <a:ea typeface="Times New Roman"/>
                <a:cs typeface="Arial"/>
              </a:rPr>
              <a:t>.</a:t>
            </a:r>
            <a:endParaRPr lang="en-US" sz="2400" dirty="0">
              <a:latin typeface="Times New Roman"/>
              <a:ea typeface="Calibri"/>
            </a:endParaRPr>
          </a:p>
          <a:p>
            <a:pPr>
              <a:lnSpc>
                <a:spcPct val="200000"/>
              </a:lnSpc>
            </a:pPr>
            <a:r>
              <a:rPr lang="fr-FR" sz="2400" dirty="0" err="1">
                <a:latin typeface="Times New Roman"/>
                <a:ea typeface="Times New Roman"/>
                <a:cs typeface="Arial"/>
              </a:rPr>
              <a:t>Câu</a:t>
            </a:r>
            <a:r>
              <a:rPr lang="fr-FR" sz="2400" dirty="0">
                <a:latin typeface="Times New Roman"/>
                <a:ea typeface="Times New Roman"/>
                <a:cs typeface="Arial"/>
              </a:rPr>
              <a:t> </a:t>
            </a:r>
            <a:r>
              <a:rPr lang="fr-FR" sz="2400" dirty="0" err="1">
                <a:latin typeface="Times New Roman"/>
                <a:ea typeface="Times New Roman"/>
                <a:cs typeface="Arial"/>
              </a:rPr>
              <a:t>hát</a:t>
            </a:r>
            <a:r>
              <a:rPr lang="fr-FR" sz="2400" dirty="0">
                <a:latin typeface="Times New Roman"/>
                <a:ea typeface="Times New Roman"/>
                <a:cs typeface="Arial"/>
              </a:rPr>
              <a:t> 3: </a:t>
            </a:r>
            <a:r>
              <a:rPr lang="fr-FR" sz="2400" i="1" dirty="0" err="1">
                <a:latin typeface="Times New Roman"/>
                <a:ea typeface="Times New Roman"/>
                <a:cs typeface="Arial"/>
              </a:rPr>
              <a:t>Xuân</a:t>
            </a:r>
            <a:r>
              <a:rPr lang="fr-FR" sz="2400" i="1" dirty="0">
                <a:latin typeface="Times New Roman"/>
                <a:ea typeface="Times New Roman"/>
                <a:cs typeface="Arial"/>
              </a:rPr>
              <a:t> </a:t>
            </a:r>
            <a:r>
              <a:rPr lang="fr-FR" sz="2400" i="1" dirty="0" err="1">
                <a:latin typeface="Times New Roman"/>
                <a:ea typeface="Times New Roman"/>
                <a:cs typeface="Arial"/>
              </a:rPr>
              <a:t>vừa</a:t>
            </a:r>
            <a:r>
              <a:rPr lang="fr-FR" sz="2400" i="1" dirty="0">
                <a:latin typeface="Times New Roman"/>
                <a:ea typeface="Times New Roman"/>
                <a:cs typeface="Arial"/>
              </a:rPr>
              <a:t> </a:t>
            </a:r>
            <a:r>
              <a:rPr lang="fr-FR" sz="2400" i="1" dirty="0" err="1">
                <a:latin typeface="Times New Roman"/>
                <a:ea typeface="Times New Roman"/>
                <a:cs typeface="Arial"/>
              </a:rPr>
              <a:t>đến</a:t>
            </a:r>
            <a:r>
              <a:rPr lang="fr-FR" sz="2400" i="1" dirty="0">
                <a:latin typeface="Times New Roman"/>
                <a:ea typeface="Times New Roman"/>
                <a:cs typeface="Arial"/>
              </a:rPr>
              <a:t>, </a:t>
            </a:r>
            <a:r>
              <a:rPr lang="fr-FR" sz="2400" i="1" dirty="0" err="1">
                <a:latin typeface="Times New Roman"/>
                <a:ea typeface="Times New Roman"/>
                <a:cs typeface="Arial"/>
              </a:rPr>
              <a:t>trên</a:t>
            </a:r>
            <a:r>
              <a:rPr lang="fr-FR" sz="2400" i="1" dirty="0">
                <a:latin typeface="Times New Roman"/>
                <a:ea typeface="Times New Roman"/>
                <a:cs typeface="Arial"/>
              </a:rPr>
              <a:t> </a:t>
            </a:r>
            <a:r>
              <a:rPr lang="fr-FR" sz="2400" i="1" dirty="0" err="1">
                <a:latin typeface="Times New Roman"/>
                <a:ea typeface="Times New Roman"/>
                <a:cs typeface="Arial"/>
              </a:rPr>
              <a:t>cành</a:t>
            </a:r>
            <a:r>
              <a:rPr lang="fr-FR" sz="2400" i="1" dirty="0">
                <a:latin typeface="Times New Roman"/>
                <a:ea typeface="Times New Roman"/>
                <a:cs typeface="Arial"/>
              </a:rPr>
              <a:t> </a:t>
            </a:r>
            <a:r>
              <a:rPr lang="fr-FR" sz="2400" i="1" dirty="0" err="1">
                <a:latin typeface="Times New Roman"/>
                <a:ea typeface="Times New Roman"/>
                <a:cs typeface="Arial"/>
              </a:rPr>
              <a:t>cao</a:t>
            </a:r>
            <a:r>
              <a:rPr lang="fr-FR" sz="2400" i="1" dirty="0">
                <a:latin typeface="Times New Roman"/>
                <a:ea typeface="Times New Roman"/>
                <a:cs typeface="Arial"/>
              </a:rPr>
              <a:t>. Cho </a:t>
            </a:r>
            <a:r>
              <a:rPr lang="fr-FR" sz="2400" i="1" dirty="0" err="1">
                <a:latin typeface="Times New Roman"/>
                <a:ea typeface="Times New Roman"/>
                <a:cs typeface="Arial"/>
              </a:rPr>
              <a:t>ngàn</a:t>
            </a:r>
            <a:r>
              <a:rPr lang="fr-FR" sz="2400" i="1" dirty="0">
                <a:latin typeface="Times New Roman"/>
                <a:ea typeface="Times New Roman"/>
                <a:cs typeface="Arial"/>
              </a:rPr>
              <a:t> </a:t>
            </a:r>
            <a:r>
              <a:rPr lang="fr-FR" sz="2400" i="1" dirty="0" err="1">
                <a:latin typeface="Times New Roman"/>
                <a:ea typeface="Times New Roman"/>
                <a:cs typeface="Arial"/>
              </a:rPr>
              <a:t>muôn</a:t>
            </a:r>
            <a:r>
              <a:rPr lang="fr-FR" sz="2400" i="1" dirty="0">
                <a:latin typeface="Times New Roman"/>
                <a:ea typeface="Times New Roman"/>
                <a:cs typeface="Arial"/>
              </a:rPr>
              <a:t> </a:t>
            </a:r>
            <a:r>
              <a:rPr lang="fr-FR" sz="2400" i="1" dirty="0" err="1">
                <a:latin typeface="Times New Roman"/>
                <a:ea typeface="Times New Roman"/>
                <a:cs typeface="Arial"/>
              </a:rPr>
              <a:t>lá</a:t>
            </a:r>
            <a:r>
              <a:rPr lang="fr-FR" sz="2400" i="1" dirty="0">
                <a:latin typeface="Times New Roman"/>
                <a:ea typeface="Times New Roman"/>
                <a:cs typeface="Arial"/>
              </a:rPr>
              <a:t> </a:t>
            </a:r>
            <a:r>
              <a:rPr lang="fr-FR" sz="2400" i="1" dirty="0" err="1">
                <a:latin typeface="Times New Roman"/>
                <a:ea typeface="Times New Roman"/>
                <a:cs typeface="Arial"/>
              </a:rPr>
              <a:t>hoa</a:t>
            </a:r>
            <a:r>
              <a:rPr lang="fr-FR" sz="2400" i="1" dirty="0">
                <a:latin typeface="Times New Roman"/>
                <a:ea typeface="Times New Roman"/>
                <a:cs typeface="Arial"/>
              </a:rPr>
              <a:t> </a:t>
            </a:r>
            <a:r>
              <a:rPr lang="fr-FR" sz="2400" i="1" dirty="0" err="1">
                <a:latin typeface="Times New Roman"/>
                <a:ea typeface="Times New Roman"/>
                <a:cs typeface="Arial"/>
              </a:rPr>
              <a:t>đẹp</a:t>
            </a:r>
            <a:r>
              <a:rPr lang="fr-FR" sz="2400" i="1" dirty="0">
                <a:latin typeface="Times New Roman"/>
                <a:ea typeface="Times New Roman"/>
                <a:cs typeface="Arial"/>
              </a:rPr>
              <a:t> </a:t>
            </a:r>
            <a:r>
              <a:rPr lang="fr-FR" sz="2400" i="1" dirty="0" err="1">
                <a:latin typeface="Times New Roman"/>
                <a:ea typeface="Times New Roman"/>
                <a:cs typeface="Arial"/>
              </a:rPr>
              <a:t>tươi</a:t>
            </a:r>
            <a:r>
              <a:rPr lang="fr-FR" sz="2400" i="1" dirty="0">
                <a:latin typeface="Times New Roman"/>
                <a:ea typeface="Times New Roman"/>
                <a:cs typeface="Arial"/>
              </a:rPr>
              <a:t>.</a:t>
            </a:r>
            <a:endParaRPr lang="en-US" sz="2400" dirty="0">
              <a:latin typeface="Times New Roman"/>
              <a:ea typeface="Calibri"/>
            </a:endParaRPr>
          </a:p>
          <a:p>
            <a:pPr>
              <a:lnSpc>
                <a:spcPct val="200000"/>
              </a:lnSpc>
            </a:pPr>
            <a:r>
              <a:rPr lang="fr-FR" sz="2400" dirty="0" err="1">
                <a:latin typeface="Times New Roman"/>
                <a:ea typeface="Times New Roman"/>
                <a:cs typeface="Arial"/>
              </a:rPr>
              <a:t>Câu</a:t>
            </a:r>
            <a:r>
              <a:rPr lang="fr-FR" sz="2400" dirty="0">
                <a:latin typeface="Times New Roman"/>
                <a:ea typeface="Times New Roman"/>
                <a:cs typeface="Arial"/>
              </a:rPr>
              <a:t> </a:t>
            </a:r>
            <a:r>
              <a:rPr lang="fr-FR" sz="2400" dirty="0" err="1">
                <a:latin typeface="Times New Roman"/>
                <a:ea typeface="Times New Roman"/>
                <a:cs typeface="Arial"/>
              </a:rPr>
              <a:t>hát</a:t>
            </a:r>
            <a:r>
              <a:rPr lang="fr-FR" sz="2400" dirty="0">
                <a:latin typeface="Times New Roman"/>
                <a:ea typeface="Times New Roman"/>
                <a:cs typeface="Arial"/>
              </a:rPr>
              <a:t> 4: </a:t>
            </a:r>
            <a:r>
              <a:rPr lang="fr-FR" sz="2400" i="1" dirty="0">
                <a:latin typeface="Times New Roman"/>
                <a:ea typeface="Times New Roman"/>
                <a:cs typeface="Arial"/>
              </a:rPr>
              <a:t>Cho </a:t>
            </a:r>
            <a:r>
              <a:rPr lang="fr-FR" sz="2400" i="1" dirty="0" err="1">
                <a:latin typeface="Times New Roman"/>
                <a:ea typeface="Times New Roman"/>
                <a:cs typeface="Arial"/>
              </a:rPr>
              <a:t>nhựa</a:t>
            </a:r>
            <a:r>
              <a:rPr lang="fr-FR" sz="2400" i="1" dirty="0">
                <a:latin typeface="Times New Roman"/>
                <a:ea typeface="Times New Roman"/>
                <a:cs typeface="Arial"/>
              </a:rPr>
              <a:t> </a:t>
            </a:r>
            <a:r>
              <a:rPr lang="fr-FR" sz="2400" i="1" dirty="0" err="1">
                <a:latin typeface="Times New Roman"/>
                <a:ea typeface="Times New Roman"/>
                <a:cs typeface="Arial"/>
              </a:rPr>
              <a:t>mới</a:t>
            </a:r>
            <a:r>
              <a:rPr lang="fr-FR" sz="2400" i="1" dirty="0">
                <a:latin typeface="Times New Roman"/>
                <a:ea typeface="Times New Roman"/>
                <a:cs typeface="Arial"/>
              </a:rPr>
              <a:t>, </a:t>
            </a:r>
            <a:r>
              <a:rPr lang="fr-FR" sz="2400" i="1" dirty="0" err="1">
                <a:latin typeface="Times New Roman"/>
                <a:ea typeface="Times New Roman"/>
                <a:cs typeface="Arial"/>
              </a:rPr>
              <a:t>cho</a:t>
            </a:r>
            <a:r>
              <a:rPr lang="fr-FR" sz="2400" i="1" dirty="0">
                <a:latin typeface="Times New Roman"/>
                <a:ea typeface="Times New Roman"/>
                <a:cs typeface="Arial"/>
              </a:rPr>
              <a:t> </a:t>
            </a:r>
            <a:r>
              <a:rPr lang="fr-FR" sz="2400" i="1" dirty="0" err="1">
                <a:latin typeface="Times New Roman"/>
                <a:ea typeface="Times New Roman"/>
                <a:cs typeface="Arial"/>
              </a:rPr>
              <a:t>đời</a:t>
            </a:r>
            <a:r>
              <a:rPr lang="fr-FR" sz="2400" i="1" dirty="0">
                <a:latin typeface="Times New Roman"/>
                <a:ea typeface="Times New Roman"/>
                <a:cs typeface="Arial"/>
              </a:rPr>
              <a:t> </a:t>
            </a:r>
            <a:r>
              <a:rPr lang="fr-FR" sz="2400" i="1" dirty="0" err="1">
                <a:latin typeface="Times New Roman"/>
                <a:ea typeface="Times New Roman"/>
                <a:cs typeface="Arial"/>
              </a:rPr>
              <a:t>vui</a:t>
            </a:r>
            <a:r>
              <a:rPr lang="fr-FR" sz="2400" i="1" dirty="0">
                <a:latin typeface="Times New Roman"/>
                <a:ea typeface="Times New Roman"/>
                <a:cs typeface="Arial"/>
              </a:rPr>
              <a:t>. Cho </a:t>
            </a:r>
            <a:r>
              <a:rPr lang="fr-FR" sz="2400" i="1" dirty="0" err="1">
                <a:latin typeface="Times New Roman"/>
                <a:ea typeface="Times New Roman"/>
                <a:cs typeface="Arial"/>
              </a:rPr>
              <a:t>người</a:t>
            </a:r>
            <a:r>
              <a:rPr lang="fr-FR" sz="2400" i="1" dirty="0">
                <a:latin typeface="Times New Roman"/>
                <a:ea typeface="Times New Roman"/>
                <a:cs typeface="Arial"/>
              </a:rPr>
              <a:t> </a:t>
            </a:r>
            <a:r>
              <a:rPr lang="fr-FR" sz="2400" i="1" dirty="0" err="1">
                <a:latin typeface="Times New Roman"/>
                <a:ea typeface="Times New Roman"/>
                <a:cs typeface="Arial"/>
              </a:rPr>
              <a:t>muôn</a:t>
            </a:r>
            <a:r>
              <a:rPr lang="fr-FR" sz="2400" i="1" dirty="0">
                <a:latin typeface="Times New Roman"/>
                <a:ea typeface="Times New Roman"/>
                <a:cs typeface="Arial"/>
              </a:rPr>
              <a:t> </a:t>
            </a:r>
            <a:r>
              <a:rPr lang="fr-FR" sz="2400" i="1" dirty="0" err="1">
                <a:latin typeface="Times New Roman"/>
                <a:ea typeface="Times New Roman"/>
                <a:cs typeface="Arial"/>
              </a:rPr>
              <a:t>tiếng</a:t>
            </a:r>
            <a:r>
              <a:rPr lang="fr-FR" sz="2400" i="1" dirty="0">
                <a:latin typeface="Times New Roman"/>
                <a:ea typeface="Times New Roman"/>
                <a:cs typeface="Arial"/>
              </a:rPr>
              <a:t> ca </a:t>
            </a:r>
            <a:r>
              <a:rPr lang="fr-FR" sz="2400" i="1" dirty="0" err="1">
                <a:latin typeface="Times New Roman"/>
                <a:ea typeface="Times New Roman"/>
                <a:cs typeface="Arial"/>
              </a:rPr>
              <a:t>rộn</a:t>
            </a:r>
            <a:r>
              <a:rPr lang="fr-FR" sz="2400" i="1" dirty="0">
                <a:latin typeface="Times New Roman"/>
                <a:ea typeface="Times New Roman"/>
                <a:cs typeface="Arial"/>
              </a:rPr>
              <a:t> </a:t>
            </a:r>
            <a:r>
              <a:rPr lang="fr-FR" sz="2400" i="1" dirty="0" err="1">
                <a:latin typeface="Times New Roman"/>
                <a:ea typeface="Times New Roman"/>
                <a:cs typeface="Arial"/>
              </a:rPr>
              <a:t>vang</a:t>
            </a:r>
            <a:r>
              <a:rPr lang="fr-FR" sz="2400" i="1" dirty="0">
                <a:latin typeface="Times New Roman"/>
                <a:ea typeface="Times New Roman"/>
                <a:cs typeface="Arial"/>
              </a:rPr>
              <a:t> </a:t>
            </a:r>
            <a:r>
              <a:rPr lang="fr-FR" sz="2400" i="1" dirty="0" err="1">
                <a:latin typeface="Times New Roman"/>
                <a:ea typeface="Times New Roman"/>
                <a:cs typeface="Arial"/>
              </a:rPr>
              <a:t>nơi</a:t>
            </a:r>
            <a:r>
              <a:rPr lang="fr-FR" sz="2400" i="1" dirty="0">
                <a:latin typeface="Times New Roman"/>
                <a:ea typeface="Times New Roman"/>
                <a:cs typeface="Arial"/>
              </a:rPr>
              <a:t> </a:t>
            </a:r>
            <a:r>
              <a:rPr lang="fr-FR" sz="2400" i="1" dirty="0" err="1">
                <a:latin typeface="Times New Roman"/>
                <a:ea typeface="Times New Roman"/>
                <a:cs typeface="Arial"/>
              </a:rPr>
              <a:t>nơi</a:t>
            </a:r>
            <a:r>
              <a:rPr lang="fr-FR" sz="2400" i="1" dirty="0">
                <a:latin typeface="Times New Roman"/>
                <a:ea typeface="Times New Roman"/>
                <a:cs typeface="Arial"/>
              </a:rPr>
              <a:t>.</a:t>
            </a:r>
            <a:endParaRPr lang="en-US" sz="2400" dirty="0">
              <a:effectLst/>
              <a:latin typeface="Times New Roman"/>
              <a:ea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993484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203848" y="1460135"/>
            <a:ext cx="19442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CÂU 1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021360" y="253135"/>
            <a:ext cx="37108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solidFill>
                  <a:srgbClr val="002060"/>
                </a:solidFill>
              </a:rPr>
              <a:t>Dạy</a:t>
            </a:r>
            <a:r>
              <a:rPr lang="en-US" sz="5400" b="1" dirty="0">
                <a:solidFill>
                  <a:srgbClr val="002060"/>
                </a:solidFill>
              </a:rPr>
              <a:t> </a:t>
            </a:r>
            <a:r>
              <a:rPr lang="en-US" sz="5400" b="1" dirty="0" err="1">
                <a:solidFill>
                  <a:srgbClr val="002060"/>
                </a:solidFill>
              </a:rPr>
              <a:t>hát</a:t>
            </a:r>
            <a:endParaRPr lang="en-US" sz="5400" b="1" dirty="0">
              <a:solidFill>
                <a:srgbClr val="00206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9066" y="6525344"/>
            <a:ext cx="414933" cy="33265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83568" y="2420888"/>
            <a:ext cx="712879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7800" lvl="0" indent="-180340"/>
            <a:r>
              <a:rPr lang="fr-FR" sz="5400" i="1">
                <a:solidFill>
                  <a:prstClr val="black"/>
                </a:solidFill>
                <a:latin typeface="Times New Roman"/>
                <a:ea typeface="Times New Roman"/>
                <a:cs typeface="Arial"/>
              </a:rPr>
              <a:t>Tôi là lá, tôi là hoa. Tôi là hoa lá hoa mùa xuân.</a:t>
            </a:r>
            <a:endParaRPr lang="en-US" sz="5400">
              <a:solidFill>
                <a:prstClr val="black"/>
              </a:solidFill>
              <a:latin typeface="Times New Roman"/>
              <a:ea typeface="Calibri"/>
            </a:endParaRPr>
          </a:p>
        </p:txBody>
      </p:sp>
      <p:pic>
        <p:nvPicPr>
          <p:cNvPr id="6" name="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47964" y="417521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9710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2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275856" y="188640"/>
            <a:ext cx="1949573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b="1" err="1">
                <a:solidFill>
                  <a:srgbClr val="0070C0"/>
                </a:solidFill>
              </a:rPr>
              <a:t>Câu</a:t>
            </a:r>
            <a:r>
              <a:rPr lang="en-US" sz="6000" b="1">
                <a:solidFill>
                  <a:srgbClr val="0070C0"/>
                </a:solidFill>
              </a:rPr>
              <a:t> 2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3946" y="6521238"/>
            <a:ext cx="420054" cy="33676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827584" y="1628800"/>
            <a:ext cx="745015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fr-FR" sz="5400" i="1">
                <a:solidFill>
                  <a:prstClr val="black"/>
                </a:solidFill>
                <a:latin typeface="Times New Roman"/>
                <a:ea typeface="Times New Roman"/>
                <a:cs typeface="Arial"/>
              </a:rPr>
              <a:t>Tôi cùng múa, tôi cùng ca. Tôi cùng ca múa ca mừng xuân.</a:t>
            </a:r>
            <a:endParaRPr lang="en-US" sz="5400">
              <a:solidFill>
                <a:prstClr val="black"/>
              </a:solidFill>
              <a:latin typeface="Times New Roman"/>
              <a:ea typeface="Calibri"/>
            </a:endParaRPr>
          </a:p>
        </p:txBody>
      </p:sp>
      <p:pic>
        <p:nvPicPr>
          <p:cNvPr id="6" name="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148064" y="42930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682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65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131840" y="188640"/>
            <a:ext cx="2124299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600" b="1" err="1">
                <a:solidFill>
                  <a:srgbClr val="0070C0"/>
                </a:solidFill>
              </a:rPr>
              <a:t>Câu</a:t>
            </a:r>
            <a:r>
              <a:rPr lang="en-US" sz="6600" b="1">
                <a:solidFill>
                  <a:srgbClr val="0070C0"/>
                </a:solidFill>
              </a:rPr>
              <a:t> 3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9067" y="6525344"/>
            <a:ext cx="414933" cy="33265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29593" y="1772816"/>
            <a:ext cx="7128792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fr-FR" sz="5400" i="1">
                <a:solidFill>
                  <a:prstClr val="black"/>
                </a:solidFill>
                <a:latin typeface="Times New Roman"/>
                <a:ea typeface="Times New Roman"/>
                <a:cs typeface="Arial"/>
              </a:rPr>
              <a:t>Xuân vừa đến, trên cành cao. Cho ngàn muôn lá hoa đẹp tươi.</a:t>
            </a:r>
            <a:endParaRPr lang="en-US" sz="5400">
              <a:solidFill>
                <a:prstClr val="black"/>
              </a:solidFill>
              <a:latin typeface="Times New Roman"/>
              <a:ea typeface="Calibri"/>
            </a:endParaRPr>
          </a:p>
        </p:txBody>
      </p:sp>
      <p:pic>
        <p:nvPicPr>
          <p:cNvPr id="6" name="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652120" y="405333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7018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97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216</TotalTime>
  <Words>377</Words>
  <Application>Microsoft Office PowerPoint</Application>
  <PresentationFormat>On-screen Show (4:3)</PresentationFormat>
  <Paragraphs>37</Paragraphs>
  <Slides>14</Slides>
  <Notes>0</Notes>
  <HiddenSlides>0</HiddenSlides>
  <MMClips>8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Arial</vt:lpstr>
      <vt:lpstr>Calibri</vt:lpstr>
      <vt:lpstr>Times New Roman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Windows User</cp:lastModifiedBy>
  <cp:revision>31</cp:revision>
  <dcterms:created xsi:type="dcterms:W3CDTF">2021-06-22T02:23:00Z</dcterms:created>
  <dcterms:modified xsi:type="dcterms:W3CDTF">2024-01-18T09:39:21Z</dcterms:modified>
</cp:coreProperties>
</file>