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14"/>
  </p:notesMasterIdLst>
  <p:sldIdLst>
    <p:sldId id="286" r:id="rId5"/>
    <p:sldId id="288" r:id="rId6"/>
    <p:sldId id="285" r:id="rId7"/>
    <p:sldId id="292" r:id="rId8"/>
    <p:sldId id="293" r:id="rId9"/>
    <p:sldId id="294" r:id="rId10"/>
    <p:sldId id="295" r:id="rId11"/>
    <p:sldId id="278" r:id="rId12"/>
    <p:sldId id="279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1044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25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45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279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78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327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7129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037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560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5334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5955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7628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1063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882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727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1940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730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713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454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860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9582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801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112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96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596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96" y="764704"/>
            <a:ext cx="9144000" cy="55064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4207" y="0"/>
            <a:ext cx="8111975" cy="234888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>
                <a:solidFill>
                  <a:srgbClr val="002060"/>
                </a:solidFill>
              </a:rPr>
              <a:t>ÂM NHẠC LỚP 2</a:t>
            </a:r>
          </a:p>
        </p:txBody>
      </p:sp>
      <p:sp>
        <p:nvSpPr>
          <p:cNvPr id="6" name="Rectangle 5"/>
          <p:cNvSpPr/>
          <p:nvPr/>
        </p:nvSpPr>
        <p:spPr>
          <a:xfrm>
            <a:off x="4215965" y="3789040"/>
            <a:ext cx="1467646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200" b="1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247" y="476672"/>
            <a:ext cx="1135314" cy="113531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5616" y="4682103"/>
            <a:ext cx="76683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 b="1">
                <a:solidFill>
                  <a:srgbClr val="FF0000"/>
                </a:solidFill>
                <a:latin typeface="Times New Roman"/>
                <a:ea typeface="Calibri"/>
              </a:rPr>
              <a:t>ÔN TẬP BÀI HÁT: DÀN NHẠC TRONG VƯỜN</a:t>
            </a:r>
            <a:endParaRPr lang="en-US" sz="20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15616" y="5236101"/>
            <a:ext cx="70385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b="1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000" b="1">
                <a:solidFill>
                  <a:srgbClr val="FF0000"/>
                </a:solidFill>
                <a:latin typeface="Times New Roman"/>
                <a:ea typeface="Calibri"/>
              </a:rPr>
              <a:t>THƯỞNG THỨC ÂM NHẠC: ƯỚC MƠ CỦA BẠN ĐÔ</a:t>
            </a:r>
            <a:endParaRPr lang="en-US" sz="2000">
              <a:effectLst/>
              <a:latin typeface="Times New Roman"/>
              <a:ea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760" y="2514406"/>
            <a:ext cx="234280" cy="18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9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3728" y="3861047"/>
            <a:ext cx="52250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THỰC HÀNH-LUYỆN TẬP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72" y="980728"/>
            <a:ext cx="53285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HS ôn lại bài hát 1 – 2 lần. HS thực hiện theo các hình thức: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  <a:p>
            <a:pPr>
              <a:tabLst>
                <a:tab pos="1358900" algn="l"/>
                <a:tab pos="2679700" algn="l"/>
              </a:tabLst>
            </a:pP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+ Hát tập thể.	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  <a:p>
            <a:pPr>
              <a:tabLst>
                <a:tab pos="1358900" algn="l"/>
                <a:tab pos="2679700" algn="l"/>
              </a:tabLst>
            </a:pP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+ Hát nối tiếp	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  <a:p>
            <a:pPr>
              <a:tabLst>
                <a:tab pos="1358900" algn="l"/>
                <a:tab pos="2679700" algn="l"/>
              </a:tabLst>
            </a:pP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+ Hát đối đáp nam nữ</a:t>
            </a:r>
            <a:endParaRPr lang="en-US" sz="32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8192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1.ÔN TẬP BÀI HÁT: DÀN NHẠC TRONG VƯỜN</a:t>
            </a:r>
            <a:endParaRPr lang="en-US" sz="24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  <p:pic>
        <p:nvPicPr>
          <p:cNvPr id="8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840" y="5678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33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63688" y="42545"/>
            <a:ext cx="74723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5373216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44" y="6366892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9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" y="0"/>
            <a:ext cx="441984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9789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4776" y="0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Tranh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30152" y="299695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Tranh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52320" y="29296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Tranh 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32040" y="3467675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Tranh 4</a:t>
            </a:r>
          </a:p>
        </p:txBody>
      </p:sp>
      <p:sp>
        <p:nvSpPr>
          <p:cNvPr id="7" name="Rectangle 6"/>
          <p:cNvSpPr/>
          <p:nvPr/>
        </p:nvSpPr>
        <p:spPr>
          <a:xfrm>
            <a:off x="5580112" y="5720275"/>
            <a:ext cx="2880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/>
              <a:t>Bật file </a:t>
            </a:r>
            <a:r>
              <a:rPr lang="vi-VN" sz="2400"/>
              <a:t>kể mẫu </a:t>
            </a:r>
            <a:r>
              <a:rPr lang="en-US" sz="2400"/>
              <a:t>hoặc gv kể </a:t>
            </a:r>
            <a:r>
              <a:rPr lang="vi-VN" sz="2400"/>
              <a:t>c</a:t>
            </a:r>
            <a:r>
              <a:rPr lang="en-US" sz="2400"/>
              <a:t>âu chuyện</a:t>
            </a:r>
            <a:endParaRPr lang="en-US" sz="2400">
              <a:effectLst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40" y="6135774"/>
            <a:ext cx="612576" cy="491108"/>
          </a:xfrm>
          <a:prstGeom prst="rect">
            <a:avLst/>
          </a:prstGeom>
        </p:spPr>
      </p:pic>
      <p:pic>
        <p:nvPicPr>
          <p:cNvPr id="12" name="nhac nen ke chuy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88668" y="3569275"/>
            <a:ext cx="609600" cy="609600"/>
          </a:xfrm>
          <a:prstGeom prst="rect">
            <a:avLst/>
          </a:prstGeom>
        </p:spPr>
      </p:pic>
      <p:pic>
        <p:nvPicPr>
          <p:cNvPr id="14" name="UOC MO C DO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79712" y="58309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2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129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79912" y="692696"/>
            <a:ext cx="507707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GV cùng trao đổi nội dung câu chuyện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endParaRPr lang="en-US" sz="240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2400" b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2400" b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Hỏi</a:t>
            </a:r>
            <a:r>
              <a:rPr lang="vi-VN" sz="2400" b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 </a:t>
            </a:r>
            <a:r>
              <a:rPr lang="vi-VN" sz="2400" b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1</a:t>
            </a:r>
            <a:r>
              <a:rPr lang="en-US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r>
              <a:rPr lang="vi-VN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vi-VN" sz="2400" i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nhân vật bạn đó tên gì?, Đô nghe thấy âm thanh gì vào buổi sáng, ở đâu</a:t>
            </a:r>
            <a:endParaRPr lang="en-US" sz="2400" i="1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endParaRPr lang="en-US" sz="2400" i="1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Hỏi</a:t>
            </a:r>
            <a:r>
              <a:rPr lang="vi-VN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 2</a:t>
            </a:r>
            <a:r>
              <a:rPr lang="vi-VN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r>
              <a:rPr lang="vi-VN" sz="2400" i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Đô đã có cảm xúc gì khi nghe lại âm thanh tiếng kèn đó trong lễ khai giảng</a:t>
            </a:r>
            <a:endParaRPr lang="en-US" sz="2400" i="1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/>
            <a:endParaRPr lang="en-US" sz="2400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4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Hỏi</a:t>
            </a:r>
            <a:r>
              <a:rPr lang="vi-VN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 3</a:t>
            </a:r>
            <a:r>
              <a:rPr lang="vi-VN" sz="24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 khi nghe tiếng kèn song Đô thầm nghĩ gì</a:t>
            </a:r>
            <a:endParaRPr lang="en-US" sz="2400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i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</a:p>
          <a:p>
            <a:pPr algn="just"/>
            <a:r>
              <a:rPr lang="en-US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Hỏi</a:t>
            </a:r>
            <a:r>
              <a:rPr lang="vi-VN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 4</a:t>
            </a:r>
            <a:r>
              <a:rPr lang="en-US" sz="24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 ước mơ của Đô là gì</a:t>
            </a:r>
          </a:p>
          <a:p>
            <a:pPr algn="just">
              <a:spcAft>
                <a:spcPts val="0"/>
              </a:spcAft>
            </a:pPr>
            <a:r>
              <a:rPr lang="en-US" sz="240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  <a:endParaRPr lang="en-US" sz="2400">
              <a:solidFill>
                <a:srgbClr val="FF0000"/>
              </a:solidFill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229200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18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" y="0"/>
            <a:ext cx="455548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-7392"/>
            <a:ext cx="4335687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68144" y="5877271"/>
            <a:ext cx="26926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>
                <a:solidFill>
                  <a:srgbClr val="FF0000"/>
                </a:solidFill>
                <a:latin typeface="Times New Roman"/>
                <a:ea typeface="Calibri"/>
              </a:rPr>
              <a:t>4 HS lần lượt nhìn tranh và kể lại câu chuyện.</a:t>
            </a:r>
            <a:endParaRPr lang="en-US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43808" y="47667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Tranh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7084" y="313661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Tranh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96459" y="575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Tranh 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72895" y="3149887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Tranh 4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68" y="6179284"/>
            <a:ext cx="612576" cy="491108"/>
          </a:xfrm>
          <a:prstGeom prst="rect">
            <a:avLst/>
          </a:prstGeom>
        </p:spPr>
      </p:pic>
      <p:pic>
        <p:nvPicPr>
          <p:cNvPr id="13" name="nhac nen ke chuy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98268" y="1844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6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7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" y="0"/>
            <a:ext cx="455548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-7392"/>
            <a:ext cx="4335687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27576" y="16301"/>
            <a:ext cx="3816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</a:rPr>
              <a:t>-GV kể lại câu chuyện lần 2.</a:t>
            </a:r>
          </a:p>
        </p:txBody>
      </p:sp>
      <p:sp>
        <p:nvSpPr>
          <p:cNvPr id="3" name="Rectangle 2"/>
          <p:cNvSpPr/>
          <p:nvPr/>
        </p:nvSpPr>
        <p:spPr>
          <a:xfrm>
            <a:off x="5615608" y="5661248"/>
            <a:ext cx="35283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000">
                <a:solidFill>
                  <a:srgbClr val="FF0000"/>
                </a:solidFill>
                <a:latin typeface="Times New Roman"/>
                <a:ea typeface="Calibri"/>
              </a:rPr>
              <a:t>+Hỏi Trong câu chuyện </a:t>
            </a:r>
            <a:r>
              <a:rPr lang="en-US" sz="2000" b="1" i="1">
                <a:solidFill>
                  <a:srgbClr val="FF0000"/>
                </a:solidFill>
                <a:latin typeface="Times New Roman"/>
                <a:ea typeface="Calibri"/>
              </a:rPr>
              <a:t>ước mơ của bạn Đô</a:t>
            </a:r>
            <a:r>
              <a:rPr lang="en-US" sz="2000">
                <a:solidFill>
                  <a:srgbClr val="FF0000"/>
                </a:solidFill>
                <a:latin typeface="Times New Roman"/>
                <a:ea typeface="Calibri"/>
              </a:rPr>
              <a:t> nhạc cụ nào đã được nhắc đến. Chốt câu chuyện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40" y="6135774"/>
            <a:ext cx="612576" cy="491108"/>
          </a:xfrm>
          <a:prstGeom prst="rect">
            <a:avLst/>
          </a:prstGeom>
        </p:spPr>
      </p:pic>
      <p:pic>
        <p:nvPicPr>
          <p:cNvPr id="13" name="nhac nen ke chuy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18980" y="2636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00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7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47" y="0"/>
            <a:ext cx="1266014" cy="10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pic>
        <p:nvPicPr>
          <p:cNvPr id="6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840" y="5678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242</Words>
  <Application>Microsoft Office PowerPoint</Application>
  <PresentationFormat>On-screen Show (4:3)</PresentationFormat>
  <Paragraphs>34</Paragraphs>
  <Slides>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2_Office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121</cp:revision>
  <dcterms:created xsi:type="dcterms:W3CDTF">2021-05-09T14:16:54Z</dcterms:created>
  <dcterms:modified xsi:type="dcterms:W3CDTF">2023-09-15T09:09:22Z</dcterms:modified>
</cp:coreProperties>
</file>