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10" r:id="rId2"/>
    <p:sldMasterId id="2147483712" r:id="rId3"/>
  </p:sldMasterIdLst>
  <p:notesMasterIdLst>
    <p:notesMasterId r:id="rId24"/>
  </p:notesMasterIdLst>
  <p:sldIdLst>
    <p:sldId id="327" r:id="rId4"/>
    <p:sldId id="318" r:id="rId5"/>
    <p:sldId id="316" r:id="rId6"/>
    <p:sldId id="319" r:id="rId7"/>
    <p:sldId id="321" r:id="rId8"/>
    <p:sldId id="326" r:id="rId9"/>
    <p:sldId id="342" r:id="rId10"/>
    <p:sldId id="329" r:id="rId11"/>
    <p:sldId id="330" r:id="rId12"/>
    <p:sldId id="331" r:id="rId13"/>
    <p:sldId id="332" r:id="rId14"/>
    <p:sldId id="333" r:id="rId15"/>
    <p:sldId id="334" r:id="rId16"/>
    <p:sldId id="335" r:id="rId17"/>
    <p:sldId id="336" r:id="rId18"/>
    <p:sldId id="337" r:id="rId19"/>
    <p:sldId id="338" r:id="rId20"/>
    <p:sldId id="339" r:id="rId21"/>
    <p:sldId id="341" r:id="rId22"/>
    <p:sldId id="286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58" autoAdjust="0"/>
    <p:restoredTop sz="94660"/>
  </p:normalViewPr>
  <p:slideViewPr>
    <p:cSldViewPr snapToGrid="0">
      <p:cViewPr varScale="1">
        <p:scale>
          <a:sx n="58" d="100"/>
          <a:sy n="58" d="100"/>
        </p:scale>
        <p:origin x="36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74F983-7E16-45DC-9F87-651E08F789D8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AC4331-F600-4ECA-8266-51CEE1320A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5663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676400"/>
            <a:ext cx="10363200" cy="182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4371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06D1E84-FFAA-4D35-9D19-AE164EBC164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969650"/>
      </p:ext>
    </p:extLst>
  </p:cSld>
  <p:clrMapOvr>
    <a:masterClrMapping/>
  </p:clrMapOvr>
  <p:transition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34F2A2-70FE-43C1-9778-B47825B074C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230041"/>
      </p:ext>
    </p:extLst>
  </p:cSld>
  <p:clrMapOvr>
    <a:masterClrMapping/>
  </p:clrMapOvr>
  <p:transition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81000"/>
            <a:ext cx="2743200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802640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E5BCB9-3795-41CE-B8B9-675605E77B6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464161"/>
      </p:ext>
    </p:extLst>
  </p:cSld>
  <p:clrMapOvr>
    <a:masterClrMapping/>
  </p:clrMapOvr>
  <p:transition>
    <p:wedg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381000"/>
            <a:ext cx="109728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251887-5753-457C-9598-7222B9C18E7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991495"/>
      </p:ext>
    </p:extLst>
  </p:cSld>
  <p:clrMapOvr>
    <a:masterClrMapping/>
  </p:clrMapOvr>
  <p:transition>
    <p:wedg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9005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20235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12381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24082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03826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50847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151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E22C93-D738-4D30-8A28-48950D58B8C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013882"/>
      </p:ext>
    </p:extLst>
  </p:cSld>
  <p:clrMapOvr>
    <a:masterClrMapping/>
  </p:clrMapOvr>
  <p:transition>
    <p:wedg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32509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02251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21063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28741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20628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E2F414-267C-4308-904F-BAE5E05F3EA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656339"/>
      </p:ext>
    </p:extLst>
  </p:cSld>
  <p:clrMapOvr>
    <a:masterClrMapping/>
  </p:clrMapOvr>
  <p:transition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5384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384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673E0D-B416-435B-83AA-070D1823138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427833"/>
      </p:ext>
    </p:extLst>
  </p:cSld>
  <p:clrMapOvr>
    <a:masterClrMapping/>
  </p:clrMapOvr>
  <p:transition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4C2ADB-6FB3-4126-9D1E-6583792748C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45334"/>
      </p:ext>
    </p:extLst>
  </p:cSld>
  <p:clrMapOvr>
    <a:masterClrMapping/>
  </p:clrMapOvr>
  <p:transition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60107C-EEA3-49A9-BD94-89CDCC84805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134832"/>
      </p:ext>
    </p:extLst>
  </p:cSld>
  <p:clrMapOvr>
    <a:masterClrMapping/>
  </p:clrMapOvr>
  <p:transition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AD392-AEDB-43A7-B8C2-E8E7C81B4AE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501200"/>
      </p:ext>
    </p:extLst>
  </p:cSld>
  <p:clrMapOvr>
    <a:masterClrMapping/>
  </p:clrMapOvr>
  <p:transition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527356-D9E6-46E3-9B0B-3A86D74489A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396534"/>
      </p:ext>
    </p:extLst>
  </p:cSld>
  <p:clrMapOvr>
    <a:masterClrMapping/>
  </p:clrMapOvr>
  <p:transition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B8B2FA-51A6-4DB4-B0C5-A7B09095594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551463"/>
      </p:ext>
    </p:extLst>
  </p:cSld>
  <p:clrMapOvr>
    <a:masterClrMapping/>
  </p:clrMapOvr>
  <p:transition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81000"/>
            <a:ext cx="10972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981200"/>
            <a:ext cx="109728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26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426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426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D77D22B-BA01-42B0-A355-66B62724EE0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278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2426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24269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690" grpId="0"/>
      <p:bldP spid="242691" grpId="0" build="p">
        <p:tmplLst>
          <p:tmpl lvl="1">
            <p:tnLst>
              <p:par>
                <p:cTn presetID="53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089718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4386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2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0.png"/><Relationship Id="rId5" Type="http://schemas.openxmlformats.org/officeDocument/2006/relationships/image" Target="../media/image13.pn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3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1.gif"/><Relationship Id="rId11" Type="http://schemas.openxmlformats.org/officeDocument/2006/relationships/audio" Target="../media/audio1.wav"/><Relationship Id="rId5" Type="http://schemas.openxmlformats.org/officeDocument/2006/relationships/image" Target="../media/image13.png"/><Relationship Id="rId10" Type="http://schemas.openxmlformats.org/officeDocument/2006/relationships/image" Target="../media/image7.png"/><Relationship Id="rId4" Type="http://schemas.openxmlformats.org/officeDocument/2006/relationships/audio" Target="../media/audio1.wav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audio" Target="../media/audio1.wav"/><Relationship Id="rId3" Type="http://schemas.microsoft.com/office/2007/relationships/media" Target="../media/media6.mp3"/><Relationship Id="rId7" Type="http://schemas.openxmlformats.org/officeDocument/2006/relationships/image" Target="../media/image13.png"/><Relationship Id="rId12" Type="http://schemas.openxmlformats.org/officeDocument/2006/relationships/image" Target="../media/image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34.png"/><Relationship Id="rId5" Type="http://schemas.openxmlformats.org/officeDocument/2006/relationships/slideLayout" Target="../slideLayouts/slideLayout15.xml"/><Relationship Id="rId10" Type="http://schemas.openxmlformats.org/officeDocument/2006/relationships/image" Target="../media/image33.png"/><Relationship Id="rId4" Type="http://schemas.openxmlformats.org/officeDocument/2006/relationships/audio" Target="../media/media6.mp3"/><Relationship Id="rId9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2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7.png"/><Relationship Id="rId5" Type="http://schemas.openxmlformats.org/officeDocument/2006/relationships/image" Target="../media/image13.pn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audio" Target="../media/audio1.wav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35.png"/><Relationship Id="rId5" Type="http://schemas.openxmlformats.org/officeDocument/2006/relationships/image" Target="../media/image13.png"/><Relationship Id="rId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2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7.png"/><Relationship Id="rId11" Type="http://schemas.openxmlformats.org/officeDocument/2006/relationships/audio" Target="../media/audio1.wav"/><Relationship Id="rId5" Type="http://schemas.openxmlformats.org/officeDocument/2006/relationships/image" Target="../media/image13.png"/><Relationship Id="rId10" Type="http://schemas.openxmlformats.org/officeDocument/2006/relationships/image" Target="../media/image7.png"/><Relationship Id="rId4" Type="http://schemas.openxmlformats.org/officeDocument/2006/relationships/audio" Target="../media/audio1.wav"/><Relationship Id="rId9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37.png"/><Relationship Id="rId12" Type="http://schemas.openxmlformats.org/officeDocument/2006/relationships/audio" Target="../media/audio1.wav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7.png"/><Relationship Id="rId11" Type="http://schemas.openxmlformats.org/officeDocument/2006/relationships/image" Target="../media/image7.png"/><Relationship Id="rId5" Type="http://schemas.openxmlformats.org/officeDocument/2006/relationships/image" Target="../media/image13.png"/><Relationship Id="rId10" Type="http://schemas.openxmlformats.org/officeDocument/2006/relationships/image" Target="../media/image40.png"/><Relationship Id="rId4" Type="http://schemas.openxmlformats.org/officeDocument/2006/relationships/audio" Target="../media/audio1.wav"/><Relationship Id="rId9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2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7.png"/><Relationship Id="rId11" Type="http://schemas.openxmlformats.org/officeDocument/2006/relationships/audio" Target="../media/audio1.wav"/><Relationship Id="rId5" Type="http://schemas.openxmlformats.org/officeDocument/2006/relationships/image" Target="../media/image13.png"/><Relationship Id="rId10" Type="http://schemas.openxmlformats.org/officeDocument/2006/relationships/image" Target="../media/image7.png"/><Relationship Id="rId4" Type="http://schemas.openxmlformats.org/officeDocument/2006/relationships/audio" Target="../media/audio1.wav"/><Relationship Id="rId9" Type="http://schemas.openxmlformats.org/officeDocument/2006/relationships/image" Target="../media/image31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28.png"/><Relationship Id="rId12" Type="http://schemas.openxmlformats.org/officeDocument/2006/relationships/image" Target="../media/image4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7.png"/><Relationship Id="rId11" Type="http://schemas.openxmlformats.org/officeDocument/2006/relationships/image" Target="../media/image44.png"/><Relationship Id="rId5" Type="http://schemas.openxmlformats.org/officeDocument/2006/relationships/image" Target="../media/image13.png"/><Relationship Id="rId10" Type="http://schemas.openxmlformats.org/officeDocument/2006/relationships/image" Target="../media/image43.png"/><Relationship Id="rId4" Type="http://schemas.openxmlformats.org/officeDocument/2006/relationships/audio" Target="../media/audio1.wav"/><Relationship Id="rId9" Type="http://schemas.openxmlformats.org/officeDocument/2006/relationships/image" Target="../media/image42.png"/><Relationship Id="rId1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8.jpg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8.png"/><Relationship Id="rId4" Type="http://schemas.openxmlformats.org/officeDocument/2006/relationships/image" Target="../media/image47.gif"/><Relationship Id="rId9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3.png"/><Relationship Id="rId7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2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5.png"/><Relationship Id="rId11" Type="http://schemas.openxmlformats.org/officeDocument/2006/relationships/audio" Target="../media/audio1.wav"/><Relationship Id="rId5" Type="http://schemas.openxmlformats.org/officeDocument/2006/relationships/image" Target="../media/image13.png"/><Relationship Id="rId10" Type="http://schemas.openxmlformats.org/officeDocument/2006/relationships/image" Target="../media/image7.png"/><Relationship Id="rId4" Type="http://schemas.openxmlformats.org/officeDocument/2006/relationships/audio" Target="../media/audio1.wav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2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72292" y="196573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Mở</a:t>
            </a:r>
            <a:r>
              <a:rPr kumimoji="0" lang="en-US" sz="2400" b="1" i="0" u="none" strike="noStrike" kern="1200" cap="none" spc="0" normalizeH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đầu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961" y="0"/>
            <a:ext cx="6148039" cy="6858000"/>
          </a:xfrm>
          <a:prstGeom prst="rect">
            <a:avLst/>
          </a:prstGeom>
        </p:spPr>
      </p:pic>
      <p:pic>
        <p:nvPicPr>
          <p:cNvPr id="5" name="Picture 4" descr="C:\Users\ADMIN\Desktop\2023-06-20_093236.pn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6305" y="1022684"/>
            <a:ext cx="3074318" cy="2119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Khởi động CĐ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39709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9907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415883" y="-95625"/>
            <a:ext cx="38025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Đọc cao độ và thế tay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0706"/>
            <a:ext cx="12031980" cy="3173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555"/>
            <a:ext cx="12192000" cy="3000445"/>
          </a:xfrm>
          <a:prstGeom prst="rect">
            <a:avLst/>
          </a:prstGeom>
        </p:spPr>
      </p:pic>
      <p:pic>
        <p:nvPicPr>
          <p:cNvPr id="13" name="luyen cao doDRMFSLS ĐỐ-2CHIE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86823" y="4066037"/>
            <a:ext cx="609600" cy="609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290" y="4756746"/>
            <a:ext cx="3049383" cy="2101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6107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3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045751" y="-197878"/>
            <a:ext cx="36794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Gõ hoặc vỗ tay theo tiết tấu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46" y="2471316"/>
            <a:ext cx="543622" cy="5436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113" y="2430057"/>
            <a:ext cx="543622" cy="54362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784" y="2415905"/>
            <a:ext cx="543622" cy="5436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691" y="2363498"/>
            <a:ext cx="543622" cy="54362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351" y="2464346"/>
            <a:ext cx="543622" cy="54362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872" y="2430057"/>
            <a:ext cx="543622" cy="54362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0188" y="2404027"/>
            <a:ext cx="543622" cy="54362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0709" y="2417438"/>
            <a:ext cx="543622" cy="54362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718" y="2370747"/>
            <a:ext cx="543622" cy="5436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94" y="730211"/>
            <a:ext cx="12089306" cy="102052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555"/>
            <a:ext cx="12192000" cy="300044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290" y="4756746"/>
            <a:ext cx="3049383" cy="2101254"/>
          </a:xfrm>
          <a:prstGeom prst="rect">
            <a:avLst/>
          </a:prstGeom>
        </p:spPr>
      </p:pic>
      <p:pic>
        <p:nvPicPr>
          <p:cNvPr id="3" name="TT DOC NHA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423516" y="31330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0155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1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1" y="28358"/>
            <a:ext cx="12127929" cy="3729604"/>
          </a:xfrm>
          <a:prstGeom prst="rect">
            <a:avLst/>
          </a:prstGeom>
        </p:spPr>
      </p:pic>
      <p:cxnSp>
        <p:nvCxnSpPr>
          <p:cNvPr id="18" name="Straight Arrow Connector 17"/>
          <p:cNvCxnSpPr/>
          <p:nvPr/>
        </p:nvCxnSpPr>
        <p:spPr>
          <a:xfrm>
            <a:off x="1914482" y="2141433"/>
            <a:ext cx="8946806" cy="1154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1227516" y="1863529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1700310" y="3288019"/>
            <a:ext cx="9317095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1211075" y="3143293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22" name="Rectangle 21"/>
          <p:cNvSpPr/>
          <p:nvPr/>
        </p:nvSpPr>
        <p:spPr>
          <a:xfrm>
            <a:off x="0" y="0"/>
            <a:ext cx="41024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tên và chỉ các nốt trong bài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555"/>
            <a:ext cx="12192000" cy="300044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290" y="4756746"/>
            <a:ext cx="3049383" cy="2101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6579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7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122429"/>
            <a:ext cx="1360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1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555"/>
            <a:ext cx="12192000" cy="30004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290" y="4756746"/>
            <a:ext cx="3049383" cy="21012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7" y="1102410"/>
            <a:ext cx="12152673" cy="117877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2680444"/>
            <a:ext cx="1360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7" y="3646136"/>
            <a:ext cx="12084865" cy="1110610"/>
          </a:xfrm>
          <a:prstGeom prst="rect">
            <a:avLst/>
          </a:prstGeom>
        </p:spPr>
      </p:pic>
      <p:pic>
        <p:nvPicPr>
          <p:cNvPr id="2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971215" y="16524"/>
            <a:ext cx="609600" cy="609600"/>
          </a:xfrm>
          <a:prstGeom prst="rect">
            <a:avLst/>
          </a:prstGeom>
        </p:spPr>
      </p:pic>
      <p:pic>
        <p:nvPicPr>
          <p:cNvPr id="3" name="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079499" y="25352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8301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6" name="chuyen trag ngăn.wav"/>
          </p:stSnd>
        </p:sndAc>
      </p:transition>
    </mc:Choice>
    <mc:Fallback xmlns="">
      <p:transition spd="slow">
        <p:fade/>
        <p:sndAc>
          <p:stSnd>
            <p:snd r:embed="rId13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61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5523748" y="138960"/>
            <a:ext cx="32271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cả bài các hình thức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555"/>
            <a:ext cx="12192000" cy="30004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290" y="4756746"/>
            <a:ext cx="3049383" cy="210125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124994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 tập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37" y="854607"/>
            <a:ext cx="12178109" cy="3672788"/>
          </a:xfrm>
          <a:prstGeom prst="rect">
            <a:avLst/>
          </a:prstGeom>
        </p:spPr>
      </p:pic>
      <p:pic>
        <p:nvPicPr>
          <p:cNvPr id="3" name="BĐN số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68891" y="41717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482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129752" y="0"/>
            <a:ext cx="73822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SLIDE BỔ SUNG GV CHO ĐỌC NHẠC BẰNG VIDEO</a:t>
            </a:r>
          </a:p>
        </p:txBody>
      </p:sp>
      <p:pic>
        <p:nvPicPr>
          <p:cNvPr id="2" name="BĐN số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99308" y="657990"/>
            <a:ext cx="9949007" cy="5596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1153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7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555"/>
            <a:ext cx="12192000" cy="300044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9" y="0"/>
            <a:ext cx="12164722" cy="3668751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122473" y="104992"/>
            <a:ext cx="29514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vỗ tay theo phách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297" y="1893589"/>
            <a:ext cx="281364" cy="28136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397" y="1893589"/>
            <a:ext cx="281364" cy="281364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033" y="3172188"/>
            <a:ext cx="281364" cy="28136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197" y="3172188"/>
            <a:ext cx="281364" cy="28136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8996" y="1871779"/>
            <a:ext cx="281364" cy="28136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143" y="1860061"/>
            <a:ext cx="281364" cy="28136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934" y="1893589"/>
            <a:ext cx="281364" cy="281364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467" y="1883497"/>
            <a:ext cx="281364" cy="28136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433" y="1917025"/>
            <a:ext cx="281364" cy="281364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580" y="1924713"/>
            <a:ext cx="281364" cy="28136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918" y="3172188"/>
            <a:ext cx="281364" cy="281364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554" y="3172188"/>
            <a:ext cx="281364" cy="28136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467" y="3172188"/>
            <a:ext cx="281364" cy="281364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616" y="3172188"/>
            <a:ext cx="281364" cy="281364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9345" y="3171129"/>
            <a:ext cx="281364" cy="28136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981" y="3172188"/>
            <a:ext cx="281364" cy="28136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616" y="4442759"/>
            <a:ext cx="3481337" cy="2397121"/>
          </a:xfrm>
          <a:prstGeom prst="rect">
            <a:avLst/>
          </a:prstGeom>
        </p:spPr>
      </p:pic>
      <p:pic>
        <p:nvPicPr>
          <p:cNvPr id="24" name="BĐN số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185115" y="41379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2521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1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96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555"/>
            <a:ext cx="12192000" cy="300044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7724"/>
            <a:ext cx="10839176" cy="3268981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122473" y="104992"/>
            <a:ext cx="53270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theo nhóm và gõ đệm với nhạc cụ gõ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597" y="0"/>
            <a:ext cx="5422403" cy="121158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313" y="2922715"/>
            <a:ext cx="347545" cy="34754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444"/>
            <a:ext cx="347545" cy="34754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168" y="4140998"/>
            <a:ext cx="347545" cy="34754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111" y="4140999"/>
            <a:ext cx="347545" cy="34754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027" y="4155408"/>
            <a:ext cx="347545" cy="34754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094" y="4150585"/>
            <a:ext cx="347545" cy="34754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912" y="4170381"/>
            <a:ext cx="347545" cy="34754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9367" y="4155408"/>
            <a:ext cx="347545" cy="34754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782" y="4173674"/>
            <a:ext cx="347545" cy="347545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565" y="4184660"/>
            <a:ext cx="347545" cy="34754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4568" y="2989417"/>
            <a:ext cx="347545" cy="347545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023" y="2974444"/>
            <a:ext cx="347545" cy="347545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7740" y="2979257"/>
            <a:ext cx="347545" cy="347545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833" y="2952150"/>
            <a:ext cx="347545" cy="347545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350" y="2952151"/>
            <a:ext cx="347545" cy="347545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065" y="2955704"/>
            <a:ext cx="347545" cy="3475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023" y="4593992"/>
            <a:ext cx="2780669" cy="2345255"/>
          </a:xfrm>
          <a:prstGeom prst="rect">
            <a:avLst/>
          </a:prstGeom>
        </p:spPr>
      </p:pic>
      <p:pic>
        <p:nvPicPr>
          <p:cNvPr id="33" name="BĐN số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908425" y="47128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9568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2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96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555"/>
            <a:ext cx="12192000" cy="300044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290" y="4756746"/>
            <a:ext cx="3049383" cy="210125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41" y="625848"/>
            <a:ext cx="10519318" cy="3172515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122473" y="104992"/>
            <a:ext cx="30604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vỗ tay theo tiết tấu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497" y="2212105"/>
            <a:ext cx="281364" cy="2813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088" y="3290261"/>
            <a:ext cx="281364" cy="2813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343" y="3305250"/>
            <a:ext cx="281364" cy="2813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5862" y="3308280"/>
            <a:ext cx="281364" cy="2813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589" y="3305250"/>
            <a:ext cx="281364" cy="2813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297" y="3271917"/>
            <a:ext cx="281364" cy="28136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132" y="3305250"/>
            <a:ext cx="281364" cy="28136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870" y="3255469"/>
            <a:ext cx="281364" cy="28136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133" y="3278905"/>
            <a:ext cx="281364" cy="28136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049" y="2223823"/>
            <a:ext cx="281364" cy="28136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114" y="2223823"/>
            <a:ext cx="281364" cy="28136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290" y="2223823"/>
            <a:ext cx="281364" cy="28136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938" y="2223823"/>
            <a:ext cx="281364" cy="28136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8559" y="3380313"/>
            <a:ext cx="281364" cy="28136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088" y="2223823"/>
            <a:ext cx="281364" cy="28136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343" y="2223823"/>
            <a:ext cx="281364" cy="28136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426" y="2211703"/>
            <a:ext cx="281364" cy="281364"/>
          </a:xfrm>
          <a:prstGeom prst="rect">
            <a:avLst/>
          </a:prstGeom>
        </p:spPr>
      </p:pic>
      <p:pic>
        <p:nvPicPr>
          <p:cNvPr id="24" name="BĐN số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62815" y="42789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6873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1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96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555"/>
            <a:ext cx="12192000" cy="300044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290" y="4756746"/>
            <a:ext cx="3049383" cy="210125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48" y="0"/>
            <a:ext cx="12164721" cy="3668751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122473" y="104992"/>
            <a:ext cx="33185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nhạc ký hiệu bàn tay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484" y="1863194"/>
            <a:ext cx="536449" cy="25450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756" y="1888339"/>
            <a:ext cx="536449" cy="25450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3863" y="1888339"/>
            <a:ext cx="536449" cy="25450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928" y="1888339"/>
            <a:ext cx="536449" cy="25450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259" y="3286985"/>
            <a:ext cx="536449" cy="25450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528" y="3286984"/>
            <a:ext cx="536449" cy="25450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576" y="3286984"/>
            <a:ext cx="536449" cy="254509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776" y="3265729"/>
            <a:ext cx="536449" cy="25450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104" y="3286984"/>
            <a:ext cx="536449" cy="254509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658" y="3247360"/>
            <a:ext cx="489205" cy="294133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5929" y="3286984"/>
            <a:ext cx="489205" cy="294133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203" y="1888339"/>
            <a:ext cx="489205" cy="294133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769" y="1855668"/>
            <a:ext cx="489205" cy="294133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863" y="3238066"/>
            <a:ext cx="472441" cy="382525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032" y="1850813"/>
            <a:ext cx="472441" cy="38252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532" y="1871611"/>
            <a:ext cx="472441" cy="382525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785" y="1844142"/>
            <a:ext cx="472441" cy="382525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032" y="3132529"/>
            <a:ext cx="454153" cy="475489"/>
          </a:xfrm>
          <a:prstGeom prst="rect">
            <a:avLst/>
          </a:prstGeom>
        </p:spPr>
      </p:pic>
      <p:pic>
        <p:nvPicPr>
          <p:cNvPr id="25" name="BĐN số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76941" y="44193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7785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4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9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766003"/>
          </a:xfrm>
        </p:spPr>
      </p:pic>
      <p:sp>
        <p:nvSpPr>
          <p:cNvPr id="5" name="Rectangle 4"/>
          <p:cNvSpPr/>
          <p:nvPr/>
        </p:nvSpPr>
        <p:spPr>
          <a:xfrm>
            <a:off x="6903088" y="182473"/>
            <a:ext cx="1534394" cy="624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2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1  </a:t>
            </a:r>
          </a:p>
        </p:txBody>
      </p:sp>
      <p:sp>
        <p:nvSpPr>
          <p:cNvPr id="6" name="Rectangle 5"/>
          <p:cNvSpPr/>
          <p:nvPr/>
        </p:nvSpPr>
        <p:spPr>
          <a:xfrm>
            <a:off x="3876478" y="1070895"/>
            <a:ext cx="7270933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24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LÝ THUYẾT ÂM NHẠC: MỘT SỐ KÝ HIỆU GHI NHẠC</a:t>
            </a:r>
            <a:endParaRPr lang="en-US" sz="2400" dirty="0">
              <a:solidFill>
                <a:srgbClr val="002060"/>
              </a:solidFill>
              <a:effectLst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502" y="-74410"/>
            <a:ext cx="3566662" cy="11382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470" y="1892063"/>
            <a:ext cx="1168017" cy="33922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2917" y="2090020"/>
            <a:ext cx="1601317" cy="36872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0001" y="208535"/>
            <a:ext cx="804797" cy="68156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534869" y="1851852"/>
            <a:ext cx="3954150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24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ĐỌC NHẠC: BÀI SỐ 1</a:t>
            </a:r>
            <a:endParaRPr lang="en-US" sz="2400" dirty="0">
              <a:solidFill>
                <a:srgbClr val="002060"/>
              </a:solidFill>
              <a:effectLst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58309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8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7160899" cy="451139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35" y="2255699"/>
            <a:ext cx="2813570" cy="14067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64" y="2588325"/>
            <a:ext cx="4751842" cy="322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4166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2" y="0"/>
            <a:ext cx="3441199" cy="83515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581825" y="101088"/>
            <a:ext cx="3764819" cy="1046747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 thành kiến thức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8179" y="2975973"/>
            <a:ext cx="12055642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vi-VN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Gọi 5 bạn đứng cạnh nhau, thứ tự 5 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dòng kẻ</a:t>
            </a:r>
            <a:r>
              <a:rPr lang="vi-VN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từ dưới lên được quy định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  <a:r>
              <a:rPr lang="vi-VN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dòng 1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</a:t>
            </a:r>
            <a:r>
              <a:rPr lang="vi-VN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2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</a:t>
            </a:r>
            <a:r>
              <a:rPr lang="vi-VN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3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</a:t>
            </a:r>
            <a:r>
              <a:rPr lang="vi-VN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4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vi-VN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5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vi-VN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Đọc 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</a:t>
            </a:r>
            <a:r>
              <a:rPr lang="vi-VN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òng nào thì lần lượt từng bạn sẽ đứng vào vị trí của dòng đó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endParaRPr lang="vi-VN" sz="14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09" y="3833741"/>
            <a:ext cx="7110695" cy="25312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18660" y="1646548"/>
            <a:ext cx="4792991" cy="1077585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chơi đội nào nhanh nhất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30627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6" name="chuyen trag ngăn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58591" y="587477"/>
            <a:ext cx="4874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khuông nhạc và dòng kẻ phụ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1459" y="100599"/>
            <a:ext cx="1445477" cy="33284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70" y="1582319"/>
            <a:ext cx="10295189" cy="40941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12" y="0"/>
            <a:ext cx="5419355" cy="387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6448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7" name="chuyen trag ngăn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146589"/>
            <a:ext cx="3802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7 nốt nhạc trên khuông nhạc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34" y="971447"/>
            <a:ext cx="11664156" cy="467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524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5" name="chuyen trag ngăn.wav"/>
          </p:stSnd>
        </p:sndAc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97873" y="181263"/>
            <a:ext cx="6869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 lại</a:t>
            </a:r>
            <a:r>
              <a:rPr kumimoji="0" lang="vi-VN" sz="1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kiến thức khuông nhạc, khóa son, vị trí các nốt nhạc trên khuông 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38" y="148832"/>
            <a:ext cx="1151670" cy="33447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4825" y="23207"/>
            <a:ext cx="1445477" cy="332840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104" y="1596776"/>
            <a:ext cx="6200721" cy="143701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599" y="1596775"/>
            <a:ext cx="555645" cy="14370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22" y="3620392"/>
            <a:ext cx="11777684" cy="178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6730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42" y="3907933"/>
            <a:ext cx="11826916" cy="1191044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 bwMode="auto">
          <a:xfrm flipH="1">
            <a:off x="724830" y="3337083"/>
            <a:ext cx="1739589" cy="643805"/>
          </a:xfrm>
          <a:prstGeom prst="straightConnector1">
            <a:avLst/>
          </a:prstGeom>
          <a:ln>
            <a:headEnd type="none" w="med" len="med"/>
            <a:tailEnd type="triangle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587084" y="3068510"/>
            <a:ext cx="4092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Khóa son hình bầu dục, đuôi uốn cong lên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60088" y="6347321"/>
            <a:ext cx="981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son</a:t>
            </a:r>
          </a:p>
        </p:txBody>
      </p:sp>
      <p:cxnSp>
        <p:nvCxnSpPr>
          <p:cNvPr id="14" name="Straight Arrow Connector 13"/>
          <p:cNvCxnSpPr/>
          <p:nvPr/>
        </p:nvCxnSpPr>
        <p:spPr bwMode="auto">
          <a:xfrm flipV="1">
            <a:off x="1851102" y="4641777"/>
            <a:ext cx="13213" cy="1731762"/>
          </a:xfrm>
          <a:prstGeom prst="straightConnector1">
            <a:avLst/>
          </a:prstGeom>
          <a:ln>
            <a:headEnd type="none" w="med" len="med"/>
            <a:tailEnd type="triangle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776654" y="6373538"/>
            <a:ext cx="981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mi</a:t>
            </a:r>
          </a:p>
        </p:txBody>
      </p:sp>
      <p:cxnSp>
        <p:nvCxnSpPr>
          <p:cNvPr id="19" name="Straight Arrow Connector 18"/>
          <p:cNvCxnSpPr/>
          <p:nvPr/>
        </p:nvCxnSpPr>
        <p:spPr bwMode="auto">
          <a:xfrm flipV="1">
            <a:off x="3367668" y="4868716"/>
            <a:ext cx="55757" cy="1531039"/>
          </a:xfrm>
          <a:prstGeom prst="straightConnector1">
            <a:avLst/>
          </a:prstGeom>
          <a:ln>
            <a:headEnd type="none" w="med" len="med"/>
            <a:tailEnd type="triangle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192859" y="6304002"/>
            <a:ext cx="981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la</a:t>
            </a:r>
          </a:p>
        </p:txBody>
      </p:sp>
      <p:cxnSp>
        <p:nvCxnSpPr>
          <p:cNvPr id="21" name="Straight Arrow Connector 20"/>
          <p:cNvCxnSpPr/>
          <p:nvPr/>
        </p:nvCxnSpPr>
        <p:spPr bwMode="auto">
          <a:xfrm flipV="1">
            <a:off x="4783873" y="4641777"/>
            <a:ext cx="9292" cy="1688443"/>
          </a:xfrm>
          <a:prstGeom prst="straightConnector1">
            <a:avLst/>
          </a:prstGeom>
          <a:ln>
            <a:headEnd type="none" w="med" len="med"/>
            <a:tailEnd type="triangle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627649" y="6347321"/>
            <a:ext cx="981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si</a:t>
            </a:r>
          </a:p>
        </p:txBody>
      </p:sp>
      <p:cxnSp>
        <p:nvCxnSpPr>
          <p:cNvPr id="23" name="Straight Arrow Connector 22"/>
          <p:cNvCxnSpPr/>
          <p:nvPr/>
        </p:nvCxnSpPr>
        <p:spPr bwMode="auto">
          <a:xfrm flipV="1">
            <a:off x="6218663" y="4641777"/>
            <a:ext cx="26020" cy="1731762"/>
          </a:xfrm>
          <a:prstGeom prst="straightConnector1">
            <a:avLst/>
          </a:prstGeom>
          <a:ln>
            <a:headEnd type="none" w="med" len="med"/>
            <a:tailEnd type="triangle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7075246" y="6373538"/>
            <a:ext cx="981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pha</a:t>
            </a:r>
          </a:p>
        </p:txBody>
      </p:sp>
      <p:cxnSp>
        <p:nvCxnSpPr>
          <p:cNvPr id="29" name="Straight Arrow Connector 28"/>
          <p:cNvCxnSpPr/>
          <p:nvPr/>
        </p:nvCxnSpPr>
        <p:spPr bwMode="auto">
          <a:xfrm flipV="1">
            <a:off x="7666260" y="4868716"/>
            <a:ext cx="55757" cy="1531039"/>
          </a:xfrm>
          <a:prstGeom prst="straightConnector1">
            <a:avLst/>
          </a:prstGeom>
          <a:ln>
            <a:headEnd type="none" w="med" len="med"/>
            <a:tailEnd type="triangle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8478644" y="6488668"/>
            <a:ext cx="981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rê</a:t>
            </a:r>
          </a:p>
        </p:txBody>
      </p:sp>
      <p:cxnSp>
        <p:nvCxnSpPr>
          <p:cNvPr id="31" name="Straight Arrow Connector 30"/>
          <p:cNvCxnSpPr/>
          <p:nvPr/>
        </p:nvCxnSpPr>
        <p:spPr bwMode="auto">
          <a:xfrm flipV="1">
            <a:off x="9069658" y="4983846"/>
            <a:ext cx="55757" cy="1531039"/>
          </a:xfrm>
          <a:prstGeom prst="straightConnector1">
            <a:avLst/>
          </a:prstGeom>
          <a:ln>
            <a:headEnd type="none" w="med" len="med"/>
            <a:tailEnd type="triangle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9963615" y="6488668"/>
            <a:ext cx="981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đồ</a:t>
            </a:r>
          </a:p>
        </p:txBody>
      </p:sp>
      <p:cxnSp>
        <p:nvCxnSpPr>
          <p:cNvPr id="33" name="Straight Arrow Connector 32"/>
          <p:cNvCxnSpPr/>
          <p:nvPr/>
        </p:nvCxnSpPr>
        <p:spPr bwMode="auto">
          <a:xfrm flipV="1">
            <a:off x="10554629" y="4983846"/>
            <a:ext cx="55757" cy="1531039"/>
          </a:xfrm>
          <a:prstGeom prst="straightConnector1">
            <a:avLst/>
          </a:prstGeom>
          <a:ln>
            <a:headEnd type="none" w="med" len="med"/>
            <a:tailEnd type="triangle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5038975" y="957395"/>
            <a:ext cx="7153025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Nhận biết hình dáng khóa son và nêu vị trí các nốt nhạc trên khuông nhạc</a:t>
            </a:r>
          </a:p>
        </p:txBody>
      </p:sp>
      <p:pic>
        <p:nvPicPr>
          <p:cNvPr id="24" name="Picture 23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716" y="1509624"/>
            <a:ext cx="7545742" cy="1161082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7871675" y="183404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</a:t>
            </a:r>
            <a:r>
              <a:rPr kumimoji="0" lang="en-US" sz="2400" b="1" i="0" u="none" strike="noStrike" kern="1200" cap="none" spc="0" normalizeH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tập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406"/>
            <a:ext cx="7728412" cy="791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6093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7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8" grpId="0"/>
      <p:bldP spid="20" grpId="0"/>
      <p:bldP spid="22" grpId="0"/>
      <p:bldP spid="28" grpId="0"/>
      <p:bldP spid="30" grpId="0"/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3" y="1557134"/>
            <a:ext cx="9544997" cy="2910673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2957021" y="621864"/>
            <a:ext cx="30050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Giới thiệu, đọc mẫu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1543076" y="3155795"/>
            <a:ext cx="7021061" cy="1402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1" name="Oval 40"/>
          <p:cNvSpPr/>
          <p:nvPr/>
        </p:nvSpPr>
        <p:spPr>
          <a:xfrm>
            <a:off x="1114091" y="3025094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cxnSp>
        <p:nvCxnSpPr>
          <p:cNvPr id="42" name="Straight Arrow Connector 41"/>
          <p:cNvCxnSpPr/>
          <p:nvPr/>
        </p:nvCxnSpPr>
        <p:spPr>
          <a:xfrm>
            <a:off x="1288303" y="4151753"/>
            <a:ext cx="7275834" cy="3842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3" name="Oval 42"/>
          <p:cNvSpPr/>
          <p:nvPr/>
        </p:nvSpPr>
        <p:spPr>
          <a:xfrm>
            <a:off x="833299" y="4007027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44" name="Rectangle 43"/>
          <p:cNvSpPr/>
          <p:nvPr/>
        </p:nvSpPr>
        <p:spPr>
          <a:xfrm>
            <a:off x="8062332" y="732383"/>
            <a:ext cx="41573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? Hình nốt nhạc, tên nốt nhạc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4" y="33453"/>
            <a:ext cx="2033020" cy="809246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2482753" y="111509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kumimoji="0" lang="en-US" sz="2400" b="1" i="0" u="none" strike="noStrike" kern="1200" cap="none" spc="0" normalizeH="0" noProof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thành kiến thức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555"/>
            <a:ext cx="12192000" cy="3000445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290" y="4756746"/>
            <a:ext cx="3049383" cy="2101254"/>
          </a:xfrm>
          <a:prstGeom prst="rect">
            <a:avLst/>
          </a:prstGeom>
        </p:spPr>
      </p:pic>
      <p:pic>
        <p:nvPicPr>
          <p:cNvPr id="3" name="BĐN số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015807" y="27986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2665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1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487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 animBg="1"/>
      <p:bldP spid="43" grpId="0" animBg="1"/>
      <p:bldP spid="4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luyen cao doDRMFSLS ĐỐ-2CHIE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59974" y="3003394"/>
            <a:ext cx="609600" cy="6096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464774" y="0"/>
            <a:ext cx="3005045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Đọc gam Đô trưởng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1" y="869795"/>
            <a:ext cx="12063451" cy="124893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555"/>
            <a:ext cx="12192000" cy="300044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290" y="4756746"/>
            <a:ext cx="3049383" cy="2101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6040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xtured">
  <a:themeElements>
    <a:clrScheme name="Textured 7">
      <a:dk1>
        <a:srgbClr val="000000"/>
      </a:dk1>
      <a:lt1>
        <a:srgbClr val="DBDAC2"/>
      </a:lt1>
      <a:dk2>
        <a:srgbClr val="827F4C"/>
      </a:dk2>
      <a:lt2>
        <a:srgbClr val="C0BC94"/>
      </a:lt2>
      <a:accent1>
        <a:srgbClr val="AAA578"/>
      </a:accent1>
      <a:accent2>
        <a:srgbClr val="A2A4AC"/>
      </a:accent2>
      <a:accent3>
        <a:srgbClr val="EAEADD"/>
      </a:accent3>
      <a:accent4>
        <a:srgbClr val="000000"/>
      </a:accent4>
      <a:accent5>
        <a:srgbClr val="D2CFBE"/>
      </a:accent5>
      <a:accent6>
        <a:srgbClr val="92949B"/>
      </a:accent6>
      <a:hlink>
        <a:srgbClr val="5B8800"/>
      </a:hlink>
      <a:folHlink>
        <a:srgbClr val="686532"/>
      </a:folHlink>
    </a:clrScheme>
    <a:fontScheme name="Textured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lnDef>
  </a:objectDefaults>
  <a:extraClrSchemeLst>
    <a:extraClrScheme>
      <a:clrScheme name="Textured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ed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938</TotalTime>
  <Words>265</Words>
  <Application>Microsoft Office PowerPoint</Application>
  <PresentationFormat>Widescreen</PresentationFormat>
  <Paragraphs>42</Paragraphs>
  <Slides>20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#9Slide05 Dancing Script</vt:lpstr>
      <vt:lpstr>Arial</vt:lpstr>
      <vt:lpstr>Calibri</vt:lpstr>
      <vt:lpstr>Tahoma</vt:lpstr>
      <vt:lpstr>Times New Roman</vt:lpstr>
      <vt:lpstr>Wingdings</vt:lpstr>
      <vt:lpstr>Textured</vt:lpstr>
      <vt:lpstr>2_Office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119</cp:revision>
  <dcterms:created xsi:type="dcterms:W3CDTF">2022-07-19T08:03:09Z</dcterms:created>
  <dcterms:modified xsi:type="dcterms:W3CDTF">2023-09-08T02:45:07Z</dcterms:modified>
</cp:coreProperties>
</file>