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3"/>
  </p:notesMasterIdLst>
  <p:sldIdLst>
    <p:sldId id="299" r:id="rId3"/>
    <p:sldId id="314" r:id="rId4"/>
    <p:sldId id="315" r:id="rId5"/>
    <p:sldId id="317" r:id="rId6"/>
    <p:sldId id="301" r:id="rId7"/>
    <p:sldId id="306" r:id="rId8"/>
    <p:sldId id="318" r:id="rId9"/>
    <p:sldId id="319" r:id="rId10"/>
    <p:sldId id="278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7AB03-F7EE-489A-BB7D-4FA99D6D3A6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CD537-2989-406F-8438-0F62A5FD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2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8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45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67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89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80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85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5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90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2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8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80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24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7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7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9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4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1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4.mp3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4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688" y="0"/>
            <a:ext cx="7200800" cy="299695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08" y="764704"/>
            <a:ext cx="1044759" cy="10447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90391" y="1628800"/>
            <a:ext cx="1947392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AU" sz="4400" b="1">
                <a:solidFill>
                  <a:srgbClr val="FF0000"/>
                </a:solidFill>
                <a:latin typeface="Times New Roman"/>
                <a:ea typeface="Times New Roman"/>
              </a:rPr>
              <a:t>TIẾT 4</a:t>
            </a:r>
          </a:p>
        </p:txBody>
      </p:sp>
      <p:sp>
        <p:nvSpPr>
          <p:cNvPr id="2" name="Rectangle 1"/>
          <p:cNvSpPr/>
          <p:nvPr/>
        </p:nvSpPr>
        <p:spPr>
          <a:xfrm>
            <a:off x="-108520" y="3002751"/>
            <a:ext cx="9073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800" b="1">
                <a:solidFill>
                  <a:srgbClr val="FC190F"/>
                </a:solidFill>
                <a:latin typeface="Times New Roman"/>
                <a:ea typeface="Arial"/>
              </a:rPr>
              <a:t>                                   * ÔN TẬP: HÁT VÀ ĐỌC NHẠC</a:t>
            </a:r>
            <a:endParaRPr lang="en-US" sz="28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fr-FR" sz="2800" b="1">
                <a:solidFill>
                  <a:srgbClr val="FC190F"/>
                </a:solidFill>
                <a:latin typeface="Times New Roman"/>
                <a:ea typeface="Arial"/>
              </a:rPr>
              <a:t>                                       </a:t>
            </a:r>
          </a:p>
          <a:p>
            <a:pPr algn="just">
              <a:spcAft>
                <a:spcPts val="0"/>
              </a:spcAft>
            </a:pPr>
            <a:r>
              <a:rPr lang="fr-FR" sz="2800" b="1">
                <a:solidFill>
                  <a:srgbClr val="FC190F"/>
                </a:solidFill>
                <a:latin typeface="Times New Roman"/>
                <a:ea typeface="Arial"/>
              </a:rPr>
              <a:t>                                      * VẬN DỤNG - SÁNG TẠO</a:t>
            </a:r>
            <a:endParaRPr lang="en-US" sz="2800">
              <a:effectLst/>
              <a:latin typeface="Times New Roman"/>
              <a:ea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8407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13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8" y="-169500"/>
            <a:ext cx="1148327" cy="1148327"/>
          </a:xfrm>
          <a:prstGeom prst="rect">
            <a:avLst/>
          </a:prstGeom>
        </p:spPr>
      </p:pic>
      <p:pic>
        <p:nvPicPr>
          <p:cNvPr id="6" name="DAN NHAC TROG VUON BEAT THEO SA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9840" y="5678016"/>
            <a:ext cx="609600" cy="609600"/>
          </a:xfrm>
          <a:prstGeom prst="rect">
            <a:avLst/>
          </a:prstGeom>
        </p:spPr>
      </p:pic>
      <p:pic>
        <p:nvPicPr>
          <p:cNvPr id="2" name="ĐỌC NHẠC - BÀI SỐ 1 - CĐ1 00_00_07-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39952" y="11967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0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8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3861047"/>
            <a:ext cx="5225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THỰC HÀNH-LUYỆN TẬP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72" y="980728"/>
            <a:ext cx="53285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HS ôn lại bài hát 1 – 2 lần. HS thực hiện theo các hình thức:</a:t>
            </a:r>
            <a:endParaRPr lang="en-US" sz="320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tabLst>
                <a:tab pos="1358900" algn="l"/>
                <a:tab pos="2679700" algn="l"/>
              </a:tabLst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+ Hát tập thể.	</a:t>
            </a:r>
            <a:endParaRPr lang="en-US" sz="320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tabLst>
                <a:tab pos="1358900" algn="l"/>
                <a:tab pos="2679700" algn="l"/>
              </a:tabLst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+ Hát nối tiếp	</a:t>
            </a:r>
            <a:endParaRPr lang="en-US" sz="320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tabLst>
                <a:tab pos="1358900" algn="l"/>
                <a:tab pos="2679700" algn="l"/>
              </a:tabLst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+ Hát đối đáp nam nữ</a:t>
            </a:r>
            <a:endParaRPr lang="en-US" sz="320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192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1.ÔN TẬP BÀI HÁT: DÀN NHẠC TRONG VƯỜN</a:t>
            </a:r>
            <a:endParaRPr lang="en-US" sz="24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16" y="6381328"/>
            <a:ext cx="612576" cy="491108"/>
          </a:xfrm>
          <a:prstGeom prst="rect">
            <a:avLst/>
          </a:prstGeom>
        </p:spPr>
      </p:pic>
      <p:pic>
        <p:nvPicPr>
          <p:cNvPr id="8" name="DAN NHAC TROG VUON BEAT THEO SA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9840" y="56780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1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1114048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Ôn hát kết hợp vận động nhịp nhàng trái phải và vận động phụ họa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5696" y="3765054"/>
            <a:ext cx="5756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Vận động nhịp ¾ và vận động phụ họa</a:t>
            </a:r>
            <a:endParaRPr lang="en-US" sz="280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16" y="6381328"/>
            <a:ext cx="612576" cy="491108"/>
          </a:xfrm>
          <a:prstGeom prst="rect">
            <a:avLst/>
          </a:prstGeom>
        </p:spPr>
      </p:pic>
      <p:pic>
        <p:nvPicPr>
          <p:cNvPr id="8" name="DAN NHAC TROG VUON BEAT THEO SA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65176" y="5771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4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16" y="6381328"/>
            <a:ext cx="612576" cy="491108"/>
          </a:xfrm>
          <a:prstGeom prst="rect">
            <a:avLst/>
          </a:prstGeom>
        </p:spPr>
      </p:pic>
      <p:pic>
        <p:nvPicPr>
          <p:cNvPr id="8" name="DAN NHAC TROG VUON BEAT THEO SA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65176" y="5771728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4416" y="3789040"/>
            <a:ext cx="65362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HS ôn Hát </a:t>
            </a:r>
            <a:r>
              <a:rPr lang="en-US" sz="3200" err="1">
                <a:solidFill>
                  <a:srgbClr val="FF0000"/>
                </a:solidFill>
              </a:rPr>
              <a:t>kết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hợp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gõ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đệm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theo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phách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3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1556791"/>
            <a:ext cx="9036496" cy="52293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0104" y="836712"/>
            <a:ext cx="6486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Ôn đọc cao độ 6 nốt Đồ-rê-mi-pha-sol-la và ký hiệu bàn tay</a:t>
            </a:r>
            <a:endParaRPr lang="en-US" sz="36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9" name="LCD not tron DRMS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91680" y="2636912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5996" y="5733256"/>
            <a:ext cx="6122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Aft>
                <a:spcPts val="0"/>
              </a:spcAft>
              <a:tabLst>
                <a:tab pos="279400" algn="l"/>
              </a:tabLst>
            </a:pPr>
            <a:r>
              <a:rPr lang="en-US" sz="36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2. Ôn tập đọc nhạc </a:t>
            </a:r>
            <a:r>
              <a:rPr lang="en-US" sz="3600" b="1" i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Bài số 1</a:t>
            </a:r>
            <a:r>
              <a:rPr lang="en-US" sz="36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en-US" sz="3600">
              <a:solidFill>
                <a:srgbClr val="002060"/>
              </a:solidFill>
              <a:ea typeface="Calibri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1" y="621186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4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316961"/>
            <a:ext cx="8128001" cy="5541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1663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>
                <a:latin typeface="Times New Roman"/>
                <a:ea typeface="Calibri"/>
              </a:rPr>
              <a:t> -</a:t>
            </a: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GV làm mẫu ký hiệu bàn tay và yêu cầu HS thể hiện lại thế tay của 6 nốt</a:t>
            </a:r>
            <a:endParaRPr lang="en-US" sz="36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7704" y="5733256"/>
            <a:ext cx="6120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/>
                <a:ea typeface="Calibri"/>
              </a:rPr>
              <a:t>Tập đọc nhạc theo kí hiệu bàn tay</a:t>
            </a:r>
            <a:endParaRPr lang="en-US" sz="32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1" y="6191671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95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99392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-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Calibri"/>
              </a:rPr>
              <a:t>Trình chiếu  tiết tấu  bài, giới thiệu và đọc mẫu hình tiết tấu bằng tiếng“ tùng”</a:t>
            </a: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08" y="1340768"/>
            <a:ext cx="8244631" cy="887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948" y="2476292"/>
            <a:ext cx="1043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ĐỌC     </a:t>
            </a:r>
            <a:r>
              <a:rPr lang="en-US"/>
              <a:t>        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3648" y="2480707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/>
              <a:t>TÙNG       TÙNG     TÙNG          TÙNG                  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93152" y="3356992"/>
            <a:ext cx="445019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/>
                <a:ea typeface="Calibri"/>
              </a:rPr>
              <a:t>2 .VẬN DỤNG-SÁNG TẠO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36665" y="4365104"/>
            <a:ext cx="5251759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b="1">
                <a:solidFill>
                  <a:prstClr val="black"/>
                </a:solidFill>
                <a:latin typeface="Times New Roman"/>
                <a:ea typeface="Calibri"/>
              </a:rPr>
              <a:t>+</a:t>
            </a:r>
            <a:r>
              <a:rPr lang="en-US" sz="2400" b="1">
                <a:solidFill>
                  <a:srgbClr val="002060"/>
                </a:solidFill>
                <a:latin typeface="Times New Roman"/>
                <a:ea typeface="Calibri"/>
              </a:rPr>
              <a:t>Đọc đồng dao và gõ theo hình tiết tấu</a:t>
            </a:r>
            <a:endParaRPr lang="en-US" sz="24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594" y="6242967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78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548680"/>
            <a:ext cx="1043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Đọc lời     </a:t>
            </a:r>
            <a:r>
              <a:rPr lang="en-US" sz="2000"/>
              <a:t>       </a:t>
            </a:r>
            <a:r>
              <a:rPr lang="en-US"/>
              <a:t>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712"/>
            <a:ext cx="6715000" cy="3168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9468" y="3429000"/>
            <a:ext cx="4418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GV bật file Đọc mẫu hoặc đọc mẫu sau đó HD đọc lời đồng dao theo tiết tấu</a:t>
            </a:r>
          </a:p>
        </p:txBody>
      </p:sp>
      <p:pic>
        <p:nvPicPr>
          <p:cNvPr id="10" name="3 DOC DOG DAO GO THEO T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26223" y="5085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4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47" y="0"/>
            <a:ext cx="1266014" cy="10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48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220</Words>
  <Application>Microsoft Office PowerPoint</Application>
  <PresentationFormat>On-screen Show (4:3)</PresentationFormat>
  <Paragraphs>26</Paragraphs>
  <Slides>10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167</cp:revision>
  <dcterms:created xsi:type="dcterms:W3CDTF">2021-05-09T14:16:54Z</dcterms:created>
  <dcterms:modified xsi:type="dcterms:W3CDTF">2023-09-29T06:43:39Z</dcterms:modified>
</cp:coreProperties>
</file>