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32" r:id="rId5"/>
    <p:sldMasterId id="2147483744" r:id="rId6"/>
  </p:sldMasterIdLst>
  <p:notesMasterIdLst>
    <p:notesMasterId r:id="rId21"/>
  </p:notesMasterIdLst>
  <p:sldIdLst>
    <p:sldId id="287" r:id="rId7"/>
    <p:sldId id="288" r:id="rId8"/>
    <p:sldId id="259" r:id="rId9"/>
    <p:sldId id="264" r:id="rId10"/>
    <p:sldId id="265" r:id="rId11"/>
    <p:sldId id="266" r:id="rId12"/>
    <p:sldId id="267" r:id="rId13"/>
    <p:sldId id="268" r:id="rId14"/>
    <p:sldId id="269" r:id="rId15"/>
    <p:sldId id="270" r:id="rId16"/>
    <p:sldId id="271" r:id="rId17"/>
    <p:sldId id="281" r:id="rId18"/>
    <p:sldId id="284" r:id="rId19"/>
    <p:sldId id="28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7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ACC8C5-169E-4ABA-B278-F8833E38AC3F}" type="datetimeFigureOut">
              <a:rPr lang="en-US" smtClean="0"/>
              <a:t>7/21/2023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4E2BD-E495-4669-8AB7-BA70D93CBB8C}" type="slidenum">
              <a:rPr lang="en-US" smtClean="0"/>
              <a:t>‹#›</a:t>
            </a:fld>
            <a:endParaRPr lang="en-US"/>
          </a:p>
        </p:txBody>
      </p:sp>
    </p:spTree>
    <p:extLst>
      <p:ext uri="{BB962C8B-B14F-4D97-AF65-F5344CB8AC3E}">
        <p14:creationId xmlns:p14="http://schemas.microsoft.com/office/powerpoint/2010/main" val="376109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A938E4-3B01-4D1F-B537-D7106797D460}"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2573342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2990494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363347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14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399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4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988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142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96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957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27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17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13368303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792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81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9BA2A-86D2-4E6F-91BF-E594E52A9A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567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3F1A49-FE10-44A6-B688-6FDB025A8F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1898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6F55E-ECF0-459F-A372-AB7749CD01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5813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F4EC8E-A16B-47AF-A848-2C75A9E02E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393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B0111A-402A-4328-AB8D-55576FB2C5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911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EC17E0-699F-4DE1-9C7B-57C09E9E9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870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8E20B0-DC6E-4FC0-BBA4-787D36D83F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95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938E4-3B01-4D1F-B537-D7106797D460}" type="datetimeFigureOut">
              <a:rPr lang="en-US" smtClean="0"/>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107522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AEDD6F-4FCB-4E88-A57F-B85A9156C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41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80C950-13C4-4DA7-972A-396682D82B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308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CA339-91E6-44B7-9725-C8B71576CC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065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F9777-E277-4E12-A222-52EDBFA8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263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515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299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045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119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411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20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A938E4-3B01-4D1F-B537-D7106797D460}"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735700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521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236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445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956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509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86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173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0307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6264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85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A938E4-3B01-4D1F-B537-D7106797D460}" type="datetimeFigureOut">
              <a:rPr lang="en-US" smtClean="0"/>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3850501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995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7221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6656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2427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320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688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794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6665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826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01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A938E4-3B01-4D1F-B537-D7106797D460}" type="datetimeFigureOut">
              <a:rPr lang="en-US" smtClean="0"/>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2219074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6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915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534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983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161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007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9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A938E4-3B01-4D1F-B537-D7106797D460}" type="datetimeFigureOut">
              <a:rPr lang="en-US" smtClean="0"/>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263770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302955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A938E4-3B01-4D1F-B537-D7106797D460}" type="datetimeFigureOut">
              <a:rPr lang="en-US" smtClean="0"/>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06AF82-6F6C-46CB-A7CA-DF0FE6BAF52C}" type="slidenum">
              <a:rPr lang="en-US" smtClean="0"/>
              <a:t>‹#›</a:t>
            </a:fld>
            <a:endParaRPr lang="en-US"/>
          </a:p>
        </p:txBody>
      </p:sp>
    </p:spTree>
    <p:extLst>
      <p:ext uri="{BB962C8B-B14F-4D97-AF65-F5344CB8AC3E}">
        <p14:creationId xmlns:p14="http://schemas.microsoft.com/office/powerpoint/2010/main" val="296706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t>7/21/2023</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t>‹#›</a:t>
            </a:fld>
            <a:endParaRPr lang="en-US"/>
          </a:p>
        </p:txBody>
      </p:sp>
    </p:spTree>
    <p:extLst>
      <p:ext uri="{BB962C8B-B14F-4D97-AF65-F5344CB8AC3E}">
        <p14:creationId xmlns:p14="http://schemas.microsoft.com/office/powerpoint/2010/main" val="117156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20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FF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5855A833-25F6-4419-B1CA-1508DF4B321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071473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486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0341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938E4-3B01-4D1F-B537-D7106797D460}"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6AF82-6F6C-46CB-A7CA-DF0FE6BAF5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6678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13.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1.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slide" Target="slide9.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6.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11.jp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slide" Target="slide10.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255" y="108749"/>
            <a:ext cx="8030200" cy="5589240"/>
          </a:xfrm>
          <a:prstGeom prst="rect">
            <a:avLst/>
          </a:prstGeom>
          <a:noFill/>
        </p:spPr>
        <p:txBody>
          <a:bodyPr wrap="square" rtlCol="0">
            <a:prstTxWarp prst="textArchUpPour">
              <a:avLst/>
            </a:prstTxWarp>
            <a:spAutoFit/>
          </a:bodyPr>
          <a:lstStyle/>
          <a:p>
            <a:r>
              <a:rPr lang="en-US" sz="4000" dirty="0" err="1">
                <a:solidFill>
                  <a:prstClr val="white"/>
                </a:solidFill>
                <a:latin typeface="Times New Roman" pitchFamily="18" charset="0"/>
                <a:cs typeface="Times New Roman" pitchFamily="18" charset="0"/>
              </a:rPr>
              <a:t>Chào</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mừng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quý</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thầy</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cô</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và</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các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bạn</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học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sinh</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đến</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với</a:t>
            </a:r>
            <a:r>
              <a:rPr lang="en-US" sz="4000" dirty="0">
                <a:solidFill>
                  <a:prstClr val="white"/>
                </a:solidFill>
                <a:latin typeface="Times New Roman" pitchFamily="18" charset="0"/>
                <a:cs typeface="Times New Roman" pitchFamily="18" charset="0"/>
              </a:rPr>
              <a:t> </a:t>
            </a:r>
          </a:p>
        </p:txBody>
      </p:sp>
      <p:sp>
        <p:nvSpPr>
          <p:cNvPr id="5" name="TextBox 4"/>
          <p:cNvSpPr txBox="1"/>
          <p:nvPr/>
        </p:nvSpPr>
        <p:spPr>
          <a:xfrm>
            <a:off x="2502352" y="2348880"/>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4</a:t>
            </a:r>
          </a:p>
        </p:txBody>
      </p:sp>
      <p:pic>
        <p:nvPicPr>
          <p:cNvPr id="2051" name="Picture 3" descr="C:\Users\Administrator\Desktop\100-mau-logo-dep-ve-nganh-giao-du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6"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0200" y="5733694"/>
            <a:ext cx="609600" cy="609600"/>
          </a:xfrm>
          <a:prstGeom prst="rect">
            <a:avLst/>
          </a:prstGeom>
        </p:spPr>
      </p:pic>
    </p:spTree>
    <p:extLst>
      <p:ext uri="{BB962C8B-B14F-4D97-AF65-F5344CB8AC3E}">
        <p14:creationId xmlns:p14="http://schemas.microsoft.com/office/powerpoint/2010/main" val="146865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par>
                                <p:cTn id="12" presetID="1" presetClass="mediacall" presetSubtype="0" fill="hold" nodeType="withEffect">
                                  <p:stCondLst>
                                    <p:cond delay="0"/>
                                  </p:stCondLst>
                                  <p:childTnLst>
                                    <p:cmd type="call" cmd="playFrom(0.0)">
                                      <p:cBhvr>
                                        <p:cTn id="13" dur="771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6780574" y="0"/>
            <a:ext cx="2275013" cy="6858000"/>
          </a:xfrm>
          <a:prstGeom prst="rect">
            <a:avLst/>
          </a:prstGeom>
        </p:spPr>
      </p:pic>
      <p:pic>
        <p:nvPicPr>
          <p:cNvPr id="9"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11709" y="559211"/>
            <a:ext cx="457200" cy="609600"/>
          </a:xfrm>
          <a:prstGeom prst="rect">
            <a:avLst/>
          </a:prstGeom>
        </p:spPr>
      </p:pic>
      <p:sp>
        <p:nvSpPr>
          <p:cNvPr id="10" name="TextBox 9"/>
          <p:cNvSpPr txBox="1"/>
          <p:nvPr/>
        </p:nvSpPr>
        <p:spPr>
          <a:xfrm>
            <a:off x="2761639" y="1927340"/>
            <a:ext cx="3370007" cy="1200329"/>
          </a:xfrm>
          <a:prstGeom prst="rect">
            <a:avLst/>
          </a:prstGeom>
          <a:noFill/>
        </p:spPr>
        <p:txBody>
          <a:bodyPr wrap="square" rtlCol="0">
            <a:spAutoFit/>
          </a:bodyPr>
          <a:lstStyle/>
          <a:p>
            <a:r>
              <a:rPr lang="en-US" sz="3600" dirty="0" err="1">
                <a:solidFill>
                  <a:prstClr val="white"/>
                </a:solidFill>
                <a:latin typeface="Times New Roman" pitchFamily="18" charset="0"/>
                <a:cs typeface="Times New Roman" pitchFamily="18" charset="0"/>
              </a:rPr>
              <a:t>Câu</a:t>
            </a:r>
            <a:r>
              <a:rPr lang="en-US" sz="3600" dirty="0">
                <a:solidFill>
                  <a:prstClr val="white"/>
                </a:solidFill>
                <a:latin typeface="Times New Roman" pitchFamily="18" charset="0"/>
                <a:cs typeface="Times New Roman" pitchFamily="18" charset="0"/>
              </a:rPr>
              <a:t> :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hát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câu</a:t>
            </a:r>
            <a:r>
              <a:rPr lang="en-US" sz="3600" dirty="0">
                <a:solidFill>
                  <a:prstClr val="white"/>
                </a:solidFill>
                <a:latin typeface="Times New Roman" pitchFamily="18" charset="0"/>
                <a:cs typeface="Times New Roman" pitchFamily="18" charset="0"/>
              </a:rPr>
              <a:t> 3</a:t>
            </a:r>
          </a:p>
        </p:txBody>
      </p:sp>
      <p:pic>
        <p:nvPicPr>
          <p:cNvPr id="7" name="Picture 6">
            <a:hlinkClick r:id="rId7" action="ppaction://hlinksldjump"/>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33491" y="5571502"/>
            <a:ext cx="2275013" cy="1215292"/>
          </a:xfrm>
          <a:prstGeom prst="rect">
            <a:avLst/>
          </a:prstGeom>
        </p:spPr>
      </p:pic>
    </p:spTree>
    <p:extLst>
      <p:ext uri="{BB962C8B-B14F-4D97-AF65-F5344CB8AC3E}">
        <p14:creationId xmlns:p14="http://schemas.microsoft.com/office/powerpoint/2010/main" val="2072191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02993" y="4667652"/>
            <a:ext cx="3705111" cy="1569660"/>
          </a:xfrm>
          <a:prstGeom prst="rect">
            <a:avLst/>
          </a:prstGeom>
          <a:noFill/>
        </p:spPr>
        <p:txBody>
          <a:bodyPr wrap="square" rtlCol="0">
            <a:spAutoFit/>
          </a:bodyPr>
          <a:lstStyle/>
          <a:p>
            <a:pPr algn="just"/>
            <a:r>
              <a:rPr lang="en-US" sz="2400" i="1" dirty="0">
                <a:solidFill>
                  <a:srgbClr val="FF0000"/>
                </a:solidFill>
                <a:latin typeface="Times New Roman" pitchFamily="18" charset="0"/>
                <a:cs typeface="Times New Roman" pitchFamily="18" charset="0"/>
              </a:rPr>
              <a:t>CÂU 4: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Cùng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múa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dưới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trăng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mẹ</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Thỏ</a:t>
            </a:r>
            <a:r>
              <a:rPr lang="en-US" sz="2400" i="1" dirty="0">
                <a:solidFill>
                  <a:srgbClr val="FF0000"/>
                </a:solidFill>
                <a:latin typeface="Times New Roman" pitchFamily="18" charset="0"/>
                <a:cs typeface="Times New Roman" pitchFamily="18" charset="0"/>
              </a:rPr>
              <a:t> con </a:t>
            </a:r>
            <a:r>
              <a:rPr lang="en-US" sz="2400" i="1" dirty="0" err="1">
                <a:solidFill>
                  <a:srgbClr val="FF0000"/>
                </a:solidFill>
                <a:latin typeface="Times New Roman" pitchFamily="18" charset="0"/>
                <a:cs typeface="Times New Roman" pitchFamily="18" charset="0"/>
              </a:rPr>
              <a:t>đang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gì</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tác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giả</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ai</a:t>
            </a:r>
            <a:r>
              <a:rPr lang="en-US" sz="2400" i="1" dirty="0">
                <a:solidFill>
                  <a:srgbClr val="FF0000"/>
                </a:solidFill>
                <a:latin typeface="Times New Roman" pitchFamily="18" charset="0"/>
                <a:cs typeface="Times New Roman" pitchFamily="18" charset="0"/>
              </a:rPr>
              <a:t>?</a:t>
            </a: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extLst>
      <p:ext uri="{BB962C8B-B14F-4D97-AF65-F5344CB8AC3E}">
        <p14:creationId xmlns:p14="http://schemas.microsoft.com/office/powerpoint/2010/main" val="25211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5076056" y="5909210"/>
            <a:ext cx="4248472" cy="400110"/>
          </a:xfrm>
          <a:prstGeom prst="rect">
            <a:avLst/>
          </a:prstGeom>
        </p:spPr>
        <p:txBody>
          <a:bodyPr wrap="square">
            <a:spAutoFit/>
          </a:bodyPr>
          <a:lstStyle/>
          <a:p>
            <a:pPr algn="ct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khuông</a:t>
            </a: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000" dirty="0">
                <a:solidFill>
                  <a:srgbClr val="66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6600FF"/>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1985834" y="683404"/>
            <a:ext cx="5250462" cy="646331"/>
          </a:xfrm>
          <a:prstGeom prst="rect">
            <a:avLst/>
          </a:prstGeom>
          <a:noFill/>
        </p:spPr>
        <p:txBody>
          <a:bodyPr wrap="square" rtlCol="0">
            <a:spAutoFit/>
          </a:bodyPr>
          <a:lstStyle/>
          <a:p>
            <a:r>
              <a:rPr lang="en-US" b="1" dirty="0">
                <a:solidFill>
                  <a:srgbClr val="FFFF00"/>
                </a:solidFill>
                <a:latin typeface="Times New Roman" panose="02020603050405020304" pitchFamily="18" charset="0"/>
                <a:cs typeface="Times New Roman" panose="02020603050405020304" pitchFamily="18" charset="0"/>
              </a:rPr>
              <a:t> HĐ GIỚI THIỆU KHUÔNG NHẠC-KHÓA SON</a:t>
            </a:r>
          </a:p>
          <a:p>
            <a:r>
              <a:rPr lang="en-US" b="1" dirty="0">
                <a:solidFill>
                  <a:srgbClr val="FFFF00"/>
                </a:solidFill>
                <a:latin typeface="Times New Roman" panose="02020603050405020304" pitchFamily="18" charset="0"/>
                <a:cs typeface="Times New Roman" panose="02020603050405020304" pitchFamily="18" charset="0"/>
              </a:rPr>
              <a:t>                -TÊN NỐT  NHẠC</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1329735"/>
            <a:ext cx="3012245" cy="1955249"/>
          </a:xfrm>
          <a:prstGeom prst="rect">
            <a:avLst/>
          </a:prstGeom>
        </p:spPr>
      </p:pic>
      <p:pic>
        <p:nvPicPr>
          <p:cNvPr id="8" name="GIOI THIEU KHUOG NH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36096" y="1188989"/>
            <a:ext cx="3312368" cy="4328243"/>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2" name="Rectangle 1"/>
          <p:cNvSpPr/>
          <p:nvPr/>
        </p:nvSpPr>
        <p:spPr>
          <a:xfrm>
            <a:off x="467544" y="31615"/>
            <a:ext cx="7938120" cy="517065"/>
          </a:xfrm>
          <a:prstGeom prst="rect">
            <a:avLst/>
          </a:prstGeom>
        </p:spPr>
        <p:txBody>
          <a:bodyPr wrap="square">
            <a:spAutoFit/>
          </a:bodyPr>
          <a:lstStyle/>
          <a:p>
            <a:pPr algn="ctr">
              <a:lnSpc>
                <a:spcPct val="115000"/>
              </a:lnSpc>
            </a:pPr>
            <a:r>
              <a:rPr lang="en-US" sz="2400" b="1" dirty="0">
                <a:solidFill>
                  <a:srgbClr val="002060"/>
                </a:solidFill>
                <a:latin typeface="Times New Roman"/>
                <a:ea typeface="Times New Roman"/>
                <a:cs typeface="Times New Roman"/>
              </a:rPr>
              <a:t>2.KÝ HIỆU GHI NHẠC</a:t>
            </a:r>
            <a:r>
              <a:rPr lang="en-US" sz="2400" dirty="0">
                <a:solidFill>
                  <a:srgbClr val="002060"/>
                </a:solidFill>
                <a:latin typeface=".VnTime"/>
                <a:ea typeface="Times New Roman"/>
                <a:cs typeface="Times New Roman"/>
              </a:rPr>
              <a:t> </a:t>
            </a:r>
            <a:r>
              <a:rPr lang="en-US" sz="2400" b="1" dirty="0">
                <a:solidFill>
                  <a:srgbClr val="002060"/>
                </a:solidFill>
                <a:latin typeface="Times New Roman"/>
                <a:ea typeface="Times New Roman"/>
                <a:cs typeface="Times New Roman"/>
              </a:rPr>
              <a:t>ĐÃ HỌC Ở LỚP 3</a:t>
            </a:r>
            <a:endParaRPr lang="en-US" sz="2400" dirty="0">
              <a:solidFill>
                <a:srgbClr val="002060"/>
              </a:solidFill>
              <a:latin typeface=".VnTime"/>
              <a:ea typeface="Times New Roman"/>
              <a:cs typeface="Times New Roman"/>
            </a:endParaRPr>
          </a:p>
        </p:txBody>
      </p:sp>
    </p:spTree>
    <p:extLst>
      <p:ext uri="{BB962C8B-B14F-4D97-AF65-F5344CB8AC3E}">
        <p14:creationId xmlns:p14="http://schemas.microsoft.com/office/powerpoint/2010/main" val="1217921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8520" y="0"/>
            <a:ext cx="4824536" cy="3645024"/>
          </a:xfrm>
          <a:prstGeom prst="rect">
            <a:avLst/>
          </a:prstGeom>
          <a:noFill/>
        </p:spPr>
        <p:txBody>
          <a:bodyPr wrap="square" rtlCol="0">
            <a:prstTxWarp prst="textArchUpPour">
              <a:avLst/>
            </a:prstTxWarp>
            <a:spAutoFit/>
          </a:bodyPr>
          <a:lstStyle/>
          <a:p>
            <a:r>
              <a:rPr lang="en-US">
                <a:solidFill>
                  <a:srgbClr val="FF0000"/>
                </a:solidFill>
              </a:rPr>
              <a:t>GIÁO DỤC-CỦNG CỐ-DẶN DÒ</a:t>
            </a:r>
          </a:p>
        </p:txBody>
      </p:sp>
    </p:spTree>
    <p:extLst>
      <p:ext uri="{BB962C8B-B14F-4D97-AF65-F5344CB8AC3E}">
        <p14:creationId xmlns:p14="http://schemas.microsoft.com/office/powerpoint/2010/main" val="185988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050" name="Picture 2" descr="C:\Users\Administrator\Desktop\A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049688"/>
            <a:ext cx="5177625"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131" y="0"/>
            <a:ext cx="8604448" cy="6858000"/>
          </a:xfrm>
          <a:prstGeom prst="rect">
            <a:avLst/>
          </a:prstGeom>
          <a:noFill/>
        </p:spPr>
        <p:txBody>
          <a:bodyPr wrap="square" rtlCol="0">
            <a:prstTxWarp prst="textArchUpPour">
              <a:avLst/>
            </a:prstTxWarp>
            <a:spAutoFit/>
          </a:bodyPr>
          <a:lstStyle/>
          <a:p>
            <a:r>
              <a:rPr lang="en-US" sz="4000">
                <a:solidFill>
                  <a:prstClr val="white"/>
                </a:solidFill>
              </a:rPr>
              <a:t>Chúc quý thầy cô mạnh khỏe các bạn học sinh chăm ngoan học giỏi</a:t>
            </a:r>
          </a:p>
        </p:txBody>
      </p:sp>
      <p:sp>
        <p:nvSpPr>
          <p:cNvPr id="5" name="TextBox 4"/>
          <p:cNvSpPr txBox="1"/>
          <p:nvPr/>
        </p:nvSpPr>
        <p:spPr>
          <a:xfrm>
            <a:off x="2411760" y="2447318"/>
            <a:ext cx="5832648" cy="1015663"/>
          </a:xfrm>
          <a:prstGeom prst="rect">
            <a:avLst/>
          </a:prstGeom>
          <a:noFill/>
        </p:spPr>
        <p:txBody>
          <a:bodyPr wrap="square" rtlCol="0">
            <a:spAutoFit/>
            <a:scene3d>
              <a:camera prst="perspectiveContrastingRightFacing"/>
              <a:lightRig rig="threePt" dir="t"/>
            </a:scene3d>
          </a:bodyPr>
          <a:lstStyle/>
          <a:p>
            <a:r>
              <a:rPr lang="en-US" sz="6000" b="1" u="sng">
                <a:solidFill>
                  <a:prstClr val="white"/>
                </a:solidFill>
              </a:rPr>
              <a:t>ÂM NHẠC LỚP 4</a:t>
            </a:r>
          </a:p>
        </p:txBody>
      </p:sp>
      <p:pic>
        <p:nvPicPr>
          <p:cNvPr id="2051" name="Picture 3" descr="C:\Users\Administrator\Desktop\100-mau-logo-dep-ve-nganh-giao-duc(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31" y="5244626"/>
            <a:ext cx="436449" cy="218225"/>
          </a:xfrm>
          <a:prstGeom prst="rect">
            <a:avLst/>
          </a:prstGeom>
          <a:noFill/>
          <a:extLst>
            <a:ext uri="{909E8E84-426E-40DD-AFC4-6F175D3DCCD1}">
              <a14:hiddenFill xmlns:a14="http://schemas.microsoft.com/office/drawing/2010/main">
                <a:solidFill>
                  <a:srgbClr val="FFFFFF"/>
                </a:solidFill>
              </a14:hiddenFill>
            </a:ext>
          </a:extLst>
        </p:spPr>
      </p:pic>
      <p:pic>
        <p:nvPicPr>
          <p:cNvPr id="2" name="Bay-Cao-Tieng-Hat-Uoc-Mo-Various-Artists - Par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5877272"/>
            <a:ext cx="609600" cy="609600"/>
          </a:xfrm>
          <a:prstGeom prst="rect">
            <a:avLst/>
          </a:prstGeom>
        </p:spPr>
      </p:pic>
    </p:spTree>
    <p:extLst>
      <p:ext uri="{BB962C8B-B14F-4D97-AF65-F5344CB8AC3E}">
        <p14:creationId xmlns:p14="http://schemas.microsoft.com/office/powerpoint/2010/main" val="402885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004"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43609" y="1556798"/>
            <a:ext cx="6987903" cy="1224951"/>
          </a:xfrm>
          <a:prstGeom prst="rect">
            <a:avLst/>
          </a:prstGeom>
        </p:spPr>
        <p:txBody>
          <a:bodyPr wrap="square">
            <a:spAutoFit/>
          </a:bodyPr>
          <a:lstStyle/>
          <a:p>
            <a:pPr algn="ctr">
              <a:lnSpc>
                <a:spcPct val="115000"/>
              </a:lnSpc>
            </a:pPr>
            <a:r>
              <a:rPr lang="en-US" sz="3200" b="1">
                <a:solidFill>
                  <a:prstClr val="white"/>
                </a:solidFill>
                <a:latin typeface="Times New Roman"/>
                <a:ea typeface="Times New Roman"/>
                <a:cs typeface="Times New Roman"/>
              </a:rPr>
              <a:t>ÔN TẬP 3 BÀI HÁT VÀ KÝ HIỆU GHI NHẠC</a:t>
            </a:r>
            <a:r>
              <a:rPr lang="en-US" sz="3200">
                <a:solidFill>
                  <a:prstClr val="white"/>
                </a:solidFill>
                <a:latin typeface=".VnTime"/>
                <a:ea typeface="Times New Roman"/>
                <a:cs typeface="Times New Roman"/>
              </a:rPr>
              <a:t> </a:t>
            </a:r>
            <a:r>
              <a:rPr lang="en-US" sz="3200" b="1">
                <a:solidFill>
                  <a:prstClr val="white"/>
                </a:solidFill>
                <a:latin typeface="Times New Roman"/>
                <a:ea typeface="Times New Roman"/>
                <a:cs typeface="Times New Roman"/>
              </a:rPr>
              <a:t>ĐÃ HỌC Ở LỚP 3</a:t>
            </a:r>
            <a:endParaRPr lang="en-US" sz="3200">
              <a:solidFill>
                <a:prstClr val="white"/>
              </a:solidFill>
              <a:latin typeface=".VnTime"/>
              <a:ea typeface="Times New Roman"/>
              <a:cs typeface="Times New Roman"/>
            </a:endParaRPr>
          </a:p>
        </p:txBody>
      </p:sp>
      <p:sp>
        <p:nvSpPr>
          <p:cNvPr id="5" name="Rectangle 4"/>
          <p:cNvSpPr/>
          <p:nvPr/>
        </p:nvSpPr>
        <p:spPr>
          <a:xfrm>
            <a:off x="3795328" y="548682"/>
            <a:ext cx="1784784" cy="800219"/>
          </a:xfrm>
          <a:prstGeom prst="rect">
            <a:avLst/>
          </a:prstGeom>
        </p:spPr>
        <p:txBody>
          <a:bodyPr wrap="none">
            <a:spAutoFit/>
          </a:bodyPr>
          <a:lstStyle/>
          <a:p>
            <a:pPr algn="ctr">
              <a:lnSpc>
                <a:spcPct val="115000"/>
              </a:lnSpc>
            </a:pPr>
            <a:r>
              <a:rPr lang="en-US" sz="4000" b="1" dirty="0">
                <a:solidFill>
                  <a:prstClr val="white"/>
                </a:solidFill>
                <a:latin typeface="Times New Roman"/>
                <a:ea typeface="Times New Roman"/>
                <a:cs typeface="Times New Roman"/>
              </a:rPr>
              <a:t>TIẾT 1</a:t>
            </a:r>
            <a:endParaRPr lang="en-US" sz="4000" dirty="0">
              <a:solidFill>
                <a:prstClr val="white"/>
              </a:solidFill>
              <a:latin typeface=".VnTime"/>
              <a:ea typeface="Times New Roman"/>
              <a:cs typeface="Times New Roman"/>
            </a:endParaRPr>
          </a:p>
        </p:txBody>
      </p:sp>
    </p:spTree>
    <p:extLst>
      <p:ext uri="{BB962C8B-B14F-4D97-AF65-F5344CB8AC3E}">
        <p14:creationId xmlns:p14="http://schemas.microsoft.com/office/powerpoint/2010/main" val="303740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797662" y="1628800"/>
            <a:ext cx="5238834" cy="230832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Giới</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thiệu</a:t>
            </a:r>
            <a:r>
              <a:rPr kumimoji="0" lang="en-US" sz="2400" b="0" i="0" u="none" strike="noStrike" kern="0" cap="none" spc="0" normalizeH="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noProof="0" dirty="0" err="1">
                <a:ln>
                  <a:noFill/>
                </a:ln>
                <a:solidFill>
                  <a:srgbClr val="202124"/>
                </a:solidFill>
                <a:effectLst/>
                <a:uLnTx/>
                <a:uFillTx/>
                <a:latin typeface="Times New Roman" pitchFamily="18" charset="0"/>
                <a:cs typeface="Times New Roman" pitchFamily="18" charset="0"/>
              </a:rPr>
              <a:t>lại</a:t>
            </a:r>
            <a:r>
              <a:rPr kumimoji="0" lang="en-US" sz="2400" b="0" i="0" u="none" strike="noStrike" kern="0" cap="none" spc="0" normalizeH="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Quốc</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ca</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trước</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có</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tên</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rgbClr val="202124"/>
                </a:solidFill>
                <a:effectLst/>
                <a:uLnTx/>
                <a:uFillTx/>
                <a:latin typeface="Times New Roman" pitchFamily="18" charset="0"/>
                <a:cs typeface="Times New Roman" pitchFamily="18" charset="0"/>
              </a:rPr>
              <a:t>gọi</a:t>
            </a:r>
            <a:r>
              <a:rPr kumimoji="0" lang="en-US"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 </a:t>
            </a:r>
            <a:r>
              <a:rPr kumimoji="0" lang="vi-VN" sz="2400" b="0" i="0" u="none" strike="noStrike" kern="0" cap="none" spc="0" normalizeH="0" baseline="0" noProof="0" dirty="0">
                <a:ln>
                  <a:noFill/>
                </a:ln>
                <a:solidFill>
                  <a:srgbClr val="202124"/>
                </a:solidFill>
                <a:effectLst/>
                <a:uLnTx/>
                <a:uFillTx/>
                <a:latin typeface="Times New Roman" pitchFamily="18" charset="0"/>
                <a:cs typeface="Times New Roman" pitchFamily="18" charset="0"/>
              </a:rPr>
              <a:t>"Tiến quân ca" là một bài hát do nhạc sĩ Văn Cao (1923–1995) sáng tác vào năm 1944 và được sử dụng làm quốc ca của nước Cộng hòa xã hội chủ nghĩa Việt Nam kể từ năm 1976.</a:t>
            </a:r>
            <a:endParaRPr kumimoji="0" lang="en-US" sz="2400"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6" name="Rectangle 5"/>
          <p:cNvSpPr/>
          <p:nvPr/>
        </p:nvSpPr>
        <p:spPr>
          <a:xfrm>
            <a:off x="971599" y="3941057"/>
            <a:ext cx="3240361" cy="15696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2060"/>
                </a:solidFill>
                <a:effectLst/>
                <a:uLnTx/>
                <a:uFillTx/>
                <a:latin typeface="+mj-lt"/>
              </a:rPr>
              <a:t>Văn Cao</a:t>
            </a:r>
            <a:endParaRPr lang="en-US" sz="2400" kern="0" dirty="0">
              <a:solidFill>
                <a:srgbClr val="002060"/>
              </a:solidFill>
              <a:latin typeface="+mj-lt"/>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002060"/>
                </a:solidFill>
                <a:effectLst/>
                <a:uLnTx/>
                <a:uFillTx/>
                <a:latin typeface="+mj-lt"/>
              </a:rPr>
              <a:t>sinh ngày 15 tháng 11 năm 1923 – mất ngày 10 tháng 7 năm 1995</a:t>
            </a:r>
            <a:endParaRPr kumimoji="0" lang="en-US" sz="2400" b="0" i="0" u="none" strike="noStrike" kern="0" cap="none" spc="0" normalizeH="0" baseline="0" noProof="0" dirty="0">
              <a:ln>
                <a:noFill/>
              </a:ln>
              <a:solidFill>
                <a:srgbClr val="002060"/>
              </a:solidFill>
              <a:effectLst/>
              <a:uLnTx/>
              <a:uFillTx/>
              <a:latin typeface="+mj-lt"/>
            </a:endParaRPr>
          </a:p>
        </p:txBody>
      </p:sp>
      <p:sp>
        <p:nvSpPr>
          <p:cNvPr id="7" name="TextBox 6"/>
          <p:cNvSpPr txBox="1"/>
          <p:nvPr/>
        </p:nvSpPr>
        <p:spPr>
          <a:xfrm>
            <a:off x="3203848" y="764704"/>
            <a:ext cx="6170013" cy="830997"/>
          </a:xfrm>
          <a:prstGeom prst="rect">
            <a:avLst/>
          </a:prstGeom>
          <a:noFill/>
        </p:spPr>
        <p:txBody>
          <a:bodyPr wrap="square" rtlCol="0">
            <a:spAutoFit/>
          </a:bodyPr>
          <a:lstStyle/>
          <a:p>
            <a:pPr algn="ctr"/>
            <a:r>
              <a:rPr lang="en-US" sz="2400" b="1" dirty="0">
                <a:solidFill>
                  <a:srgbClr val="FF0000"/>
                </a:solidFill>
                <a:latin typeface="Times New Roman" pitchFamily="18" charset="0"/>
                <a:cs typeface="Times New Roman" pitchFamily="18" charset="0"/>
              </a:rPr>
              <a:t>BÀI 1.</a:t>
            </a:r>
          </a:p>
          <a:p>
            <a:pPr algn="ctr"/>
            <a:r>
              <a:rPr lang="en-US" sz="2400" b="1" dirty="0">
                <a:solidFill>
                  <a:srgbClr val="002060"/>
                </a:solidFill>
                <a:latin typeface="Times New Roman" pitchFamily="18" charset="0"/>
                <a:cs typeface="Times New Roman" pitchFamily="18" charset="0"/>
              </a:rPr>
              <a:t>ÔN LẠI BÀI QUỐC CA VIỆT NAM</a:t>
            </a:r>
          </a:p>
        </p:txBody>
      </p:sp>
      <p:sp>
        <p:nvSpPr>
          <p:cNvPr id="8" name="Rectangle 7"/>
          <p:cNvSpPr/>
          <p:nvPr/>
        </p:nvSpPr>
        <p:spPr>
          <a:xfrm>
            <a:off x="4211961" y="188640"/>
            <a:ext cx="4230004" cy="584775"/>
          </a:xfrm>
          <a:prstGeom prst="rect">
            <a:avLst/>
          </a:prstGeom>
        </p:spPr>
        <p:txBody>
          <a:bodyPr wrap="none">
            <a:spAutoFit/>
          </a:bodyPr>
          <a:lstStyle/>
          <a:p>
            <a:r>
              <a:rPr lang="en-US" sz="3200" b="1" dirty="0">
                <a:solidFill>
                  <a:srgbClr val="002060"/>
                </a:solidFill>
                <a:latin typeface="Times New Roman"/>
                <a:ea typeface="Times New Roman"/>
                <a:cs typeface="Times New Roman"/>
              </a:rPr>
              <a:t>1.ÔN TẬP 3 BÀI HÁT </a:t>
            </a:r>
            <a:endParaRPr lang="en-US" dirty="0">
              <a:solidFill>
                <a:srgbClr val="002060"/>
              </a:solidFill>
            </a:endParaRPr>
          </a:p>
        </p:txBody>
      </p:sp>
    </p:spTree>
    <p:extLst>
      <p:ext uri="{BB962C8B-B14F-4D97-AF65-F5344CB8AC3E}">
        <p14:creationId xmlns:p14="http://schemas.microsoft.com/office/powerpoint/2010/main" val="77496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1170908">
            <a:off x="3565565" y="2151248"/>
            <a:ext cx="2749483" cy="2246769"/>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TRÒ CHƠI BỨC TRANH BÍ ÂN: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sau</a:t>
            </a:r>
            <a:r>
              <a:rPr lang="en-US" sz="2800" b="1" dirty="0">
                <a:solidFill>
                  <a:srgbClr val="FF0000"/>
                </a:solidFill>
                <a:latin typeface="Times New Roman" pitchFamily="18" charset="0"/>
                <a:cs typeface="Times New Roman" pitchFamily="18" charset="0"/>
              </a:rPr>
              <a:t> (KTBC)</a:t>
            </a:r>
          </a:p>
        </p:txBody>
      </p:sp>
      <p:sp>
        <p:nvSpPr>
          <p:cNvPr id="5" name="TextBox 4">
            <a:hlinkClick r:id="rId3" action="ppaction://hlinksldjump"/>
          </p:cNvPr>
          <p:cNvSpPr txBox="1"/>
          <p:nvPr/>
        </p:nvSpPr>
        <p:spPr>
          <a:xfrm>
            <a:off x="840658" y="1472054"/>
            <a:ext cx="3299294"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1</a:t>
            </a:r>
          </a:p>
        </p:txBody>
      </p:sp>
      <p:sp>
        <p:nvSpPr>
          <p:cNvPr id="9" name="TextBox 8">
            <a:hlinkClick r:id="rId4" action="ppaction://hlinksldjump"/>
          </p:cNvPr>
          <p:cNvSpPr txBox="1"/>
          <p:nvPr/>
        </p:nvSpPr>
        <p:spPr>
          <a:xfrm>
            <a:off x="5535526" y="5050615"/>
            <a:ext cx="2721079"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4</a:t>
            </a:r>
          </a:p>
        </p:txBody>
      </p:sp>
      <p:sp>
        <p:nvSpPr>
          <p:cNvPr id="10" name="TextBox 9">
            <a:hlinkClick r:id="rId5" action="ppaction://hlinksldjump"/>
          </p:cNvPr>
          <p:cNvSpPr txBox="1"/>
          <p:nvPr/>
        </p:nvSpPr>
        <p:spPr>
          <a:xfrm>
            <a:off x="718984" y="4856828"/>
            <a:ext cx="256622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3</a:t>
            </a:r>
          </a:p>
        </p:txBody>
      </p:sp>
      <p:sp>
        <p:nvSpPr>
          <p:cNvPr id="11" name="TextBox 10">
            <a:hlinkClick r:id="rId6" action="ppaction://hlinksldjump"/>
          </p:cNvPr>
          <p:cNvSpPr txBox="1"/>
          <p:nvPr/>
        </p:nvSpPr>
        <p:spPr>
          <a:xfrm>
            <a:off x="5785057" y="1159112"/>
            <a:ext cx="2831690" cy="64633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Bức tranh 2</a:t>
            </a:r>
          </a:p>
        </p:txBody>
      </p:sp>
      <p:sp>
        <p:nvSpPr>
          <p:cNvPr id="2" name="TextBox 1"/>
          <p:cNvSpPr txBox="1"/>
          <p:nvPr/>
        </p:nvSpPr>
        <p:spPr>
          <a:xfrm>
            <a:off x="2555776" y="107340"/>
            <a:ext cx="6804248" cy="369332"/>
          </a:xfrm>
          <a:prstGeom prst="rect">
            <a:avLst/>
          </a:prstGeom>
          <a:noFill/>
        </p:spPr>
        <p:txBody>
          <a:bodyPr wrap="square" rtlCol="0">
            <a:spAutoFit/>
          </a:bodyPr>
          <a:lstStyle/>
          <a:p>
            <a:r>
              <a:rPr lang="en-US" b="1" dirty="0">
                <a:solidFill>
                  <a:srgbClr val="002060"/>
                </a:solidFill>
              </a:rPr>
              <a:t>BÀI 3.ÔN LẠI BÀI HÁT CÙNG MÚA HÁT DƯỚI TRĂNG QUA TRÒ CHƠI</a:t>
            </a:r>
          </a:p>
        </p:txBody>
      </p:sp>
    </p:spTree>
    <p:extLst>
      <p:ext uri="{BB962C8B-B14F-4D97-AF65-F5344CB8AC3E}">
        <p14:creationId xmlns:p14="http://schemas.microsoft.com/office/powerpoint/2010/main" val="2356269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68910" y="4797152"/>
            <a:ext cx="3755218" cy="1384995"/>
          </a:xfrm>
          <a:prstGeom prst="rect">
            <a:avLst/>
          </a:prstGeom>
          <a:noFill/>
        </p:spPr>
        <p:txBody>
          <a:bodyPr wrap="square" rtlCol="0">
            <a:spAutoFit/>
          </a:bodyPr>
          <a:lstStyle/>
          <a:p>
            <a:r>
              <a:rPr lang="en-US" sz="2800" i="1" dirty="0">
                <a:solidFill>
                  <a:srgbClr val="FF0000"/>
                </a:solidFill>
                <a:latin typeface="Times New Roman" pitchFamily="18" charset="0"/>
                <a:cs typeface="Times New Roman" pitchFamily="18" charset="0"/>
              </a:rPr>
              <a:t>CÂU 1: </a:t>
            </a:r>
            <a:r>
              <a:rPr lang="en-US" sz="2800" i="1" dirty="0" err="1">
                <a:solidFill>
                  <a:srgbClr val="FF0000"/>
                </a:solidFill>
                <a:latin typeface="Times New Roman" pitchFamily="18" charset="0"/>
                <a:cs typeface="Times New Roman" pitchFamily="18" charset="0"/>
              </a:rPr>
              <a:t>Em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hãy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cho</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biết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hát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sau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là</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mấy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trong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bài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hát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nào</a:t>
            </a:r>
            <a:r>
              <a:rPr lang="en-US" sz="2800" i="1" dirty="0">
                <a:solidFill>
                  <a:srgbClr val="FF0000"/>
                </a:solidFill>
                <a:latin typeface="Times New Roman" pitchFamily="18" charset="0"/>
                <a:cs typeface="Times New Roman" pitchFamily="18" charset="0"/>
              </a:rPr>
              <a:t>?</a:t>
            </a:r>
          </a:p>
        </p:txBody>
      </p:sp>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403648" y="4187552"/>
            <a:ext cx="457200" cy="609600"/>
          </a:xfrm>
          <a:prstGeom prst="rect">
            <a:avLst/>
          </a:prstGeom>
        </p:spPr>
      </p:pic>
      <p:pic>
        <p:nvPicPr>
          <p:cNvPr id="6" name="Picture 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extLst>
      <p:ext uri="{BB962C8B-B14F-4D97-AF65-F5344CB8AC3E}">
        <p14:creationId xmlns:p14="http://schemas.microsoft.com/office/powerpoint/2010/main" val="329585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378180" y="0"/>
            <a:ext cx="2275013" cy="6858000"/>
          </a:xfrm>
          <a:prstGeom prst="rect">
            <a:avLst/>
          </a:prstGeom>
        </p:spPr>
      </p:pic>
      <p:pic>
        <p:nvPicPr>
          <p:cNvPr id="7" name="Picture 6"/>
          <p:cNvPicPr>
            <a:picLocks noChangeAspect="1"/>
          </p:cNvPicPr>
          <p:nvPr/>
        </p:nvPicPr>
        <p:blipFill>
          <a:blip r:embed="rId5"/>
          <a:stretch>
            <a:fillRect/>
          </a:stretch>
        </p:blipFill>
        <p:spPr>
          <a:xfrm>
            <a:off x="4653192" y="0"/>
            <a:ext cx="2127382" cy="6858000"/>
          </a:xfrm>
          <a:prstGeom prst="rect">
            <a:avLst/>
          </a:prstGeom>
        </p:spPr>
      </p:pic>
      <p:pic>
        <p:nvPicPr>
          <p:cNvPr id="8" name="Picture 7"/>
          <p:cNvPicPr>
            <a:picLocks noChangeAspect="1"/>
          </p:cNvPicPr>
          <p:nvPr/>
        </p:nvPicPr>
        <p:blipFill>
          <a:blip r:embed="rId5"/>
          <a:stretch>
            <a:fillRect/>
          </a:stretch>
        </p:blipFill>
        <p:spPr>
          <a:xfrm>
            <a:off x="6780574" y="0"/>
            <a:ext cx="2275013" cy="6858000"/>
          </a:xfrm>
          <a:prstGeom prst="rect">
            <a:avLst/>
          </a:prstGeom>
        </p:spPr>
      </p:pic>
      <p:sp>
        <p:nvSpPr>
          <p:cNvPr id="2" name="TextBox 1"/>
          <p:cNvSpPr txBox="1"/>
          <p:nvPr/>
        </p:nvSpPr>
        <p:spPr>
          <a:xfrm>
            <a:off x="394812" y="1190103"/>
            <a:ext cx="1800924" cy="2677656"/>
          </a:xfrm>
          <a:prstGeom prst="rect">
            <a:avLst/>
          </a:prstGeom>
          <a:noFill/>
        </p:spPr>
        <p:txBody>
          <a:bodyPr wrap="square" rtlCol="0">
            <a:spAutoFit/>
          </a:bodyPr>
          <a:lstStyle/>
          <a:p>
            <a:r>
              <a:rPr lang="en-US" sz="2800" dirty="0" err="1">
                <a:solidFill>
                  <a:srgbClr val="FFFF00"/>
                </a:solidFill>
                <a:latin typeface="Times New Roman" pitchFamily="18" charset="0"/>
                <a:cs typeface="Times New Roman" pitchFamily="18" charset="0"/>
              </a:rPr>
              <a:t>Câu</a:t>
            </a:r>
            <a:r>
              <a:rPr lang="en-US" sz="2800" dirty="0">
                <a:solidFill>
                  <a:srgbClr val="FFFF00"/>
                </a:solidFill>
                <a:latin typeface="Times New Roman" pitchFamily="18" charset="0"/>
                <a:cs typeface="Times New Roman" pitchFamily="18" charset="0"/>
              </a:rPr>
              <a:t> 1 </a:t>
            </a:r>
            <a:r>
              <a:rPr lang="en-US" sz="2800" dirty="0" err="1">
                <a:solidFill>
                  <a:srgbClr val="FFFF00"/>
                </a:solidFill>
                <a:latin typeface="Times New Roman" pitchFamily="18" charset="0"/>
                <a:cs typeface="Times New Roman" pitchFamily="18" charset="0"/>
              </a:rPr>
              <a:t>bài</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hát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Cùng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múa</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hát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dưới</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trăng</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em</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hãy</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hát</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lại</a:t>
            </a:r>
            <a:r>
              <a:rPr lang="en-US" sz="2800" dirty="0">
                <a:solidFill>
                  <a:srgbClr val="FFFF00"/>
                </a:solidFill>
                <a:latin typeface="Times New Roman" pitchFamily="18" charset="0"/>
                <a:cs typeface="Times New Roman" pitchFamily="18" charset="0"/>
              </a:rPr>
              <a:t> </a:t>
            </a:r>
            <a:r>
              <a:rPr lang="en-US" sz="2800" dirty="0" err="1">
                <a:solidFill>
                  <a:srgbClr val="FFFF00"/>
                </a:solidFill>
                <a:latin typeface="Times New Roman" pitchFamily="18" charset="0"/>
                <a:cs typeface="Times New Roman" pitchFamily="18" charset="0"/>
              </a:rPr>
              <a:t>câu</a:t>
            </a:r>
            <a:r>
              <a:rPr lang="en-US" sz="2800" dirty="0">
                <a:solidFill>
                  <a:srgbClr val="FFFF00"/>
                </a:solidFill>
                <a:latin typeface="Times New Roman" pitchFamily="18" charset="0"/>
                <a:cs typeface="Times New Roman" pitchFamily="18" charset="0"/>
              </a:rPr>
              <a:t> 1</a:t>
            </a:r>
          </a:p>
        </p:txBody>
      </p:sp>
      <p:pic>
        <p:nvPicPr>
          <p:cNvPr id="9"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899592" y="4005064"/>
            <a:ext cx="457200" cy="609600"/>
          </a:xfrm>
          <a:prstGeom prst="rect">
            <a:avLst/>
          </a:prstGeom>
        </p:spPr>
      </p:pic>
      <p:pic>
        <p:nvPicPr>
          <p:cNvPr id="10" name="Picture 9">
            <a:hlinkClick r:id="rId8" action="ppaction://hlinksldjump"/>
          </p:cNvP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4625679" y="5589240"/>
            <a:ext cx="2154895" cy="1202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1509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807978"/>
            <a:ext cx="3594919" cy="1569660"/>
          </a:xfrm>
          <a:prstGeom prst="rect">
            <a:avLst/>
          </a:prstGeom>
          <a:noFill/>
        </p:spPr>
        <p:txBody>
          <a:bodyPr wrap="square" rtlCol="0">
            <a:spAutoFit/>
          </a:bodyPr>
          <a:lstStyle/>
          <a:p>
            <a:r>
              <a:rPr lang="en-US" sz="2400" i="1">
                <a:solidFill>
                  <a:srgbClr val="FF0000"/>
                </a:solidFill>
              </a:rPr>
              <a:t>CÂU 2: Em hãy cho biết trong bài Cùng múa hát dưới trăng có những con vật nào</a:t>
            </a: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spTree>
    <p:extLst>
      <p:ext uri="{BB962C8B-B14F-4D97-AF65-F5344CB8AC3E}">
        <p14:creationId xmlns:p14="http://schemas.microsoft.com/office/powerpoint/2010/main" val="129639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53192" y="0"/>
            <a:ext cx="2127382" cy="6858000"/>
          </a:xfrm>
          <a:prstGeom prst="rect">
            <a:avLst/>
          </a:prstGeom>
        </p:spPr>
      </p:pic>
      <p:pic>
        <p:nvPicPr>
          <p:cNvPr id="8" name="Picture 7"/>
          <p:cNvPicPr>
            <a:picLocks noChangeAspect="1"/>
          </p:cNvPicPr>
          <p:nvPr/>
        </p:nvPicPr>
        <p:blipFill>
          <a:blip r:embed="rId3"/>
          <a:stretch>
            <a:fillRect/>
          </a:stretch>
        </p:blipFill>
        <p:spPr>
          <a:xfrm>
            <a:off x="6780574" y="0"/>
            <a:ext cx="2275013" cy="6858000"/>
          </a:xfrm>
          <a:prstGeom prst="rect">
            <a:avLst/>
          </a:prstGeom>
        </p:spPr>
      </p:pic>
      <p:sp>
        <p:nvSpPr>
          <p:cNvPr id="2" name="TextBox 1"/>
          <p:cNvSpPr txBox="1"/>
          <p:nvPr/>
        </p:nvSpPr>
        <p:spPr>
          <a:xfrm>
            <a:off x="1736624" y="1150378"/>
            <a:ext cx="2187304" cy="2062103"/>
          </a:xfrm>
          <a:prstGeom prst="rect">
            <a:avLst/>
          </a:prstGeom>
          <a:noFill/>
        </p:spPr>
        <p:txBody>
          <a:bodyPr wrap="square" rtlCol="0">
            <a:spAutoFit/>
          </a:bodyPr>
          <a:lstStyle/>
          <a:p>
            <a:r>
              <a:rPr lang="en-US" sz="3200" dirty="0">
                <a:solidFill>
                  <a:prstClr val="white"/>
                </a:solidFill>
                <a:latin typeface="Times New Roman" pitchFamily="18" charset="0"/>
                <a:cs typeface="Times New Roman" pitchFamily="18" charset="0"/>
              </a:rPr>
              <a:t>Con </a:t>
            </a:r>
            <a:r>
              <a:rPr lang="en-US" sz="3200" dirty="0" err="1">
                <a:solidFill>
                  <a:prstClr val="white"/>
                </a:solidFill>
                <a:latin typeface="Times New Roman" pitchFamily="18" charset="0"/>
                <a:cs typeface="Times New Roman" pitchFamily="18" charset="0"/>
              </a:rPr>
              <a:t>Hươu</a:t>
            </a:r>
            <a:r>
              <a:rPr lang="en-US" sz="3200" dirty="0">
                <a:solidFill>
                  <a:prstClr val="white"/>
                </a:solidFill>
                <a:latin typeface="Times New Roman" pitchFamily="18" charset="0"/>
                <a:cs typeface="Times New Roman" pitchFamily="18" charset="0"/>
              </a:rPr>
              <a:t>, con </a:t>
            </a:r>
            <a:r>
              <a:rPr lang="en-US" sz="3200" dirty="0" err="1">
                <a:solidFill>
                  <a:prstClr val="white"/>
                </a:solidFill>
                <a:latin typeface="Times New Roman" pitchFamily="18" charset="0"/>
                <a:cs typeface="Times New Roman" pitchFamily="18" charset="0"/>
              </a:rPr>
              <a:t>Nai</a:t>
            </a:r>
            <a:r>
              <a:rPr lang="en-US" sz="3200" dirty="0">
                <a:solidFill>
                  <a:prstClr val="white"/>
                </a:solidFill>
                <a:latin typeface="Times New Roman" pitchFamily="18" charset="0"/>
                <a:cs typeface="Times New Roman" pitchFamily="18" charset="0"/>
              </a:rPr>
              <a:t>, con </a:t>
            </a:r>
            <a:r>
              <a:rPr lang="en-US" sz="3200" dirty="0" err="1">
                <a:solidFill>
                  <a:prstClr val="white"/>
                </a:solidFill>
                <a:latin typeface="Times New Roman" pitchFamily="18" charset="0"/>
                <a:cs typeface="Times New Roman" pitchFamily="18" charset="0"/>
              </a:rPr>
              <a:t>Sóc</a:t>
            </a:r>
            <a:r>
              <a:rPr lang="en-US" sz="3200" dirty="0">
                <a:solidFill>
                  <a:prstClr val="white"/>
                </a:solidFill>
                <a:latin typeface="Times New Roman" pitchFamily="18" charset="0"/>
                <a:cs typeface="Times New Roman" pitchFamily="18" charset="0"/>
              </a:rPr>
              <a:t>, Con </a:t>
            </a:r>
            <a:r>
              <a:rPr lang="en-US" sz="3200" dirty="0" err="1">
                <a:solidFill>
                  <a:prstClr val="white"/>
                </a:solidFill>
                <a:latin typeface="Times New Roman" pitchFamily="18" charset="0"/>
                <a:cs typeface="Times New Roman" pitchFamily="18" charset="0"/>
              </a:rPr>
              <a:t>thỏ</a:t>
            </a:r>
            <a:endParaRPr lang="en-US" sz="3200" dirty="0">
              <a:solidFill>
                <a:prstClr val="white"/>
              </a:solidFill>
              <a:latin typeface="Times New Roman" pitchFamily="18" charset="0"/>
              <a:cs typeface="Times New Roman" pitchFamily="18" charset="0"/>
            </a:endParaRPr>
          </a:p>
        </p:txBody>
      </p:sp>
      <p:pic>
        <p:nvPicPr>
          <p:cNvPr id="9" name="Picture 8">
            <a:hlinkClick r:id="rId4" action="ppaction://hlinksldjump"/>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17005" y="5810220"/>
            <a:ext cx="1787973" cy="955658"/>
          </a:xfrm>
          <a:prstGeom prst="rect">
            <a:avLst/>
          </a:prstGeom>
        </p:spPr>
      </p:pic>
    </p:spTree>
    <p:extLst>
      <p:ext uri="{BB962C8B-B14F-4D97-AF65-F5344CB8AC3E}">
        <p14:creationId xmlns:p14="http://schemas.microsoft.com/office/powerpoint/2010/main" val="39577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35280" y="4725144"/>
            <a:ext cx="3362633" cy="1569660"/>
          </a:xfrm>
          <a:prstGeom prst="rect">
            <a:avLst/>
          </a:prstGeom>
          <a:noFill/>
        </p:spPr>
        <p:txBody>
          <a:bodyPr wrap="square" rtlCol="0">
            <a:spAutoFit/>
          </a:bodyPr>
          <a:lstStyle/>
          <a:p>
            <a:pPr algn="just"/>
            <a:r>
              <a:rPr lang="en-US" sz="2400" i="1" dirty="0">
                <a:solidFill>
                  <a:srgbClr val="FF0000"/>
                </a:solidFill>
                <a:latin typeface="Times New Roman" pitchFamily="18" charset="0"/>
                <a:cs typeface="Times New Roman" pitchFamily="18" charset="0"/>
              </a:rPr>
              <a:t>CÂU 3: </a:t>
            </a:r>
            <a:r>
              <a:rPr lang="en-US" sz="2400" i="1" dirty="0" err="1">
                <a:solidFill>
                  <a:srgbClr val="FF0000"/>
                </a:solidFill>
                <a:latin typeface="Times New Roman" pitchFamily="18" charset="0"/>
                <a:cs typeface="Times New Roman" pitchFamily="18" charset="0"/>
              </a:rPr>
              <a:t>Em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hãy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biết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đây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câu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mấy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Cùng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múa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hát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dưới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trăng</a:t>
            </a:r>
            <a:endParaRPr lang="en-US" sz="2400" i="1" dirty="0">
              <a:solidFill>
                <a:srgbClr val="FF0000"/>
              </a:solidFill>
              <a:latin typeface="Times New Roman" pitchFamily="18" charset="0"/>
              <a:cs typeface="Times New Roman" pitchFamily="18" charset="0"/>
            </a:endParaRPr>
          </a:p>
        </p:txBody>
      </p:sp>
      <p:pic>
        <p:nvPicPr>
          <p:cNvPr id="6" name="Picture 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0197" y="4807981"/>
            <a:ext cx="1423220" cy="1336665"/>
          </a:xfrm>
          <a:prstGeom prst="rect">
            <a:avLst/>
          </a:prstGeom>
        </p:spPr>
      </p:pic>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403648" y="4198381"/>
            <a:ext cx="457200" cy="609600"/>
          </a:xfrm>
          <a:prstGeom prst="rect">
            <a:avLst/>
          </a:prstGeom>
        </p:spPr>
      </p:pic>
    </p:spTree>
    <p:extLst>
      <p:ext uri="{BB962C8B-B14F-4D97-AF65-F5344CB8AC3E}">
        <p14:creationId xmlns:p14="http://schemas.microsoft.com/office/powerpoint/2010/main" val="7911799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TotalTime>
  <Words>328</Words>
  <Application>Microsoft Office PowerPoint</Application>
  <PresentationFormat>On-screen Show (4:3)</PresentationFormat>
  <Paragraphs>30</Paragraphs>
  <Slides>14</Slides>
  <Notes>0</Notes>
  <HiddenSlides>0</HiddenSlides>
  <MMClips>7</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14</vt:i4>
      </vt:variant>
    </vt:vector>
  </HeadingPairs>
  <TitlesOfParts>
    <vt:vector size="25" baseType="lpstr">
      <vt:lpstr>.VnTime</vt:lpstr>
      <vt:lpstr>Arial</vt:lpstr>
      <vt:lpstr>Calibri</vt:lpstr>
      <vt:lpstr>Calibri Light</vt:lpstr>
      <vt:lpstr>Times New Roman</vt:lpstr>
      <vt:lpstr>Office Theme</vt:lpstr>
      <vt:lpstr>1_Office Theme</vt:lpstr>
      <vt:lpstr>Default Design</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31</cp:revision>
  <dcterms:created xsi:type="dcterms:W3CDTF">2021-07-05T03:38:54Z</dcterms:created>
  <dcterms:modified xsi:type="dcterms:W3CDTF">2023-07-20T23:05:03Z</dcterms:modified>
</cp:coreProperties>
</file>